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4" r:id="rId5"/>
    <p:sldId id="270" r:id="rId6"/>
    <p:sldId id="266" r:id="rId7"/>
    <p:sldId id="267" r:id="rId8"/>
    <p:sldId id="272" r:id="rId9"/>
    <p:sldId id="280" r:id="rId10"/>
    <p:sldId id="281" r:id="rId11"/>
    <p:sldId id="273" r:id="rId12"/>
    <p:sldId id="276" r:id="rId13"/>
    <p:sldId id="275" r:id="rId14"/>
    <p:sldId id="278" r:id="rId15"/>
    <p:sldId id="27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66FF"/>
    <a:srgbClr val="FF99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0" d="100"/>
          <a:sy n="80" d="100"/>
        </p:scale>
        <p:origin x="-1596" y="-12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896952" y="1124744"/>
            <a:ext cx="5542384" cy="1037977"/>
          </a:xfrm>
          <a:prstGeom prst="rect">
            <a:avLst/>
          </a:prstGeom>
        </p:spPr>
        <p:txBody>
          <a:bodyPr/>
          <a:lstStyle>
            <a:lvl1pPr>
              <a:defRPr>
                <a:solidFill>
                  <a:schemeClr val="bg1"/>
                </a:solidFill>
              </a:defRPr>
            </a:lvl1pPr>
          </a:lstStyle>
          <a:p>
            <a:r>
              <a:rPr lang="en-US" dirty="0" err="1" smtClean="0"/>
              <a:t>Nama</a:t>
            </a:r>
            <a:r>
              <a:rPr lang="en-US" dirty="0" smtClean="0"/>
              <a:t> </a:t>
            </a:r>
            <a:r>
              <a:rPr lang="en-US" dirty="0" err="1" smtClean="0"/>
              <a:t>Dosen</a:t>
            </a:r>
            <a:endParaRPr lang="en-US" dirty="0"/>
          </a:p>
        </p:txBody>
      </p:sp>
      <p:sp>
        <p:nvSpPr>
          <p:cNvPr id="3" name="Subtitle 2"/>
          <p:cNvSpPr>
            <a:spLocks noGrp="1"/>
          </p:cNvSpPr>
          <p:nvPr>
            <p:ph type="subTitle" idx="1" hasCustomPrompt="1"/>
          </p:nvPr>
        </p:nvSpPr>
        <p:spPr>
          <a:xfrm>
            <a:off x="3059832" y="3573016"/>
            <a:ext cx="5360640" cy="432048"/>
          </a:xfrm>
          <a:prstGeom prst="rect">
            <a:avLst/>
          </a:prstGeom>
        </p:spPr>
        <p:txBody>
          <a:bodyPr/>
          <a:lstStyle>
            <a:lvl1pPr marL="0" indent="0" algn="ctr">
              <a:buNone/>
              <a:defRPr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dirty="0" smtClean="0"/>
              <a:t>SESI PERKULIHAN</a:t>
            </a:r>
            <a:endParaRPr lang="en-US" dirty="0"/>
          </a:p>
        </p:txBody>
      </p:sp>
      <p:sp>
        <p:nvSpPr>
          <p:cNvPr id="4" name="Subtitle 2"/>
          <p:cNvSpPr txBox="1">
            <a:spLocks/>
          </p:cNvSpPr>
          <p:nvPr userDrawn="1"/>
        </p:nvSpPr>
        <p:spPr>
          <a:xfrm>
            <a:off x="2987824" y="5132412"/>
            <a:ext cx="5360640" cy="456828"/>
          </a:xfrm>
          <a:prstGeom prst="rect">
            <a:avLst/>
          </a:prstGeom>
        </p:spPr>
        <p:txBody>
          <a:bodyPr/>
          <a:lstStyle>
            <a:lvl1pPr marL="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solidFill>
                <a:schemeClr val="tx1"/>
              </a:solidFill>
            </a:endParaRPr>
          </a:p>
        </p:txBody>
      </p:sp>
      <p:sp>
        <p:nvSpPr>
          <p:cNvPr id="5" name="Subtitle 2"/>
          <p:cNvSpPr txBox="1">
            <a:spLocks/>
          </p:cNvSpPr>
          <p:nvPr userDrawn="1"/>
        </p:nvSpPr>
        <p:spPr>
          <a:xfrm>
            <a:off x="2969888" y="4916388"/>
            <a:ext cx="5360640" cy="432048"/>
          </a:xfrm>
          <a:prstGeom prst="rect">
            <a:avLst/>
          </a:prstGeom>
        </p:spPr>
        <p:txBody>
          <a:bodyPr/>
          <a:lstStyle>
            <a:lvl1pPr marL="0"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p>
        </p:txBody>
      </p:sp>
      <p:sp>
        <p:nvSpPr>
          <p:cNvPr id="8" name="Text Placeholder 7"/>
          <p:cNvSpPr>
            <a:spLocks noGrp="1"/>
          </p:cNvSpPr>
          <p:nvPr>
            <p:ph type="body" sz="quarter" idx="10" hasCustomPrompt="1"/>
          </p:nvPr>
        </p:nvSpPr>
        <p:spPr>
          <a:xfrm>
            <a:off x="3635896" y="2204864"/>
            <a:ext cx="4176713" cy="720725"/>
          </a:xfrm>
          <a:prstGeom prst="rect">
            <a:avLst/>
          </a:prstGeom>
        </p:spPr>
        <p:txBody>
          <a:bodyPr/>
          <a:lstStyle>
            <a:lvl1pPr>
              <a:defRPr baseline="0">
                <a:solidFill>
                  <a:schemeClr val="bg1"/>
                </a:solidFill>
              </a:defRPr>
            </a:lvl1pPr>
          </a:lstStyle>
          <a:p>
            <a:pPr lvl="0"/>
            <a:r>
              <a:rPr lang="id-ID" dirty="0" smtClean="0"/>
              <a:t>MATA KULIAH</a:t>
            </a:r>
            <a:endParaRPr lang="en-US" dirty="0"/>
          </a:p>
        </p:txBody>
      </p:sp>
      <p:sp>
        <p:nvSpPr>
          <p:cNvPr id="10" name="Text Placeholder 9"/>
          <p:cNvSpPr>
            <a:spLocks noGrp="1"/>
          </p:cNvSpPr>
          <p:nvPr>
            <p:ph type="body" sz="quarter" idx="11" hasCustomPrompt="1"/>
          </p:nvPr>
        </p:nvSpPr>
        <p:spPr>
          <a:xfrm>
            <a:off x="3203575" y="4149725"/>
            <a:ext cx="5127625" cy="1198563"/>
          </a:xfrm>
          <a:prstGeom prst="rect">
            <a:avLst/>
          </a:prstGeom>
        </p:spPr>
        <p:txBody>
          <a:bodyPr/>
          <a:lstStyle>
            <a:lvl1pPr>
              <a:defRPr sz="3600" baseline="0">
                <a:solidFill>
                  <a:schemeClr val="tx1"/>
                </a:solidFill>
              </a:defRPr>
            </a:lvl1pPr>
          </a:lstStyle>
          <a:p>
            <a:pPr lvl="0"/>
            <a:r>
              <a:rPr lang="id-ID" dirty="0" smtClean="0"/>
              <a:t>Topik Perkuliahan</a:t>
            </a:r>
            <a:endParaRPr lang="en-US" dirty="0"/>
          </a:p>
        </p:txBody>
      </p:sp>
    </p:spTree>
    <p:extLst>
      <p:ext uri="{BB962C8B-B14F-4D97-AF65-F5344CB8AC3E}">
        <p14:creationId xmlns:p14="http://schemas.microsoft.com/office/powerpoint/2010/main" xmlns="" val="38127396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4968553"/>
          </a:xfrm>
          <a:prstGeom prst="rect">
            <a:avLst/>
          </a:prstGeom>
        </p:spPr>
        <p:txBody>
          <a:bodyPr/>
          <a:lstStyle>
            <a:lvl1pPr marL="342900" indent="-342900" algn="l">
              <a:buFont typeface="Courier New" panose="02070309020205020404" pitchFamily="49" charset="0"/>
              <a:buChar char="o"/>
              <a:defRPr sz="2400">
                <a:solidFill>
                  <a:schemeClr val="tx1"/>
                </a:solidFill>
                <a:latin typeface="Arial" panose="020B0604020202020204" pitchFamily="34" charset="0"/>
                <a:cs typeface="Arial" panose="020B0604020202020204" pitchFamily="34" charset="0"/>
              </a:defRPr>
            </a:lvl1pPr>
          </a:lstStyle>
          <a:p>
            <a:pPr lvl="0"/>
            <a:r>
              <a:rPr lang="en-US" smtClean="0"/>
              <a:t>Click to edit Master text styles</a:t>
            </a:r>
          </a:p>
        </p:txBody>
      </p:sp>
      <p:sp>
        <p:nvSpPr>
          <p:cNvPr id="8" name="Text Placeholder 7"/>
          <p:cNvSpPr>
            <a:spLocks noGrp="1"/>
          </p:cNvSpPr>
          <p:nvPr>
            <p:ph type="body" sz="quarter" idx="10"/>
          </p:nvPr>
        </p:nvSpPr>
        <p:spPr>
          <a:xfrm>
            <a:off x="5868144" y="6495420"/>
            <a:ext cx="3097213" cy="333375"/>
          </a:xfrm>
          <a:prstGeom prst="rect">
            <a:avLst/>
          </a:prstGeom>
        </p:spPr>
        <p:txBody>
          <a:bodyPr/>
          <a:lstStyle>
            <a:lvl1pPr>
              <a:defRPr sz="2000">
                <a:solidFill>
                  <a:schemeClr val="bg1"/>
                </a:solidFill>
              </a:defRPr>
            </a:lvl1pPr>
          </a:lstStyle>
          <a:p>
            <a:pPr lvl="0"/>
            <a:r>
              <a:rPr lang="en-US" smtClean="0"/>
              <a:t>Click to edit Master text styles</a:t>
            </a:r>
          </a:p>
        </p:txBody>
      </p:sp>
    </p:spTree>
    <p:extLst>
      <p:ext uri="{BB962C8B-B14F-4D97-AF65-F5344CB8AC3E}">
        <p14:creationId xmlns:p14="http://schemas.microsoft.com/office/powerpoint/2010/main" xmlns="" val="992381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926976"/>
          </a:xfrm>
          <a:prstGeom prst="rect">
            <a:avLst/>
          </a:prstGeom>
        </p:spPr>
        <p:txBody>
          <a:bodyPr/>
          <a:lstStyle>
            <a:lvl1pPr>
              <a:defRPr sz="32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Content Placeholder 3"/>
          <p:cNvSpPr>
            <a:spLocks noGrp="1"/>
          </p:cNvSpPr>
          <p:nvPr>
            <p:ph sz="half" idx="2"/>
          </p:nvPr>
        </p:nvSpPr>
        <p:spPr>
          <a:xfrm>
            <a:off x="395536" y="1916832"/>
            <a:ext cx="7992888" cy="4176464"/>
          </a:xfrm>
          <a:prstGeom prst="rect">
            <a:avLst/>
          </a:prstGeom>
        </p:spPr>
        <p:txBody>
          <a:bodyPr/>
          <a:lstStyle>
            <a:lvl1pPr marL="342900" indent="-342900" algn="l">
              <a:buFont typeface="Courier New" panose="02070309020205020404" pitchFamily="49" charset="0"/>
              <a:buChar char="o"/>
              <a:defRPr sz="2400">
                <a:solidFill>
                  <a:schemeClr val="tx2">
                    <a:lumMod val="75000"/>
                  </a:schemeClr>
                </a:solidFill>
                <a:latin typeface="Arial" panose="020B0604020202020204" pitchFamily="34" charset="0"/>
                <a:cs typeface="Arial" panose="020B0604020202020204" pitchFamily="34" charset="0"/>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Tree>
    <p:extLst>
      <p:ext uri="{BB962C8B-B14F-4D97-AF65-F5344CB8AC3E}">
        <p14:creationId xmlns:p14="http://schemas.microsoft.com/office/powerpoint/2010/main" xmlns="" val="42809756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xmlns="" val="18514057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a:solidFill>
                  <a:schemeClr val="tx1"/>
                </a:solidFill>
              </a:defRPr>
            </a:lvl1pPr>
          </a:lstStyle>
          <a:p>
            <a:pPr lvl="0"/>
            <a:r>
              <a:rPr lang="en-US" smtClean="0"/>
              <a:t>Click to edit Master text styles</a:t>
            </a:r>
          </a:p>
        </p:txBody>
      </p:sp>
      <p:sp>
        <p:nvSpPr>
          <p:cNvPr id="8" name="Text Placeholder 7"/>
          <p:cNvSpPr>
            <a:spLocks noGrp="1"/>
          </p:cNvSpPr>
          <p:nvPr>
            <p:ph type="body" sz="quarter" idx="10" hasCustomPrompt="1"/>
          </p:nvPr>
        </p:nvSpPr>
        <p:spPr>
          <a:xfrm>
            <a:off x="5868144" y="6495420"/>
            <a:ext cx="3097213" cy="333375"/>
          </a:xfrm>
          <a:prstGeom prst="rect">
            <a:avLst/>
          </a:prstGeom>
        </p:spPr>
        <p:txBody>
          <a:bodyPr/>
          <a:lstStyle>
            <a:lvl1pPr>
              <a:defRPr sz="2000">
                <a:solidFill>
                  <a:schemeClr val="bg1"/>
                </a:solidFill>
              </a:defRPr>
            </a:lvl1pPr>
          </a:lstStyle>
          <a:p>
            <a:pPr lvl="0"/>
            <a:r>
              <a:rPr lang="en-US" dirty="0" smtClean="0"/>
              <a:t>www.esaunggul.ac.id</a:t>
            </a:r>
            <a:endParaRPr lang="en-US" dirty="0"/>
          </a:p>
        </p:txBody>
      </p:sp>
    </p:spTree>
    <p:extLst>
      <p:ext uri="{BB962C8B-B14F-4D97-AF65-F5344CB8AC3E}">
        <p14:creationId xmlns:p14="http://schemas.microsoft.com/office/powerpoint/2010/main" xmlns="" val="18073820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6"/>
          <p:cNvSpPr>
            <a:spLocks noGrp="1"/>
          </p:cNvSpPr>
          <p:nvPr>
            <p:ph type="title"/>
          </p:nvPr>
        </p:nvSpPr>
        <p:spPr>
          <a:xfrm>
            <a:off x="467544" y="476672"/>
            <a:ext cx="8229600" cy="1143000"/>
          </a:xfrm>
          <a:prstGeom prst="rect">
            <a:avLst/>
          </a:prstGeom>
        </p:spPr>
        <p:txBody>
          <a:bodyPr/>
          <a:lstStyle/>
          <a:p>
            <a:r>
              <a:rPr lang="en-US" smtClean="0"/>
              <a:t>Click to edit Master title style</a:t>
            </a:r>
            <a:endParaRPr lang="en-US" dirty="0"/>
          </a:p>
        </p:txBody>
      </p:sp>
      <p:sp>
        <p:nvSpPr>
          <p:cNvPr id="9" name="Picture Placeholder 8"/>
          <p:cNvSpPr>
            <a:spLocks noGrp="1"/>
          </p:cNvSpPr>
          <p:nvPr>
            <p:ph type="pic" sz="quarter" idx="10"/>
          </p:nvPr>
        </p:nvSpPr>
        <p:spPr>
          <a:xfrm>
            <a:off x="468313" y="1773238"/>
            <a:ext cx="3959671" cy="4176712"/>
          </a:xfrm>
          <a:prstGeom prst="rect">
            <a:avLst/>
          </a:prstGeom>
        </p:spPr>
        <p:txBody>
          <a:bodyPr/>
          <a:lstStyle/>
          <a:p>
            <a:r>
              <a:rPr lang="en-US" smtClean="0"/>
              <a:t>Click icon to add picture</a:t>
            </a:r>
            <a:endParaRPr lang="en-US" dirty="0"/>
          </a:p>
        </p:txBody>
      </p:sp>
      <p:sp>
        <p:nvSpPr>
          <p:cNvPr id="11" name="Text Placeholder 10"/>
          <p:cNvSpPr>
            <a:spLocks noGrp="1"/>
          </p:cNvSpPr>
          <p:nvPr>
            <p:ph type="body" sz="quarter" idx="11"/>
          </p:nvPr>
        </p:nvSpPr>
        <p:spPr>
          <a:xfrm>
            <a:off x="4643438" y="1773238"/>
            <a:ext cx="3960812" cy="4176712"/>
          </a:xfrm>
          <a:prstGeom prst="rect">
            <a:avLst/>
          </a:prstGeom>
        </p:spPr>
        <p:txBody>
          <a:bodyPr/>
          <a:lstStyle>
            <a:lvl1pPr marL="0" indent="0">
              <a:buNone/>
              <a:defRPr/>
            </a:lvl1pPr>
          </a:lstStyle>
          <a:p>
            <a:pPr lvl="0"/>
            <a:r>
              <a:rPr lang="en-US" smtClean="0"/>
              <a:t>Click to edit Master text styles</a:t>
            </a:r>
          </a:p>
        </p:txBody>
      </p:sp>
    </p:spTree>
    <p:extLst>
      <p:ext uri="{BB962C8B-B14F-4D97-AF65-F5344CB8AC3E}">
        <p14:creationId xmlns:p14="http://schemas.microsoft.com/office/powerpoint/2010/main" xmlns="" val="47046989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21576B-E1C5-45F0-93D0-4652DD844997}" type="datetimeFigureOut">
              <a:rPr lang="en-US" smtClean="0"/>
              <a:pPr/>
              <a:t>8/25/2020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F864BF1-00C7-481D-B429-40D01BB62807}" type="slidenum">
              <a:rPr lang="en-US" smtClean="0"/>
              <a:pPr/>
              <a:t>‹#›</a:t>
            </a:fld>
            <a:endParaRPr lang="en-US"/>
          </a:p>
        </p:txBody>
      </p:sp>
    </p:spTree>
    <p:extLst>
      <p:ext uri="{BB962C8B-B14F-4D97-AF65-F5344CB8AC3E}">
        <p14:creationId xmlns:p14="http://schemas.microsoft.com/office/powerpoint/2010/main" xmlns="" val="192318017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Tree>
    <p:extLst>
      <p:ext uri="{BB962C8B-B14F-4D97-AF65-F5344CB8AC3E}">
        <p14:creationId xmlns:p14="http://schemas.microsoft.com/office/powerpoint/2010/main" xmlns="" val="276293898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xmlns="" val="232293366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3008313" cy="1296144"/>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476672"/>
            <a:ext cx="5111750" cy="5649491"/>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844824"/>
            <a:ext cx="3008313" cy="4281339"/>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4128510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67160315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esaunggul.ac.id/"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TextBox 8"/>
          <p:cNvSpPr txBox="1"/>
          <p:nvPr/>
        </p:nvSpPr>
        <p:spPr>
          <a:xfrm>
            <a:off x="6876256" y="6489371"/>
            <a:ext cx="2177584" cy="369332"/>
          </a:xfrm>
          <a:prstGeom prst="rect">
            <a:avLst/>
          </a:prstGeom>
          <a:noFill/>
        </p:spPr>
        <p:txBody>
          <a:bodyPr wrap="none" rtlCol="0">
            <a:spAutoFit/>
          </a:bodyPr>
          <a:lstStyle/>
          <a:p>
            <a:r>
              <a:rPr lang="en-US" dirty="0" smtClean="0">
                <a:hlinkClick r:id="rId14"/>
              </a:rPr>
              <a:t>www.esaunggul.ac.id</a:t>
            </a:r>
            <a:endParaRPr lang="en-US" dirty="0"/>
          </a:p>
        </p:txBody>
      </p:sp>
    </p:spTree>
    <p:extLst>
      <p:ext uri="{BB962C8B-B14F-4D97-AF65-F5344CB8AC3E}">
        <p14:creationId xmlns:p14="http://schemas.microsoft.com/office/powerpoint/2010/main" xmlns="" val="206532600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6" r:id="rId8"/>
    <p:sldLayoutId id="2147483657" r:id="rId9"/>
    <p:sldLayoutId id="2147483659" r:id="rId10"/>
    <p:sldLayoutId id="2147483660"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ctr" defTabSz="914400" rtl="0" eaLnBrk="1" latinLnBrk="0" hangingPunct="1">
        <a:spcBef>
          <a:spcPct val="20000"/>
        </a:spcBef>
        <a:buFont typeface="Arial" pitchFamily="34" charset="0"/>
        <a:buNone/>
        <a:defRPr sz="20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02806" y="2179887"/>
            <a:ext cx="6145657" cy="648072"/>
          </a:xfrm>
        </p:spPr>
        <p:txBody>
          <a:bodyPr/>
          <a:lstStyle/>
          <a:p>
            <a:pPr algn="l"/>
            <a:r>
              <a:rPr lang="id-ID" sz="3200" dirty="0" smtClean="0">
                <a:latin typeface="Arial" panose="020B0604020202020204" pitchFamily="34" charset="0"/>
                <a:cs typeface="Arial" panose="020B0604020202020204" pitchFamily="34" charset="0"/>
              </a:rPr>
              <a:t>RESMAN MUHARUL T</a:t>
            </a:r>
            <a:endParaRPr lang="en-US" sz="32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987824" y="3573016"/>
            <a:ext cx="5688632" cy="432048"/>
          </a:xfrm>
        </p:spPr>
        <p:txBody>
          <a:bodyPr/>
          <a:lstStyle/>
          <a:p>
            <a:r>
              <a:rPr lang="id-ID" sz="2400" dirty="0" smtClean="0">
                <a:latin typeface="Arial" panose="020B0604020202020204" pitchFamily="34" charset="0"/>
                <a:cs typeface="Arial" panose="020B0604020202020204" pitchFamily="34" charset="0"/>
              </a:rPr>
              <a:t>PERTEMUAN 1</a:t>
            </a:r>
            <a:endParaRPr lang="en-US" sz="2400"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0"/>
          </p:nvPr>
        </p:nvSpPr>
        <p:spPr>
          <a:xfrm>
            <a:off x="2627784" y="1268760"/>
            <a:ext cx="6151123" cy="720080"/>
          </a:xfrm>
        </p:spPr>
        <p:txBody>
          <a:bodyPr/>
          <a:lstStyle/>
          <a:p>
            <a:pPr algn="l"/>
            <a:r>
              <a:rPr lang="id-ID" sz="2800" dirty="0" smtClean="0">
                <a:latin typeface="Arial" panose="020B0604020202020204" pitchFamily="34" charset="0"/>
                <a:cs typeface="Arial" panose="020B0604020202020204" pitchFamily="34" charset="0"/>
              </a:rPr>
              <a:t>RISET PEMASARAN DAN BISNIS</a:t>
            </a:r>
            <a:endParaRPr lang="en-US" sz="2800" dirty="0">
              <a:latin typeface="Arial" panose="020B0604020202020204" pitchFamily="34" charset="0"/>
              <a:cs typeface="Arial" panose="020B0604020202020204" pitchFamily="34" charset="0"/>
            </a:endParaRPr>
          </a:p>
        </p:txBody>
      </p:sp>
      <p:sp>
        <p:nvSpPr>
          <p:cNvPr id="5" name="Text Placeholder 4"/>
          <p:cNvSpPr>
            <a:spLocks noGrp="1"/>
          </p:cNvSpPr>
          <p:nvPr>
            <p:ph type="body" sz="quarter" idx="11"/>
          </p:nvPr>
        </p:nvSpPr>
        <p:spPr>
          <a:xfrm>
            <a:off x="2987824" y="4149080"/>
            <a:ext cx="5616624" cy="1367507"/>
          </a:xfrm>
        </p:spPr>
        <p:txBody>
          <a:bodyPr/>
          <a:lstStyle/>
          <a:p>
            <a:r>
              <a:rPr lang="id-ID" sz="3200" dirty="0" smtClean="0">
                <a:latin typeface="Arial" panose="020B0604020202020204" pitchFamily="34" charset="0"/>
                <a:cs typeface="Arial" panose="020B0604020202020204" pitchFamily="34" charset="0"/>
              </a:rPr>
              <a:t>DASAR RISET PEMASARAN</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688085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467544" y="1196752"/>
            <a:ext cx="8208912" cy="4896073"/>
          </a:xfrm>
        </p:spPr>
        <p:txBody>
          <a:bodyPr/>
          <a:lstStyle/>
          <a:p>
            <a:pPr lvl="1"/>
            <a:r>
              <a:rPr lang="en-US" dirty="0" smtClean="0"/>
              <a:t>1950 – 1980	</a:t>
            </a:r>
            <a:r>
              <a:rPr lang="en-US" i="1" dirty="0" err="1" smtClean="0"/>
              <a:t>Fase</a:t>
            </a:r>
            <a:r>
              <a:rPr lang="en-US" i="1" dirty="0" smtClean="0"/>
              <a:t> </a:t>
            </a:r>
            <a:r>
              <a:rPr lang="en-US" i="1" dirty="0" err="1" smtClean="0"/>
              <a:t>Perkembangan</a:t>
            </a:r>
            <a:r>
              <a:rPr lang="en-US" i="1" dirty="0" smtClean="0"/>
              <a:t> </a:t>
            </a:r>
            <a:r>
              <a:rPr lang="en-US" i="1" dirty="0" err="1" smtClean="0"/>
              <a:t>Metodologi</a:t>
            </a:r>
            <a:r>
              <a:rPr lang="en-US" i="1" dirty="0" smtClean="0"/>
              <a:t> </a:t>
            </a:r>
            <a:r>
              <a:rPr lang="en-US" i="1" dirty="0" err="1" smtClean="0"/>
              <a:t>Riset</a:t>
            </a:r>
            <a:endParaRPr lang="id-ID" dirty="0" smtClean="0"/>
          </a:p>
          <a:p>
            <a:pPr lvl="2"/>
            <a:r>
              <a:rPr lang="en-US" dirty="0" err="1" smtClean="0"/>
              <a:t>Desain</a:t>
            </a:r>
            <a:r>
              <a:rPr lang="en-US" dirty="0" smtClean="0"/>
              <a:t> </a:t>
            </a:r>
            <a:r>
              <a:rPr lang="en-US" dirty="0" err="1" smtClean="0"/>
              <a:t>kuesioner</a:t>
            </a:r>
            <a:r>
              <a:rPr lang="en-US" dirty="0" smtClean="0"/>
              <a:t> </a:t>
            </a:r>
            <a:r>
              <a:rPr lang="en-US" dirty="0" err="1" smtClean="0"/>
              <a:t>sudah</a:t>
            </a:r>
            <a:r>
              <a:rPr lang="en-US" dirty="0" smtClean="0"/>
              <a:t> </a:t>
            </a:r>
            <a:r>
              <a:rPr lang="en-US" dirty="0" err="1" smtClean="0"/>
              <a:t>mulai</a:t>
            </a:r>
            <a:r>
              <a:rPr lang="en-US" dirty="0" smtClean="0"/>
              <a:t> </a:t>
            </a:r>
            <a:r>
              <a:rPr lang="en-US" dirty="0" err="1" smtClean="0"/>
              <a:t>tersusun</a:t>
            </a:r>
            <a:r>
              <a:rPr lang="en-US" dirty="0" smtClean="0"/>
              <a:t> </a:t>
            </a:r>
            <a:r>
              <a:rPr lang="en-US" dirty="0" err="1" smtClean="0"/>
              <a:t>sistematis</a:t>
            </a:r>
            <a:endParaRPr lang="id-ID" dirty="0" smtClean="0"/>
          </a:p>
          <a:p>
            <a:pPr lvl="2"/>
            <a:r>
              <a:rPr lang="en-US" dirty="0" err="1" smtClean="0"/>
              <a:t>Prosedur</a:t>
            </a:r>
            <a:r>
              <a:rPr lang="en-US" dirty="0" smtClean="0"/>
              <a:t> </a:t>
            </a:r>
            <a:r>
              <a:rPr lang="en-US" i="1" dirty="0" smtClean="0"/>
              <a:t>sampling </a:t>
            </a:r>
            <a:r>
              <a:rPr lang="en-US" dirty="0" err="1" smtClean="0"/>
              <a:t>lebih</a:t>
            </a:r>
            <a:r>
              <a:rPr lang="en-US" dirty="0" smtClean="0"/>
              <a:t> </a:t>
            </a:r>
            <a:r>
              <a:rPr lang="en-US" dirty="0" err="1" smtClean="0"/>
              <a:t>terukur</a:t>
            </a:r>
            <a:r>
              <a:rPr lang="en-US" dirty="0" smtClean="0"/>
              <a:t> </a:t>
            </a:r>
            <a:r>
              <a:rPr lang="en-US" dirty="0" err="1" smtClean="0"/>
              <a:t>dan</a:t>
            </a:r>
            <a:r>
              <a:rPr lang="en-US" dirty="0" smtClean="0"/>
              <a:t> </a:t>
            </a:r>
            <a:r>
              <a:rPr lang="en-US" dirty="0" err="1" smtClean="0"/>
              <a:t>efisien</a:t>
            </a:r>
            <a:endParaRPr lang="id-ID" dirty="0" smtClean="0"/>
          </a:p>
          <a:p>
            <a:pPr lvl="2"/>
            <a:r>
              <a:rPr lang="en-US" dirty="0" err="1" smtClean="0"/>
              <a:t>Berkembang</a:t>
            </a:r>
            <a:r>
              <a:rPr lang="en-US" dirty="0" smtClean="0"/>
              <a:t> </a:t>
            </a:r>
            <a:r>
              <a:rPr lang="en-US" dirty="0" err="1" smtClean="0"/>
              <a:t>desain</a:t>
            </a:r>
            <a:r>
              <a:rPr lang="en-US" dirty="0" smtClean="0"/>
              <a:t> </a:t>
            </a:r>
            <a:r>
              <a:rPr lang="en-US" dirty="0" err="1" smtClean="0"/>
              <a:t>riset</a:t>
            </a:r>
            <a:r>
              <a:rPr lang="en-US" dirty="0" smtClean="0"/>
              <a:t> </a:t>
            </a:r>
            <a:r>
              <a:rPr lang="en-US" dirty="0" err="1" smtClean="0"/>
              <a:t>eksperimental</a:t>
            </a:r>
            <a:endParaRPr lang="id-ID" dirty="0" smtClean="0"/>
          </a:p>
          <a:p>
            <a:pPr lvl="2"/>
            <a:r>
              <a:rPr lang="en-US" dirty="0" err="1" smtClean="0"/>
              <a:t>Pengumpulan</a:t>
            </a:r>
            <a:r>
              <a:rPr lang="en-US" dirty="0" smtClean="0"/>
              <a:t> data </a:t>
            </a:r>
            <a:r>
              <a:rPr lang="en-US" dirty="0" err="1" smtClean="0"/>
              <a:t>dilandasi</a:t>
            </a:r>
            <a:r>
              <a:rPr lang="en-US" dirty="0" smtClean="0"/>
              <a:t> </a:t>
            </a:r>
            <a:r>
              <a:rPr lang="en-US" dirty="0" err="1" smtClean="0"/>
              <a:t>metodologi</a:t>
            </a:r>
            <a:r>
              <a:rPr lang="en-US" dirty="0" smtClean="0"/>
              <a:t> </a:t>
            </a:r>
            <a:r>
              <a:rPr lang="en-US" dirty="0" err="1" smtClean="0"/>
              <a:t>ilmiah</a:t>
            </a:r>
            <a:endParaRPr lang="id-ID" dirty="0" smtClean="0"/>
          </a:p>
          <a:p>
            <a:pPr lvl="2"/>
            <a:r>
              <a:rPr lang="en-US" dirty="0" err="1" smtClean="0"/>
              <a:t>Berkembang</a:t>
            </a:r>
            <a:r>
              <a:rPr lang="en-US" dirty="0" smtClean="0"/>
              <a:t> </a:t>
            </a:r>
            <a:r>
              <a:rPr lang="en-US" dirty="0" err="1" smtClean="0"/>
              <a:t>konsep</a:t>
            </a:r>
            <a:r>
              <a:rPr lang="en-US" dirty="0" smtClean="0"/>
              <a:t> </a:t>
            </a:r>
            <a:r>
              <a:rPr lang="en-US" dirty="0" err="1" smtClean="0"/>
              <a:t>dan</a:t>
            </a:r>
            <a:r>
              <a:rPr lang="en-US" dirty="0" smtClean="0"/>
              <a:t> </a:t>
            </a:r>
            <a:r>
              <a:rPr lang="en-US" dirty="0" err="1" smtClean="0"/>
              <a:t>teknik</a:t>
            </a:r>
            <a:r>
              <a:rPr lang="en-US" dirty="0" smtClean="0"/>
              <a:t> </a:t>
            </a:r>
            <a:r>
              <a:rPr lang="en-US" dirty="0" err="1" smtClean="0"/>
              <a:t>riset</a:t>
            </a:r>
            <a:r>
              <a:rPr lang="en-US" dirty="0" smtClean="0"/>
              <a:t> </a:t>
            </a:r>
            <a:r>
              <a:rPr lang="en-US" dirty="0" err="1" smtClean="0"/>
              <a:t>kualitatif</a:t>
            </a:r>
            <a:endParaRPr lang="id-ID" dirty="0" smtClean="0"/>
          </a:p>
          <a:p>
            <a:pPr lvl="1"/>
            <a:r>
              <a:rPr lang="en-US" dirty="0" smtClean="0"/>
              <a:t>1980 - .... </a:t>
            </a:r>
            <a:r>
              <a:rPr lang="en-US" i="1" dirty="0" err="1" smtClean="0"/>
              <a:t>Fase</a:t>
            </a:r>
            <a:r>
              <a:rPr lang="en-US" i="1" dirty="0" smtClean="0"/>
              <a:t> </a:t>
            </a:r>
            <a:r>
              <a:rPr lang="en-US" i="1" dirty="0" err="1" smtClean="0"/>
              <a:t>Perkembangan</a:t>
            </a:r>
            <a:r>
              <a:rPr lang="en-US" i="1" dirty="0" smtClean="0"/>
              <a:t> </a:t>
            </a:r>
            <a:r>
              <a:rPr lang="en-US" i="1" dirty="0" err="1" smtClean="0"/>
              <a:t>Aplikasi</a:t>
            </a:r>
            <a:r>
              <a:rPr lang="en-US" i="1" dirty="0" smtClean="0"/>
              <a:t> </a:t>
            </a:r>
            <a:r>
              <a:rPr lang="en-US" i="1" dirty="0" err="1" smtClean="0"/>
              <a:t>Komputer</a:t>
            </a:r>
            <a:r>
              <a:rPr lang="en-US" i="1" dirty="0" smtClean="0"/>
              <a:t> &amp; </a:t>
            </a:r>
            <a:r>
              <a:rPr lang="en-US" i="1" dirty="0" err="1" smtClean="0"/>
              <a:t>Statistik</a:t>
            </a:r>
            <a:endParaRPr lang="id-ID" dirty="0" smtClean="0"/>
          </a:p>
          <a:p>
            <a:pPr lvl="2"/>
            <a:r>
              <a:rPr lang="en-US" dirty="0" err="1" smtClean="0"/>
              <a:t>Berkembang</a:t>
            </a:r>
            <a:r>
              <a:rPr lang="en-US" dirty="0" smtClean="0"/>
              <a:t> </a:t>
            </a:r>
            <a:r>
              <a:rPr lang="en-US" dirty="0" err="1" smtClean="0"/>
              <a:t>analisa</a:t>
            </a:r>
            <a:r>
              <a:rPr lang="en-US" dirty="0" smtClean="0"/>
              <a:t> data </a:t>
            </a:r>
            <a:r>
              <a:rPr lang="en-US" dirty="0" err="1" smtClean="0"/>
              <a:t>riset</a:t>
            </a:r>
            <a:r>
              <a:rPr lang="en-US" dirty="0" smtClean="0"/>
              <a:t> </a:t>
            </a:r>
            <a:r>
              <a:rPr lang="en-US" dirty="0" err="1" smtClean="0"/>
              <a:t>menggunakan</a:t>
            </a:r>
            <a:r>
              <a:rPr lang="en-US" dirty="0" smtClean="0"/>
              <a:t> </a:t>
            </a:r>
            <a:r>
              <a:rPr lang="en-US" dirty="0" err="1" smtClean="0"/>
              <a:t>statistik</a:t>
            </a:r>
            <a:r>
              <a:rPr lang="en-US" dirty="0" smtClean="0"/>
              <a:t> </a:t>
            </a:r>
            <a:r>
              <a:rPr lang="en-US" dirty="0" err="1" smtClean="0"/>
              <a:t>lanjutan</a:t>
            </a:r>
            <a:r>
              <a:rPr lang="en-US" dirty="0" smtClean="0"/>
              <a:t>, </a:t>
            </a:r>
            <a:r>
              <a:rPr lang="en-US" dirty="0" err="1" smtClean="0"/>
              <a:t>seperti</a:t>
            </a:r>
            <a:r>
              <a:rPr lang="en-US" dirty="0" smtClean="0"/>
              <a:t> </a:t>
            </a:r>
            <a:r>
              <a:rPr lang="en-US" i="1" dirty="0" smtClean="0"/>
              <a:t>cluster analysis, multiple regression, </a:t>
            </a:r>
            <a:r>
              <a:rPr lang="en-US" dirty="0" err="1" smtClean="0"/>
              <a:t>dan</a:t>
            </a:r>
            <a:r>
              <a:rPr lang="en-US" dirty="0" smtClean="0"/>
              <a:t> </a:t>
            </a:r>
            <a:r>
              <a:rPr lang="en-US" i="1" dirty="0" smtClean="0"/>
              <a:t>factor analysis</a:t>
            </a:r>
            <a:endParaRPr lang="id-ID" dirty="0" smtClean="0"/>
          </a:p>
          <a:p>
            <a:pPr lvl="2"/>
            <a:r>
              <a:rPr lang="en-US" dirty="0" err="1" smtClean="0"/>
              <a:t>Berkembang</a:t>
            </a:r>
            <a:r>
              <a:rPr lang="en-US" dirty="0" smtClean="0"/>
              <a:t> </a:t>
            </a:r>
            <a:r>
              <a:rPr lang="en-US" dirty="0" err="1" smtClean="0"/>
              <a:t>riset</a:t>
            </a:r>
            <a:r>
              <a:rPr lang="en-US" dirty="0" smtClean="0"/>
              <a:t> </a:t>
            </a:r>
            <a:r>
              <a:rPr lang="en-US" dirty="0" err="1" smtClean="0"/>
              <a:t>gaya</a:t>
            </a:r>
            <a:r>
              <a:rPr lang="en-US" dirty="0" smtClean="0"/>
              <a:t> </a:t>
            </a:r>
            <a:r>
              <a:rPr lang="en-US" dirty="0" err="1" smtClean="0"/>
              <a:t>hidup</a:t>
            </a:r>
            <a:r>
              <a:rPr lang="en-US" dirty="0" smtClean="0"/>
              <a:t> (</a:t>
            </a:r>
            <a:r>
              <a:rPr lang="en-US" i="1" dirty="0" smtClean="0"/>
              <a:t>life style</a:t>
            </a:r>
            <a:r>
              <a:rPr lang="en-US" dirty="0" smtClean="0"/>
              <a:t>) </a:t>
            </a:r>
            <a:r>
              <a:rPr lang="en-US" dirty="0" err="1" smtClean="0"/>
              <a:t>dan</a:t>
            </a:r>
            <a:r>
              <a:rPr lang="en-US" dirty="0" smtClean="0"/>
              <a:t> </a:t>
            </a:r>
            <a:r>
              <a:rPr lang="en-US" dirty="0" err="1" smtClean="0"/>
              <a:t>psikografis</a:t>
            </a:r>
            <a:endParaRPr lang="id-ID" dirty="0" smtClean="0"/>
          </a:p>
          <a:p>
            <a:pPr lvl="2"/>
            <a:r>
              <a:rPr lang="en-US" dirty="0" err="1" smtClean="0"/>
              <a:t>Berkembang</a:t>
            </a:r>
            <a:r>
              <a:rPr lang="en-US" dirty="0" smtClean="0"/>
              <a:t> model </a:t>
            </a:r>
            <a:r>
              <a:rPr lang="en-US" dirty="0" err="1" smtClean="0"/>
              <a:t>pengukuran</a:t>
            </a:r>
            <a:r>
              <a:rPr lang="en-US" dirty="0" smtClean="0"/>
              <a:t> </a:t>
            </a:r>
            <a:r>
              <a:rPr lang="en-US" dirty="0" err="1" smtClean="0"/>
              <a:t>kepuasan</a:t>
            </a:r>
            <a:r>
              <a:rPr lang="en-US" dirty="0" smtClean="0"/>
              <a:t> </a:t>
            </a:r>
            <a:r>
              <a:rPr lang="en-US" dirty="0" err="1" smtClean="0"/>
              <a:t>pelanggan</a:t>
            </a:r>
            <a:r>
              <a:rPr lang="en-US" dirty="0" smtClean="0"/>
              <a:t> (</a:t>
            </a:r>
            <a:r>
              <a:rPr lang="en-US" i="1" dirty="0" smtClean="0"/>
              <a:t>customer satisfaction</a:t>
            </a:r>
            <a:r>
              <a:rPr lang="en-US" dirty="0" smtClean="0"/>
              <a:t>)</a:t>
            </a:r>
            <a:endParaRPr lang="id-ID" dirty="0"/>
          </a:p>
        </p:txBody>
      </p:sp>
    </p:spTree>
    <p:extLst>
      <p:ext uri="{BB962C8B-B14F-4D97-AF65-F5344CB8AC3E}">
        <p14:creationId xmlns:p14="http://schemas.microsoft.com/office/powerpoint/2010/main" xmlns="" val="1939383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500034" y="214290"/>
            <a:ext cx="8229600" cy="663561"/>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sz="4000" dirty="0" smtClean="0"/>
              <a:t>Pendekatan Intuisi atau Riset</a:t>
            </a:r>
            <a:endParaRPr lang="en-US" altLang="en-US" sz="4000" dirty="0" smtClean="0">
              <a:latin typeface="Arial" charset="0"/>
              <a:cs typeface="Arial" charset="0"/>
            </a:endParaRPr>
          </a:p>
        </p:txBody>
      </p:sp>
      <p:sp>
        <p:nvSpPr>
          <p:cNvPr id="3" name="Content Placeholder 2"/>
          <p:cNvSpPr>
            <a:spLocks noGrp="1"/>
          </p:cNvSpPr>
          <p:nvPr>
            <p:ph sz="half" idx="2"/>
          </p:nvPr>
        </p:nvSpPr>
        <p:spPr>
          <a:xfrm>
            <a:off x="214282" y="857232"/>
            <a:ext cx="8715436" cy="4357718"/>
          </a:xfrm>
        </p:spPr>
        <p:txBody>
          <a:bodyPr/>
          <a:lstStyle/>
          <a:p>
            <a:pPr marL="0" indent="0" algn="just">
              <a:buNone/>
              <a:defRPr/>
            </a:pPr>
            <a:r>
              <a:rPr lang="id-ID" sz="2000" dirty="0" smtClean="0"/>
              <a:t>Setidaknya empat syarat intuisi bisnis melahirkan keputusan pasar yang tepat. Intuisi bisnis itu tersebut menjadi inovasi radikal yang dapat meroketkan produk baru sekaligus merebut pasar, sekaligus menciptakan tatanan bisnis baru. </a:t>
            </a:r>
            <a:endParaRPr lang="id-ID" sz="2000" dirty="0" smtClean="0"/>
          </a:p>
          <a:p>
            <a:pPr algn="just">
              <a:defRPr/>
            </a:pPr>
            <a:r>
              <a:rPr lang="id-ID" sz="2000" i="1" dirty="0" smtClean="0"/>
              <a:t>Pertama</a:t>
            </a:r>
            <a:r>
              <a:rPr lang="id-ID" sz="2000" i="1" dirty="0" smtClean="0"/>
              <a:t>, </a:t>
            </a:r>
            <a:r>
              <a:rPr lang="id-ID" sz="2000" dirty="0" smtClean="0"/>
              <a:t>intuisi tersebut lahir dari sebuah visi yang jelas. Visi bukan sebuah impian atau harapan yang berlebihan (</a:t>
            </a:r>
            <a:r>
              <a:rPr lang="id-ID" sz="2000" i="1" dirty="0" smtClean="0"/>
              <a:t>wishfull thinking</a:t>
            </a:r>
            <a:r>
              <a:rPr lang="id-ID" sz="2000" dirty="0" smtClean="0"/>
              <a:t>), tapi keyakinan terhadap masa depan yang berpijak pada saat ini. Pemasar yang memiliki visi bisnis yang jelas, akan mudah melahirkan intuisi yang tepat meski berada dalam ketidakpastian pasar. </a:t>
            </a:r>
            <a:endParaRPr lang="id-ID" sz="2000" dirty="0" smtClean="0"/>
          </a:p>
          <a:p>
            <a:pPr algn="just">
              <a:defRPr/>
            </a:pPr>
            <a:r>
              <a:rPr lang="id-ID" sz="2000" i="1" dirty="0" smtClean="0"/>
              <a:t>Kedua</a:t>
            </a:r>
            <a:r>
              <a:rPr lang="id-ID" sz="2000" i="1" dirty="0" smtClean="0"/>
              <a:t>, </a:t>
            </a:r>
            <a:r>
              <a:rPr lang="id-ID" sz="2000" dirty="0" smtClean="0"/>
              <a:t>intuisi tersebut dapat diaplikasikan dalam tahapan operasional. Intuisi besar tanpa tahapan pencapaiannya sudah dipastikan kegagalannya sejak awal. </a:t>
            </a:r>
            <a:endParaRPr lang="id-ID" sz="2000" dirty="0" smtClean="0"/>
          </a:p>
          <a:p>
            <a:pPr algn="just">
              <a:defRPr/>
            </a:pPr>
            <a:r>
              <a:rPr lang="id-ID" sz="2000" i="1" dirty="0" smtClean="0"/>
              <a:t>Ketiga</a:t>
            </a:r>
            <a:r>
              <a:rPr lang="id-ID" sz="2000" i="1" dirty="0" smtClean="0"/>
              <a:t>, </a:t>
            </a:r>
            <a:r>
              <a:rPr lang="id-ID" sz="2000" dirty="0" smtClean="0"/>
              <a:t>intuisi didukung  oleh keyakinan (tim) pelaksananya. Intuisi besar selalu akan diawali dengan keraguan dan ketidakpastian pencapaiannya. Keyakinan yang kuat dari pelaksananya dapat menjadi kekuatan abstrak yang melebihi kekuatan atas modal dan aset. </a:t>
            </a:r>
            <a:endParaRPr lang="id-ID" sz="2000" dirty="0" smtClean="0"/>
          </a:p>
          <a:p>
            <a:pPr algn="just">
              <a:defRPr/>
            </a:pPr>
            <a:r>
              <a:rPr lang="id-ID" sz="2000" i="1" dirty="0" smtClean="0"/>
              <a:t>Keempat</a:t>
            </a:r>
            <a:r>
              <a:rPr lang="id-ID" sz="2000" i="1" dirty="0" smtClean="0"/>
              <a:t>, </a:t>
            </a:r>
            <a:r>
              <a:rPr lang="id-ID" sz="2000" dirty="0" smtClean="0"/>
              <a:t>konsistensi jangka panjang untuk mewujudkan intuisi tersebut</a:t>
            </a:r>
            <a:r>
              <a:rPr lang="id-ID" sz="2000" dirty="0" smtClean="0"/>
              <a:t>.</a:t>
            </a:r>
            <a:endParaRPr lang="id-ID" sz="2000" dirty="0" smtClean="0"/>
          </a:p>
        </p:txBody>
      </p:sp>
    </p:spTree>
    <p:extLst>
      <p:ext uri="{BB962C8B-B14F-4D97-AF65-F5344CB8AC3E}">
        <p14:creationId xmlns:p14="http://schemas.microsoft.com/office/powerpoint/2010/main" xmlns="" val="21678647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1438" y="357166"/>
            <a:ext cx="8858280" cy="5572164"/>
          </a:xfrm>
        </p:spPr>
        <p:txBody>
          <a:bodyPr/>
          <a:lstStyle/>
          <a:p>
            <a:pPr marL="0" indent="0" algn="just">
              <a:buNone/>
            </a:pPr>
            <a:r>
              <a:rPr lang="id-ID" sz="1400" dirty="0" smtClean="0"/>
              <a:t>Sementara itu pendekatan riset pasar bertumpu pada informasi atau fakta pasar yang dikumpulkan. </a:t>
            </a:r>
            <a:r>
              <a:rPr lang="id-ID" sz="1400" dirty="0" smtClean="0"/>
              <a:t>dalam </a:t>
            </a:r>
            <a:r>
              <a:rPr lang="id-ID" sz="1400" dirty="0" smtClean="0"/>
              <a:t>bukunya, </a:t>
            </a:r>
            <a:r>
              <a:rPr lang="id-ID" sz="1400" i="1" dirty="0" smtClean="0"/>
              <a:t>Ogilvy on Advertising</a:t>
            </a:r>
            <a:r>
              <a:rPr lang="id-ID" sz="1400" dirty="0" smtClean="0"/>
              <a:t>, mengungkapkan ada sepuluh hal yang dapat diperoleh riset untuk memberikan analisa strategis, yakni:</a:t>
            </a:r>
          </a:p>
          <a:p>
            <a:pPr lvl="0" algn="just">
              <a:buFont typeface="+mj-lt"/>
              <a:buAutoNum type="arabicPeriod"/>
            </a:pPr>
            <a:r>
              <a:rPr lang="en-US" sz="1400" dirty="0" err="1" smtClean="0"/>
              <a:t>Riset</a:t>
            </a:r>
            <a:r>
              <a:rPr lang="en-US" sz="1400" dirty="0" smtClean="0"/>
              <a:t> </a:t>
            </a:r>
            <a:r>
              <a:rPr lang="en-US" sz="1400" dirty="0" err="1" smtClean="0"/>
              <a:t>terkadang</a:t>
            </a:r>
            <a:r>
              <a:rPr lang="en-US" sz="1400" dirty="0" smtClean="0"/>
              <a:t> </a:t>
            </a:r>
            <a:r>
              <a:rPr lang="en-US" sz="1400" dirty="0" err="1" smtClean="0"/>
              <a:t>dapat</a:t>
            </a:r>
            <a:r>
              <a:rPr lang="en-US" sz="1400" dirty="0" smtClean="0"/>
              <a:t> </a:t>
            </a:r>
            <a:r>
              <a:rPr lang="en-US" sz="1400" dirty="0" err="1" smtClean="0"/>
              <a:t>memperoleh</a:t>
            </a:r>
            <a:r>
              <a:rPr lang="en-US" sz="1400" dirty="0" smtClean="0"/>
              <a:t> </a:t>
            </a:r>
            <a:r>
              <a:rPr lang="en-US" sz="1400" dirty="0" err="1" smtClean="0"/>
              <a:t>ide</a:t>
            </a:r>
            <a:r>
              <a:rPr lang="en-US" sz="1400" dirty="0" smtClean="0"/>
              <a:t> </a:t>
            </a:r>
            <a:r>
              <a:rPr lang="en-US" sz="1400" dirty="0" err="1" smtClean="0"/>
              <a:t>produk</a:t>
            </a:r>
            <a:r>
              <a:rPr lang="en-US" sz="1400" dirty="0" smtClean="0"/>
              <a:t> </a:t>
            </a:r>
            <a:r>
              <a:rPr lang="en-US" sz="1400" dirty="0" err="1" smtClean="0"/>
              <a:t>baru</a:t>
            </a:r>
            <a:r>
              <a:rPr lang="en-US" sz="1400" dirty="0" smtClean="0"/>
              <a:t> </a:t>
            </a:r>
            <a:r>
              <a:rPr lang="en-US" sz="1400" dirty="0" err="1" smtClean="0"/>
              <a:t>dari</a:t>
            </a:r>
            <a:r>
              <a:rPr lang="en-US" sz="1400" dirty="0" smtClean="0"/>
              <a:t> </a:t>
            </a:r>
            <a:r>
              <a:rPr lang="en-US" sz="1400" dirty="0" err="1" smtClean="0"/>
              <a:t>konsumen</a:t>
            </a:r>
            <a:r>
              <a:rPr lang="en-US" sz="1400" dirty="0" smtClean="0"/>
              <a:t> </a:t>
            </a:r>
            <a:r>
              <a:rPr lang="en-US" sz="1400" dirty="0" err="1" smtClean="0"/>
              <a:t>potensial</a:t>
            </a:r>
            <a:r>
              <a:rPr lang="en-US" sz="1400" dirty="0" smtClean="0"/>
              <a:t>. </a:t>
            </a:r>
            <a:r>
              <a:rPr lang="en-US" sz="1400" dirty="0" err="1" smtClean="0"/>
              <a:t>Tetapi</a:t>
            </a:r>
            <a:r>
              <a:rPr lang="en-US" sz="1400" dirty="0" smtClean="0"/>
              <a:t> </a:t>
            </a:r>
            <a:r>
              <a:rPr lang="en-US" sz="1400" dirty="0" err="1" smtClean="0"/>
              <a:t>persepsi</a:t>
            </a:r>
            <a:r>
              <a:rPr lang="en-US" sz="1400" dirty="0" smtClean="0"/>
              <a:t> </a:t>
            </a:r>
            <a:r>
              <a:rPr lang="en-US" sz="1400" dirty="0" err="1" smtClean="0"/>
              <a:t>konsumen</a:t>
            </a:r>
            <a:r>
              <a:rPr lang="en-US" sz="1400" dirty="0" smtClean="0"/>
              <a:t> </a:t>
            </a:r>
            <a:r>
              <a:rPr lang="en-US" sz="1400" dirty="0" err="1" smtClean="0"/>
              <a:t>tersebut</a:t>
            </a:r>
            <a:r>
              <a:rPr lang="en-US" sz="1400" dirty="0" smtClean="0"/>
              <a:t> </a:t>
            </a:r>
            <a:r>
              <a:rPr lang="en-US" sz="1400" dirty="0" err="1" smtClean="0"/>
              <a:t>sangat</a:t>
            </a:r>
            <a:r>
              <a:rPr lang="en-US" sz="1400" dirty="0" smtClean="0"/>
              <a:t> </a:t>
            </a:r>
            <a:r>
              <a:rPr lang="en-US" sz="1400" dirty="0" err="1" smtClean="0"/>
              <a:t>dipengaruhi</a:t>
            </a:r>
            <a:r>
              <a:rPr lang="en-US" sz="1400" dirty="0" smtClean="0"/>
              <a:t> </a:t>
            </a:r>
            <a:r>
              <a:rPr lang="en-US" sz="1400" dirty="0" err="1" smtClean="0"/>
              <a:t>oleh</a:t>
            </a:r>
            <a:r>
              <a:rPr lang="en-US" sz="1400" dirty="0" smtClean="0"/>
              <a:t> </a:t>
            </a:r>
            <a:r>
              <a:rPr lang="en-US" sz="1400" dirty="0" err="1" smtClean="0"/>
              <a:t>pengalaman</a:t>
            </a:r>
            <a:r>
              <a:rPr lang="en-US" sz="1400" dirty="0" smtClean="0"/>
              <a:t> </a:t>
            </a:r>
            <a:r>
              <a:rPr lang="en-US" sz="1400" dirty="0" err="1" smtClean="0"/>
              <a:t>sebelumnya</a:t>
            </a:r>
            <a:r>
              <a:rPr lang="en-US" sz="1400" dirty="0" smtClean="0"/>
              <a:t>, </a:t>
            </a:r>
            <a:r>
              <a:rPr lang="en-US" sz="1400" dirty="0" err="1" smtClean="0"/>
              <a:t>sehingga</a:t>
            </a:r>
            <a:r>
              <a:rPr lang="en-US" sz="1400" dirty="0" smtClean="0"/>
              <a:t> </a:t>
            </a:r>
            <a:r>
              <a:rPr lang="en-US" sz="1400" dirty="0" err="1" smtClean="0"/>
              <a:t>berlebihan</a:t>
            </a:r>
            <a:r>
              <a:rPr lang="en-US" sz="1400" dirty="0" smtClean="0"/>
              <a:t> </a:t>
            </a:r>
            <a:r>
              <a:rPr lang="en-US" sz="1400" dirty="0" err="1" smtClean="0"/>
              <a:t>mengharapkan</a:t>
            </a:r>
            <a:r>
              <a:rPr lang="en-US" sz="1400" dirty="0" smtClean="0"/>
              <a:t> </a:t>
            </a:r>
            <a:r>
              <a:rPr lang="en-US" sz="1400" dirty="0" err="1" smtClean="0"/>
              <a:t>muncul</a:t>
            </a:r>
            <a:r>
              <a:rPr lang="en-US" sz="1400" dirty="0" smtClean="0"/>
              <a:t> </a:t>
            </a:r>
            <a:r>
              <a:rPr lang="en-US" sz="1400" dirty="0" err="1" smtClean="0"/>
              <a:t>ide</a:t>
            </a:r>
            <a:r>
              <a:rPr lang="en-US" sz="1400" dirty="0" smtClean="0"/>
              <a:t> yang </a:t>
            </a:r>
            <a:r>
              <a:rPr lang="en-US" sz="1400" dirty="0" err="1" smtClean="0"/>
              <a:t>revolusioner</a:t>
            </a:r>
            <a:r>
              <a:rPr lang="en-US" sz="1400" dirty="0" smtClean="0"/>
              <a:t>.</a:t>
            </a:r>
            <a:endParaRPr lang="id-ID" sz="1400" dirty="0" smtClean="0"/>
          </a:p>
          <a:p>
            <a:pPr lvl="0" algn="just">
              <a:buFont typeface="+mj-lt"/>
              <a:buAutoNum type="arabicPeriod"/>
            </a:pPr>
            <a:r>
              <a:rPr lang="en-US" sz="1400" dirty="0" err="1" smtClean="0"/>
              <a:t>Riset</a:t>
            </a:r>
            <a:r>
              <a:rPr lang="en-US" sz="1400" dirty="0" smtClean="0"/>
              <a:t> </a:t>
            </a:r>
            <a:r>
              <a:rPr lang="en-US" sz="1400" dirty="0" err="1" smtClean="0"/>
              <a:t>dapat</a:t>
            </a:r>
            <a:r>
              <a:rPr lang="en-US" sz="1400" dirty="0" smtClean="0"/>
              <a:t> </a:t>
            </a:r>
            <a:r>
              <a:rPr lang="en-US" sz="1400" dirty="0" err="1" smtClean="0"/>
              <a:t>meneliti</a:t>
            </a:r>
            <a:r>
              <a:rPr lang="en-US" sz="1400" dirty="0" smtClean="0"/>
              <a:t> </a:t>
            </a:r>
            <a:r>
              <a:rPr lang="en-US" sz="1400" dirty="0" err="1" smtClean="0"/>
              <a:t>reaksi</a:t>
            </a:r>
            <a:r>
              <a:rPr lang="en-US" sz="1400" dirty="0" smtClean="0"/>
              <a:t> </a:t>
            </a:r>
            <a:r>
              <a:rPr lang="en-US" sz="1400" dirty="0" err="1" smtClean="0"/>
              <a:t>konsumen</a:t>
            </a:r>
            <a:r>
              <a:rPr lang="en-US" sz="1400" dirty="0" smtClean="0"/>
              <a:t> </a:t>
            </a:r>
            <a:r>
              <a:rPr lang="en-US" sz="1400" dirty="0" err="1" smtClean="0"/>
              <a:t>terhadap</a:t>
            </a:r>
            <a:r>
              <a:rPr lang="en-US" sz="1400" dirty="0" smtClean="0"/>
              <a:t> </a:t>
            </a:r>
            <a:r>
              <a:rPr lang="en-US" sz="1400" dirty="0" err="1" smtClean="0"/>
              <a:t>produk</a:t>
            </a:r>
            <a:r>
              <a:rPr lang="en-US" sz="1400" dirty="0" smtClean="0"/>
              <a:t> </a:t>
            </a:r>
            <a:r>
              <a:rPr lang="en-US" sz="1400" dirty="0" err="1" smtClean="0"/>
              <a:t>baru</a:t>
            </a:r>
            <a:r>
              <a:rPr lang="en-US" sz="1400" dirty="0" smtClean="0"/>
              <a:t> </a:t>
            </a:r>
            <a:r>
              <a:rPr lang="en-US" sz="1400" dirty="0" err="1" smtClean="0"/>
              <a:t>saat</a:t>
            </a:r>
            <a:r>
              <a:rPr lang="en-US" sz="1400" dirty="0" smtClean="0"/>
              <a:t> </a:t>
            </a:r>
            <a:r>
              <a:rPr lang="en-US" sz="1400" dirty="0" err="1" smtClean="0"/>
              <a:t>masih</a:t>
            </a:r>
            <a:r>
              <a:rPr lang="en-US" sz="1400" dirty="0" smtClean="0"/>
              <a:t> </a:t>
            </a:r>
            <a:r>
              <a:rPr lang="en-US" sz="1400" dirty="0" err="1" smtClean="0"/>
              <a:t>dalam</a:t>
            </a:r>
            <a:r>
              <a:rPr lang="en-US" sz="1400" dirty="0" smtClean="0"/>
              <a:t> </a:t>
            </a:r>
            <a:r>
              <a:rPr lang="en-US" sz="1400" dirty="0" err="1" smtClean="0"/>
              <a:t>tahapan</a:t>
            </a:r>
            <a:r>
              <a:rPr lang="en-US" sz="1400" dirty="0" smtClean="0"/>
              <a:t> </a:t>
            </a:r>
            <a:r>
              <a:rPr lang="en-US" sz="1400" dirty="0" err="1" smtClean="0"/>
              <a:t>konseptual</a:t>
            </a:r>
            <a:r>
              <a:rPr lang="en-US" sz="1400" dirty="0" smtClean="0"/>
              <a:t>. </a:t>
            </a:r>
            <a:r>
              <a:rPr lang="en-US" sz="1400" dirty="0" err="1" smtClean="0"/>
              <a:t>Jika</a:t>
            </a:r>
            <a:r>
              <a:rPr lang="en-US" sz="1400" dirty="0" smtClean="0"/>
              <a:t> </a:t>
            </a:r>
            <a:r>
              <a:rPr lang="en-US" sz="1400" dirty="0" err="1" smtClean="0"/>
              <a:t>diperlukan</a:t>
            </a:r>
            <a:r>
              <a:rPr lang="en-US" sz="1400" dirty="0" smtClean="0"/>
              <a:t>, </a:t>
            </a:r>
            <a:r>
              <a:rPr lang="en-US" sz="1400" dirty="0" err="1" smtClean="0"/>
              <a:t>sejumlah</a:t>
            </a:r>
            <a:r>
              <a:rPr lang="en-US" sz="1400" dirty="0" smtClean="0"/>
              <a:t> </a:t>
            </a:r>
            <a:r>
              <a:rPr lang="en-US" sz="1400" dirty="0" err="1" smtClean="0"/>
              <a:t>konsep</a:t>
            </a:r>
            <a:r>
              <a:rPr lang="en-US" sz="1400" dirty="0" smtClean="0"/>
              <a:t> yang </a:t>
            </a:r>
            <a:r>
              <a:rPr lang="en-US" sz="1400" dirty="0" err="1" smtClean="0"/>
              <a:t>berbeda</a:t>
            </a:r>
            <a:r>
              <a:rPr lang="en-US" sz="1400" dirty="0" smtClean="0"/>
              <a:t> </a:t>
            </a:r>
            <a:r>
              <a:rPr lang="en-US" sz="1400" dirty="0" err="1" smtClean="0"/>
              <a:t>dapat</a:t>
            </a:r>
            <a:r>
              <a:rPr lang="en-US" sz="1400" dirty="0" smtClean="0"/>
              <a:t> </a:t>
            </a:r>
            <a:r>
              <a:rPr lang="en-US" sz="1400" dirty="0" err="1" smtClean="0"/>
              <a:t>diuji</a:t>
            </a:r>
            <a:r>
              <a:rPr lang="en-US" sz="1400" dirty="0" smtClean="0"/>
              <a:t>- </a:t>
            </a:r>
            <a:r>
              <a:rPr lang="en-US" sz="1400" dirty="0" err="1" smtClean="0"/>
              <a:t>cobakan</a:t>
            </a:r>
            <a:r>
              <a:rPr lang="en-US" sz="1400" dirty="0" smtClean="0"/>
              <a:t> </a:t>
            </a:r>
            <a:r>
              <a:rPr lang="en-US" sz="1400" dirty="0" err="1" smtClean="0"/>
              <a:t>untuk</a:t>
            </a:r>
            <a:r>
              <a:rPr lang="en-US" sz="1400" dirty="0" smtClean="0"/>
              <a:t> </a:t>
            </a:r>
            <a:r>
              <a:rPr lang="en-US" sz="1400" dirty="0" err="1" smtClean="0"/>
              <a:t>mendapatkan</a:t>
            </a:r>
            <a:r>
              <a:rPr lang="en-US" sz="1400" dirty="0" smtClean="0"/>
              <a:t> </a:t>
            </a:r>
            <a:r>
              <a:rPr lang="en-US" sz="1400" dirty="0" err="1" smtClean="0"/>
              <a:t>konsep</a:t>
            </a:r>
            <a:r>
              <a:rPr lang="en-US" sz="1400" dirty="0" smtClean="0"/>
              <a:t> yang </a:t>
            </a:r>
            <a:r>
              <a:rPr lang="en-US" sz="1400" dirty="0" err="1" smtClean="0"/>
              <a:t>berpeluang</a:t>
            </a:r>
            <a:r>
              <a:rPr lang="en-US" sz="1400" dirty="0" smtClean="0"/>
              <a:t> paling </a:t>
            </a:r>
            <a:r>
              <a:rPr lang="en-US" sz="1400" dirty="0" err="1" smtClean="0"/>
              <a:t>sukses</a:t>
            </a:r>
            <a:r>
              <a:rPr lang="en-US" sz="1400" dirty="0" smtClean="0"/>
              <a:t>.</a:t>
            </a:r>
            <a:endParaRPr lang="id-ID" sz="1400" dirty="0" smtClean="0"/>
          </a:p>
          <a:p>
            <a:pPr lvl="0" algn="just">
              <a:buFont typeface="+mj-lt"/>
              <a:buAutoNum type="arabicPeriod"/>
            </a:pPr>
            <a:r>
              <a:rPr lang="en-US" sz="1400" dirty="0" err="1" smtClean="0"/>
              <a:t>Riset</a:t>
            </a:r>
            <a:r>
              <a:rPr lang="en-US" sz="1400" dirty="0" smtClean="0"/>
              <a:t> </a:t>
            </a:r>
            <a:r>
              <a:rPr lang="en-US" sz="1400" dirty="0" err="1" smtClean="0"/>
              <a:t>dapat</a:t>
            </a:r>
            <a:r>
              <a:rPr lang="en-US" sz="1400" dirty="0" smtClean="0"/>
              <a:t> </a:t>
            </a:r>
            <a:r>
              <a:rPr lang="en-US" sz="1400" dirty="0" err="1" smtClean="0"/>
              <a:t>menentukan</a:t>
            </a:r>
            <a:r>
              <a:rPr lang="en-US" sz="1400" dirty="0" smtClean="0"/>
              <a:t> formula, </a:t>
            </a:r>
            <a:r>
              <a:rPr lang="en-US" sz="1400" dirty="0" err="1" smtClean="0"/>
              <a:t>cita</a:t>
            </a:r>
            <a:r>
              <a:rPr lang="en-US" sz="1400" dirty="0" smtClean="0"/>
              <a:t> rasa, </a:t>
            </a:r>
            <a:r>
              <a:rPr lang="en-US" sz="1400" dirty="0" err="1" smtClean="0"/>
              <a:t>wangi</a:t>
            </a:r>
            <a:r>
              <a:rPr lang="en-US" sz="1400" dirty="0" smtClean="0"/>
              <a:t>, </a:t>
            </a:r>
            <a:r>
              <a:rPr lang="en-US" sz="1400" dirty="0" err="1" smtClean="0"/>
              <a:t>warna</a:t>
            </a:r>
            <a:r>
              <a:rPr lang="en-US" sz="1400" dirty="0" smtClean="0"/>
              <a:t>, </a:t>
            </a:r>
            <a:r>
              <a:rPr lang="en-US" sz="1400" dirty="0" err="1" smtClean="0"/>
              <a:t>atau</a:t>
            </a:r>
            <a:r>
              <a:rPr lang="en-US" sz="1400" dirty="0" smtClean="0"/>
              <a:t> </a:t>
            </a:r>
            <a:r>
              <a:rPr lang="en-US" sz="1400" dirty="0" err="1" smtClean="0"/>
              <a:t>atribut</a:t>
            </a:r>
            <a:r>
              <a:rPr lang="en-US" sz="1400" dirty="0" smtClean="0"/>
              <a:t> </a:t>
            </a:r>
            <a:r>
              <a:rPr lang="en-US" sz="1400" dirty="0" err="1" smtClean="0"/>
              <a:t>produk</a:t>
            </a:r>
            <a:r>
              <a:rPr lang="en-US" sz="1400" dirty="0" smtClean="0"/>
              <a:t> </a:t>
            </a:r>
            <a:r>
              <a:rPr lang="en-US" sz="1400" dirty="0" err="1" smtClean="0"/>
              <a:t>lainnya</a:t>
            </a:r>
            <a:r>
              <a:rPr lang="en-US" sz="1400" dirty="0" smtClean="0"/>
              <a:t> yang </a:t>
            </a:r>
            <a:r>
              <a:rPr lang="en-US" sz="1400" dirty="0" err="1" smtClean="0"/>
              <a:t>memiliki</a:t>
            </a:r>
            <a:r>
              <a:rPr lang="en-US" sz="1400" dirty="0" smtClean="0"/>
              <a:t> </a:t>
            </a:r>
            <a:r>
              <a:rPr lang="en-US" sz="1400" dirty="0" err="1" smtClean="0"/>
              <a:t>daya</a:t>
            </a:r>
            <a:r>
              <a:rPr lang="en-US" sz="1400" dirty="0" smtClean="0"/>
              <a:t> </a:t>
            </a:r>
            <a:r>
              <a:rPr lang="en-US" sz="1400" dirty="0" err="1" smtClean="0"/>
              <a:t>tarik</a:t>
            </a:r>
            <a:r>
              <a:rPr lang="en-US" sz="1400" dirty="0" smtClean="0"/>
              <a:t> </a:t>
            </a:r>
            <a:r>
              <a:rPr lang="en-US" sz="1400" dirty="0" err="1" smtClean="0"/>
              <a:t>atau</a:t>
            </a:r>
            <a:r>
              <a:rPr lang="en-US" sz="1400" dirty="0" smtClean="0"/>
              <a:t> </a:t>
            </a:r>
            <a:r>
              <a:rPr lang="en-US" sz="1400" dirty="0" err="1" smtClean="0"/>
              <a:t>alternatif</a:t>
            </a:r>
            <a:r>
              <a:rPr lang="en-US" sz="1400" dirty="0" smtClean="0"/>
              <a:t> yang paling </a:t>
            </a:r>
            <a:r>
              <a:rPr lang="en-US" sz="1400" dirty="0" err="1" smtClean="0"/>
              <a:t>disukai</a:t>
            </a:r>
            <a:r>
              <a:rPr lang="en-US" sz="1400" dirty="0" smtClean="0"/>
              <a:t> </a:t>
            </a:r>
            <a:r>
              <a:rPr lang="en-US" sz="1400" dirty="0" err="1" smtClean="0"/>
              <a:t>konsumen</a:t>
            </a:r>
            <a:r>
              <a:rPr lang="en-US" sz="1400" dirty="0" smtClean="0"/>
              <a:t>.</a:t>
            </a:r>
            <a:endParaRPr lang="id-ID" sz="1400" dirty="0" smtClean="0"/>
          </a:p>
          <a:p>
            <a:pPr lvl="0" algn="just">
              <a:buFont typeface="+mj-lt"/>
              <a:buAutoNum type="arabicPeriod"/>
            </a:pPr>
            <a:r>
              <a:rPr lang="en-US" sz="1400" dirty="0" err="1" smtClean="0"/>
              <a:t>Riset</a:t>
            </a:r>
            <a:r>
              <a:rPr lang="en-US" sz="1400" dirty="0" smtClean="0"/>
              <a:t> </a:t>
            </a:r>
            <a:r>
              <a:rPr lang="en-US" sz="1400" dirty="0" err="1" smtClean="0"/>
              <a:t>dapat</a:t>
            </a:r>
            <a:r>
              <a:rPr lang="en-US" sz="1400" dirty="0" smtClean="0"/>
              <a:t> </a:t>
            </a:r>
            <a:r>
              <a:rPr lang="en-US" sz="1400" dirty="0" err="1" smtClean="0"/>
              <a:t>menemukan</a:t>
            </a:r>
            <a:r>
              <a:rPr lang="en-US" sz="1400" dirty="0" smtClean="0"/>
              <a:t> </a:t>
            </a:r>
            <a:r>
              <a:rPr lang="en-US" sz="1400" dirty="0" err="1" smtClean="0"/>
              <a:t>sejumlah</a:t>
            </a:r>
            <a:r>
              <a:rPr lang="en-US" sz="1400" dirty="0" smtClean="0"/>
              <a:t> </a:t>
            </a:r>
            <a:r>
              <a:rPr lang="en-US" sz="1400" dirty="0" err="1" smtClean="0"/>
              <a:t>desain</a:t>
            </a:r>
            <a:r>
              <a:rPr lang="en-US" sz="1400" dirty="0" smtClean="0"/>
              <a:t> </a:t>
            </a:r>
            <a:r>
              <a:rPr lang="en-US" sz="1400" dirty="0" err="1" smtClean="0"/>
              <a:t>paket</a:t>
            </a:r>
            <a:r>
              <a:rPr lang="en-US" sz="1400" dirty="0" smtClean="0"/>
              <a:t> yang </a:t>
            </a:r>
            <a:r>
              <a:rPr lang="en-US" sz="1400" dirty="0" err="1" smtClean="0"/>
              <a:t>disukai</a:t>
            </a:r>
            <a:r>
              <a:rPr lang="en-US" sz="1400" dirty="0" smtClean="0"/>
              <a:t> </a:t>
            </a:r>
            <a:r>
              <a:rPr lang="en-US" sz="1400" dirty="0" err="1" smtClean="0"/>
              <a:t>untuk</a:t>
            </a:r>
            <a:r>
              <a:rPr lang="en-US" sz="1400" dirty="0" smtClean="0"/>
              <a:t> </a:t>
            </a:r>
            <a:r>
              <a:rPr lang="en-US" sz="1400" dirty="0" err="1" smtClean="0"/>
              <a:t>terjual</a:t>
            </a:r>
            <a:r>
              <a:rPr lang="en-US" sz="1400" dirty="0" smtClean="0"/>
              <a:t> </a:t>
            </a:r>
            <a:r>
              <a:rPr lang="en-US" sz="1400" dirty="0" err="1" smtClean="0"/>
              <a:t>dan</a:t>
            </a:r>
            <a:r>
              <a:rPr lang="en-US" sz="1400" dirty="0" smtClean="0"/>
              <a:t> </a:t>
            </a:r>
            <a:r>
              <a:rPr lang="en-US" sz="1400" dirty="0" err="1" smtClean="0"/>
              <a:t>profil</a:t>
            </a:r>
            <a:r>
              <a:rPr lang="en-US" sz="1400" dirty="0" smtClean="0"/>
              <a:t> </a:t>
            </a:r>
            <a:r>
              <a:rPr lang="en-US" sz="1400" dirty="0" err="1" smtClean="0"/>
              <a:t>konsumen</a:t>
            </a:r>
            <a:r>
              <a:rPr lang="en-US" sz="1400" dirty="0" smtClean="0"/>
              <a:t> yang </a:t>
            </a:r>
            <a:r>
              <a:rPr lang="en-US" sz="1400" dirty="0" err="1" smtClean="0"/>
              <a:t>menggunakannya</a:t>
            </a:r>
            <a:r>
              <a:rPr lang="en-US" sz="1400" dirty="0" smtClean="0"/>
              <a:t>.</a:t>
            </a:r>
            <a:endParaRPr lang="id-ID" sz="1400" dirty="0" smtClean="0"/>
          </a:p>
          <a:p>
            <a:pPr lvl="0" algn="just">
              <a:buFont typeface="+mj-lt"/>
              <a:buAutoNum type="arabicPeriod"/>
            </a:pPr>
            <a:r>
              <a:rPr lang="en-US" sz="1400" dirty="0" err="1" smtClean="0"/>
              <a:t>Riset</a:t>
            </a:r>
            <a:r>
              <a:rPr lang="en-US" sz="1400" dirty="0" smtClean="0"/>
              <a:t> </a:t>
            </a:r>
            <a:r>
              <a:rPr lang="en-US" sz="1400" dirty="0" err="1" smtClean="0"/>
              <a:t>dapat</a:t>
            </a:r>
            <a:r>
              <a:rPr lang="en-US" sz="1400" dirty="0" smtClean="0"/>
              <a:t> </a:t>
            </a:r>
            <a:r>
              <a:rPr lang="en-US" sz="1400" dirty="0" err="1" smtClean="0"/>
              <a:t>mengestimasi</a:t>
            </a:r>
            <a:r>
              <a:rPr lang="en-US" sz="1400" dirty="0" smtClean="0"/>
              <a:t> </a:t>
            </a:r>
            <a:r>
              <a:rPr lang="en-US" sz="1400" dirty="0" err="1" smtClean="0"/>
              <a:t>potensial</a:t>
            </a:r>
            <a:r>
              <a:rPr lang="en-US" sz="1400" dirty="0" smtClean="0"/>
              <a:t> </a:t>
            </a:r>
            <a:r>
              <a:rPr lang="en-US" sz="1400" dirty="0" err="1" smtClean="0"/>
              <a:t>penjualan</a:t>
            </a:r>
            <a:r>
              <a:rPr lang="en-US" sz="1400" dirty="0" smtClean="0"/>
              <a:t> </a:t>
            </a:r>
            <a:r>
              <a:rPr lang="en-US" sz="1400" dirty="0" err="1" smtClean="0"/>
              <a:t>dari</a:t>
            </a:r>
            <a:r>
              <a:rPr lang="en-US" sz="1400" dirty="0" smtClean="0"/>
              <a:t> </a:t>
            </a:r>
            <a:r>
              <a:rPr lang="en-US" sz="1400" dirty="0" err="1" smtClean="0"/>
              <a:t>produk</a:t>
            </a:r>
            <a:r>
              <a:rPr lang="en-US" sz="1400" dirty="0" smtClean="0"/>
              <a:t> </a:t>
            </a:r>
            <a:r>
              <a:rPr lang="en-US" sz="1400" dirty="0" err="1" smtClean="0"/>
              <a:t>baru</a:t>
            </a:r>
            <a:r>
              <a:rPr lang="en-US" sz="1400" dirty="0" smtClean="0"/>
              <a:t> </a:t>
            </a:r>
            <a:r>
              <a:rPr lang="en-US" sz="1400" dirty="0" err="1" smtClean="0"/>
              <a:t>berikut</a:t>
            </a:r>
            <a:r>
              <a:rPr lang="en-US" sz="1400" dirty="0" smtClean="0"/>
              <a:t> </a:t>
            </a:r>
            <a:r>
              <a:rPr lang="en-US" sz="1400" dirty="0" err="1" smtClean="0"/>
              <a:t>belanja</a:t>
            </a:r>
            <a:r>
              <a:rPr lang="en-US" sz="1400" dirty="0" smtClean="0"/>
              <a:t> </a:t>
            </a:r>
            <a:r>
              <a:rPr lang="en-US" sz="1400" dirty="0" err="1" smtClean="0"/>
              <a:t>iklan</a:t>
            </a:r>
            <a:r>
              <a:rPr lang="en-US" sz="1400" dirty="0" smtClean="0"/>
              <a:t> yang </a:t>
            </a:r>
            <a:r>
              <a:rPr lang="en-US" sz="1400" dirty="0" err="1" smtClean="0"/>
              <a:t>dibutuhkan</a:t>
            </a:r>
            <a:r>
              <a:rPr lang="en-US" sz="1400" dirty="0" smtClean="0"/>
              <a:t> </a:t>
            </a:r>
            <a:r>
              <a:rPr lang="en-US" sz="1400" dirty="0" err="1" smtClean="0"/>
              <a:t>untuk</a:t>
            </a:r>
            <a:r>
              <a:rPr lang="en-US" sz="1400" dirty="0" smtClean="0"/>
              <a:t> </a:t>
            </a:r>
            <a:r>
              <a:rPr lang="en-US" sz="1400" dirty="0" err="1" smtClean="0"/>
              <a:t>meraih</a:t>
            </a:r>
            <a:r>
              <a:rPr lang="en-US" sz="1400" dirty="0" smtClean="0"/>
              <a:t> profit </a:t>
            </a:r>
            <a:r>
              <a:rPr lang="en-US" sz="1400" dirty="0" err="1" smtClean="0"/>
              <a:t>maksimum</a:t>
            </a:r>
            <a:r>
              <a:rPr lang="en-US" sz="1400" dirty="0" smtClean="0"/>
              <a:t>. </a:t>
            </a:r>
            <a:r>
              <a:rPr lang="en-US" sz="1400" dirty="0" err="1" smtClean="0"/>
              <a:t>Dalam</a:t>
            </a:r>
            <a:r>
              <a:rPr lang="en-US" sz="1400" dirty="0" smtClean="0"/>
              <a:t> </a:t>
            </a:r>
            <a:r>
              <a:rPr lang="en-US" sz="1400" dirty="0" err="1" smtClean="0"/>
              <a:t>beberapa</a:t>
            </a:r>
            <a:r>
              <a:rPr lang="en-US" sz="1400" dirty="0" smtClean="0"/>
              <a:t> </a:t>
            </a:r>
            <a:r>
              <a:rPr lang="en-US" sz="1400" dirty="0" err="1" smtClean="0"/>
              <a:t>kondisi</a:t>
            </a:r>
            <a:r>
              <a:rPr lang="en-US" sz="1400" dirty="0" smtClean="0"/>
              <a:t>, </a:t>
            </a:r>
            <a:r>
              <a:rPr lang="en-US" sz="1400" dirty="0" err="1" smtClean="0"/>
              <a:t>riset</a:t>
            </a:r>
            <a:r>
              <a:rPr lang="en-US" sz="1400" dirty="0" smtClean="0"/>
              <a:t> </a:t>
            </a:r>
            <a:r>
              <a:rPr lang="en-US" sz="1400" dirty="0" err="1" smtClean="0"/>
              <a:t>dapat</a:t>
            </a:r>
            <a:r>
              <a:rPr lang="en-US" sz="1400" dirty="0" smtClean="0"/>
              <a:t> </a:t>
            </a:r>
            <a:r>
              <a:rPr lang="en-US" sz="1400" dirty="0" err="1" smtClean="0"/>
              <a:t>memprediksi</a:t>
            </a:r>
            <a:r>
              <a:rPr lang="en-US" sz="1400" dirty="0" smtClean="0"/>
              <a:t> </a:t>
            </a:r>
            <a:r>
              <a:rPr lang="en-US" sz="1400" dirty="0" err="1" smtClean="0"/>
              <a:t>pengaruh</a:t>
            </a:r>
            <a:r>
              <a:rPr lang="en-US" sz="1400" dirty="0" smtClean="0"/>
              <a:t> </a:t>
            </a:r>
            <a:r>
              <a:rPr lang="en-US" sz="1400" dirty="0" err="1" smtClean="0"/>
              <a:t>harga</a:t>
            </a:r>
            <a:r>
              <a:rPr lang="en-US" sz="1400" dirty="0" smtClean="0"/>
              <a:t> </a:t>
            </a:r>
            <a:r>
              <a:rPr lang="en-US" sz="1400" dirty="0" err="1" smtClean="0"/>
              <a:t>terhadap</a:t>
            </a:r>
            <a:r>
              <a:rPr lang="en-US" sz="1400" dirty="0" smtClean="0"/>
              <a:t> </a:t>
            </a:r>
            <a:r>
              <a:rPr lang="en-US" sz="1400" dirty="0" err="1" smtClean="0"/>
              <a:t>penjualan</a:t>
            </a:r>
            <a:r>
              <a:rPr lang="en-US" sz="1400" dirty="0" smtClean="0"/>
              <a:t> </a:t>
            </a:r>
            <a:r>
              <a:rPr lang="en-US" sz="1400" dirty="0" err="1" smtClean="0"/>
              <a:t>produk</a:t>
            </a:r>
            <a:r>
              <a:rPr lang="en-US" sz="1400" dirty="0" smtClean="0"/>
              <a:t> </a:t>
            </a:r>
            <a:r>
              <a:rPr lang="en-US" sz="1400" dirty="0" err="1" smtClean="0"/>
              <a:t>dan</a:t>
            </a:r>
            <a:r>
              <a:rPr lang="en-US" sz="1400" dirty="0" smtClean="0"/>
              <a:t> </a:t>
            </a:r>
            <a:r>
              <a:rPr lang="en-US" sz="1400" dirty="0" err="1" smtClean="0"/>
              <a:t>indikasi</a:t>
            </a:r>
            <a:r>
              <a:rPr lang="en-US" sz="1400" dirty="0" smtClean="0"/>
              <a:t> </a:t>
            </a:r>
            <a:r>
              <a:rPr lang="en-US" sz="1400" dirty="0" err="1" smtClean="0"/>
              <a:t>harga</a:t>
            </a:r>
            <a:r>
              <a:rPr lang="en-US" sz="1400" dirty="0" smtClean="0"/>
              <a:t> yang </a:t>
            </a:r>
            <a:r>
              <a:rPr lang="en-US" sz="1400" dirty="0" err="1" smtClean="0"/>
              <a:t>perlu</a:t>
            </a:r>
            <a:r>
              <a:rPr lang="en-US" sz="1400" dirty="0" smtClean="0"/>
              <a:t> </a:t>
            </a:r>
            <a:r>
              <a:rPr lang="en-US" sz="1400" dirty="0" err="1" smtClean="0"/>
              <a:t>dikenai</a:t>
            </a:r>
            <a:r>
              <a:rPr lang="en-US" sz="1400" dirty="0" smtClean="0"/>
              <a:t> </a:t>
            </a:r>
            <a:r>
              <a:rPr lang="en-US" sz="1400" dirty="0" err="1" smtClean="0"/>
              <a:t>pada</a:t>
            </a:r>
            <a:r>
              <a:rPr lang="en-US" sz="1400" dirty="0" smtClean="0"/>
              <a:t> </a:t>
            </a:r>
            <a:r>
              <a:rPr lang="en-US" sz="1400" dirty="0" err="1" smtClean="0"/>
              <a:t>sebuah</a:t>
            </a:r>
            <a:r>
              <a:rPr lang="en-US" sz="1400" dirty="0" smtClean="0"/>
              <a:t> </a:t>
            </a:r>
            <a:r>
              <a:rPr lang="en-US" sz="1400" dirty="0" err="1" smtClean="0"/>
              <a:t>produk</a:t>
            </a:r>
            <a:r>
              <a:rPr lang="en-US" sz="1400" dirty="0" smtClean="0"/>
              <a:t>.</a:t>
            </a:r>
            <a:endParaRPr lang="id-ID" sz="1400" dirty="0" smtClean="0"/>
          </a:p>
          <a:p>
            <a:pPr lvl="0" algn="just">
              <a:buFont typeface="+mj-lt"/>
              <a:buAutoNum type="arabicPeriod"/>
            </a:pPr>
            <a:r>
              <a:rPr lang="en-US" sz="1400" dirty="0" err="1" smtClean="0"/>
              <a:t>Saat</a:t>
            </a:r>
            <a:r>
              <a:rPr lang="en-US" sz="1400" dirty="0" smtClean="0"/>
              <a:t> </a:t>
            </a:r>
            <a:r>
              <a:rPr lang="en-US" sz="1400" dirty="0" err="1" smtClean="0"/>
              <a:t>produk</a:t>
            </a:r>
            <a:r>
              <a:rPr lang="en-US" sz="1400" dirty="0" smtClean="0"/>
              <a:t> </a:t>
            </a:r>
            <a:r>
              <a:rPr lang="en-US" sz="1400" dirty="0" err="1" smtClean="0"/>
              <a:t>siap</a:t>
            </a:r>
            <a:r>
              <a:rPr lang="en-US" sz="1400" dirty="0" smtClean="0"/>
              <a:t> </a:t>
            </a:r>
            <a:r>
              <a:rPr lang="en-US" sz="1400" dirty="0" err="1" smtClean="0"/>
              <a:t>di</a:t>
            </a:r>
            <a:r>
              <a:rPr lang="en-US" sz="1400" dirty="0" smtClean="0"/>
              <a:t> </a:t>
            </a:r>
            <a:r>
              <a:rPr lang="en-US" sz="1400" dirty="0" err="1" smtClean="0"/>
              <a:t>pasaran</a:t>
            </a:r>
            <a:r>
              <a:rPr lang="en-US" sz="1400" dirty="0" smtClean="0"/>
              <a:t>, </a:t>
            </a:r>
            <a:r>
              <a:rPr lang="en-US" sz="1400" dirty="0" err="1" smtClean="0"/>
              <a:t>riset</a:t>
            </a:r>
            <a:r>
              <a:rPr lang="en-US" sz="1400" dirty="0" smtClean="0"/>
              <a:t> </a:t>
            </a:r>
            <a:r>
              <a:rPr lang="en-US" sz="1400" dirty="0" err="1" smtClean="0"/>
              <a:t>dapat</a:t>
            </a:r>
            <a:r>
              <a:rPr lang="en-US" sz="1400" dirty="0" smtClean="0"/>
              <a:t> </a:t>
            </a:r>
            <a:r>
              <a:rPr lang="en-US" sz="1400" dirty="0" err="1" smtClean="0"/>
              <a:t>menentukan</a:t>
            </a:r>
            <a:r>
              <a:rPr lang="en-US" sz="1400" dirty="0" smtClean="0"/>
              <a:t> </a:t>
            </a:r>
            <a:r>
              <a:rPr lang="en-US" sz="1400" dirty="0" err="1" smtClean="0"/>
              <a:t>bagaimana</a:t>
            </a:r>
            <a:r>
              <a:rPr lang="en-US" sz="1400" dirty="0" smtClean="0"/>
              <a:t> </a:t>
            </a:r>
            <a:r>
              <a:rPr lang="en-US" sz="1400" dirty="0" err="1" smtClean="0"/>
              <a:t>konsumen</a:t>
            </a:r>
            <a:r>
              <a:rPr lang="en-US" sz="1400" dirty="0" smtClean="0"/>
              <a:t> </a:t>
            </a:r>
            <a:r>
              <a:rPr lang="en-US" sz="1400" dirty="0" err="1" smtClean="0"/>
              <a:t>menilai</a:t>
            </a:r>
            <a:r>
              <a:rPr lang="en-US" sz="1400" dirty="0" smtClean="0"/>
              <a:t> </a:t>
            </a:r>
            <a:r>
              <a:rPr lang="en-US" sz="1400" dirty="0" err="1" smtClean="0"/>
              <a:t>perbandingannya</a:t>
            </a:r>
            <a:r>
              <a:rPr lang="en-US" sz="1400" dirty="0" smtClean="0"/>
              <a:t> </a:t>
            </a:r>
            <a:r>
              <a:rPr lang="en-US" sz="1400" dirty="0" err="1" smtClean="0"/>
              <a:t>dengan</a:t>
            </a:r>
            <a:r>
              <a:rPr lang="en-US" sz="1400" dirty="0" smtClean="0"/>
              <a:t> </a:t>
            </a:r>
            <a:r>
              <a:rPr lang="en-US" sz="1400" dirty="0" err="1" smtClean="0"/>
              <a:t>produk</a:t>
            </a:r>
            <a:r>
              <a:rPr lang="en-US" sz="1400" dirty="0" smtClean="0"/>
              <a:t> lain yang </a:t>
            </a:r>
            <a:r>
              <a:rPr lang="en-US" sz="1400" dirty="0" err="1" smtClean="0"/>
              <a:t>baru</a:t>
            </a:r>
            <a:r>
              <a:rPr lang="en-US" sz="1400" dirty="0" smtClean="0"/>
              <a:t> </a:t>
            </a:r>
            <a:r>
              <a:rPr lang="en-US" sz="1400" dirty="0" err="1" smtClean="0"/>
              <a:t>dibeli</a:t>
            </a:r>
            <a:r>
              <a:rPr lang="en-US" sz="1400" dirty="0" smtClean="0"/>
              <a:t>.</a:t>
            </a:r>
            <a:endParaRPr lang="id-ID" sz="1400" dirty="0" smtClean="0"/>
          </a:p>
          <a:p>
            <a:pPr lvl="0" algn="just">
              <a:buFont typeface="+mj-lt"/>
              <a:buAutoNum type="arabicPeriod"/>
            </a:pPr>
            <a:r>
              <a:rPr lang="en-US" sz="1400" dirty="0" err="1" smtClean="0"/>
              <a:t>Riset</a:t>
            </a:r>
            <a:r>
              <a:rPr lang="en-US" sz="1400" dirty="0" smtClean="0"/>
              <a:t> </a:t>
            </a:r>
            <a:r>
              <a:rPr lang="en-US" sz="1400" dirty="0" err="1" smtClean="0"/>
              <a:t>dapat</a:t>
            </a:r>
            <a:r>
              <a:rPr lang="en-US" sz="1400" dirty="0" smtClean="0"/>
              <a:t> </a:t>
            </a:r>
            <a:r>
              <a:rPr lang="en-US" sz="1400" dirty="0" err="1" smtClean="0"/>
              <a:t>membantu</a:t>
            </a:r>
            <a:r>
              <a:rPr lang="en-US" sz="1400" dirty="0" smtClean="0"/>
              <a:t> </a:t>
            </a:r>
            <a:r>
              <a:rPr lang="en-US" sz="1400" dirty="0" err="1" smtClean="0"/>
              <a:t>memutuskan</a:t>
            </a:r>
            <a:r>
              <a:rPr lang="en-US" sz="1400" dirty="0" smtClean="0"/>
              <a:t> </a:t>
            </a:r>
            <a:r>
              <a:rPr lang="en-US" sz="1400" i="1" dirty="0" smtClean="0"/>
              <a:t>positioning </a:t>
            </a:r>
            <a:r>
              <a:rPr lang="en-US" sz="1400" dirty="0" smtClean="0"/>
              <a:t>yang optimal </a:t>
            </a:r>
            <a:r>
              <a:rPr lang="en-US" sz="1400" dirty="0" err="1" smtClean="0"/>
              <a:t>untuk</a:t>
            </a:r>
            <a:r>
              <a:rPr lang="en-US" sz="1400" dirty="0" smtClean="0"/>
              <a:t> </a:t>
            </a:r>
            <a:r>
              <a:rPr lang="en-US" sz="1400" dirty="0" err="1" smtClean="0"/>
              <a:t>sebuah</a:t>
            </a:r>
            <a:r>
              <a:rPr lang="en-US" sz="1400" dirty="0" smtClean="0"/>
              <a:t> </a:t>
            </a:r>
            <a:r>
              <a:rPr lang="en-US" sz="1400" dirty="0" err="1" smtClean="0"/>
              <a:t>produk</a:t>
            </a:r>
            <a:r>
              <a:rPr lang="en-US" sz="1400" dirty="0" smtClean="0"/>
              <a:t>.</a:t>
            </a:r>
            <a:endParaRPr lang="id-ID" sz="1400" dirty="0" smtClean="0"/>
          </a:p>
          <a:p>
            <a:pPr lvl="0" algn="just">
              <a:buFont typeface="+mj-lt"/>
              <a:buAutoNum type="arabicPeriod"/>
            </a:pPr>
            <a:r>
              <a:rPr lang="en-US" sz="1400" dirty="0" err="1" smtClean="0"/>
              <a:t>Riset</a:t>
            </a:r>
            <a:r>
              <a:rPr lang="en-US" sz="1400" dirty="0" smtClean="0"/>
              <a:t> </a:t>
            </a:r>
            <a:r>
              <a:rPr lang="en-US" sz="1400" dirty="0" err="1" smtClean="0"/>
              <a:t>dapat</a:t>
            </a:r>
            <a:r>
              <a:rPr lang="en-US" sz="1400" dirty="0" smtClean="0"/>
              <a:t> </a:t>
            </a:r>
            <a:r>
              <a:rPr lang="en-US" sz="1400" dirty="0" err="1" smtClean="0"/>
              <a:t>menentukan</a:t>
            </a:r>
            <a:r>
              <a:rPr lang="en-US" sz="1400" dirty="0" smtClean="0"/>
              <a:t> </a:t>
            </a:r>
            <a:r>
              <a:rPr lang="en-US" sz="1400" dirty="0" err="1" smtClean="0"/>
              <a:t>faktor-faktor</a:t>
            </a:r>
            <a:r>
              <a:rPr lang="en-US" sz="1400" dirty="0" smtClean="0"/>
              <a:t> </a:t>
            </a:r>
            <a:r>
              <a:rPr lang="en-US" sz="1400" dirty="0" err="1" smtClean="0"/>
              <a:t>apa</a:t>
            </a:r>
            <a:r>
              <a:rPr lang="en-US" sz="1400" dirty="0" smtClean="0"/>
              <a:t> yang </a:t>
            </a:r>
            <a:r>
              <a:rPr lang="en-US" sz="1400" dirty="0" err="1" smtClean="0"/>
              <a:t>penting</a:t>
            </a:r>
            <a:r>
              <a:rPr lang="en-US" sz="1400" dirty="0" smtClean="0"/>
              <a:t> </a:t>
            </a:r>
            <a:r>
              <a:rPr lang="en-US" sz="1400" dirty="0" err="1" smtClean="0"/>
              <a:t>dalam</a:t>
            </a:r>
            <a:r>
              <a:rPr lang="en-US" sz="1400" dirty="0" smtClean="0"/>
              <a:t> </a:t>
            </a:r>
            <a:r>
              <a:rPr lang="en-US" sz="1400" dirty="0" err="1" smtClean="0"/>
              <a:t>pengambilan</a:t>
            </a:r>
            <a:r>
              <a:rPr lang="en-US" sz="1400" dirty="0" smtClean="0"/>
              <a:t> </a:t>
            </a:r>
            <a:r>
              <a:rPr lang="en-US" sz="1400" dirty="0" err="1" smtClean="0"/>
              <a:t>keputusan</a:t>
            </a:r>
            <a:r>
              <a:rPr lang="en-US" sz="1400" dirty="0" smtClean="0"/>
              <a:t> </a:t>
            </a:r>
            <a:r>
              <a:rPr lang="en-US" sz="1400" dirty="0" err="1" smtClean="0"/>
              <a:t>pembelian</a:t>
            </a:r>
            <a:r>
              <a:rPr lang="en-US" sz="1400" dirty="0" smtClean="0"/>
              <a:t>, </a:t>
            </a:r>
            <a:r>
              <a:rPr lang="en-US" sz="1400" dirty="0" err="1" smtClean="0"/>
              <a:t>kosa</a:t>
            </a:r>
            <a:r>
              <a:rPr lang="en-US" sz="1400" dirty="0" smtClean="0"/>
              <a:t> </a:t>
            </a:r>
            <a:r>
              <a:rPr lang="en-US" sz="1400" dirty="0" err="1" smtClean="0"/>
              <a:t>kata</a:t>
            </a:r>
            <a:r>
              <a:rPr lang="en-US" sz="1400" dirty="0" smtClean="0"/>
              <a:t> </a:t>
            </a:r>
            <a:r>
              <a:rPr lang="en-US" sz="1400" dirty="0" err="1" smtClean="0"/>
              <a:t>apa</a:t>
            </a:r>
            <a:r>
              <a:rPr lang="en-US" sz="1400" dirty="0" smtClean="0"/>
              <a:t> yang </a:t>
            </a:r>
            <a:r>
              <a:rPr lang="en-US" sz="1400" dirty="0" err="1" smtClean="0"/>
              <a:t>cocok</a:t>
            </a:r>
            <a:r>
              <a:rPr lang="en-US" sz="1400" dirty="0" smtClean="0"/>
              <a:t> </a:t>
            </a:r>
            <a:r>
              <a:rPr lang="en-US" sz="1400" dirty="0" err="1" smtClean="0"/>
              <a:t>digunakan</a:t>
            </a:r>
            <a:r>
              <a:rPr lang="en-US" sz="1400" dirty="0" smtClean="0"/>
              <a:t> </a:t>
            </a:r>
            <a:r>
              <a:rPr lang="en-US" sz="1400" dirty="0" err="1" smtClean="0"/>
              <a:t>untuk</a:t>
            </a:r>
            <a:r>
              <a:rPr lang="en-US" sz="1400" dirty="0" smtClean="0"/>
              <a:t> </a:t>
            </a:r>
            <a:r>
              <a:rPr lang="en-US" sz="1400" dirty="0" err="1" smtClean="0"/>
              <a:t>membicarakan</a:t>
            </a:r>
            <a:r>
              <a:rPr lang="en-US" sz="1400" dirty="0" smtClean="0"/>
              <a:t> </a:t>
            </a:r>
            <a:r>
              <a:rPr lang="en-US" sz="1400" dirty="0" err="1" smtClean="0"/>
              <a:t>tentang</a:t>
            </a:r>
            <a:r>
              <a:rPr lang="en-US" sz="1400" dirty="0" smtClean="0"/>
              <a:t> </a:t>
            </a:r>
            <a:r>
              <a:rPr lang="en-US" sz="1400" dirty="0" err="1" smtClean="0"/>
              <a:t>produk</a:t>
            </a:r>
            <a:r>
              <a:rPr lang="en-US" sz="1400" dirty="0" smtClean="0"/>
              <a:t> </a:t>
            </a:r>
            <a:r>
              <a:rPr lang="en-US" sz="1400" dirty="0" err="1" smtClean="0"/>
              <a:t>tersebut</a:t>
            </a:r>
            <a:r>
              <a:rPr lang="en-US" sz="1400" dirty="0" smtClean="0"/>
              <a:t>. </a:t>
            </a:r>
            <a:r>
              <a:rPr lang="en-US" sz="1400" dirty="0" err="1" smtClean="0"/>
              <a:t>Lalu</a:t>
            </a:r>
            <a:r>
              <a:rPr lang="en-US" sz="1400" dirty="0" smtClean="0"/>
              <a:t> </a:t>
            </a:r>
            <a:r>
              <a:rPr lang="en-US" sz="1400" dirty="0" err="1" smtClean="0"/>
              <a:t>koran</a:t>
            </a:r>
            <a:r>
              <a:rPr lang="en-US" sz="1400" dirty="0" smtClean="0"/>
              <a:t> </a:t>
            </a:r>
            <a:r>
              <a:rPr lang="en-US" sz="1400" dirty="0" err="1" smtClean="0"/>
              <a:t>atau</a:t>
            </a:r>
            <a:r>
              <a:rPr lang="en-US" sz="1400" dirty="0" smtClean="0"/>
              <a:t> </a:t>
            </a:r>
            <a:r>
              <a:rPr lang="en-US" sz="1400" dirty="0" err="1" smtClean="0"/>
              <a:t>majalah</a:t>
            </a:r>
            <a:r>
              <a:rPr lang="en-US" sz="1400" dirty="0" smtClean="0"/>
              <a:t> </a:t>
            </a:r>
            <a:r>
              <a:rPr lang="en-US" sz="1400" dirty="0" err="1" smtClean="0"/>
              <a:t>apa</a:t>
            </a:r>
            <a:r>
              <a:rPr lang="en-US" sz="1400" dirty="0" smtClean="0"/>
              <a:t> yang </a:t>
            </a:r>
            <a:r>
              <a:rPr lang="en-US" sz="1400" dirty="0" err="1" smtClean="0"/>
              <a:t>dibaca</a:t>
            </a:r>
            <a:r>
              <a:rPr lang="en-US" sz="1400" dirty="0" smtClean="0"/>
              <a:t>, </a:t>
            </a:r>
            <a:r>
              <a:rPr lang="en-US" sz="1400" dirty="0" err="1" smtClean="0"/>
              <a:t>stasiun</a:t>
            </a:r>
            <a:r>
              <a:rPr lang="en-US" sz="1400" dirty="0" smtClean="0"/>
              <a:t> radio </a:t>
            </a:r>
            <a:r>
              <a:rPr lang="en-US" sz="1400" dirty="0" err="1" smtClean="0"/>
              <a:t>apa</a:t>
            </a:r>
            <a:r>
              <a:rPr lang="en-US" sz="1400" dirty="0" smtClean="0"/>
              <a:t> yang </a:t>
            </a:r>
            <a:r>
              <a:rPr lang="en-US" sz="1400" dirty="0" err="1" smtClean="0"/>
              <a:t>didengar</a:t>
            </a:r>
            <a:r>
              <a:rPr lang="en-US" sz="1400" dirty="0" smtClean="0"/>
              <a:t>, </a:t>
            </a:r>
            <a:r>
              <a:rPr lang="en-US" sz="1400" dirty="0" err="1" smtClean="0"/>
              <a:t>dan</a:t>
            </a:r>
            <a:r>
              <a:rPr lang="en-US" sz="1400" dirty="0" smtClean="0"/>
              <a:t> program </a:t>
            </a:r>
            <a:r>
              <a:rPr lang="en-US" sz="1400" dirty="0" err="1" smtClean="0"/>
              <a:t>televisi</a:t>
            </a:r>
            <a:r>
              <a:rPr lang="en-US" sz="1400" dirty="0" smtClean="0"/>
              <a:t> </a:t>
            </a:r>
            <a:r>
              <a:rPr lang="en-US" sz="1400" dirty="0" err="1" smtClean="0"/>
              <a:t>apa</a:t>
            </a:r>
            <a:r>
              <a:rPr lang="en-US" sz="1400" dirty="0" smtClean="0"/>
              <a:t> yang </a:t>
            </a:r>
            <a:r>
              <a:rPr lang="en-US" sz="1400" dirty="0" err="1" smtClean="0"/>
              <a:t>ditonton</a:t>
            </a:r>
            <a:r>
              <a:rPr lang="en-US" sz="1400" dirty="0" smtClean="0"/>
              <a:t>.</a:t>
            </a:r>
            <a:endParaRPr lang="id-ID" sz="1400" dirty="0" smtClean="0"/>
          </a:p>
          <a:p>
            <a:pPr lvl="0" algn="just">
              <a:buFont typeface="+mj-lt"/>
              <a:buAutoNum type="arabicPeriod"/>
            </a:pPr>
            <a:r>
              <a:rPr lang="en-US" sz="1400" dirty="0" err="1" smtClean="0"/>
              <a:t>Riset</a:t>
            </a:r>
            <a:r>
              <a:rPr lang="en-US" sz="1400" dirty="0" smtClean="0"/>
              <a:t> </a:t>
            </a:r>
            <a:r>
              <a:rPr lang="en-US" sz="1400" dirty="0" err="1" smtClean="0"/>
              <a:t>dapat</a:t>
            </a:r>
            <a:r>
              <a:rPr lang="en-US" sz="1400" dirty="0" smtClean="0"/>
              <a:t> </a:t>
            </a:r>
            <a:r>
              <a:rPr lang="en-US" sz="1400" dirty="0" err="1" smtClean="0"/>
              <a:t>menentukan</a:t>
            </a:r>
            <a:r>
              <a:rPr lang="en-US" sz="1400" dirty="0" smtClean="0"/>
              <a:t> </a:t>
            </a:r>
            <a:r>
              <a:rPr lang="en-US" sz="1400" dirty="0" err="1" smtClean="0"/>
              <a:t>komunikasi</a:t>
            </a:r>
            <a:r>
              <a:rPr lang="en-US" sz="1400" dirty="0" smtClean="0"/>
              <a:t> </a:t>
            </a:r>
            <a:r>
              <a:rPr lang="en-US" sz="1400" dirty="0" err="1" smtClean="0"/>
              <a:t>iklan</a:t>
            </a:r>
            <a:r>
              <a:rPr lang="en-US" sz="1400" dirty="0" smtClean="0"/>
              <a:t> </a:t>
            </a:r>
            <a:r>
              <a:rPr lang="en-US" sz="1400" dirty="0" err="1" smtClean="0"/>
              <a:t>apa</a:t>
            </a:r>
            <a:r>
              <a:rPr lang="en-US" sz="1400" dirty="0" smtClean="0"/>
              <a:t> yang </a:t>
            </a:r>
            <a:r>
              <a:rPr lang="en-US" sz="1400" dirty="0" err="1" smtClean="0"/>
              <a:t>diharapkan</a:t>
            </a:r>
            <a:r>
              <a:rPr lang="en-US" sz="1400" dirty="0" smtClean="0"/>
              <a:t>.</a:t>
            </a:r>
            <a:endParaRPr lang="id-ID" sz="1400" dirty="0" smtClean="0"/>
          </a:p>
          <a:p>
            <a:pPr lvl="0" algn="just">
              <a:buFont typeface="+mj-lt"/>
              <a:buAutoNum type="arabicPeriod"/>
            </a:pPr>
            <a:r>
              <a:rPr lang="en-US" sz="1400" dirty="0" err="1" smtClean="0"/>
              <a:t>Riset</a:t>
            </a:r>
            <a:r>
              <a:rPr lang="en-US" sz="1400" dirty="0" smtClean="0"/>
              <a:t> </a:t>
            </a:r>
            <a:r>
              <a:rPr lang="en-US" sz="1400" dirty="0" err="1" smtClean="0"/>
              <a:t>dapat</a:t>
            </a:r>
            <a:r>
              <a:rPr lang="en-US" sz="1400" dirty="0" smtClean="0"/>
              <a:t> </a:t>
            </a:r>
            <a:r>
              <a:rPr lang="en-US" sz="1400" dirty="0" err="1" smtClean="0"/>
              <a:t>menentukan</a:t>
            </a:r>
            <a:r>
              <a:rPr lang="en-US" sz="1400" dirty="0" smtClean="0"/>
              <a:t> </a:t>
            </a:r>
            <a:r>
              <a:rPr lang="en-US" sz="1400" dirty="0" err="1" smtClean="0"/>
              <a:t>sebuah</a:t>
            </a:r>
            <a:r>
              <a:rPr lang="en-US" sz="1400" dirty="0" smtClean="0"/>
              <a:t> </a:t>
            </a:r>
            <a:r>
              <a:rPr lang="en-US" sz="1400" dirty="0" err="1" smtClean="0"/>
              <a:t>argumentasi</a:t>
            </a:r>
            <a:r>
              <a:rPr lang="en-US" sz="1400" dirty="0" smtClean="0"/>
              <a:t>. </a:t>
            </a:r>
            <a:r>
              <a:rPr lang="en-US" sz="1400" dirty="0" err="1" smtClean="0"/>
              <a:t>Kadang</a:t>
            </a:r>
            <a:r>
              <a:rPr lang="en-US" sz="1400" dirty="0" smtClean="0"/>
              <a:t> </a:t>
            </a:r>
            <a:r>
              <a:rPr lang="en-US" sz="1400" dirty="0" err="1" smtClean="0"/>
              <a:t>satu-satunya</a:t>
            </a:r>
            <a:r>
              <a:rPr lang="en-US" sz="1400" dirty="0" smtClean="0"/>
              <a:t> </a:t>
            </a:r>
            <a:r>
              <a:rPr lang="en-US" sz="1400" dirty="0" err="1" smtClean="0"/>
              <a:t>cara</a:t>
            </a:r>
            <a:r>
              <a:rPr lang="en-US" sz="1400" dirty="0" smtClean="0"/>
              <a:t> </a:t>
            </a:r>
            <a:r>
              <a:rPr lang="en-US" sz="1400" dirty="0" err="1" smtClean="0"/>
              <a:t>memecahkan</a:t>
            </a:r>
            <a:r>
              <a:rPr lang="en-US" sz="1400" dirty="0" smtClean="0"/>
              <a:t> </a:t>
            </a:r>
            <a:r>
              <a:rPr lang="en-US" sz="1400" dirty="0" err="1" smtClean="0"/>
              <a:t>perbedaan</a:t>
            </a:r>
            <a:r>
              <a:rPr lang="en-US" sz="1400" dirty="0" smtClean="0"/>
              <a:t> </a:t>
            </a:r>
            <a:r>
              <a:rPr lang="en-US" sz="1400" dirty="0" err="1" smtClean="0"/>
              <a:t>pendapat</a:t>
            </a:r>
            <a:r>
              <a:rPr lang="en-US" sz="1400" dirty="0" smtClean="0"/>
              <a:t> </a:t>
            </a:r>
            <a:r>
              <a:rPr lang="en-US" sz="1400" dirty="0" err="1" smtClean="0"/>
              <a:t>atau</a:t>
            </a:r>
            <a:r>
              <a:rPr lang="en-US" sz="1400" dirty="0" smtClean="0"/>
              <a:t> </a:t>
            </a:r>
            <a:r>
              <a:rPr lang="en-US" sz="1400" dirty="0" err="1" smtClean="0"/>
              <a:t>keputusan</a:t>
            </a:r>
            <a:r>
              <a:rPr lang="en-US" sz="1400" dirty="0" smtClean="0"/>
              <a:t> </a:t>
            </a:r>
            <a:r>
              <a:rPr lang="en-US" sz="1400" dirty="0" err="1" smtClean="0"/>
              <a:t>dapat</a:t>
            </a:r>
            <a:r>
              <a:rPr lang="en-US" sz="1400" dirty="0" smtClean="0"/>
              <a:t> </a:t>
            </a:r>
            <a:r>
              <a:rPr lang="en-US" sz="1400" dirty="0" err="1" smtClean="0"/>
              <a:t>digunakan</a:t>
            </a:r>
            <a:r>
              <a:rPr lang="en-US" sz="1400" dirty="0" smtClean="0"/>
              <a:t> </a:t>
            </a:r>
            <a:r>
              <a:rPr lang="en-US" sz="1400" dirty="0" err="1" smtClean="0"/>
              <a:t>hasil</a:t>
            </a:r>
            <a:r>
              <a:rPr lang="en-US" sz="1400" dirty="0" smtClean="0"/>
              <a:t> </a:t>
            </a:r>
            <a:r>
              <a:rPr lang="en-US" sz="1400" dirty="0" err="1" smtClean="0"/>
              <a:t>riset</a:t>
            </a:r>
            <a:r>
              <a:rPr lang="en-US" sz="1400" dirty="0" smtClean="0"/>
              <a:t> </a:t>
            </a:r>
            <a:r>
              <a:rPr lang="en-US" sz="1400" dirty="0" err="1" smtClean="0"/>
              <a:t>independen</a:t>
            </a:r>
            <a:r>
              <a:rPr lang="en-US" sz="1400" dirty="0" smtClean="0"/>
              <a:t> </a:t>
            </a:r>
            <a:r>
              <a:rPr lang="en-US" sz="1400" dirty="0" err="1" smtClean="0"/>
              <a:t>sebagai</a:t>
            </a:r>
            <a:r>
              <a:rPr lang="en-US" sz="1400" dirty="0" smtClean="0"/>
              <a:t> </a:t>
            </a:r>
            <a:r>
              <a:rPr lang="en-US" sz="1400" dirty="0" err="1" smtClean="0"/>
              <a:t>penengah</a:t>
            </a:r>
            <a:r>
              <a:rPr lang="en-US" sz="1400" dirty="0" smtClean="0"/>
              <a:t>.</a:t>
            </a:r>
            <a:endParaRPr lang="id-ID" sz="1400" dirty="0"/>
          </a:p>
        </p:txBody>
      </p:sp>
    </p:spTree>
    <p:extLst>
      <p:ext uri="{BB962C8B-B14F-4D97-AF65-F5344CB8AC3E}">
        <p14:creationId xmlns:p14="http://schemas.microsoft.com/office/powerpoint/2010/main" xmlns="" val="2619146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571472" y="357166"/>
            <a:ext cx="8229600" cy="59212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sz="4000" b="1" i="1" dirty="0" smtClean="0"/>
              <a:t>Klasifikasi Riset Pemasaran</a:t>
            </a:r>
            <a:endParaRPr lang="id-ID" sz="4000" b="1" i="1" dirty="0"/>
          </a:p>
        </p:txBody>
      </p:sp>
      <p:sp>
        <p:nvSpPr>
          <p:cNvPr id="3" name="Content Placeholder 2"/>
          <p:cNvSpPr>
            <a:spLocks noGrp="1"/>
          </p:cNvSpPr>
          <p:nvPr>
            <p:ph sz="half" idx="2"/>
          </p:nvPr>
        </p:nvSpPr>
        <p:spPr>
          <a:xfrm>
            <a:off x="0" y="1000108"/>
            <a:ext cx="9001156" cy="5000660"/>
          </a:xfrm>
        </p:spPr>
        <p:txBody>
          <a:bodyPr/>
          <a:lstStyle/>
          <a:p>
            <a:pPr marL="0" indent="0" algn="just">
              <a:spcBef>
                <a:spcPts val="1200"/>
              </a:spcBef>
              <a:buNone/>
            </a:pPr>
            <a:r>
              <a:rPr lang="id-ID" sz="1800" dirty="0" smtClean="0"/>
              <a:t>Berdasarkan tujuannya, riset pemasaran dapat diklasifikasikan dalam tiga kelompok, meski dimungkinkan adanya kombinasi. Ketiga jenis riset itu adalah:</a:t>
            </a:r>
          </a:p>
          <a:p>
            <a:pPr lvl="0" algn="just">
              <a:spcBef>
                <a:spcPts val="1200"/>
              </a:spcBef>
            </a:pPr>
            <a:r>
              <a:rPr lang="en-US" sz="1800" i="1" dirty="0" smtClean="0"/>
              <a:t>Problem Solving Research</a:t>
            </a:r>
            <a:r>
              <a:rPr lang="en-US" sz="1800" dirty="0" smtClean="0"/>
              <a:t>, </a:t>
            </a:r>
            <a:r>
              <a:rPr lang="en-US" sz="1800" dirty="0" err="1" smtClean="0"/>
              <a:t>yakni</a:t>
            </a:r>
            <a:r>
              <a:rPr lang="en-US" sz="1800" dirty="0" smtClean="0"/>
              <a:t> </a:t>
            </a:r>
            <a:r>
              <a:rPr lang="en-US" sz="1800" dirty="0" err="1" smtClean="0"/>
              <a:t>riset</a:t>
            </a:r>
            <a:r>
              <a:rPr lang="en-US" sz="1800" dirty="0" smtClean="0"/>
              <a:t> yang </a:t>
            </a:r>
            <a:r>
              <a:rPr lang="en-US" sz="1800" dirty="0" err="1" smtClean="0"/>
              <a:t>diadakan</a:t>
            </a:r>
            <a:r>
              <a:rPr lang="en-US" sz="1800" dirty="0" smtClean="0"/>
              <a:t> </a:t>
            </a:r>
            <a:r>
              <a:rPr lang="en-US" sz="1800" dirty="0" err="1" smtClean="0"/>
              <a:t>untuk</a:t>
            </a:r>
            <a:r>
              <a:rPr lang="en-US" sz="1800" dirty="0" smtClean="0"/>
              <a:t> </a:t>
            </a:r>
            <a:r>
              <a:rPr lang="en-US" sz="1800" dirty="0" err="1" smtClean="0"/>
              <a:t>mengidentifikasi</a:t>
            </a:r>
            <a:r>
              <a:rPr lang="en-US" sz="1800" dirty="0" smtClean="0"/>
              <a:t> </a:t>
            </a:r>
            <a:r>
              <a:rPr lang="en-US" sz="1800" dirty="0" err="1" smtClean="0"/>
              <a:t>dan</a:t>
            </a:r>
            <a:r>
              <a:rPr lang="en-US" sz="1800" dirty="0" smtClean="0"/>
              <a:t> </a:t>
            </a:r>
            <a:r>
              <a:rPr lang="en-US" sz="1800" dirty="0" err="1" smtClean="0"/>
              <a:t>memecahkan</a:t>
            </a:r>
            <a:r>
              <a:rPr lang="en-US" sz="1800" dirty="0" smtClean="0"/>
              <a:t> </a:t>
            </a:r>
            <a:r>
              <a:rPr lang="en-US" sz="1800" dirty="0" err="1" smtClean="0"/>
              <a:t>masalah-masalah</a:t>
            </a:r>
            <a:r>
              <a:rPr lang="en-US" sz="1800" dirty="0" smtClean="0"/>
              <a:t> </a:t>
            </a:r>
            <a:r>
              <a:rPr lang="en-US" sz="1800" dirty="0" err="1" smtClean="0"/>
              <a:t>pemasaran</a:t>
            </a:r>
            <a:r>
              <a:rPr lang="en-US" sz="1800" dirty="0" smtClean="0"/>
              <a:t>. </a:t>
            </a:r>
            <a:r>
              <a:rPr lang="en-US" sz="1800" dirty="0" err="1" smtClean="0"/>
              <a:t>Riset</a:t>
            </a:r>
            <a:r>
              <a:rPr lang="en-US" sz="1800" dirty="0" smtClean="0"/>
              <a:t> </a:t>
            </a:r>
            <a:r>
              <a:rPr lang="en-US" sz="1800" dirty="0" err="1" smtClean="0"/>
              <a:t>ini</a:t>
            </a:r>
            <a:r>
              <a:rPr lang="en-US" sz="1800" dirty="0" smtClean="0"/>
              <a:t> </a:t>
            </a:r>
            <a:r>
              <a:rPr lang="en-US" sz="1800" dirty="0" err="1" smtClean="0"/>
              <a:t>memang</a:t>
            </a:r>
            <a:r>
              <a:rPr lang="en-US" sz="1800" dirty="0" smtClean="0"/>
              <a:t> </a:t>
            </a:r>
            <a:r>
              <a:rPr lang="en-US" sz="1800" dirty="0" err="1" smtClean="0"/>
              <a:t>berorientasi</a:t>
            </a:r>
            <a:r>
              <a:rPr lang="en-US" sz="1800" dirty="0" smtClean="0"/>
              <a:t> </a:t>
            </a:r>
            <a:r>
              <a:rPr lang="en-US" sz="1800" dirty="0" err="1" smtClean="0"/>
              <a:t>pada</a:t>
            </a:r>
            <a:r>
              <a:rPr lang="en-US" sz="1800" dirty="0" smtClean="0"/>
              <a:t> </a:t>
            </a:r>
            <a:r>
              <a:rPr lang="en-US" sz="1800" dirty="0" err="1" smtClean="0"/>
              <a:t>masa</a:t>
            </a:r>
            <a:r>
              <a:rPr lang="en-US" sz="1800" dirty="0" smtClean="0"/>
              <a:t> </a:t>
            </a:r>
            <a:r>
              <a:rPr lang="en-US" sz="1800" dirty="0" err="1" smtClean="0"/>
              <a:t>lalu</a:t>
            </a:r>
            <a:r>
              <a:rPr lang="en-US" sz="1800" dirty="0" smtClean="0"/>
              <a:t>, </a:t>
            </a:r>
            <a:r>
              <a:rPr lang="en-US" sz="1800" dirty="0" err="1" smtClean="0"/>
              <a:t>berupa</a:t>
            </a:r>
            <a:r>
              <a:rPr lang="en-US" sz="1800" dirty="0" smtClean="0"/>
              <a:t> </a:t>
            </a:r>
            <a:r>
              <a:rPr lang="en-US" sz="1800" dirty="0" err="1" smtClean="0"/>
              <a:t>masalah</a:t>
            </a:r>
            <a:r>
              <a:rPr lang="en-US" sz="1800" dirty="0" smtClean="0"/>
              <a:t> </a:t>
            </a:r>
            <a:r>
              <a:rPr lang="en-US" sz="1800" dirty="0" err="1" smtClean="0"/>
              <a:t>pemasaran</a:t>
            </a:r>
            <a:r>
              <a:rPr lang="en-US" sz="1800" dirty="0" smtClean="0"/>
              <a:t> yang </a:t>
            </a:r>
            <a:r>
              <a:rPr lang="en-US" sz="1800" dirty="0" err="1" smtClean="0"/>
              <a:t>pernah</a:t>
            </a:r>
            <a:r>
              <a:rPr lang="en-US" sz="1800" dirty="0" smtClean="0"/>
              <a:t> </a:t>
            </a:r>
            <a:r>
              <a:rPr lang="en-US" sz="1800" dirty="0" err="1" smtClean="0"/>
              <a:t>terjadi</a:t>
            </a:r>
            <a:r>
              <a:rPr lang="en-US" sz="1800" dirty="0" smtClean="0"/>
              <a:t>. </a:t>
            </a:r>
            <a:r>
              <a:rPr lang="en-US" sz="1800" dirty="0" err="1" smtClean="0"/>
              <a:t>Namun</a:t>
            </a:r>
            <a:r>
              <a:rPr lang="en-US" sz="1800" dirty="0" smtClean="0"/>
              <a:t> </a:t>
            </a:r>
            <a:r>
              <a:rPr lang="en-US" sz="1800" dirty="0" err="1" smtClean="0"/>
              <a:t>dengan</a:t>
            </a:r>
            <a:r>
              <a:rPr lang="en-US" sz="1800" dirty="0" smtClean="0"/>
              <a:t> </a:t>
            </a:r>
            <a:r>
              <a:rPr lang="en-US" sz="1800" dirty="0" err="1" smtClean="0"/>
              <a:t>mengidentifikasi</a:t>
            </a:r>
            <a:r>
              <a:rPr lang="en-US" sz="1800" dirty="0" smtClean="0"/>
              <a:t> </a:t>
            </a:r>
            <a:r>
              <a:rPr lang="en-US" sz="1800" dirty="0" err="1" smtClean="0"/>
              <a:t>masalah</a:t>
            </a:r>
            <a:r>
              <a:rPr lang="en-US" sz="1800" dirty="0" smtClean="0"/>
              <a:t> yang </a:t>
            </a:r>
            <a:r>
              <a:rPr lang="en-US" sz="1800" dirty="0" err="1" smtClean="0"/>
              <a:t>telah</a:t>
            </a:r>
            <a:r>
              <a:rPr lang="en-US" sz="1800" dirty="0" smtClean="0"/>
              <a:t> </a:t>
            </a:r>
            <a:r>
              <a:rPr lang="en-US" sz="1800" dirty="0" err="1" smtClean="0"/>
              <a:t>terjadi</a:t>
            </a:r>
            <a:r>
              <a:rPr lang="en-US" sz="1800" dirty="0" smtClean="0"/>
              <a:t> </a:t>
            </a:r>
            <a:r>
              <a:rPr lang="en-US" sz="1800" dirty="0" err="1" smtClean="0"/>
              <a:t>dan</a:t>
            </a:r>
            <a:r>
              <a:rPr lang="en-US" sz="1800" dirty="0" smtClean="0"/>
              <a:t> </a:t>
            </a:r>
            <a:r>
              <a:rPr lang="en-US" sz="1800" dirty="0" err="1" smtClean="0"/>
              <a:t>mendapatkan</a:t>
            </a:r>
            <a:r>
              <a:rPr lang="en-US" sz="1800" dirty="0" smtClean="0"/>
              <a:t> </a:t>
            </a:r>
            <a:r>
              <a:rPr lang="en-US" sz="1800" dirty="0" err="1" smtClean="0"/>
              <a:t>solusinya</a:t>
            </a:r>
            <a:r>
              <a:rPr lang="en-US" sz="1800" dirty="0" smtClean="0"/>
              <a:t> </a:t>
            </a:r>
            <a:r>
              <a:rPr lang="en-US" sz="1800" dirty="0" err="1" smtClean="0"/>
              <a:t>merupakan</a:t>
            </a:r>
            <a:r>
              <a:rPr lang="en-US" sz="1800" dirty="0" smtClean="0"/>
              <a:t> </a:t>
            </a:r>
            <a:r>
              <a:rPr lang="en-US" sz="1800" dirty="0" err="1" smtClean="0"/>
              <a:t>investasi</a:t>
            </a:r>
            <a:r>
              <a:rPr lang="en-US" sz="1800" dirty="0" smtClean="0"/>
              <a:t> </a:t>
            </a:r>
            <a:r>
              <a:rPr lang="en-US" sz="1800" dirty="0" err="1" smtClean="0"/>
              <a:t>untuk</a:t>
            </a:r>
            <a:r>
              <a:rPr lang="en-US" sz="1800" dirty="0" smtClean="0"/>
              <a:t> </a:t>
            </a:r>
            <a:r>
              <a:rPr lang="en-US" sz="1800" dirty="0" err="1" smtClean="0"/>
              <a:t>tidak</a:t>
            </a:r>
            <a:r>
              <a:rPr lang="en-US" sz="1800" dirty="0" smtClean="0"/>
              <a:t> </a:t>
            </a:r>
            <a:r>
              <a:rPr lang="en-US" sz="1800" dirty="0" err="1" smtClean="0"/>
              <a:t>mengulanginya</a:t>
            </a:r>
            <a:r>
              <a:rPr lang="en-US" sz="1800" dirty="0" smtClean="0"/>
              <a:t> </a:t>
            </a:r>
            <a:r>
              <a:rPr lang="en-US" sz="1800" dirty="0" err="1" smtClean="0"/>
              <a:t>di</a:t>
            </a:r>
            <a:r>
              <a:rPr lang="en-US" sz="1800" dirty="0" smtClean="0"/>
              <a:t> </a:t>
            </a:r>
            <a:r>
              <a:rPr lang="en-US" sz="1800" dirty="0" err="1" smtClean="0"/>
              <a:t>masa</a:t>
            </a:r>
            <a:r>
              <a:rPr lang="en-US" sz="1800" dirty="0" smtClean="0"/>
              <a:t> yang </a:t>
            </a:r>
            <a:r>
              <a:rPr lang="en-US" sz="1800" dirty="0" err="1" smtClean="0"/>
              <a:t>akan</a:t>
            </a:r>
            <a:r>
              <a:rPr lang="en-US" sz="1800" dirty="0" smtClean="0"/>
              <a:t> </a:t>
            </a:r>
            <a:r>
              <a:rPr lang="en-US" sz="1800" dirty="0" err="1" smtClean="0"/>
              <a:t>datang</a:t>
            </a:r>
            <a:r>
              <a:rPr lang="en-US" sz="1800" dirty="0" smtClean="0"/>
              <a:t>.</a:t>
            </a:r>
            <a:endParaRPr lang="id-ID" sz="1800" dirty="0" smtClean="0"/>
          </a:p>
          <a:p>
            <a:pPr lvl="0" algn="just">
              <a:spcBef>
                <a:spcPts val="1200"/>
              </a:spcBef>
            </a:pPr>
            <a:r>
              <a:rPr lang="en-US" sz="1800" i="1" dirty="0" smtClean="0"/>
              <a:t>Controlling Research, </a:t>
            </a:r>
            <a:r>
              <a:rPr lang="en-US" sz="1800" dirty="0" err="1" smtClean="0"/>
              <a:t>yakni</a:t>
            </a:r>
            <a:r>
              <a:rPr lang="en-US" sz="1800" dirty="0" smtClean="0"/>
              <a:t> </a:t>
            </a:r>
            <a:r>
              <a:rPr lang="en-US" sz="1800" dirty="0" err="1" smtClean="0"/>
              <a:t>riset</a:t>
            </a:r>
            <a:r>
              <a:rPr lang="en-US" sz="1800" dirty="0" smtClean="0"/>
              <a:t> yang </a:t>
            </a:r>
            <a:r>
              <a:rPr lang="en-US" sz="1800" dirty="0" err="1" smtClean="0"/>
              <a:t>diadakan</a:t>
            </a:r>
            <a:r>
              <a:rPr lang="en-US" sz="1800" dirty="0" smtClean="0"/>
              <a:t> </a:t>
            </a:r>
            <a:r>
              <a:rPr lang="en-US" sz="1800" dirty="0" err="1" smtClean="0"/>
              <a:t>untuk</a:t>
            </a:r>
            <a:r>
              <a:rPr lang="en-US" sz="1800" dirty="0" smtClean="0"/>
              <a:t> </a:t>
            </a:r>
            <a:r>
              <a:rPr lang="en-US" sz="1800" dirty="0" err="1" smtClean="0"/>
              <a:t>pengawasan</a:t>
            </a:r>
            <a:r>
              <a:rPr lang="en-US" sz="1800" dirty="0" smtClean="0"/>
              <a:t> </a:t>
            </a:r>
            <a:r>
              <a:rPr lang="en-US" sz="1800" dirty="0" err="1" smtClean="0"/>
              <a:t>atau</a:t>
            </a:r>
            <a:r>
              <a:rPr lang="en-US" sz="1800" dirty="0" smtClean="0"/>
              <a:t> </a:t>
            </a:r>
            <a:r>
              <a:rPr lang="en-US" sz="1800" dirty="0" err="1" smtClean="0"/>
              <a:t>mengendalikan</a:t>
            </a:r>
            <a:r>
              <a:rPr lang="en-US" sz="1800" dirty="0" smtClean="0"/>
              <a:t> </a:t>
            </a:r>
            <a:r>
              <a:rPr lang="en-US" sz="1800" dirty="0" err="1" smtClean="0"/>
              <a:t>proses</a:t>
            </a:r>
            <a:r>
              <a:rPr lang="en-US" sz="1800" dirty="0" smtClean="0"/>
              <a:t> </a:t>
            </a:r>
            <a:r>
              <a:rPr lang="en-US" sz="1800" dirty="0" err="1" smtClean="0"/>
              <a:t>bisnis</a:t>
            </a:r>
            <a:r>
              <a:rPr lang="en-US" sz="1800" dirty="0" smtClean="0"/>
              <a:t> </a:t>
            </a:r>
            <a:r>
              <a:rPr lang="en-US" sz="1800" dirty="0" err="1" smtClean="0"/>
              <a:t>dan</a:t>
            </a:r>
            <a:r>
              <a:rPr lang="en-US" sz="1800" dirty="0" smtClean="0"/>
              <a:t> </a:t>
            </a:r>
            <a:r>
              <a:rPr lang="en-US" sz="1800" dirty="0" err="1" smtClean="0"/>
              <a:t>pemasaran</a:t>
            </a:r>
            <a:r>
              <a:rPr lang="en-US" sz="1800" dirty="0" smtClean="0"/>
              <a:t> yang </a:t>
            </a:r>
            <a:r>
              <a:rPr lang="en-US" sz="1800" dirty="0" err="1" smtClean="0"/>
              <a:t>sedang</a:t>
            </a:r>
            <a:r>
              <a:rPr lang="en-US" sz="1800" dirty="0" smtClean="0"/>
              <a:t> </a:t>
            </a:r>
            <a:r>
              <a:rPr lang="en-US" sz="1800" dirty="0" err="1" smtClean="0"/>
              <a:t>berjalan</a:t>
            </a:r>
            <a:r>
              <a:rPr lang="en-US" sz="1800" dirty="0" smtClean="0"/>
              <a:t>. </a:t>
            </a:r>
            <a:r>
              <a:rPr lang="en-US" sz="1800" dirty="0" err="1" smtClean="0"/>
              <a:t>Dengan</a:t>
            </a:r>
            <a:r>
              <a:rPr lang="en-US" sz="1800" dirty="0" smtClean="0"/>
              <a:t> </a:t>
            </a:r>
            <a:r>
              <a:rPr lang="en-US" sz="1800" dirty="0" err="1" smtClean="0"/>
              <a:t>melakukan</a:t>
            </a:r>
            <a:r>
              <a:rPr lang="en-US" sz="1800" dirty="0" smtClean="0"/>
              <a:t> </a:t>
            </a:r>
            <a:r>
              <a:rPr lang="en-US" sz="1800" dirty="0" err="1" smtClean="0"/>
              <a:t>riset</a:t>
            </a:r>
            <a:r>
              <a:rPr lang="en-US" sz="1800" dirty="0" smtClean="0"/>
              <a:t> </a:t>
            </a:r>
            <a:r>
              <a:rPr lang="en-US" sz="1800" dirty="0" err="1" smtClean="0"/>
              <a:t>ini</a:t>
            </a:r>
            <a:r>
              <a:rPr lang="en-US" sz="1800" dirty="0" smtClean="0"/>
              <a:t> </a:t>
            </a:r>
            <a:r>
              <a:rPr lang="en-US" sz="1800" dirty="0" err="1" smtClean="0"/>
              <a:t>secara</a:t>
            </a:r>
            <a:r>
              <a:rPr lang="en-US" sz="1800" dirty="0" smtClean="0"/>
              <a:t> </a:t>
            </a:r>
            <a:r>
              <a:rPr lang="en-US" sz="1800" dirty="0" err="1" smtClean="0"/>
              <a:t>reguler</a:t>
            </a:r>
            <a:r>
              <a:rPr lang="en-US" sz="1800" dirty="0" smtClean="0"/>
              <a:t>, </a:t>
            </a:r>
            <a:r>
              <a:rPr lang="en-US" sz="1800" dirty="0" err="1" smtClean="0"/>
              <a:t>proses</a:t>
            </a:r>
            <a:r>
              <a:rPr lang="en-US" sz="1800" dirty="0" smtClean="0"/>
              <a:t> </a:t>
            </a:r>
            <a:r>
              <a:rPr lang="en-US" sz="1800" dirty="0" err="1" smtClean="0"/>
              <a:t>bisnis</a:t>
            </a:r>
            <a:r>
              <a:rPr lang="en-US" sz="1800" dirty="0" smtClean="0"/>
              <a:t> </a:t>
            </a:r>
            <a:r>
              <a:rPr lang="en-US" sz="1800" dirty="0" err="1" smtClean="0"/>
              <a:t>dan</a:t>
            </a:r>
            <a:r>
              <a:rPr lang="en-US" sz="1800" dirty="0" smtClean="0"/>
              <a:t> </a:t>
            </a:r>
            <a:r>
              <a:rPr lang="en-US" sz="1800" dirty="0" err="1" smtClean="0"/>
              <a:t>pemasaran</a:t>
            </a:r>
            <a:r>
              <a:rPr lang="en-US" sz="1800" dirty="0" smtClean="0"/>
              <a:t> </a:t>
            </a:r>
            <a:r>
              <a:rPr lang="en-US" sz="1800" dirty="0" err="1" smtClean="0"/>
              <a:t>akan</a:t>
            </a:r>
            <a:r>
              <a:rPr lang="en-US" sz="1800" dirty="0" smtClean="0"/>
              <a:t> </a:t>
            </a:r>
            <a:r>
              <a:rPr lang="en-US" sz="1800" dirty="0" err="1" smtClean="0"/>
              <a:t>tetap</a:t>
            </a:r>
            <a:r>
              <a:rPr lang="en-US" sz="1800" dirty="0" smtClean="0"/>
              <a:t> </a:t>
            </a:r>
            <a:r>
              <a:rPr lang="en-US" sz="1800" dirty="0" err="1" smtClean="0"/>
              <a:t>terjaga</a:t>
            </a:r>
            <a:r>
              <a:rPr lang="en-US" sz="1800" dirty="0" smtClean="0"/>
              <a:t> </a:t>
            </a:r>
            <a:r>
              <a:rPr lang="en-US" sz="1800" dirty="0" err="1" smtClean="0"/>
              <a:t>kinerjanya</a:t>
            </a:r>
            <a:r>
              <a:rPr lang="en-US" sz="1800" dirty="0" smtClean="0"/>
              <a:t>. </a:t>
            </a:r>
            <a:r>
              <a:rPr lang="en-US" sz="1800" dirty="0" err="1" smtClean="0"/>
              <a:t>Bahkan</a:t>
            </a:r>
            <a:r>
              <a:rPr lang="en-US" sz="1800" dirty="0" smtClean="0"/>
              <a:t> </a:t>
            </a:r>
            <a:r>
              <a:rPr lang="en-US" sz="1800" dirty="0" err="1" smtClean="0"/>
              <a:t>seperti</a:t>
            </a:r>
            <a:r>
              <a:rPr lang="en-US" sz="1800" dirty="0" smtClean="0"/>
              <a:t> </a:t>
            </a:r>
            <a:r>
              <a:rPr lang="en-US" sz="1800" dirty="0" err="1" smtClean="0"/>
              <a:t>dalam</a:t>
            </a:r>
            <a:r>
              <a:rPr lang="en-US" sz="1800" dirty="0" smtClean="0"/>
              <a:t> </a:t>
            </a:r>
            <a:r>
              <a:rPr lang="en-US" sz="1800" dirty="0" err="1" smtClean="0"/>
              <a:t>riset</a:t>
            </a:r>
            <a:r>
              <a:rPr lang="en-US" sz="1800" dirty="0" smtClean="0"/>
              <a:t> </a:t>
            </a:r>
            <a:r>
              <a:rPr lang="en-US" sz="1800" dirty="0" err="1" smtClean="0"/>
              <a:t>pengendalian</a:t>
            </a:r>
            <a:r>
              <a:rPr lang="en-US" sz="1800" dirty="0" smtClean="0"/>
              <a:t> </a:t>
            </a:r>
            <a:r>
              <a:rPr lang="en-US" sz="1800" dirty="0" err="1" smtClean="0"/>
              <a:t>mutu</a:t>
            </a:r>
            <a:r>
              <a:rPr lang="en-US" sz="1800" dirty="0" smtClean="0"/>
              <a:t> (</a:t>
            </a:r>
            <a:r>
              <a:rPr lang="en-US" sz="1800" i="1" dirty="0" smtClean="0"/>
              <a:t>quality control</a:t>
            </a:r>
            <a:r>
              <a:rPr lang="en-US" sz="1800" dirty="0" smtClean="0"/>
              <a:t>) </a:t>
            </a:r>
            <a:r>
              <a:rPr lang="en-US" sz="1800" dirty="0" err="1" smtClean="0"/>
              <a:t>dapat</a:t>
            </a:r>
            <a:r>
              <a:rPr lang="en-US" sz="1800" dirty="0" smtClean="0"/>
              <a:t> </a:t>
            </a:r>
            <a:r>
              <a:rPr lang="en-US" sz="1800" dirty="0" err="1" smtClean="0"/>
              <a:t>dilakukan</a:t>
            </a:r>
            <a:r>
              <a:rPr lang="en-US" sz="1800" dirty="0" smtClean="0"/>
              <a:t> </a:t>
            </a:r>
            <a:r>
              <a:rPr lang="en-US" sz="1800" dirty="0" err="1" smtClean="0"/>
              <a:t>perbaikan</a:t>
            </a:r>
            <a:r>
              <a:rPr lang="en-US" sz="1800" dirty="0" smtClean="0"/>
              <a:t> </a:t>
            </a:r>
            <a:r>
              <a:rPr lang="en-US" sz="1800" dirty="0" err="1" smtClean="0"/>
              <a:t>berkelanjutan</a:t>
            </a:r>
            <a:r>
              <a:rPr lang="en-US" sz="1800" dirty="0" smtClean="0"/>
              <a:t> </a:t>
            </a:r>
            <a:r>
              <a:rPr lang="en-US" sz="1800" dirty="0" err="1" smtClean="0"/>
              <a:t>sehingga</a:t>
            </a:r>
            <a:r>
              <a:rPr lang="en-US" sz="1800" dirty="0" smtClean="0"/>
              <a:t> </a:t>
            </a:r>
            <a:r>
              <a:rPr lang="en-US" sz="1800" dirty="0" err="1" smtClean="0"/>
              <a:t>jangka</a:t>
            </a:r>
            <a:r>
              <a:rPr lang="en-US" sz="1800" dirty="0" smtClean="0"/>
              <a:t> </a:t>
            </a:r>
            <a:r>
              <a:rPr lang="en-US" sz="1800" dirty="0" err="1" smtClean="0"/>
              <a:t>panjang</a:t>
            </a:r>
            <a:r>
              <a:rPr lang="en-US" sz="1800" dirty="0" smtClean="0"/>
              <a:t> </a:t>
            </a:r>
            <a:r>
              <a:rPr lang="en-US" sz="1800" dirty="0" err="1" smtClean="0"/>
              <a:t>diperoleh</a:t>
            </a:r>
            <a:r>
              <a:rPr lang="en-US" sz="1800" dirty="0" smtClean="0"/>
              <a:t> </a:t>
            </a:r>
            <a:r>
              <a:rPr lang="en-US" sz="1800" i="1" dirty="0" smtClean="0"/>
              <a:t>zero </a:t>
            </a:r>
            <a:r>
              <a:rPr lang="en-US" sz="1800" i="1" dirty="0" err="1" smtClean="0"/>
              <a:t>deffect</a:t>
            </a:r>
            <a:r>
              <a:rPr lang="en-US" sz="1800" i="1" dirty="0" smtClean="0"/>
              <a:t>.</a:t>
            </a:r>
            <a:endParaRPr lang="id-ID" sz="1800" dirty="0" smtClean="0"/>
          </a:p>
          <a:p>
            <a:pPr lvl="0" algn="just">
              <a:spcBef>
                <a:spcPts val="1200"/>
              </a:spcBef>
            </a:pPr>
            <a:r>
              <a:rPr lang="en-US" sz="1800" i="1" dirty="0" smtClean="0"/>
              <a:t>Planning research, </a:t>
            </a:r>
            <a:r>
              <a:rPr lang="en-US" sz="1800" dirty="0" err="1" smtClean="0"/>
              <a:t>yakni</a:t>
            </a:r>
            <a:r>
              <a:rPr lang="en-US" sz="1800" dirty="0" smtClean="0"/>
              <a:t> </a:t>
            </a:r>
            <a:r>
              <a:rPr lang="en-US" sz="1800" dirty="0" err="1" smtClean="0"/>
              <a:t>riset</a:t>
            </a:r>
            <a:r>
              <a:rPr lang="en-US" sz="1800" dirty="0" smtClean="0"/>
              <a:t> yang </a:t>
            </a:r>
            <a:r>
              <a:rPr lang="en-US" sz="1800" dirty="0" err="1" smtClean="0"/>
              <a:t>diadakan</a:t>
            </a:r>
            <a:r>
              <a:rPr lang="en-US" sz="1800" dirty="0" smtClean="0"/>
              <a:t> </a:t>
            </a:r>
            <a:r>
              <a:rPr lang="en-US" sz="1800" dirty="0" err="1" smtClean="0"/>
              <a:t>untuk</a:t>
            </a:r>
            <a:r>
              <a:rPr lang="en-US" sz="1800" dirty="0" smtClean="0"/>
              <a:t> </a:t>
            </a:r>
            <a:r>
              <a:rPr lang="en-US" sz="1800" dirty="0" err="1" smtClean="0"/>
              <a:t>mendapatkan</a:t>
            </a:r>
            <a:r>
              <a:rPr lang="en-US" sz="1800" dirty="0" smtClean="0"/>
              <a:t> </a:t>
            </a:r>
            <a:r>
              <a:rPr lang="en-US" sz="1800" dirty="0" err="1" smtClean="0"/>
              <a:t>informasi</a:t>
            </a:r>
            <a:r>
              <a:rPr lang="en-US" sz="1800" dirty="0" smtClean="0"/>
              <a:t> </a:t>
            </a:r>
            <a:r>
              <a:rPr lang="en-US" sz="1800" dirty="0" err="1" smtClean="0"/>
              <a:t>sebagai</a:t>
            </a:r>
            <a:r>
              <a:rPr lang="en-US" sz="1800" dirty="0" smtClean="0"/>
              <a:t> </a:t>
            </a:r>
            <a:r>
              <a:rPr lang="en-US" sz="1800" dirty="0" err="1" smtClean="0"/>
              <a:t>panduan</a:t>
            </a:r>
            <a:r>
              <a:rPr lang="en-US" sz="1800" dirty="0" smtClean="0"/>
              <a:t> </a:t>
            </a:r>
            <a:r>
              <a:rPr lang="en-US" sz="1800" dirty="0" err="1" smtClean="0"/>
              <a:t>merencanakan</a:t>
            </a:r>
            <a:r>
              <a:rPr lang="en-US" sz="1800" dirty="0" smtClean="0"/>
              <a:t> </a:t>
            </a:r>
            <a:r>
              <a:rPr lang="en-US" sz="1800" dirty="0" err="1" smtClean="0"/>
              <a:t>kegiatan</a:t>
            </a:r>
            <a:r>
              <a:rPr lang="en-US" sz="1800" dirty="0" smtClean="0"/>
              <a:t> </a:t>
            </a:r>
            <a:r>
              <a:rPr lang="en-US" sz="1800" dirty="0" err="1" smtClean="0"/>
              <a:t>pemasaran</a:t>
            </a:r>
            <a:r>
              <a:rPr lang="en-US" sz="1800" dirty="0" smtClean="0"/>
              <a:t>. </a:t>
            </a:r>
            <a:r>
              <a:rPr lang="en-US" sz="1800" dirty="0" err="1" smtClean="0"/>
              <a:t>Sebuah</a:t>
            </a:r>
            <a:r>
              <a:rPr lang="en-US" sz="1800" dirty="0" smtClean="0"/>
              <a:t> </a:t>
            </a:r>
            <a:r>
              <a:rPr lang="en-US" sz="1800" dirty="0" err="1" smtClean="0"/>
              <a:t>perencanaan</a:t>
            </a:r>
            <a:r>
              <a:rPr lang="en-US" sz="1800" dirty="0" smtClean="0"/>
              <a:t> </a:t>
            </a:r>
            <a:r>
              <a:rPr lang="en-US" sz="1800" dirty="0" err="1" smtClean="0"/>
              <a:t>bisnis</a:t>
            </a:r>
            <a:r>
              <a:rPr lang="en-US" sz="1800" dirty="0" smtClean="0"/>
              <a:t> </a:t>
            </a:r>
            <a:r>
              <a:rPr lang="en-US" sz="1800" dirty="0" err="1" smtClean="0"/>
              <a:t>atau</a:t>
            </a:r>
            <a:r>
              <a:rPr lang="en-US" sz="1800" dirty="0" smtClean="0"/>
              <a:t> </a:t>
            </a:r>
            <a:r>
              <a:rPr lang="en-US" sz="1800" dirty="0" err="1" smtClean="0"/>
              <a:t>pemasaran</a:t>
            </a:r>
            <a:r>
              <a:rPr lang="en-US" sz="1800" dirty="0" smtClean="0"/>
              <a:t> yang </a:t>
            </a:r>
            <a:r>
              <a:rPr lang="en-US" sz="1800" dirty="0" err="1" smtClean="0"/>
              <a:t>baik</a:t>
            </a:r>
            <a:r>
              <a:rPr lang="en-US" sz="1800" dirty="0" smtClean="0"/>
              <a:t> </a:t>
            </a:r>
            <a:r>
              <a:rPr lang="en-US" sz="1800" dirty="0" err="1" smtClean="0"/>
              <a:t>tentunya</a:t>
            </a:r>
            <a:r>
              <a:rPr lang="en-US" sz="1800" dirty="0" smtClean="0"/>
              <a:t> </a:t>
            </a:r>
            <a:r>
              <a:rPr lang="en-US" sz="1800" dirty="0" err="1" smtClean="0"/>
              <a:t>perlu</a:t>
            </a:r>
            <a:r>
              <a:rPr lang="en-US" sz="1800" dirty="0" smtClean="0"/>
              <a:t> </a:t>
            </a:r>
            <a:r>
              <a:rPr lang="en-US" sz="1800" dirty="0" err="1" smtClean="0"/>
              <a:t>didasari</a:t>
            </a:r>
            <a:r>
              <a:rPr lang="en-US" sz="1800" dirty="0" smtClean="0"/>
              <a:t> </a:t>
            </a:r>
            <a:r>
              <a:rPr lang="en-US" sz="1800" dirty="0" err="1" smtClean="0"/>
              <a:t>informasi</a:t>
            </a:r>
            <a:r>
              <a:rPr lang="en-US" sz="1800" dirty="0" smtClean="0"/>
              <a:t> yang </a:t>
            </a:r>
            <a:r>
              <a:rPr lang="en-US" sz="1800" dirty="0" err="1" smtClean="0"/>
              <a:t>tepat</a:t>
            </a:r>
            <a:r>
              <a:rPr lang="en-US" sz="1800" dirty="0" smtClean="0"/>
              <a:t> </a:t>
            </a:r>
            <a:r>
              <a:rPr lang="en-US" sz="1800" dirty="0" err="1" smtClean="0"/>
              <a:t>dan</a:t>
            </a:r>
            <a:r>
              <a:rPr lang="en-US" sz="1800" dirty="0" smtClean="0"/>
              <a:t> </a:t>
            </a:r>
            <a:r>
              <a:rPr lang="en-US" sz="1800" dirty="0" err="1" smtClean="0"/>
              <a:t>terukur</a:t>
            </a:r>
            <a:r>
              <a:rPr lang="en-US" sz="1800" dirty="0" smtClean="0"/>
              <a:t>. </a:t>
            </a:r>
            <a:r>
              <a:rPr lang="en-US" sz="1800" dirty="0" err="1" smtClean="0"/>
              <a:t>Sehingga</a:t>
            </a:r>
            <a:r>
              <a:rPr lang="en-US" sz="1800" dirty="0" smtClean="0"/>
              <a:t> target </a:t>
            </a:r>
            <a:r>
              <a:rPr lang="en-US" sz="1800" dirty="0" err="1" smtClean="0"/>
              <a:t>akan</a:t>
            </a:r>
            <a:r>
              <a:rPr lang="en-US" sz="1800" dirty="0" smtClean="0"/>
              <a:t> </a:t>
            </a:r>
            <a:r>
              <a:rPr lang="en-US" sz="1800" dirty="0" err="1" smtClean="0"/>
              <a:t>dicapai</a:t>
            </a:r>
            <a:r>
              <a:rPr lang="en-US" sz="1800" dirty="0" smtClean="0"/>
              <a:t> optimal </a:t>
            </a:r>
            <a:r>
              <a:rPr lang="en-US" sz="1800" dirty="0" err="1" smtClean="0"/>
              <a:t>berdasarkan</a:t>
            </a:r>
            <a:r>
              <a:rPr lang="en-US" sz="1800" dirty="0" smtClean="0"/>
              <a:t> </a:t>
            </a:r>
            <a:r>
              <a:rPr lang="en-US" sz="1800" dirty="0" err="1" smtClean="0"/>
              <a:t>tahapan</a:t>
            </a:r>
            <a:r>
              <a:rPr lang="en-US" sz="1800" dirty="0" smtClean="0"/>
              <a:t> </a:t>
            </a:r>
            <a:r>
              <a:rPr lang="en-US" sz="1800" dirty="0" err="1" smtClean="0"/>
              <a:t>perencanaan</a:t>
            </a:r>
            <a:r>
              <a:rPr lang="en-US" sz="1800" dirty="0" smtClean="0"/>
              <a:t> yang </a:t>
            </a:r>
            <a:r>
              <a:rPr lang="en-US" sz="1800" dirty="0" err="1" smtClean="0"/>
              <a:t>matang</a:t>
            </a:r>
            <a:r>
              <a:rPr lang="en-US" sz="1800" dirty="0" smtClean="0"/>
              <a:t>.</a:t>
            </a:r>
            <a:endParaRPr lang="id-ID" sz="1800" dirty="0"/>
          </a:p>
        </p:txBody>
      </p:sp>
    </p:spTree>
    <p:extLst>
      <p:ext uri="{BB962C8B-B14F-4D97-AF65-F5344CB8AC3E}">
        <p14:creationId xmlns:p14="http://schemas.microsoft.com/office/powerpoint/2010/main" xmlns="" val="2167864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285720" y="571480"/>
            <a:ext cx="8572560" cy="5286412"/>
          </a:xfrm>
        </p:spPr>
        <p:txBody>
          <a:bodyPr/>
          <a:lstStyle/>
          <a:p>
            <a:pPr marL="0" indent="0" algn="just">
              <a:buNone/>
            </a:pPr>
            <a:r>
              <a:rPr lang="id-ID" sz="2000" dirty="0" smtClean="0"/>
              <a:t>Dalam </a:t>
            </a:r>
            <a:r>
              <a:rPr lang="id-ID" sz="2000" dirty="0" smtClean="0"/>
              <a:t>prakteknya, ada empat faktor utama yang mempengaruhi keputusan manajemen untuk menjalankan sebuah riset pemasaran, yakni:</a:t>
            </a:r>
          </a:p>
          <a:p>
            <a:pPr lvl="0" algn="just"/>
            <a:r>
              <a:rPr lang="en-US" sz="2000" i="1" dirty="0" err="1" smtClean="0"/>
              <a:t>Relevansi</a:t>
            </a:r>
            <a:r>
              <a:rPr lang="en-US" sz="2000" dirty="0" smtClean="0"/>
              <a:t>, </a:t>
            </a:r>
            <a:r>
              <a:rPr lang="en-US" sz="2000" dirty="0" err="1" smtClean="0"/>
              <a:t>keterkaitan</a:t>
            </a:r>
            <a:r>
              <a:rPr lang="en-US" sz="2000" dirty="0" smtClean="0"/>
              <a:t> </a:t>
            </a:r>
            <a:r>
              <a:rPr lang="en-US" sz="2000" dirty="0" err="1" smtClean="0"/>
              <a:t>riset</a:t>
            </a:r>
            <a:r>
              <a:rPr lang="en-US" sz="2000" dirty="0" smtClean="0"/>
              <a:t> </a:t>
            </a:r>
            <a:r>
              <a:rPr lang="en-US" sz="2000" dirty="0" err="1" smtClean="0"/>
              <a:t>dengan</a:t>
            </a:r>
            <a:r>
              <a:rPr lang="en-US" sz="2000" dirty="0" smtClean="0"/>
              <a:t> </a:t>
            </a:r>
            <a:r>
              <a:rPr lang="en-US" sz="2000" dirty="0" err="1" smtClean="0"/>
              <a:t>kebutuhan</a:t>
            </a:r>
            <a:r>
              <a:rPr lang="en-US" sz="2000" dirty="0" smtClean="0"/>
              <a:t> </a:t>
            </a:r>
            <a:r>
              <a:rPr lang="en-US" sz="2000" dirty="0" err="1" smtClean="0"/>
              <a:t>informasi</a:t>
            </a:r>
            <a:r>
              <a:rPr lang="en-US" sz="2000" dirty="0" smtClean="0"/>
              <a:t> </a:t>
            </a:r>
            <a:r>
              <a:rPr lang="en-US" sz="2000" dirty="0" err="1" smtClean="0"/>
              <a:t>pemecahan</a:t>
            </a:r>
            <a:r>
              <a:rPr lang="en-US" sz="2000" dirty="0" smtClean="0"/>
              <a:t>  </a:t>
            </a:r>
            <a:r>
              <a:rPr lang="en-US" sz="2000" dirty="0" err="1" smtClean="0"/>
              <a:t>masalah</a:t>
            </a:r>
            <a:r>
              <a:rPr lang="en-US" sz="2000" dirty="0" smtClean="0"/>
              <a:t> </a:t>
            </a:r>
            <a:r>
              <a:rPr lang="en-US" sz="2000" dirty="0" err="1" smtClean="0"/>
              <a:t>atau</a:t>
            </a:r>
            <a:r>
              <a:rPr lang="en-US" sz="2000" dirty="0" smtClean="0"/>
              <a:t> </a:t>
            </a:r>
            <a:r>
              <a:rPr lang="en-US" sz="2000" dirty="0" err="1" smtClean="0"/>
              <a:t>peluang</a:t>
            </a:r>
            <a:r>
              <a:rPr lang="en-US" sz="2000" dirty="0" smtClean="0"/>
              <a:t> </a:t>
            </a:r>
            <a:r>
              <a:rPr lang="en-US" sz="2000" dirty="0" err="1" smtClean="0"/>
              <a:t>pasar</a:t>
            </a:r>
            <a:r>
              <a:rPr lang="en-US" sz="2000" dirty="0" smtClean="0"/>
              <a:t> </a:t>
            </a:r>
            <a:r>
              <a:rPr lang="en-US" sz="2000" dirty="0" err="1" smtClean="0"/>
              <a:t>dalam</a:t>
            </a:r>
            <a:r>
              <a:rPr lang="en-US" sz="2000" dirty="0" smtClean="0"/>
              <a:t> </a:t>
            </a:r>
            <a:r>
              <a:rPr lang="en-US" sz="2000" dirty="0" err="1" smtClean="0"/>
              <a:t>proses</a:t>
            </a:r>
            <a:r>
              <a:rPr lang="en-US" sz="2000" dirty="0" smtClean="0"/>
              <a:t> </a:t>
            </a:r>
            <a:r>
              <a:rPr lang="en-US" sz="2000" dirty="0" err="1" smtClean="0"/>
              <a:t>pengambilan</a:t>
            </a:r>
            <a:r>
              <a:rPr lang="en-US" sz="2000" dirty="0" smtClean="0"/>
              <a:t> </a:t>
            </a:r>
            <a:r>
              <a:rPr lang="en-US" sz="2000" dirty="0" err="1" smtClean="0"/>
              <a:t>keputusan</a:t>
            </a:r>
            <a:r>
              <a:rPr lang="en-US" sz="2000" dirty="0" smtClean="0"/>
              <a:t> </a:t>
            </a:r>
            <a:r>
              <a:rPr lang="en-US" sz="2000" dirty="0" err="1" smtClean="0"/>
              <a:t>pemasaran</a:t>
            </a:r>
            <a:r>
              <a:rPr lang="en-US" sz="2000" dirty="0" smtClean="0"/>
              <a:t>.</a:t>
            </a:r>
            <a:endParaRPr lang="id-ID" sz="2000" dirty="0" smtClean="0"/>
          </a:p>
          <a:p>
            <a:pPr lvl="0" algn="just"/>
            <a:r>
              <a:rPr lang="en-US" sz="2000" i="1" dirty="0" err="1" smtClean="0"/>
              <a:t>Ketepatan</a:t>
            </a:r>
            <a:r>
              <a:rPr lang="en-US" sz="2000" i="1" dirty="0" smtClean="0"/>
              <a:t> </a:t>
            </a:r>
            <a:r>
              <a:rPr lang="en-US" sz="2000" i="1" dirty="0" err="1" smtClean="0"/>
              <a:t>waktu</a:t>
            </a:r>
            <a:r>
              <a:rPr lang="en-US" sz="2000" dirty="0" smtClean="0"/>
              <a:t>, </a:t>
            </a:r>
            <a:r>
              <a:rPr lang="en-US" sz="2000" dirty="0" err="1" smtClean="0"/>
              <a:t>umumnya</a:t>
            </a:r>
            <a:r>
              <a:rPr lang="en-US" sz="2000" dirty="0" smtClean="0"/>
              <a:t> </a:t>
            </a:r>
            <a:r>
              <a:rPr lang="en-US" sz="2000" dirty="0" err="1" smtClean="0"/>
              <a:t>riset</a:t>
            </a:r>
            <a:r>
              <a:rPr lang="en-US" sz="2000" dirty="0" smtClean="0"/>
              <a:t> </a:t>
            </a:r>
            <a:r>
              <a:rPr lang="en-US" sz="2000" dirty="0" err="1" smtClean="0"/>
              <a:t>dilakukan</a:t>
            </a:r>
            <a:r>
              <a:rPr lang="en-US" sz="2000" dirty="0" smtClean="0"/>
              <a:t> </a:t>
            </a:r>
            <a:r>
              <a:rPr lang="en-US" sz="2000" dirty="0" err="1" smtClean="0"/>
              <a:t>pada</a:t>
            </a:r>
            <a:r>
              <a:rPr lang="en-US" sz="2000" dirty="0" smtClean="0"/>
              <a:t> </a:t>
            </a:r>
            <a:r>
              <a:rPr lang="en-US" sz="2000" dirty="0" err="1" smtClean="0"/>
              <a:t>saat</a:t>
            </a:r>
            <a:r>
              <a:rPr lang="en-US" sz="2000" dirty="0" smtClean="0"/>
              <a:t> </a:t>
            </a:r>
            <a:r>
              <a:rPr lang="en-US" sz="2000" dirty="0" err="1" smtClean="0"/>
              <a:t>perusahaan</a:t>
            </a:r>
            <a:r>
              <a:rPr lang="en-US" sz="2000" dirty="0" smtClean="0"/>
              <a:t> </a:t>
            </a:r>
            <a:r>
              <a:rPr lang="en-US" sz="2000" dirty="0" err="1" smtClean="0"/>
              <a:t>membutuhkan</a:t>
            </a:r>
            <a:r>
              <a:rPr lang="en-US" sz="2000" dirty="0" smtClean="0"/>
              <a:t> </a:t>
            </a:r>
            <a:r>
              <a:rPr lang="en-US" sz="2000" dirty="0" err="1" smtClean="0"/>
              <a:t>informasi</a:t>
            </a:r>
            <a:r>
              <a:rPr lang="en-US" sz="2000" dirty="0" smtClean="0"/>
              <a:t> yang </a:t>
            </a:r>
            <a:r>
              <a:rPr lang="en-US" sz="2000" dirty="0" err="1" smtClean="0"/>
              <a:t>terkait</a:t>
            </a:r>
            <a:r>
              <a:rPr lang="en-US" sz="2000" dirty="0" smtClean="0"/>
              <a:t>. </a:t>
            </a:r>
            <a:r>
              <a:rPr lang="en-US" sz="2000" dirty="0" err="1" smtClean="0"/>
              <a:t>Meski</a:t>
            </a:r>
            <a:r>
              <a:rPr lang="en-US" sz="2000" dirty="0" smtClean="0"/>
              <a:t> </a:t>
            </a:r>
            <a:r>
              <a:rPr lang="en-US" sz="2000" dirty="0" err="1" smtClean="0"/>
              <a:t>tidak</a:t>
            </a:r>
            <a:r>
              <a:rPr lang="en-US" sz="2000" dirty="0" smtClean="0"/>
              <a:t> </a:t>
            </a:r>
            <a:r>
              <a:rPr lang="en-US" sz="2000" dirty="0" err="1" smtClean="0"/>
              <a:t>sedikit</a:t>
            </a:r>
            <a:r>
              <a:rPr lang="en-US" sz="2000" dirty="0" smtClean="0"/>
              <a:t> </a:t>
            </a:r>
            <a:r>
              <a:rPr lang="en-US" sz="2000" dirty="0" err="1" smtClean="0"/>
              <a:t>perusahaan</a:t>
            </a:r>
            <a:r>
              <a:rPr lang="en-US" sz="2000" dirty="0" smtClean="0"/>
              <a:t> yang </a:t>
            </a:r>
            <a:r>
              <a:rPr lang="en-US" sz="2000" dirty="0" err="1" smtClean="0"/>
              <a:t>secara</a:t>
            </a:r>
            <a:r>
              <a:rPr lang="en-US" sz="2000" dirty="0" smtClean="0"/>
              <a:t> </a:t>
            </a:r>
            <a:r>
              <a:rPr lang="en-US" sz="2000" dirty="0" err="1" smtClean="0"/>
              <a:t>reguler</a:t>
            </a:r>
            <a:r>
              <a:rPr lang="en-US" sz="2000" dirty="0" smtClean="0"/>
              <a:t> </a:t>
            </a:r>
            <a:r>
              <a:rPr lang="en-US" sz="2000" dirty="0" err="1" smtClean="0"/>
              <a:t>memanfaatkan</a:t>
            </a:r>
            <a:r>
              <a:rPr lang="en-US" sz="2000" dirty="0" smtClean="0"/>
              <a:t> </a:t>
            </a:r>
            <a:r>
              <a:rPr lang="en-US" sz="2000" dirty="0" err="1" smtClean="0"/>
              <a:t>hasil</a:t>
            </a:r>
            <a:r>
              <a:rPr lang="en-US" sz="2000" dirty="0" smtClean="0"/>
              <a:t> </a:t>
            </a:r>
            <a:r>
              <a:rPr lang="en-US" sz="2000" dirty="0" err="1" smtClean="0"/>
              <a:t>riset</a:t>
            </a:r>
            <a:r>
              <a:rPr lang="en-US" sz="2000" dirty="0" smtClean="0"/>
              <a:t> </a:t>
            </a:r>
            <a:r>
              <a:rPr lang="en-US" sz="2000" dirty="0" err="1" smtClean="0"/>
              <a:t>pasar</a:t>
            </a:r>
            <a:r>
              <a:rPr lang="en-US" sz="2000" dirty="0" smtClean="0"/>
              <a:t>, </a:t>
            </a:r>
            <a:r>
              <a:rPr lang="en-US" sz="2000" dirty="0" err="1" smtClean="0"/>
              <a:t>seperti</a:t>
            </a:r>
            <a:r>
              <a:rPr lang="en-US" sz="2000" dirty="0" smtClean="0"/>
              <a:t> data rating </a:t>
            </a:r>
            <a:r>
              <a:rPr lang="en-US" sz="2000" dirty="0" err="1" smtClean="0"/>
              <a:t>iklan</a:t>
            </a:r>
            <a:r>
              <a:rPr lang="en-US" sz="2000" dirty="0" smtClean="0"/>
              <a:t> </a:t>
            </a:r>
            <a:r>
              <a:rPr lang="en-US" sz="2000" dirty="0" err="1" smtClean="0"/>
              <a:t>atau</a:t>
            </a:r>
            <a:r>
              <a:rPr lang="en-US" sz="2000" dirty="0" smtClean="0"/>
              <a:t> tracking brand.</a:t>
            </a:r>
            <a:endParaRPr lang="id-ID" sz="2000" dirty="0" smtClean="0"/>
          </a:p>
          <a:p>
            <a:pPr lvl="0" algn="just"/>
            <a:r>
              <a:rPr lang="en-US" sz="2000" i="1" dirty="0" err="1" smtClean="0"/>
              <a:t>Ketersediaan</a:t>
            </a:r>
            <a:r>
              <a:rPr lang="en-US" sz="2000" i="1" dirty="0" smtClean="0"/>
              <a:t> data</a:t>
            </a:r>
            <a:r>
              <a:rPr lang="en-US" sz="2000" dirty="0" smtClean="0"/>
              <a:t>, </a:t>
            </a:r>
            <a:r>
              <a:rPr lang="en-US" sz="2000" dirty="0" err="1" smtClean="0"/>
              <a:t>riset</a:t>
            </a:r>
            <a:r>
              <a:rPr lang="en-US" sz="2000" dirty="0" smtClean="0"/>
              <a:t> </a:t>
            </a:r>
            <a:r>
              <a:rPr lang="en-US" sz="2000" dirty="0" err="1" smtClean="0"/>
              <a:t>diperlukan</a:t>
            </a:r>
            <a:r>
              <a:rPr lang="en-US" sz="2000" dirty="0" smtClean="0"/>
              <a:t> </a:t>
            </a:r>
            <a:r>
              <a:rPr lang="en-US" sz="2000" dirty="0" err="1" smtClean="0"/>
              <a:t>saat</a:t>
            </a:r>
            <a:r>
              <a:rPr lang="en-US" sz="2000" dirty="0" smtClean="0"/>
              <a:t> </a:t>
            </a:r>
            <a:r>
              <a:rPr lang="en-US" sz="2000" dirty="0" err="1" smtClean="0"/>
              <a:t>informasi</a:t>
            </a:r>
            <a:r>
              <a:rPr lang="en-US" sz="2000" dirty="0" smtClean="0"/>
              <a:t>/data internal </a:t>
            </a:r>
            <a:r>
              <a:rPr lang="en-US" sz="2000" dirty="0" err="1" smtClean="0"/>
              <a:t>perusahaan</a:t>
            </a:r>
            <a:r>
              <a:rPr lang="en-US" sz="2000" dirty="0" smtClean="0"/>
              <a:t> </a:t>
            </a:r>
            <a:r>
              <a:rPr lang="en-US" sz="2000" dirty="0" err="1" smtClean="0"/>
              <a:t>kurang</a:t>
            </a:r>
            <a:r>
              <a:rPr lang="en-US" sz="2000" dirty="0" smtClean="0"/>
              <a:t> </a:t>
            </a:r>
            <a:r>
              <a:rPr lang="en-US" sz="2000" dirty="0" err="1" smtClean="0"/>
              <a:t>memadai</a:t>
            </a:r>
            <a:r>
              <a:rPr lang="en-US" sz="2000" dirty="0" smtClean="0"/>
              <a:t> </a:t>
            </a:r>
            <a:r>
              <a:rPr lang="en-US" sz="2000" dirty="0" err="1" smtClean="0"/>
              <a:t>untuk</a:t>
            </a:r>
            <a:r>
              <a:rPr lang="en-US" sz="2000" dirty="0" smtClean="0"/>
              <a:t> </a:t>
            </a:r>
            <a:r>
              <a:rPr lang="en-US" sz="2000" dirty="0" err="1" smtClean="0"/>
              <a:t>keputusan</a:t>
            </a:r>
            <a:r>
              <a:rPr lang="en-US" sz="2000" dirty="0" smtClean="0"/>
              <a:t> </a:t>
            </a:r>
            <a:r>
              <a:rPr lang="en-US" sz="2000" dirty="0" err="1" smtClean="0"/>
              <a:t>strategis</a:t>
            </a:r>
            <a:r>
              <a:rPr lang="en-US" sz="2000" dirty="0" smtClean="0"/>
              <a:t> </a:t>
            </a:r>
            <a:r>
              <a:rPr lang="en-US" sz="2000" dirty="0" err="1" smtClean="0"/>
              <a:t>pemasaran</a:t>
            </a:r>
            <a:r>
              <a:rPr lang="en-US" sz="2000" dirty="0" smtClean="0"/>
              <a:t>.</a:t>
            </a:r>
            <a:endParaRPr lang="id-ID" sz="2000" dirty="0" smtClean="0"/>
          </a:p>
          <a:p>
            <a:pPr lvl="0" algn="just"/>
            <a:r>
              <a:rPr lang="en-US" sz="2000" i="1" dirty="0" err="1" smtClean="0"/>
              <a:t>Biaya</a:t>
            </a:r>
            <a:r>
              <a:rPr lang="en-US" sz="2000" i="1" dirty="0" smtClean="0"/>
              <a:t> &amp; </a:t>
            </a:r>
            <a:r>
              <a:rPr lang="en-US" sz="2000" i="1" dirty="0" err="1" smtClean="0"/>
              <a:t>manfaat</a:t>
            </a:r>
            <a:r>
              <a:rPr lang="en-US" sz="2000" dirty="0" smtClean="0"/>
              <a:t>, </a:t>
            </a:r>
            <a:r>
              <a:rPr lang="en-US" sz="2000" dirty="0" err="1" smtClean="0"/>
              <a:t>keputusan</a:t>
            </a:r>
            <a:r>
              <a:rPr lang="en-US" sz="2000" dirty="0" smtClean="0"/>
              <a:t> </a:t>
            </a:r>
            <a:r>
              <a:rPr lang="en-US" sz="2000" dirty="0" err="1" smtClean="0"/>
              <a:t>terakhir</a:t>
            </a:r>
            <a:r>
              <a:rPr lang="en-US" sz="2000" dirty="0" smtClean="0"/>
              <a:t> </a:t>
            </a:r>
            <a:r>
              <a:rPr lang="en-US" sz="2000" dirty="0" err="1" smtClean="0"/>
              <a:t>dari</a:t>
            </a:r>
            <a:r>
              <a:rPr lang="en-US" sz="2000" dirty="0" smtClean="0"/>
              <a:t> </a:t>
            </a:r>
            <a:r>
              <a:rPr lang="en-US" sz="2000" dirty="0" err="1" smtClean="0"/>
              <a:t>perusahan</a:t>
            </a:r>
            <a:r>
              <a:rPr lang="en-US" sz="2000" dirty="0" smtClean="0"/>
              <a:t> </a:t>
            </a:r>
            <a:r>
              <a:rPr lang="en-US" sz="2000" dirty="0" err="1" smtClean="0"/>
              <a:t>dalam</a:t>
            </a:r>
            <a:r>
              <a:rPr lang="en-US" sz="2000" dirty="0" smtClean="0"/>
              <a:t> </a:t>
            </a:r>
            <a:r>
              <a:rPr lang="en-US" sz="2000" dirty="0" err="1" smtClean="0"/>
              <a:t>mengadakan</a:t>
            </a:r>
            <a:r>
              <a:rPr lang="en-US" sz="2000" dirty="0" smtClean="0"/>
              <a:t> </a:t>
            </a:r>
            <a:r>
              <a:rPr lang="en-US" sz="2000" dirty="0" err="1" smtClean="0"/>
              <a:t>riset</a:t>
            </a:r>
            <a:r>
              <a:rPr lang="en-US" sz="2000" dirty="0" smtClean="0"/>
              <a:t> </a:t>
            </a:r>
            <a:r>
              <a:rPr lang="en-US" sz="2000" dirty="0" err="1" smtClean="0"/>
              <a:t>ialah</a:t>
            </a:r>
            <a:r>
              <a:rPr lang="en-US" sz="2000" dirty="0" smtClean="0"/>
              <a:t> </a:t>
            </a:r>
            <a:r>
              <a:rPr lang="en-US" sz="2000" dirty="0" err="1" smtClean="0"/>
              <a:t>alokasi</a:t>
            </a:r>
            <a:r>
              <a:rPr lang="en-US" sz="2000" dirty="0" smtClean="0"/>
              <a:t> </a:t>
            </a:r>
            <a:r>
              <a:rPr lang="en-US" sz="2000" dirty="0" err="1" smtClean="0"/>
              <a:t>biaya</a:t>
            </a:r>
            <a:r>
              <a:rPr lang="en-US" sz="2000" dirty="0" smtClean="0"/>
              <a:t> </a:t>
            </a:r>
            <a:r>
              <a:rPr lang="en-US" sz="2000" dirty="0" err="1" smtClean="0"/>
              <a:t>dengan</a:t>
            </a:r>
            <a:r>
              <a:rPr lang="en-US" sz="2000" dirty="0" smtClean="0"/>
              <a:t> </a:t>
            </a:r>
            <a:r>
              <a:rPr lang="en-US" sz="2000" dirty="0" err="1" smtClean="0"/>
              <a:t>manfaat</a:t>
            </a:r>
            <a:r>
              <a:rPr lang="en-US" sz="2000" dirty="0" smtClean="0"/>
              <a:t> yang </a:t>
            </a:r>
            <a:r>
              <a:rPr lang="en-US" sz="2000" dirty="0" err="1" smtClean="0"/>
              <a:t>diperoleh</a:t>
            </a:r>
            <a:r>
              <a:rPr lang="en-US" sz="2000" dirty="0" smtClean="0"/>
              <a:t> </a:t>
            </a:r>
            <a:r>
              <a:rPr lang="en-US" sz="2000" dirty="0" err="1" smtClean="0"/>
              <a:t>seefesien</a:t>
            </a:r>
            <a:r>
              <a:rPr lang="en-US" sz="2000" dirty="0" smtClean="0"/>
              <a:t> </a:t>
            </a:r>
            <a:r>
              <a:rPr lang="en-US" sz="2000" dirty="0" err="1" smtClean="0"/>
              <a:t>mungkin</a:t>
            </a:r>
            <a:r>
              <a:rPr lang="en-US" sz="2000" dirty="0" smtClean="0"/>
              <a:t>.</a:t>
            </a:r>
            <a:endParaRPr lang="id-ID" sz="2000" dirty="0" smtClean="0"/>
          </a:p>
          <a:p>
            <a:pPr marL="0" indent="0" algn="just">
              <a:buNone/>
            </a:pPr>
            <a:r>
              <a:rPr lang="id-ID" sz="2000" dirty="0" smtClean="0"/>
              <a:t>Apabila keempat faktor sudah dapat dipenuhi internal perusahaan, riset pemasaran bukanlah suatu prestise yang perlu diada-adakan</a:t>
            </a:r>
            <a:endParaRPr lang="en-US" sz="2000" dirty="0"/>
          </a:p>
        </p:txBody>
      </p:sp>
    </p:spTree>
    <p:extLst>
      <p:ext uri="{BB962C8B-B14F-4D97-AF65-F5344CB8AC3E}">
        <p14:creationId xmlns:p14="http://schemas.microsoft.com/office/powerpoint/2010/main" xmlns="" val="1939383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467544" y="2492897"/>
            <a:ext cx="8208912" cy="720079"/>
          </a:xfrm>
        </p:spPr>
        <p:txBody>
          <a:bodyPr/>
          <a:lstStyle/>
          <a:p>
            <a:pPr marL="0" indent="0" algn="ctr" fontAlgn="auto">
              <a:spcAft>
                <a:spcPts val="0"/>
              </a:spcAft>
              <a:buNone/>
              <a:defRPr/>
            </a:pPr>
            <a:r>
              <a:rPr lang="en-US" sz="2800" dirty="0" err="1" smtClean="0"/>
              <a:t>Terima</a:t>
            </a:r>
            <a:r>
              <a:rPr lang="en-US" sz="2800" dirty="0" smtClean="0"/>
              <a:t> </a:t>
            </a:r>
            <a:r>
              <a:rPr lang="en-US" sz="2800" dirty="0" err="1" smtClean="0"/>
              <a:t>Kasih</a:t>
            </a:r>
            <a:endParaRPr lang="en-US" sz="2800" dirty="0" smtClean="0"/>
          </a:p>
          <a:p>
            <a:pPr marL="0" indent="0" fontAlgn="auto">
              <a:spcAft>
                <a:spcPts val="0"/>
              </a:spcAft>
              <a:buNone/>
              <a:defRPr/>
            </a:pPr>
            <a:endParaRPr lang="en-US" sz="2800" dirty="0"/>
          </a:p>
        </p:txBody>
      </p:sp>
    </p:spTree>
    <p:extLst>
      <p:ext uri="{BB962C8B-B14F-4D97-AF65-F5344CB8AC3E}">
        <p14:creationId xmlns:p14="http://schemas.microsoft.com/office/powerpoint/2010/main" xmlns="" val="1939383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sz="half" idx="4294967295"/>
          </p:nvPr>
        </p:nvSpPr>
        <p:spPr>
          <a:xfrm>
            <a:off x="755650" y="836613"/>
            <a:ext cx="7848600" cy="5181600"/>
          </a:xfrm>
          <a:prstGeom prst="rect">
            <a:avLst/>
          </a:prstGeom>
        </p:spPr>
        <p:txBody>
          <a:bodyPr>
            <a:normAutofit/>
          </a:bodyPr>
          <a:lstStyle/>
          <a:p>
            <a:pPr marL="533400" indent="-533400" fontAlgn="auto">
              <a:spcAft>
                <a:spcPts val="0"/>
              </a:spcAft>
              <a:buFontTx/>
              <a:buNone/>
              <a:defRPr/>
            </a:pPr>
            <a:r>
              <a:rPr lang="sv-SE" sz="3200" dirty="0" smtClean="0">
                <a:solidFill>
                  <a:srgbClr val="2B67AF"/>
                </a:solidFill>
                <a:effectLst>
                  <a:outerShdw blurRad="38100" dist="38100" dir="2700000" algn="tl">
                    <a:srgbClr val="FFFFFF"/>
                  </a:outerShdw>
                </a:effectLst>
                <a:latin typeface="Arial" panose="020B0604020202020204" pitchFamily="34" charset="0"/>
                <a:cs typeface="Arial" panose="020B0604020202020204" pitchFamily="34" charset="0"/>
              </a:rPr>
              <a:t>VISI</a:t>
            </a:r>
          </a:p>
          <a:p>
            <a:pPr fontAlgn="auto">
              <a:spcAft>
                <a:spcPts val="0"/>
              </a:spcAft>
              <a:defRPr/>
            </a:pPr>
            <a:r>
              <a:rPr lang="sv-SE" sz="2400" dirty="0" smtClean="0">
                <a:solidFill>
                  <a:schemeClr val="tx1"/>
                </a:solidFill>
                <a:latin typeface="Arial" panose="020B0604020202020204" pitchFamily="34" charset="0"/>
                <a:cs typeface="Arial" panose="020B0604020202020204" pitchFamily="34" charset="0"/>
              </a:rPr>
              <a:t>Menjadi perguruan tinggi kelas dunia berbasis intelektualitas, kreatifitas dan kewirausahaan, yang unggul dalam mutu pengelolaan dan hasil pelaksanaan Tridarma Perguruan Tinggi.</a:t>
            </a:r>
          </a:p>
          <a:p>
            <a:pPr marL="533400" indent="-533400" fontAlgn="auto">
              <a:spcAft>
                <a:spcPts val="0"/>
              </a:spcAft>
              <a:buFontTx/>
              <a:buNone/>
              <a:defRPr/>
            </a:pPr>
            <a:r>
              <a:rPr lang="sv-SE" sz="3200" dirty="0" smtClean="0">
                <a:solidFill>
                  <a:schemeClr val="tx2">
                    <a:lumMod val="75000"/>
                  </a:schemeClr>
                </a:solidFill>
                <a:effectLst>
                  <a:outerShdw blurRad="38100" dist="38100" dir="2700000" algn="tl">
                    <a:srgbClr val="FFFFFF"/>
                  </a:outerShdw>
                </a:effectLst>
                <a:latin typeface="Arial" panose="020B0604020202020204" pitchFamily="34" charset="0"/>
                <a:cs typeface="Arial" panose="020B0604020202020204" pitchFamily="34" charset="0"/>
              </a:rPr>
              <a:t>MISI</a:t>
            </a:r>
            <a:endParaRPr lang="sv-SE" sz="3200" dirty="0">
              <a:solidFill>
                <a:schemeClr val="tx2">
                  <a:lumMod val="75000"/>
                </a:schemeClr>
              </a:solidFill>
              <a:effectLst>
                <a:outerShdw blurRad="38100" dist="38100" dir="2700000" algn="tl">
                  <a:srgbClr val="FFFFFF"/>
                </a:outerShdw>
              </a:effectLst>
              <a:latin typeface="Arial" panose="020B0604020202020204" pitchFamily="34" charset="0"/>
              <a:cs typeface="Arial" panose="020B0604020202020204" pitchFamily="34" charset="0"/>
            </a:endParaRPr>
          </a:p>
          <a:p>
            <a:pPr marL="457200" indent="-457200" algn="l" fontAlgn="auto">
              <a:spcAft>
                <a:spcPts val="0"/>
              </a:spcAft>
              <a:buFont typeface="+mj-lt"/>
              <a:buAutoNum type="arabicPeriod"/>
              <a:defRPr/>
            </a:pPr>
            <a:r>
              <a:rPr lang="sv-SE" sz="2400" dirty="0" smtClean="0">
                <a:solidFill>
                  <a:schemeClr val="tx1"/>
                </a:solidFill>
                <a:latin typeface="Arial" panose="020B0604020202020204" pitchFamily="34" charset="0"/>
                <a:cs typeface="Arial" panose="020B0604020202020204" pitchFamily="34" charset="0"/>
              </a:rPr>
              <a:t>Menyelenggarakan pendidikan tinggi yang bermutu dan relevan</a:t>
            </a:r>
          </a:p>
          <a:p>
            <a:pPr marL="457200" indent="-457200" algn="l" fontAlgn="auto">
              <a:spcAft>
                <a:spcPts val="0"/>
              </a:spcAft>
              <a:buFont typeface="+mj-lt"/>
              <a:buAutoNum type="arabicPeriod"/>
              <a:defRPr/>
            </a:pPr>
            <a:r>
              <a:rPr lang="sv-SE" sz="2400" dirty="0" smtClean="0">
                <a:solidFill>
                  <a:schemeClr val="tx1"/>
                </a:solidFill>
                <a:latin typeface="Arial" panose="020B0604020202020204" pitchFamily="34" charset="0"/>
                <a:cs typeface="Arial" panose="020B0604020202020204" pitchFamily="34" charset="0"/>
              </a:rPr>
              <a:t>Menciptakan suasana akademik yang kondusif</a:t>
            </a:r>
          </a:p>
          <a:p>
            <a:pPr marL="457200" indent="-457200" algn="l" fontAlgn="auto">
              <a:spcAft>
                <a:spcPts val="0"/>
              </a:spcAft>
              <a:buFont typeface="+mj-lt"/>
              <a:buAutoNum type="arabicPeriod"/>
              <a:defRPr/>
            </a:pPr>
            <a:r>
              <a:rPr lang="sv-SE" sz="2400" dirty="0" smtClean="0">
                <a:solidFill>
                  <a:schemeClr val="tx1"/>
                </a:solidFill>
                <a:latin typeface="Arial" panose="020B0604020202020204" pitchFamily="34" charset="0"/>
                <a:cs typeface="Arial" panose="020B0604020202020204" pitchFamily="34" charset="0"/>
              </a:rPr>
              <a:t>Memberikan pelayanan prima kepada seluruh pemangku kepentingan</a:t>
            </a:r>
          </a:p>
        </p:txBody>
      </p:sp>
    </p:spTree>
    <p:extLst>
      <p:ext uri="{BB962C8B-B14F-4D97-AF65-F5344CB8AC3E}">
        <p14:creationId xmlns:p14="http://schemas.microsoft.com/office/powerpoint/2010/main" xmlns="" val="40421430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229600" cy="592123"/>
          </a:xfrm>
        </p:spPr>
        <p:txBody>
          <a:bodyPr/>
          <a:lstStyle/>
          <a:p>
            <a:pPr fontAlgn="auto">
              <a:spcAft>
                <a:spcPts val="0"/>
              </a:spcAft>
              <a:defRPr/>
            </a:pPr>
            <a:r>
              <a:rPr lang="en-ID" sz="4000" dirty="0" smtClean="0">
                <a:solidFill>
                  <a:schemeClr val="tx2">
                    <a:lumMod val="75000"/>
                  </a:schemeClr>
                </a:solidFill>
                <a:latin typeface="Arial" pitchFamily="34" charset="0"/>
                <a:cs typeface="Arial" pitchFamily="34" charset="0"/>
              </a:rPr>
              <a:t>TOPIK SEBELUM UTS</a:t>
            </a:r>
            <a:endParaRPr lang="en-US" sz="4000" dirty="0">
              <a:solidFill>
                <a:schemeClr val="tx2">
                  <a:lumMod val="75000"/>
                </a:schemeClr>
              </a:solidFill>
              <a:latin typeface="Arial" pitchFamily="34" charset="0"/>
              <a:cs typeface="Arial" pitchFamily="34" charset="0"/>
            </a:endParaRPr>
          </a:p>
        </p:txBody>
      </p:sp>
      <p:sp>
        <p:nvSpPr>
          <p:cNvPr id="3" name="Content Placeholder 2"/>
          <p:cNvSpPr>
            <a:spLocks noGrp="1"/>
          </p:cNvSpPr>
          <p:nvPr>
            <p:ph sz="half" idx="1"/>
          </p:nvPr>
        </p:nvSpPr>
        <p:spPr>
          <a:xfrm>
            <a:off x="285720" y="1428736"/>
            <a:ext cx="8147051" cy="4352926"/>
          </a:xfrm>
        </p:spPr>
        <p:txBody>
          <a:bodyPr/>
          <a:lstStyle/>
          <a:p>
            <a:pPr marL="514350" lvl="0" indent="-514350" algn="just">
              <a:buFont typeface="+mj-lt"/>
              <a:buAutoNum type="arabicPeriod"/>
            </a:pPr>
            <a:r>
              <a:rPr lang="id-ID" sz="2000" dirty="0" smtClean="0">
                <a:solidFill>
                  <a:schemeClr val="tx1"/>
                </a:solidFill>
              </a:rPr>
              <a:t>D</a:t>
            </a:r>
            <a:r>
              <a:rPr lang="en-US" sz="2000" dirty="0" err="1" smtClean="0">
                <a:solidFill>
                  <a:schemeClr val="tx1"/>
                </a:solidFill>
              </a:rPr>
              <a:t>asar-dasar</a:t>
            </a:r>
            <a:r>
              <a:rPr lang="en-US" sz="2000" dirty="0" smtClean="0">
                <a:solidFill>
                  <a:schemeClr val="tx1"/>
                </a:solidFill>
              </a:rPr>
              <a:t> </a:t>
            </a:r>
            <a:r>
              <a:rPr lang="en-US" sz="2000" dirty="0" err="1" smtClean="0">
                <a:solidFill>
                  <a:schemeClr val="tx1"/>
                </a:solidFill>
              </a:rPr>
              <a:t>riset</a:t>
            </a:r>
            <a:r>
              <a:rPr lang="en-US" sz="2000" dirty="0" smtClean="0">
                <a:solidFill>
                  <a:schemeClr val="tx1"/>
                </a:solidFill>
              </a:rPr>
              <a:t> </a:t>
            </a:r>
            <a:r>
              <a:rPr lang="en-US" sz="2000" dirty="0" err="1" smtClean="0">
                <a:solidFill>
                  <a:schemeClr val="tx1"/>
                </a:solidFill>
              </a:rPr>
              <a:t>pemasaran</a:t>
            </a:r>
            <a:endParaRPr lang="id-ID" sz="2000" dirty="0" smtClean="0">
              <a:solidFill>
                <a:schemeClr val="tx1"/>
              </a:solidFill>
            </a:endParaRPr>
          </a:p>
          <a:p>
            <a:pPr marL="514350" lvl="0" indent="-514350" algn="just">
              <a:buFont typeface="+mj-lt"/>
              <a:buAutoNum type="arabicPeriod"/>
            </a:pPr>
            <a:r>
              <a:rPr lang="id-ID" sz="2000" dirty="0" smtClean="0">
                <a:solidFill>
                  <a:schemeClr val="tx1"/>
                </a:solidFill>
              </a:rPr>
              <a:t>M</a:t>
            </a:r>
            <a:r>
              <a:rPr lang="en-US" sz="2000" dirty="0" err="1" smtClean="0">
                <a:solidFill>
                  <a:schemeClr val="tx1"/>
                </a:solidFill>
              </a:rPr>
              <a:t>asalah</a:t>
            </a:r>
            <a:r>
              <a:rPr lang="en-US" sz="2000" dirty="0" smtClean="0">
                <a:solidFill>
                  <a:schemeClr val="tx1"/>
                </a:solidFill>
              </a:rPr>
              <a:t> </a:t>
            </a:r>
            <a:r>
              <a:rPr lang="en-US" sz="2000" dirty="0" err="1" smtClean="0">
                <a:solidFill>
                  <a:schemeClr val="tx1"/>
                </a:solidFill>
              </a:rPr>
              <a:t>riset</a:t>
            </a:r>
            <a:r>
              <a:rPr lang="en-US" sz="2000" dirty="0" smtClean="0">
                <a:solidFill>
                  <a:schemeClr val="tx1"/>
                </a:solidFill>
              </a:rPr>
              <a:t> yang </a:t>
            </a:r>
            <a:r>
              <a:rPr lang="en-US" sz="2000" dirty="0" err="1" smtClean="0">
                <a:solidFill>
                  <a:schemeClr val="tx1"/>
                </a:solidFill>
              </a:rPr>
              <a:t>dihadapi</a:t>
            </a:r>
            <a:r>
              <a:rPr lang="en-US" sz="2000" dirty="0" smtClean="0">
                <a:solidFill>
                  <a:schemeClr val="tx1"/>
                </a:solidFill>
              </a:rPr>
              <a:t> </a:t>
            </a:r>
            <a:r>
              <a:rPr lang="en-US" sz="2000" dirty="0" err="1" smtClean="0">
                <a:solidFill>
                  <a:schemeClr val="tx1"/>
                </a:solidFill>
              </a:rPr>
              <a:t>serta</a:t>
            </a:r>
            <a:r>
              <a:rPr lang="en-US" sz="2000" dirty="0" smtClean="0">
                <a:solidFill>
                  <a:schemeClr val="tx1"/>
                </a:solidFill>
              </a:rPr>
              <a:t> </a:t>
            </a:r>
            <a:r>
              <a:rPr lang="en-US" sz="2000" dirty="0" err="1" smtClean="0">
                <a:solidFill>
                  <a:schemeClr val="tx1"/>
                </a:solidFill>
              </a:rPr>
              <a:t>menentukan</a:t>
            </a:r>
            <a:r>
              <a:rPr lang="en-US" sz="2000" dirty="0" smtClean="0">
                <a:solidFill>
                  <a:schemeClr val="tx1"/>
                </a:solidFill>
              </a:rPr>
              <a:t> </a:t>
            </a:r>
            <a:r>
              <a:rPr lang="en-US" sz="2000" dirty="0" err="1" smtClean="0">
                <a:solidFill>
                  <a:schemeClr val="tx1"/>
                </a:solidFill>
              </a:rPr>
              <a:t>metode</a:t>
            </a:r>
            <a:r>
              <a:rPr lang="en-US" sz="2000" dirty="0" smtClean="0">
                <a:solidFill>
                  <a:schemeClr val="tx1"/>
                </a:solidFill>
              </a:rPr>
              <a:t> </a:t>
            </a:r>
            <a:r>
              <a:rPr lang="en-US" sz="2000" dirty="0" err="1" smtClean="0">
                <a:solidFill>
                  <a:schemeClr val="tx1"/>
                </a:solidFill>
              </a:rPr>
              <a:t>riset</a:t>
            </a:r>
            <a:r>
              <a:rPr lang="en-US" sz="2000" dirty="0" smtClean="0">
                <a:solidFill>
                  <a:schemeClr val="tx1"/>
                </a:solidFill>
              </a:rPr>
              <a:t> </a:t>
            </a:r>
            <a:r>
              <a:rPr lang="en-US" sz="2000" dirty="0" err="1" smtClean="0">
                <a:solidFill>
                  <a:schemeClr val="tx1"/>
                </a:solidFill>
              </a:rPr>
              <a:t>pasar</a:t>
            </a:r>
            <a:r>
              <a:rPr lang="en-US" sz="2000" dirty="0" smtClean="0">
                <a:solidFill>
                  <a:schemeClr val="tx1"/>
                </a:solidFill>
              </a:rPr>
              <a:t> yang </a:t>
            </a:r>
            <a:r>
              <a:rPr lang="en-US" sz="2000" dirty="0" err="1" smtClean="0">
                <a:solidFill>
                  <a:schemeClr val="tx1"/>
                </a:solidFill>
              </a:rPr>
              <a:t>relevan</a:t>
            </a:r>
            <a:endParaRPr lang="id-ID" sz="2000" dirty="0" smtClean="0">
              <a:solidFill>
                <a:schemeClr val="tx1"/>
              </a:solidFill>
            </a:endParaRPr>
          </a:p>
          <a:p>
            <a:pPr marL="514350" lvl="0" indent="-514350" algn="just">
              <a:buFont typeface="+mj-lt"/>
              <a:buAutoNum type="arabicPeriod"/>
            </a:pPr>
            <a:r>
              <a:rPr lang="id-ID" sz="2000" dirty="0" smtClean="0">
                <a:solidFill>
                  <a:schemeClr val="tx1"/>
                </a:solidFill>
              </a:rPr>
              <a:t>M</a:t>
            </a:r>
            <a:r>
              <a:rPr lang="en-US" sz="2000" dirty="0" err="1" smtClean="0">
                <a:solidFill>
                  <a:schemeClr val="tx1"/>
                </a:solidFill>
              </a:rPr>
              <a:t>acam-macam</a:t>
            </a:r>
            <a:r>
              <a:rPr lang="en-US" sz="2000" dirty="0" smtClean="0">
                <a:solidFill>
                  <a:schemeClr val="tx1"/>
                </a:solidFill>
              </a:rPr>
              <a:t> design </a:t>
            </a:r>
            <a:r>
              <a:rPr lang="en-US" sz="2000" dirty="0" err="1" smtClean="0">
                <a:solidFill>
                  <a:schemeClr val="tx1"/>
                </a:solidFill>
              </a:rPr>
              <a:t>riset</a:t>
            </a:r>
            <a:r>
              <a:rPr lang="en-US" sz="2000" dirty="0" smtClean="0">
                <a:solidFill>
                  <a:schemeClr val="tx1"/>
                </a:solidFill>
              </a:rPr>
              <a:t> </a:t>
            </a:r>
            <a:r>
              <a:rPr lang="en-US" sz="2000" dirty="0" err="1" smtClean="0">
                <a:solidFill>
                  <a:schemeClr val="tx1"/>
                </a:solidFill>
              </a:rPr>
              <a:t>dan</a:t>
            </a:r>
            <a:r>
              <a:rPr lang="en-US" sz="2000" dirty="0" smtClean="0">
                <a:solidFill>
                  <a:schemeClr val="tx1"/>
                </a:solidFill>
              </a:rPr>
              <a:t> </a:t>
            </a:r>
            <a:r>
              <a:rPr lang="en-US" sz="2000" dirty="0" err="1" smtClean="0">
                <a:solidFill>
                  <a:schemeClr val="tx1"/>
                </a:solidFill>
              </a:rPr>
              <a:t>menentukan</a:t>
            </a:r>
            <a:r>
              <a:rPr lang="en-US" sz="2000" dirty="0" smtClean="0">
                <a:solidFill>
                  <a:schemeClr val="tx1"/>
                </a:solidFill>
              </a:rPr>
              <a:t> </a:t>
            </a:r>
            <a:r>
              <a:rPr lang="en-US" sz="2000" dirty="0" err="1" smtClean="0">
                <a:solidFill>
                  <a:schemeClr val="tx1"/>
                </a:solidFill>
              </a:rPr>
              <a:t>designyang</a:t>
            </a:r>
            <a:r>
              <a:rPr lang="en-US" sz="2000" dirty="0" smtClean="0">
                <a:solidFill>
                  <a:schemeClr val="tx1"/>
                </a:solidFill>
              </a:rPr>
              <a:t> </a:t>
            </a:r>
            <a:r>
              <a:rPr lang="en-US" sz="2000" dirty="0" err="1" smtClean="0">
                <a:solidFill>
                  <a:schemeClr val="tx1"/>
                </a:solidFill>
              </a:rPr>
              <a:t>digunakan</a:t>
            </a:r>
            <a:r>
              <a:rPr lang="en-US" sz="2000" dirty="0" smtClean="0">
                <a:solidFill>
                  <a:schemeClr val="tx1"/>
                </a:solidFill>
              </a:rPr>
              <a:t> </a:t>
            </a:r>
            <a:r>
              <a:rPr lang="en-US" sz="2000" dirty="0" err="1" smtClean="0">
                <a:solidFill>
                  <a:schemeClr val="tx1"/>
                </a:solidFill>
              </a:rPr>
              <a:t>dalam</a:t>
            </a:r>
            <a:r>
              <a:rPr lang="en-US" sz="2000" dirty="0" smtClean="0">
                <a:solidFill>
                  <a:schemeClr val="tx1"/>
                </a:solidFill>
              </a:rPr>
              <a:t> </a:t>
            </a:r>
            <a:r>
              <a:rPr lang="en-US" sz="2000" dirty="0" err="1" smtClean="0">
                <a:solidFill>
                  <a:schemeClr val="tx1"/>
                </a:solidFill>
              </a:rPr>
              <a:t>riset</a:t>
            </a:r>
            <a:r>
              <a:rPr lang="en-US" sz="2000" dirty="0" smtClean="0">
                <a:solidFill>
                  <a:schemeClr val="tx1"/>
                </a:solidFill>
              </a:rPr>
              <a:t> </a:t>
            </a:r>
            <a:r>
              <a:rPr lang="en-US" sz="2000" dirty="0" err="1" smtClean="0">
                <a:solidFill>
                  <a:schemeClr val="tx1"/>
                </a:solidFill>
              </a:rPr>
              <a:t>pasar</a:t>
            </a:r>
            <a:endParaRPr lang="id-ID" sz="2000" dirty="0" smtClean="0">
              <a:solidFill>
                <a:schemeClr val="tx1"/>
              </a:solidFill>
            </a:endParaRPr>
          </a:p>
          <a:p>
            <a:pPr marL="514350" lvl="0" indent="-514350" algn="just">
              <a:buFont typeface="+mj-lt"/>
              <a:buAutoNum type="arabicPeriod"/>
            </a:pPr>
            <a:r>
              <a:rPr lang="id-ID" sz="2000" dirty="0" smtClean="0">
                <a:solidFill>
                  <a:schemeClr val="tx1"/>
                </a:solidFill>
              </a:rPr>
              <a:t>D</a:t>
            </a:r>
            <a:r>
              <a:rPr lang="en-US" sz="2000" dirty="0" err="1" smtClean="0">
                <a:solidFill>
                  <a:schemeClr val="tx1"/>
                </a:solidFill>
              </a:rPr>
              <a:t>esain</a:t>
            </a:r>
            <a:r>
              <a:rPr lang="en-US" sz="2000" dirty="0" smtClean="0">
                <a:solidFill>
                  <a:schemeClr val="tx1"/>
                </a:solidFill>
              </a:rPr>
              <a:t> </a:t>
            </a:r>
            <a:r>
              <a:rPr lang="en-US" sz="2000" dirty="0" err="1" smtClean="0">
                <a:solidFill>
                  <a:schemeClr val="tx1"/>
                </a:solidFill>
              </a:rPr>
              <a:t>penelitian</a:t>
            </a:r>
            <a:r>
              <a:rPr lang="en-US" sz="2000" dirty="0" smtClean="0">
                <a:solidFill>
                  <a:schemeClr val="tx1"/>
                </a:solidFill>
              </a:rPr>
              <a:t> </a:t>
            </a:r>
            <a:r>
              <a:rPr lang="en-US" sz="2000" dirty="0" err="1" smtClean="0">
                <a:solidFill>
                  <a:schemeClr val="tx1"/>
                </a:solidFill>
              </a:rPr>
              <a:t>eksploratif</a:t>
            </a:r>
            <a:r>
              <a:rPr lang="en-US" sz="2000" dirty="0" smtClean="0">
                <a:solidFill>
                  <a:schemeClr val="tx1"/>
                </a:solidFill>
              </a:rPr>
              <a:t> </a:t>
            </a:r>
            <a:r>
              <a:rPr lang="en-US" sz="2000" dirty="0" err="1" smtClean="0">
                <a:solidFill>
                  <a:schemeClr val="tx1"/>
                </a:solidFill>
              </a:rPr>
              <a:t>sekunder</a:t>
            </a:r>
            <a:r>
              <a:rPr lang="en-US" sz="2000" dirty="0" smtClean="0">
                <a:solidFill>
                  <a:schemeClr val="tx1"/>
                </a:solidFill>
              </a:rPr>
              <a:t> data yang </a:t>
            </a:r>
            <a:r>
              <a:rPr lang="en-US" sz="2000" dirty="0" err="1" smtClean="0">
                <a:solidFill>
                  <a:schemeClr val="tx1"/>
                </a:solidFill>
              </a:rPr>
              <a:t>diperoleh</a:t>
            </a:r>
            <a:r>
              <a:rPr lang="en-US" sz="2000" dirty="0" smtClean="0">
                <a:solidFill>
                  <a:schemeClr val="tx1"/>
                </a:solidFill>
              </a:rPr>
              <a:t> </a:t>
            </a:r>
            <a:r>
              <a:rPr lang="en-US" sz="2000" dirty="0" err="1" smtClean="0">
                <a:solidFill>
                  <a:schemeClr val="tx1"/>
                </a:solidFill>
              </a:rPr>
              <a:t>dari</a:t>
            </a:r>
            <a:r>
              <a:rPr lang="en-US" sz="2000" dirty="0" smtClean="0">
                <a:solidFill>
                  <a:schemeClr val="tx1"/>
                </a:solidFill>
              </a:rPr>
              <a:t> </a:t>
            </a:r>
            <a:r>
              <a:rPr lang="en-US" sz="2000" dirty="0" err="1" smtClean="0">
                <a:solidFill>
                  <a:schemeClr val="tx1"/>
                </a:solidFill>
              </a:rPr>
              <a:t>diskusi</a:t>
            </a:r>
            <a:r>
              <a:rPr lang="en-US" sz="2000" dirty="0" smtClean="0">
                <a:solidFill>
                  <a:schemeClr val="tx1"/>
                </a:solidFill>
              </a:rPr>
              <a:t> </a:t>
            </a:r>
            <a:r>
              <a:rPr lang="en-US" sz="2000" dirty="0" err="1" smtClean="0">
                <a:solidFill>
                  <a:schemeClr val="tx1"/>
                </a:solidFill>
              </a:rPr>
              <a:t>kelompok</a:t>
            </a:r>
            <a:r>
              <a:rPr lang="en-US" sz="2000" dirty="0" smtClean="0">
                <a:solidFill>
                  <a:schemeClr val="tx1"/>
                </a:solidFill>
              </a:rPr>
              <a:t> </a:t>
            </a:r>
            <a:r>
              <a:rPr lang="en-US" sz="2000" dirty="0" err="1" smtClean="0">
                <a:solidFill>
                  <a:schemeClr val="tx1"/>
                </a:solidFill>
              </a:rPr>
              <a:t>terarah</a:t>
            </a:r>
            <a:r>
              <a:rPr lang="en-US" sz="2000" dirty="0" smtClean="0">
                <a:solidFill>
                  <a:schemeClr val="tx1"/>
                </a:solidFill>
              </a:rPr>
              <a:t> (FGD: focus group discussion)</a:t>
            </a:r>
            <a:endParaRPr lang="id-ID" sz="2000" dirty="0" smtClean="0">
              <a:solidFill>
                <a:schemeClr val="tx1"/>
              </a:solidFill>
            </a:endParaRPr>
          </a:p>
          <a:p>
            <a:pPr marL="514350" lvl="0" indent="-514350" algn="just">
              <a:buFont typeface="+mj-lt"/>
              <a:buAutoNum type="arabicPeriod"/>
            </a:pPr>
            <a:r>
              <a:rPr lang="id-ID" sz="2000" dirty="0" smtClean="0">
                <a:solidFill>
                  <a:schemeClr val="tx1"/>
                </a:solidFill>
              </a:rPr>
              <a:t>D</a:t>
            </a:r>
            <a:r>
              <a:rPr lang="en-US" sz="2000" dirty="0" err="1" smtClean="0">
                <a:solidFill>
                  <a:schemeClr val="tx1"/>
                </a:solidFill>
              </a:rPr>
              <a:t>esain</a:t>
            </a:r>
            <a:r>
              <a:rPr lang="en-US" sz="2000" dirty="0" smtClean="0">
                <a:solidFill>
                  <a:schemeClr val="tx1"/>
                </a:solidFill>
              </a:rPr>
              <a:t> </a:t>
            </a:r>
            <a:r>
              <a:rPr lang="en-US" sz="2000" dirty="0" err="1" smtClean="0">
                <a:solidFill>
                  <a:schemeClr val="tx1"/>
                </a:solidFill>
              </a:rPr>
              <a:t>penelitian</a:t>
            </a:r>
            <a:r>
              <a:rPr lang="en-US" sz="2000" dirty="0" smtClean="0">
                <a:solidFill>
                  <a:schemeClr val="tx1"/>
                </a:solidFill>
              </a:rPr>
              <a:t> </a:t>
            </a:r>
            <a:r>
              <a:rPr lang="en-US" sz="2000" dirty="0" err="1" smtClean="0">
                <a:solidFill>
                  <a:schemeClr val="tx1"/>
                </a:solidFill>
              </a:rPr>
              <a:t>eksploratif</a:t>
            </a:r>
            <a:r>
              <a:rPr lang="en-US" sz="2000" dirty="0" smtClean="0">
                <a:solidFill>
                  <a:schemeClr val="tx1"/>
                </a:solidFill>
              </a:rPr>
              <a:t> </a:t>
            </a:r>
            <a:r>
              <a:rPr lang="en-US" sz="2000" dirty="0" err="1" smtClean="0">
                <a:solidFill>
                  <a:schemeClr val="tx1"/>
                </a:solidFill>
              </a:rPr>
              <a:t>penelitian</a:t>
            </a:r>
            <a:r>
              <a:rPr lang="en-US" sz="2000" dirty="0" smtClean="0">
                <a:solidFill>
                  <a:schemeClr val="tx1"/>
                </a:solidFill>
              </a:rPr>
              <a:t> </a:t>
            </a:r>
            <a:r>
              <a:rPr lang="en-US" sz="2000" dirty="0" err="1" smtClean="0">
                <a:solidFill>
                  <a:schemeClr val="tx1"/>
                </a:solidFill>
              </a:rPr>
              <a:t>kualitatif</a:t>
            </a:r>
            <a:r>
              <a:rPr lang="en-US" sz="2000" dirty="0" smtClean="0">
                <a:solidFill>
                  <a:schemeClr val="tx1"/>
                </a:solidFill>
              </a:rPr>
              <a:t> yang </a:t>
            </a:r>
            <a:r>
              <a:rPr lang="en-US" sz="2000" dirty="0" err="1" smtClean="0">
                <a:solidFill>
                  <a:schemeClr val="tx1"/>
                </a:solidFill>
              </a:rPr>
              <a:t>diperoleh</a:t>
            </a:r>
            <a:r>
              <a:rPr lang="en-US" sz="2000" dirty="0" smtClean="0">
                <a:solidFill>
                  <a:schemeClr val="tx1"/>
                </a:solidFill>
              </a:rPr>
              <a:t> </a:t>
            </a:r>
            <a:r>
              <a:rPr lang="en-US" sz="2000" dirty="0" err="1" smtClean="0">
                <a:solidFill>
                  <a:schemeClr val="tx1"/>
                </a:solidFill>
              </a:rPr>
              <a:t>dari</a:t>
            </a:r>
            <a:r>
              <a:rPr lang="en-US" sz="2000" dirty="0" smtClean="0">
                <a:solidFill>
                  <a:schemeClr val="tx1"/>
                </a:solidFill>
              </a:rPr>
              <a:t> </a:t>
            </a:r>
            <a:r>
              <a:rPr lang="en-US" sz="2000" dirty="0" err="1" smtClean="0">
                <a:solidFill>
                  <a:schemeClr val="tx1"/>
                </a:solidFill>
              </a:rPr>
              <a:t>diskusi</a:t>
            </a:r>
            <a:r>
              <a:rPr lang="en-US" sz="2000" dirty="0" smtClean="0">
                <a:solidFill>
                  <a:schemeClr val="tx1"/>
                </a:solidFill>
              </a:rPr>
              <a:t> </a:t>
            </a:r>
            <a:r>
              <a:rPr lang="en-US" sz="2000" dirty="0" err="1" smtClean="0">
                <a:solidFill>
                  <a:schemeClr val="tx1"/>
                </a:solidFill>
              </a:rPr>
              <a:t>kelompok</a:t>
            </a:r>
            <a:r>
              <a:rPr lang="en-US" sz="2000" dirty="0" smtClean="0">
                <a:solidFill>
                  <a:schemeClr val="tx1"/>
                </a:solidFill>
              </a:rPr>
              <a:t> </a:t>
            </a:r>
            <a:r>
              <a:rPr lang="en-US" sz="2000" dirty="0" err="1" smtClean="0">
                <a:solidFill>
                  <a:schemeClr val="tx1"/>
                </a:solidFill>
              </a:rPr>
              <a:t>terarah</a:t>
            </a:r>
            <a:r>
              <a:rPr lang="en-US" sz="2000" dirty="0" smtClean="0">
                <a:solidFill>
                  <a:schemeClr val="tx1"/>
                </a:solidFill>
              </a:rPr>
              <a:t> (FGD: focus group discussion)</a:t>
            </a:r>
            <a:endParaRPr lang="id-ID" sz="2000" dirty="0" smtClean="0">
              <a:solidFill>
                <a:schemeClr val="tx1"/>
              </a:solidFill>
            </a:endParaRPr>
          </a:p>
          <a:p>
            <a:pPr marL="514350" lvl="0" indent="-514350" algn="just">
              <a:buFont typeface="+mj-lt"/>
              <a:buAutoNum type="arabicPeriod"/>
            </a:pPr>
            <a:r>
              <a:rPr lang="id-ID" sz="2000" dirty="0" smtClean="0">
                <a:solidFill>
                  <a:schemeClr val="tx1"/>
                </a:solidFill>
              </a:rPr>
              <a:t>D</a:t>
            </a:r>
            <a:r>
              <a:rPr lang="en-US" sz="2000" dirty="0" err="1" smtClean="0">
                <a:solidFill>
                  <a:schemeClr val="tx1"/>
                </a:solidFill>
              </a:rPr>
              <a:t>esain</a:t>
            </a:r>
            <a:r>
              <a:rPr lang="en-US" sz="2000" dirty="0" smtClean="0">
                <a:solidFill>
                  <a:schemeClr val="tx1"/>
                </a:solidFill>
              </a:rPr>
              <a:t> </a:t>
            </a:r>
            <a:r>
              <a:rPr lang="en-US" sz="2000" dirty="0" err="1" smtClean="0">
                <a:solidFill>
                  <a:schemeClr val="tx1"/>
                </a:solidFill>
              </a:rPr>
              <a:t>penelitian</a:t>
            </a:r>
            <a:r>
              <a:rPr lang="en-US" sz="2000" dirty="0" smtClean="0">
                <a:solidFill>
                  <a:schemeClr val="tx1"/>
                </a:solidFill>
              </a:rPr>
              <a:t> </a:t>
            </a:r>
            <a:r>
              <a:rPr lang="en-US" sz="2000" dirty="0" err="1" smtClean="0">
                <a:solidFill>
                  <a:schemeClr val="tx1"/>
                </a:solidFill>
              </a:rPr>
              <a:t>deskriptif</a:t>
            </a:r>
            <a:r>
              <a:rPr lang="en-US" sz="2000" dirty="0" smtClean="0">
                <a:solidFill>
                  <a:schemeClr val="tx1"/>
                </a:solidFill>
              </a:rPr>
              <a:t> </a:t>
            </a:r>
            <a:r>
              <a:rPr lang="en-US" sz="2000" dirty="0" err="1" smtClean="0">
                <a:solidFill>
                  <a:schemeClr val="tx1"/>
                </a:solidFill>
              </a:rPr>
              <a:t>dan</a:t>
            </a:r>
            <a:r>
              <a:rPr lang="en-US" sz="2000" dirty="0" smtClean="0">
                <a:solidFill>
                  <a:schemeClr val="tx1"/>
                </a:solidFill>
              </a:rPr>
              <a:t> </a:t>
            </a:r>
            <a:r>
              <a:rPr lang="en-US" sz="2000" dirty="0" err="1" smtClean="0">
                <a:solidFill>
                  <a:schemeClr val="tx1"/>
                </a:solidFill>
              </a:rPr>
              <a:t>observasi</a:t>
            </a:r>
            <a:endParaRPr lang="id-ID" sz="2000" dirty="0" smtClean="0">
              <a:solidFill>
                <a:schemeClr val="tx1"/>
              </a:solidFill>
            </a:endParaRPr>
          </a:p>
          <a:p>
            <a:pPr marL="514350" lvl="0" indent="-514350" algn="just">
              <a:buFont typeface="+mj-lt"/>
              <a:buAutoNum type="arabicPeriod"/>
            </a:pPr>
            <a:r>
              <a:rPr lang="id-ID" sz="2000" dirty="0" smtClean="0">
                <a:solidFill>
                  <a:schemeClr val="tx1"/>
                </a:solidFill>
              </a:rPr>
              <a:t>P</a:t>
            </a:r>
            <a:r>
              <a:rPr lang="en-US" sz="2000" dirty="0" err="1" smtClean="0">
                <a:solidFill>
                  <a:schemeClr val="tx1"/>
                </a:solidFill>
              </a:rPr>
              <a:t>elaksanaan</a:t>
            </a:r>
            <a:r>
              <a:rPr lang="en-US" sz="2000" dirty="0" smtClean="0">
                <a:solidFill>
                  <a:schemeClr val="tx1"/>
                </a:solidFill>
              </a:rPr>
              <a:t> </a:t>
            </a:r>
            <a:r>
              <a:rPr lang="en-US" sz="2000" dirty="0" err="1" smtClean="0">
                <a:solidFill>
                  <a:schemeClr val="tx1"/>
                </a:solidFill>
              </a:rPr>
              <a:t>eksperimen</a:t>
            </a:r>
            <a:r>
              <a:rPr lang="en-US" sz="2000" dirty="0" smtClean="0">
                <a:solidFill>
                  <a:schemeClr val="tx1"/>
                </a:solidFill>
              </a:rPr>
              <a:t> </a:t>
            </a:r>
            <a:r>
              <a:rPr lang="en-US" sz="2000" dirty="0" err="1" smtClean="0">
                <a:solidFill>
                  <a:schemeClr val="tx1"/>
                </a:solidFill>
              </a:rPr>
              <a:t>desain</a:t>
            </a:r>
            <a:r>
              <a:rPr lang="en-US" sz="2000" dirty="0" smtClean="0">
                <a:solidFill>
                  <a:schemeClr val="tx1"/>
                </a:solidFill>
              </a:rPr>
              <a:t> </a:t>
            </a:r>
            <a:r>
              <a:rPr lang="en-US" sz="2000" dirty="0" err="1" smtClean="0">
                <a:solidFill>
                  <a:schemeClr val="tx1"/>
                </a:solidFill>
              </a:rPr>
              <a:t>penelitian</a:t>
            </a:r>
            <a:r>
              <a:rPr lang="en-US" sz="2000" dirty="0" smtClean="0">
                <a:solidFill>
                  <a:schemeClr val="tx1"/>
                </a:solidFill>
              </a:rPr>
              <a:t> </a:t>
            </a:r>
            <a:r>
              <a:rPr lang="en-US" sz="2000" dirty="0" err="1" smtClean="0">
                <a:solidFill>
                  <a:schemeClr val="tx1"/>
                </a:solidFill>
              </a:rPr>
              <a:t>kausal</a:t>
            </a:r>
            <a:endParaRPr lang="id-ID" sz="2000" dirty="0" smtClean="0">
              <a:solidFill>
                <a:schemeClr val="tx1"/>
              </a:solidFill>
            </a:endParaRPr>
          </a:p>
          <a:p>
            <a:pPr algn="l" fontAlgn="auto">
              <a:spcAft>
                <a:spcPts val="0"/>
              </a:spcAft>
              <a:buFont typeface="Arial" pitchFamily="34" charset="0"/>
              <a:buNone/>
              <a:defRPr/>
            </a:pPr>
            <a:endParaRPr lang="en-ID" sz="2000" dirty="0" smtClean="0">
              <a:solidFill>
                <a:schemeClr val="tx1"/>
              </a:solidFill>
            </a:endParaRPr>
          </a:p>
          <a:p>
            <a:pPr marL="514350" indent="-514350" algn="l" fontAlgn="auto">
              <a:spcAft>
                <a:spcPts val="0"/>
              </a:spcAft>
              <a:buFont typeface="+mj-lt"/>
              <a:buAutoNum type="arabicPeriod"/>
              <a:defRPr/>
            </a:pPr>
            <a:endParaRPr lang="en-ID" sz="2000" dirty="0" smtClean="0">
              <a:solidFill>
                <a:schemeClr val="tx1"/>
              </a:solidFill>
            </a:endParaRPr>
          </a:p>
          <a:p>
            <a:pPr marL="514350" indent="-514350" algn="l" fontAlgn="auto">
              <a:spcAft>
                <a:spcPts val="0"/>
              </a:spcAft>
              <a:buFont typeface="+mj-lt"/>
              <a:buAutoNum type="arabicPeriod"/>
              <a:defRPr/>
            </a:pPr>
            <a:endParaRPr lang="en-US" sz="2000" dirty="0">
              <a:solidFill>
                <a:schemeClr val="tx1"/>
              </a:solidFill>
            </a:endParaRPr>
          </a:p>
        </p:txBody>
      </p:sp>
    </p:spTree>
    <p:extLst>
      <p:ext uri="{BB962C8B-B14F-4D97-AF65-F5344CB8AC3E}">
        <p14:creationId xmlns:p14="http://schemas.microsoft.com/office/powerpoint/2010/main" xmlns="" val="3209401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229600" cy="868363"/>
          </a:xfrm>
        </p:spPr>
        <p:txBody>
          <a:bodyPr/>
          <a:lstStyle/>
          <a:p>
            <a:pPr fontAlgn="auto">
              <a:spcAft>
                <a:spcPts val="0"/>
              </a:spcAft>
              <a:defRPr/>
            </a:pPr>
            <a:r>
              <a:rPr lang="en-ID" sz="4000" dirty="0" smtClean="0">
                <a:solidFill>
                  <a:schemeClr val="tx2">
                    <a:lumMod val="75000"/>
                  </a:schemeClr>
                </a:solidFill>
                <a:latin typeface="Arial" pitchFamily="34" charset="0"/>
                <a:cs typeface="Arial" pitchFamily="34" charset="0"/>
              </a:rPr>
              <a:t>TOPIK SETELAH UTS</a:t>
            </a:r>
            <a:endParaRPr lang="en-US" sz="4000" dirty="0">
              <a:solidFill>
                <a:schemeClr val="tx2">
                  <a:lumMod val="75000"/>
                </a:schemeClr>
              </a:solidFill>
              <a:latin typeface="Arial" pitchFamily="34" charset="0"/>
              <a:cs typeface="Arial" pitchFamily="34" charset="0"/>
            </a:endParaRPr>
          </a:p>
        </p:txBody>
      </p:sp>
      <p:sp>
        <p:nvSpPr>
          <p:cNvPr id="3" name="Content Placeholder 2"/>
          <p:cNvSpPr>
            <a:spLocks noGrp="1"/>
          </p:cNvSpPr>
          <p:nvPr>
            <p:ph sz="half" idx="1"/>
          </p:nvPr>
        </p:nvSpPr>
        <p:spPr>
          <a:xfrm>
            <a:off x="214282" y="1285860"/>
            <a:ext cx="8501122" cy="4572032"/>
          </a:xfrm>
        </p:spPr>
        <p:txBody>
          <a:bodyPr/>
          <a:lstStyle/>
          <a:p>
            <a:pPr marL="914400" lvl="1" indent="-457200">
              <a:buFont typeface="+mj-lt"/>
              <a:buAutoNum type="arabicPeriod"/>
            </a:pPr>
            <a:r>
              <a:rPr lang="id-ID" dirty="0" smtClean="0"/>
              <a:t>M</a:t>
            </a:r>
            <a:r>
              <a:rPr lang="en-US" dirty="0" err="1" smtClean="0"/>
              <a:t>empraktikan</a:t>
            </a:r>
            <a:r>
              <a:rPr lang="en-US" dirty="0" smtClean="0"/>
              <a:t> </a:t>
            </a:r>
            <a:r>
              <a:rPr lang="en-US" dirty="0" err="1" smtClean="0"/>
              <a:t>pengukuran</a:t>
            </a:r>
            <a:r>
              <a:rPr lang="en-US" dirty="0" smtClean="0"/>
              <a:t> </a:t>
            </a:r>
            <a:r>
              <a:rPr lang="en-US" dirty="0" err="1" smtClean="0"/>
              <a:t>dan</a:t>
            </a:r>
            <a:r>
              <a:rPr lang="en-US" dirty="0" smtClean="0"/>
              <a:t> </a:t>
            </a:r>
            <a:r>
              <a:rPr lang="en-US" dirty="0" err="1" smtClean="0"/>
              <a:t>penskalaan</a:t>
            </a:r>
            <a:r>
              <a:rPr lang="en-US" dirty="0" smtClean="0"/>
              <a:t> </a:t>
            </a:r>
            <a:r>
              <a:rPr lang="en-US" dirty="0" err="1" smtClean="0"/>
              <a:t>dasar</a:t>
            </a:r>
            <a:r>
              <a:rPr lang="en-US" dirty="0" smtClean="0"/>
              <a:t> </a:t>
            </a:r>
            <a:r>
              <a:rPr lang="en-US" dirty="0" err="1" smtClean="0"/>
              <a:t>dan</a:t>
            </a:r>
            <a:r>
              <a:rPr lang="en-US" dirty="0" smtClean="0"/>
              <a:t> </a:t>
            </a:r>
            <a:r>
              <a:rPr lang="en-US" dirty="0" err="1" smtClean="0"/>
              <a:t>penskalaan</a:t>
            </a:r>
            <a:r>
              <a:rPr lang="en-US" dirty="0" smtClean="0"/>
              <a:t> </a:t>
            </a:r>
            <a:r>
              <a:rPr lang="en-US" dirty="0" err="1" smtClean="0"/>
              <a:t>komparatif</a:t>
            </a:r>
            <a:endParaRPr lang="id-ID" dirty="0" smtClean="0"/>
          </a:p>
          <a:p>
            <a:pPr marL="914400" lvl="1" indent="-457200">
              <a:buFont typeface="+mj-lt"/>
              <a:buAutoNum type="arabicPeriod"/>
            </a:pPr>
            <a:r>
              <a:rPr lang="id-ID" dirty="0" smtClean="0"/>
              <a:t>M</a:t>
            </a:r>
            <a:r>
              <a:rPr lang="en-US" dirty="0" err="1" smtClean="0"/>
              <a:t>empraktikan</a:t>
            </a:r>
            <a:r>
              <a:rPr lang="en-US" dirty="0" smtClean="0"/>
              <a:t> </a:t>
            </a:r>
            <a:r>
              <a:rPr lang="en-US" dirty="0" err="1" smtClean="0"/>
              <a:t>pengukuran</a:t>
            </a:r>
            <a:r>
              <a:rPr lang="en-US" dirty="0" smtClean="0"/>
              <a:t> </a:t>
            </a:r>
            <a:r>
              <a:rPr lang="en-US" dirty="0" err="1" smtClean="0"/>
              <a:t>dan</a:t>
            </a:r>
            <a:r>
              <a:rPr lang="en-US" dirty="0" smtClean="0"/>
              <a:t> </a:t>
            </a:r>
            <a:r>
              <a:rPr lang="en-US" dirty="0" err="1" smtClean="0"/>
              <a:t>penskalaan</a:t>
            </a:r>
            <a:r>
              <a:rPr lang="en-US" dirty="0" smtClean="0"/>
              <a:t>: </a:t>
            </a:r>
            <a:r>
              <a:rPr lang="en-US" dirty="0" err="1" smtClean="0"/>
              <a:t>teknik</a:t>
            </a:r>
            <a:r>
              <a:rPr lang="en-US" dirty="0" smtClean="0"/>
              <a:t> </a:t>
            </a:r>
            <a:r>
              <a:rPr lang="en-US" dirty="0" err="1" smtClean="0"/>
              <a:t>penskalaan</a:t>
            </a:r>
            <a:r>
              <a:rPr lang="en-US" dirty="0" smtClean="0"/>
              <a:t> </a:t>
            </a:r>
            <a:r>
              <a:rPr lang="en-US" dirty="0" err="1" smtClean="0"/>
              <a:t>nonkomparatif</a:t>
            </a:r>
            <a:endParaRPr lang="id-ID" dirty="0" smtClean="0"/>
          </a:p>
          <a:p>
            <a:pPr marL="914400" lvl="1" indent="-457200">
              <a:buFont typeface="+mj-lt"/>
              <a:buAutoNum type="arabicPeriod"/>
            </a:pPr>
            <a:r>
              <a:rPr lang="id-ID" dirty="0" smtClean="0"/>
              <a:t>M</a:t>
            </a:r>
            <a:r>
              <a:rPr lang="en-US" dirty="0" err="1" smtClean="0"/>
              <a:t>embuat</a:t>
            </a:r>
            <a:r>
              <a:rPr lang="en-US" dirty="0" smtClean="0"/>
              <a:t> </a:t>
            </a:r>
            <a:r>
              <a:rPr lang="en-US" dirty="0" err="1" smtClean="0"/>
              <a:t>kuisioner</a:t>
            </a:r>
            <a:r>
              <a:rPr lang="en-US" dirty="0" smtClean="0"/>
              <a:t> </a:t>
            </a:r>
            <a:r>
              <a:rPr lang="en-US" dirty="0" err="1" smtClean="0"/>
              <a:t>dan</a:t>
            </a:r>
            <a:r>
              <a:rPr lang="en-US" dirty="0" smtClean="0"/>
              <a:t> format </a:t>
            </a:r>
            <a:r>
              <a:rPr lang="en-US" dirty="0" err="1" smtClean="0"/>
              <a:t>desain</a:t>
            </a:r>
            <a:endParaRPr lang="id-ID" dirty="0" smtClean="0"/>
          </a:p>
          <a:p>
            <a:pPr marL="914400" lvl="1" indent="-457200">
              <a:buFont typeface="+mj-lt"/>
              <a:buAutoNum type="arabicPeriod"/>
            </a:pPr>
            <a:r>
              <a:rPr lang="id-ID" dirty="0" smtClean="0"/>
              <a:t>M</a:t>
            </a:r>
            <a:r>
              <a:rPr lang="en-US" dirty="0" err="1" smtClean="0"/>
              <a:t>elakukan</a:t>
            </a:r>
            <a:r>
              <a:rPr lang="en-US" dirty="0" smtClean="0"/>
              <a:t> sampling </a:t>
            </a:r>
            <a:r>
              <a:rPr lang="en-US" dirty="0" err="1" smtClean="0"/>
              <a:t>desain</a:t>
            </a:r>
            <a:r>
              <a:rPr lang="en-US" dirty="0" smtClean="0"/>
              <a:t> </a:t>
            </a:r>
            <a:r>
              <a:rPr lang="en-US" dirty="0" err="1" smtClean="0"/>
              <a:t>berdasarkan</a:t>
            </a:r>
            <a:r>
              <a:rPr lang="en-US" dirty="0" smtClean="0"/>
              <a:t> </a:t>
            </a:r>
            <a:r>
              <a:rPr lang="en-US" dirty="0" err="1" smtClean="0"/>
              <a:t>prosedur</a:t>
            </a:r>
            <a:r>
              <a:rPr lang="en-US" dirty="0" smtClean="0"/>
              <a:t> yang </a:t>
            </a:r>
            <a:r>
              <a:rPr lang="en-US" dirty="0" err="1" smtClean="0"/>
              <a:t>tepat</a:t>
            </a:r>
            <a:endParaRPr lang="id-ID" dirty="0" smtClean="0"/>
          </a:p>
          <a:p>
            <a:pPr marL="914400" lvl="1" indent="-457200">
              <a:buFont typeface="+mj-lt"/>
              <a:buAutoNum type="arabicPeriod"/>
            </a:pPr>
            <a:r>
              <a:rPr lang="id-ID" dirty="0" smtClean="0"/>
              <a:t>M</a:t>
            </a:r>
            <a:r>
              <a:rPr lang="en-US" dirty="0" err="1" smtClean="0"/>
              <a:t>enyusun</a:t>
            </a:r>
            <a:r>
              <a:rPr lang="en-US" dirty="0" smtClean="0"/>
              <a:t> </a:t>
            </a:r>
            <a:r>
              <a:rPr lang="en-US" dirty="0" err="1" smtClean="0"/>
              <a:t>persiapan</a:t>
            </a:r>
            <a:r>
              <a:rPr lang="en-US" dirty="0" smtClean="0"/>
              <a:t> data </a:t>
            </a:r>
            <a:r>
              <a:rPr lang="en-US" dirty="0" err="1" smtClean="0"/>
              <a:t>dalam</a:t>
            </a:r>
            <a:r>
              <a:rPr lang="en-US" dirty="0" smtClean="0"/>
              <a:t> </a:t>
            </a:r>
            <a:r>
              <a:rPr lang="en-US" dirty="0" err="1" smtClean="0"/>
              <a:t>riset</a:t>
            </a:r>
            <a:r>
              <a:rPr lang="en-US" dirty="0" smtClean="0"/>
              <a:t> </a:t>
            </a:r>
            <a:r>
              <a:rPr lang="en-US" dirty="0" err="1" smtClean="0"/>
              <a:t>pasar</a:t>
            </a:r>
            <a:endParaRPr lang="id-ID" dirty="0" smtClean="0"/>
          </a:p>
          <a:p>
            <a:pPr marL="914400" lvl="1" indent="-457200">
              <a:buFont typeface="+mj-lt"/>
              <a:buAutoNum type="arabicPeriod"/>
            </a:pPr>
            <a:r>
              <a:rPr lang="id-ID" dirty="0" smtClean="0"/>
              <a:t>M</a:t>
            </a:r>
            <a:r>
              <a:rPr lang="en-US" dirty="0" err="1" smtClean="0"/>
              <a:t>embuat</a:t>
            </a:r>
            <a:r>
              <a:rPr lang="en-US" dirty="0" smtClean="0"/>
              <a:t> </a:t>
            </a:r>
            <a:r>
              <a:rPr lang="en-US" dirty="0" err="1" smtClean="0"/>
              <a:t>distribusi</a:t>
            </a:r>
            <a:r>
              <a:rPr lang="en-US" dirty="0" smtClean="0"/>
              <a:t> </a:t>
            </a:r>
            <a:r>
              <a:rPr lang="en-US" dirty="0" err="1" smtClean="0"/>
              <a:t>frekuensi</a:t>
            </a:r>
            <a:r>
              <a:rPr lang="en-US" dirty="0" smtClean="0"/>
              <a:t>, </a:t>
            </a:r>
            <a:r>
              <a:rPr lang="en-US" dirty="0" err="1" smtClean="0"/>
              <a:t>tabulasi</a:t>
            </a:r>
            <a:r>
              <a:rPr lang="en-US" dirty="0" smtClean="0"/>
              <a:t> </a:t>
            </a:r>
            <a:r>
              <a:rPr lang="en-US" dirty="0" err="1" smtClean="0"/>
              <a:t>silang</a:t>
            </a:r>
            <a:r>
              <a:rPr lang="en-US" dirty="0" smtClean="0"/>
              <a:t>, </a:t>
            </a:r>
            <a:r>
              <a:rPr lang="en-US" dirty="0" err="1" smtClean="0"/>
              <a:t>dan</a:t>
            </a:r>
            <a:r>
              <a:rPr lang="en-US" dirty="0" smtClean="0"/>
              <a:t> </a:t>
            </a:r>
            <a:r>
              <a:rPr lang="en-US" dirty="0" err="1" smtClean="0"/>
              <a:t>pengujian</a:t>
            </a:r>
            <a:r>
              <a:rPr lang="en-US" dirty="0" smtClean="0"/>
              <a:t> </a:t>
            </a:r>
            <a:r>
              <a:rPr lang="en-US" dirty="0" err="1" smtClean="0"/>
              <a:t>hipotesis</a:t>
            </a:r>
            <a:endParaRPr lang="id-ID" dirty="0" smtClean="0"/>
          </a:p>
          <a:p>
            <a:pPr marL="914400" lvl="1" indent="-457200">
              <a:buFont typeface="+mj-lt"/>
              <a:buAutoNum type="arabicPeriod"/>
            </a:pPr>
            <a:r>
              <a:rPr lang="id-ID" dirty="0" smtClean="0"/>
              <a:t>M</a:t>
            </a:r>
            <a:r>
              <a:rPr lang="en-US" dirty="0" err="1" smtClean="0"/>
              <a:t>emahami</a:t>
            </a:r>
            <a:r>
              <a:rPr lang="en-US" dirty="0" smtClean="0"/>
              <a:t> </a:t>
            </a:r>
            <a:r>
              <a:rPr lang="en-US" dirty="0" err="1" smtClean="0"/>
              <a:t>dan</a:t>
            </a:r>
            <a:r>
              <a:rPr lang="en-US" dirty="0" smtClean="0"/>
              <a:t> </a:t>
            </a:r>
            <a:r>
              <a:rPr lang="en-US" dirty="0" err="1" smtClean="0"/>
              <a:t>dapat</a:t>
            </a:r>
            <a:r>
              <a:rPr lang="en-US" dirty="0" smtClean="0"/>
              <a:t> </a:t>
            </a:r>
            <a:r>
              <a:rPr lang="en-US" dirty="0" err="1" smtClean="0"/>
              <a:t>melakukan</a:t>
            </a:r>
            <a:r>
              <a:rPr lang="en-US" dirty="0" smtClean="0"/>
              <a:t> </a:t>
            </a:r>
            <a:r>
              <a:rPr lang="en-US" dirty="0" err="1" smtClean="0"/>
              <a:t>analisa</a:t>
            </a:r>
            <a:r>
              <a:rPr lang="en-US" dirty="0" smtClean="0"/>
              <a:t> </a:t>
            </a:r>
            <a:r>
              <a:rPr lang="en-US" dirty="0" err="1" smtClean="0"/>
              <a:t>berdasarkan</a:t>
            </a:r>
            <a:r>
              <a:rPr lang="en-US" dirty="0" smtClean="0"/>
              <a:t> </a:t>
            </a:r>
            <a:r>
              <a:rPr lang="en-US" dirty="0" err="1" smtClean="0"/>
              <a:t>korelasi</a:t>
            </a:r>
            <a:r>
              <a:rPr lang="en-US" dirty="0" smtClean="0"/>
              <a:t> </a:t>
            </a:r>
            <a:r>
              <a:rPr lang="en-US" dirty="0" err="1" smtClean="0"/>
              <a:t>dan</a:t>
            </a:r>
            <a:r>
              <a:rPr lang="en-US" dirty="0" smtClean="0"/>
              <a:t> </a:t>
            </a:r>
            <a:r>
              <a:rPr lang="en-US" dirty="0" err="1" smtClean="0"/>
              <a:t>regresi</a:t>
            </a:r>
            <a:endParaRPr lang="id-ID" dirty="0" smtClean="0"/>
          </a:p>
          <a:p>
            <a:pPr marL="514350" indent="-514350" algn="l" fontAlgn="auto">
              <a:spcAft>
                <a:spcPts val="0"/>
              </a:spcAft>
              <a:buFont typeface="+mj-lt"/>
              <a:buAutoNum type="arabicPeriod"/>
              <a:defRPr/>
            </a:pPr>
            <a:endParaRPr lang="en-ID" sz="2400" dirty="0" smtClean="0">
              <a:solidFill>
                <a:schemeClr val="tx2">
                  <a:lumMod val="75000"/>
                </a:schemeClr>
              </a:solidFill>
            </a:endParaRPr>
          </a:p>
          <a:p>
            <a:pPr marL="514350" indent="-514350" algn="l" fontAlgn="auto">
              <a:spcAft>
                <a:spcPts val="0"/>
              </a:spcAft>
              <a:buFont typeface="+mj-lt"/>
              <a:buAutoNum type="arabicPeriod"/>
              <a:defRPr/>
            </a:pPr>
            <a:endParaRPr lang="en-ID" sz="2400" dirty="0" smtClean="0">
              <a:solidFill>
                <a:schemeClr val="tx2">
                  <a:lumMod val="75000"/>
                </a:schemeClr>
              </a:solidFill>
            </a:endParaRPr>
          </a:p>
          <a:p>
            <a:pPr marL="514350" indent="-514350" algn="l" fontAlgn="auto">
              <a:spcAft>
                <a:spcPts val="0"/>
              </a:spcAft>
              <a:buFont typeface="+mj-lt"/>
              <a:buAutoNum type="arabicPeriod"/>
              <a:defRPr/>
            </a:pPr>
            <a:endParaRPr lang="en-US" sz="2400" dirty="0"/>
          </a:p>
        </p:txBody>
      </p:sp>
    </p:spTree>
    <p:extLst>
      <p:ext uri="{BB962C8B-B14F-4D97-AF65-F5344CB8AC3E}">
        <p14:creationId xmlns:p14="http://schemas.microsoft.com/office/powerpoint/2010/main" xmlns="" val="1134351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68313" y="765175"/>
            <a:ext cx="8229600" cy="9271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D" altLang="en-US" sz="4000" dirty="0" smtClean="0">
                <a:latin typeface="Arial" charset="0"/>
                <a:cs typeface="Arial" charset="0"/>
              </a:rPr>
              <a:t>BUKU REFERENSI</a:t>
            </a:r>
            <a:endParaRPr lang="en-US" altLang="en-US" sz="4000" dirty="0" smtClean="0">
              <a:latin typeface="Arial" charset="0"/>
              <a:cs typeface="Arial" charset="0"/>
            </a:endParaRPr>
          </a:p>
        </p:txBody>
      </p:sp>
      <p:sp>
        <p:nvSpPr>
          <p:cNvPr id="3" name="Content Placeholder 2"/>
          <p:cNvSpPr>
            <a:spLocks noGrp="1"/>
          </p:cNvSpPr>
          <p:nvPr>
            <p:ph sz="half" idx="2"/>
          </p:nvPr>
        </p:nvSpPr>
        <p:spPr>
          <a:xfrm>
            <a:off x="467544" y="1916113"/>
            <a:ext cx="8208912" cy="4176712"/>
          </a:xfrm>
        </p:spPr>
        <p:txBody>
          <a:bodyPr/>
          <a:lstStyle/>
          <a:p>
            <a:pPr lvl="0"/>
            <a:r>
              <a:rPr lang="id-ID" sz="2800" dirty="0" smtClean="0"/>
              <a:t>Marketing Research for Beginner karangan  Prima Ariestonandri</a:t>
            </a:r>
          </a:p>
          <a:p>
            <a:pPr lvl="0"/>
            <a:r>
              <a:rPr lang="id-ID" sz="2800" dirty="0" smtClean="0"/>
              <a:t>Marketing Research Kit For Dummies karangan Michael R. Hyman, PhD</a:t>
            </a:r>
            <a:endParaRPr lang="id-ID" sz="2800" dirty="0"/>
          </a:p>
        </p:txBody>
      </p:sp>
    </p:spTree>
    <p:extLst>
      <p:ext uri="{BB962C8B-B14F-4D97-AF65-F5344CB8AC3E}">
        <p14:creationId xmlns:p14="http://schemas.microsoft.com/office/powerpoint/2010/main" xmlns="" val="1076288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67544" y="1124744"/>
            <a:ext cx="8229600" cy="9271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D" altLang="en-US" sz="4000" dirty="0" smtClean="0">
                <a:latin typeface="Arial" charset="0"/>
                <a:cs typeface="Arial" charset="0"/>
              </a:rPr>
              <a:t>PENILAIAN</a:t>
            </a:r>
            <a:endParaRPr lang="en-US" altLang="en-US" sz="4000" dirty="0" smtClean="0">
              <a:latin typeface="Arial" charset="0"/>
              <a:cs typeface="Arial" charset="0"/>
            </a:endParaRPr>
          </a:p>
        </p:txBody>
      </p:sp>
      <p:sp>
        <p:nvSpPr>
          <p:cNvPr id="3" name="Content Placeholder 2"/>
          <p:cNvSpPr>
            <a:spLocks noGrp="1"/>
          </p:cNvSpPr>
          <p:nvPr>
            <p:ph sz="half" idx="2"/>
          </p:nvPr>
        </p:nvSpPr>
        <p:spPr>
          <a:xfrm>
            <a:off x="714348" y="2214555"/>
            <a:ext cx="7962108" cy="3878270"/>
          </a:xfrm>
        </p:spPr>
        <p:txBody>
          <a:bodyPr/>
          <a:lstStyle/>
          <a:p>
            <a:pPr fontAlgn="auto">
              <a:spcAft>
                <a:spcPts val="0"/>
              </a:spcAft>
              <a:defRPr/>
            </a:pPr>
            <a:r>
              <a:rPr lang="en-ID" sz="2800" dirty="0" err="1" smtClean="0"/>
              <a:t>Kehadiran</a:t>
            </a:r>
            <a:r>
              <a:rPr lang="en-ID" sz="2800" dirty="0" smtClean="0"/>
              <a:t> </a:t>
            </a:r>
            <a:r>
              <a:rPr lang="id-ID" sz="2800" dirty="0" smtClean="0"/>
              <a:t>	</a:t>
            </a:r>
            <a:r>
              <a:rPr lang="en-ID" sz="2800" dirty="0" smtClean="0"/>
              <a:t>=    </a:t>
            </a:r>
            <a:r>
              <a:rPr lang="id-ID" sz="2800" dirty="0" smtClean="0"/>
              <a:t>10</a:t>
            </a:r>
            <a:r>
              <a:rPr lang="en-ID" sz="2800" dirty="0" smtClean="0"/>
              <a:t> %</a:t>
            </a:r>
            <a:endParaRPr lang="en-ID" sz="2800" dirty="0" smtClean="0"/>
          </a:p>
          <a:p>
            <a:pPr>
              <a:defRPr/>
            </a:pPr>
            <a:r>
              <a:rPr lang="en-ID" sz="2800" dirty="0" smtClean="0"/>
              <a:t>UTS  </a:t>
            </a:r>
            <a:r>
              <a:rPr lang="id-ID" sz="2800" dirty="0" smtClean="0"/>
              <a:t>		</a:t>
            </a:r>
            <a:r>
              <a:rPr lang="en-ID" sz="2800" dirty="0" smtClean="0"/>
              <a:t>=    </a:t>
            </a:r>
            <a:r>
              <a:rPr lang="id-ID" sz="2800" dirty="0" smtClean="0"/>
              <a:t>2</a:t>
            </a:r>
            <a:r>
              <a:rPr lang="id-ID" sz="2800" dirty="0" smtClean="0"/>
              <a:t>0</a:t>
            </a:r>
            <a:r>
              <a:rPr lang="en-ID" sz="2800" dirty="0" smtClean="0"/>
              <a:t> %</a:t>
            </a:r>
            <a:endParaRPr lang="en-ID" sz="2800" dirty="0"/>
          </a:p>
          <a:p>
            <a:pPr>
              <a:defRPr/>
            </a:pPr>
            <a:r>
              <a:rPr lang="en-ID" sz="2800" dirty="0" smtClean="0"/>
              <a:t>UAS  </a:t>
            </a:r>
            <a:r>
              <a:rPr lang="id-ID" sz="2800" dirty="0" smtClean="0"/>
              <a:t>		</a:t>
            </a:r>
            <a:r>
              <a:rPr lang="en-ID" sz="2800" dirty="0" smtClean="0"/>
              <a:t>=    </a:t>
            </a:r>
            <a:r>
              <a:rPr lang="id-ID" sz="2800" dirty="0" smtClean="0"/>
              <a:t>35</a:t>
            </a:r>
            <a:r>
              <a:rPr lang="en-ID" sz="2800" dirty="0" smtClean="0"/>
              <a:t> </a:t>
            </a:r>
            <a:r>
              <a:rPr lang="en-ID" sz="2800" dirty="0" smtClean="0"/>
              <a:t>%</a:t>
            </a:r>
          </a:p>
          <a:p>
            <a:pPr>
              <a:defRPr/>
            </a:pPr>
            <a:r>
              <a:rPr lang="en-ID" sz="2800" dirty="0" err="1" smtClean="0"/>
              <a:t>Kuis</a:t>
            </a:r>
            <a:r>
              <a:rPr lang="en-ID" sz="2800" dirty="0" smtClean="0"/>
              <a:t> </a:t>
            </a:r>
            <a:r>
              <a:rPr lang="id-ID" sz="2800" dirty="0" smtClean="0"/>
              <a:t>		</a:t>
            </a:r>
            <a:r>
              <a:rPr lang="en-ID" sz="2800" dirty="0" smtClean="0"/>
              <a:t>=   </a:t>
            </a:r>
            <a:r>
              <a:rPr lang="id-ID" sz="2800" dirty="0" smtClean="0"/>
              <a:t> 10</a:t>
            </a:r>
            <a:r>
              <a:rPr lang="en-ID" sz="2800" dirty="0" smtClean="0"/>
              <a:t> </a:t>
            </a:r>
            <a:r>
              <a:rPr lang="en-ID" sz="2800" dirty="0" smtClean="0"/>
              <a:t>%</a:t>
            </a:r>
            <a:endParaRPr lang="en-ID" sz="2800" dirty="0"/>
          </a:p>
          <a:p>
            <a:pPr>
              <a:defRPr/>
            </a:pPr>
            <a:r>
              <a:rPr lang="en-ID" sz="2800" dirty="0" err="1" smtClean="0"/>
              <a:t>Tugas</a:t>
            </a:r>
            <a:r>
              <a:rPr lang="en-ID" sz="2800" dirty="0" smtClean="0"/>
              <a:t> </a:t>
            </a:r>
            <a:r>
              <a:rPr lang="id-ID" sz="2800" dirty="0" smtClean="0"/>
              <a:t>		</a:t>
            </a:r>
            <a:r>
              <a:rPr lang="en-ID" sz="2800" dirty="0" smtClean="0"/>
              <a:t>=   </a:t>
            </a:r>
            <a:r>
              <a:rPr lang="id-ID" sz="2800" dirty="0" smtClean="0"/>
              <a:t> 25</a:t>
            </a:r>
            <a:r>
              <a:rPr lang="en-ID" sz="2800" dirty="0" smtClean="0"/>
              <a:t> %</a:t>
            </a:r>
            <a:endParaRPr lang="en-ID" sz="2800" dirty="0"/>
          </a:p>
          <a:p>
            <a:pPr fontAlgn="auto">
              <a:spcAft>
                <a:spcPts val="0"/>
              </a:spcAft>
              <a:defRPr/>
            </a:pPr>
            <a:endParaRPr lang="en-US" dirty="0"/>
          </a:p>
        </p:txBody>
      </p:sp>
    </p:spTree>
    <p:extLst>
      <p:ext uri="{BB962C8B-B14F-4D97-AF65-F5344CB8AC3E}">
        <p14:creationId xmlns:p14="http://schemas.microsoft.com/office/powerpoint/2010/main" xmlns="" val="1076288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500034" y="214290"/>
            <a:ext cx="8229600" cy="642942"/>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sz="3600" b="1" i="1" dirty="0" smtClean="0"/>
              <a:t>Definisi Riset Pemasaran</a:t>
            </a:r>
            <a:endParaRPr lang="id-ID" sz="3600" b="1" i="1" dirty="0"/>
          </a:p>
        </p:txBody>
      </p:sp>
      <p:sp>
        <p:nvSpPr>
          <p:cNvPr id="3" name="Content Placeholder 2"/>
          <p:cNvSpPr>
            <a:spLocks noGrp="1"/>
          </p:cNvSpPr>
          <p:nvPr>
            <p:ph sz="half" idx="2"/>
          </p:nvPr>
        </p:nvSpPr>
        <p:spPr>
          <a:xfrm>
            <a:off x="0" y="714356"/>
            <a:ext cx="9001156" cy="5429288"/>
          </a:xfrm>
        </p:spPr>
        <p:txBody>
          <a:bodyPr/>
          <a:lstStyle/>
          <a:p>
            <a:pPr lvl="0" algn="just">
              <a:spcBef>
                <a:spcPts val="1200"/>
              </a:spcBef>
            </a:pPr>
            <a:r>
              <a:rPr lang="en-US" sz="2000" i="1" dirty="0" smtClean="0"/>
              <a:t>American Marketing Association (AMA)</a:t>
            </a:r>
            <a:r>
              <a:rPr lang="en-US" sz="2000" dirty="0" smtClean="0"/>
              <a:t>, </a:t>
            </a:r>
            <a:r>
              <a:rPr lang="en-US" sz="2000" dirty="0" err="1" smtClean="0"/>
              <a:t>mendefinisikan</a:t>
            </a:r>
            <a:r>
              <a:rPr lang="en-US" sz="2000" dirty="0" smtClean="0"/>
              <a:t> </a:t>
            </a:r>
            <a:r>
              <a:rPr lang="en-US" sz="2000" dirty="0" err="1" smtClean="0"/>
              <a:t>riset</a:t>
            </a:r>
            <a:r>
              <a:rPr lang="en-US" sz="2000" dirty="0" smtClean="0"/>
              <a:t> </a:t>
            </a:r>
            <a:r>
              <a:rPr lang="en-US" sz="2000" dirty="0" err="1" smtClean="0"/>
              <a:t>pemasaran</a:t>
            </a:r>
            <a:r>
              <a:rPr lang="en-US" sz="2000" dirty="0" smtClean="0"/>
              <a:t> </a:t>
            </a:r>
            <a:r>
              <a:rPr lang="en-US" sz="2000" dirty="0" err="1" smtClean="0"/>
              <a:t>sebagai</a:t>
            </a:r>
            <a:r>
              <a:rPr lang="en-US" sz="2000" dirty="0" smtClean="0"/>
              <a:t> </a:t>
            </a:r>
            <a:r>
              <a:rPr lang="en-US" sz="2000" dirty="0" err="1" smtClean="0"/>
              <a:t>fungsi</a:t>
            </a:r>
            <a:r>
              <a:rPr lang="en-US" sz="2000" dirty="0" smtClean="0"/>
              <a:t> yang </a:t>
            </a:r>
            <a:r>
              <a:rPr lang="en-US" sz="2000" dirty="0" err="1" smtClean="0"/>
              <a:t>menghubungkan</a:t>
            </a:r>
            <a:r>
              <a:rPr lang="en-US" sz="2000" dirty="0" smtClean="0"/>
              <a:t> </a:t>
            </a:r>
            <a:r>
              <a:rPr lang="en-US" sz="2000" dirty="0" err="1" smtClean="0"/>
              <a:t>konsumen</a:t>
            </a:r>
            <a:r>
              <a:rPr lang="en-US" sz="2000" dirty="0" smtClean="0"/>
              <a:t>, </a:t>
            </a:r>
            <a:r>
              <a:rPr lang="en-US" sz="2000" dirty="0" err="1" smtClean="0"/>
              <a:t>pelanggan</a:t>
            </a:r>
            <a:r>
              <a:rPr lang="en-US" sz="2000" dirty="0" smtClean="0"/>
              <a:t>, </a:t>
            </a:r>
            <a:r>
              <a:rPr lang="en-US" sz="2000" dirty="0" err="1" smtClean="0"/>
              <a:t>dan</a:t>
            </a:r>
            <a:r>
              <a:rPr lang="en-US" sz="2000" dirty="0" smtClean="0"/>
              <a:t> </a:t>
            </a:r>
            <a:r>
              <a:rPr lang="en-US" sz="2000" dirty="0" err="1" smtClean="0"/>
              <a:t>masyarakat</a:t>
            </a:r>
            <a:r>
              <a:rPr lang="en-US" sz="2000" dirty="0" smtClean="0"/>
              <a:t> </a:t>
            </a:r>
            <a:r>
              <a:rPr lang="en-US" sz="2000" dirty="0" err="1" smtClean="0"/>
              <a:t>umum</a:t>
            </a:r>
            <a:r>
              <a:rPr lang="en-US" sz="2000" dirty="0" smtClean="0"/>
              <a:t> </a:t>
            </a:r>
            <a:r>
              <a:rPr lang="en-US" sz="2000" dirty="0" err="1" smtClean="0"/>
              <a:t>dengan</a:t>
            </a:r>
            <a:r>
              <a:rPr lang="en-US" sz="2000" dirty="0" smtClean="0"/>
              <a:t> </a:t>
            </a:r>
            <a:r>
              <a:rPr lang="en-US" sz="2000" dirty="0" err="1" smtClean="0"/>
              <a:t>pemasar</a:t>
            </a:r>
            <a:r>
              <a:rPr lang="en-US" sz="2000" dirty="0" smtClean="0"/>
              <a:t> </a:t>
            </a:r>
            <a:r>
              <a:rPr lang="en-US" sz="2000" dirty="0" err="1" smtClean="0"/>
              <a:t>melalui</a:t>
            </a:r>
            <a:r>
              <a:rPr lang="en-US" sz="2000" dirty="0" smtClean="0"/>
              <a:t> </a:t>
            </a:r>
            <a:r>
              <a:rPr lang="en-US" sz="2000" dirty="0" err="1" smtClean="0"/>
              <a:t>informasi</a:t>
            </a:r>
            <a:r>
              <a:rPr lang="en-US" sz="2000" dirty="0" smtClean="0"/>
              <a:t>. </a:t>
            </a:r>
            <a:r>
              <a:rPr lang="en-US" sz="2000" dirty="0" err="1" smtClean="0"/>
              <a:t>Informasi</a:t>
            </a:r>
            <a:r>
              <a:rPr lang="en-US" sz="2000" dirty="0" smtClean="0"/>
              <a:t> </a:t>
            </a:r>
            <a:r>
              <a:rPr lang="en-US" sz="2000" dirty="0" err="1" smtClean="0"/>
              <a:t>ini</a:t>
            </a:r>
            <a:r>
              <a:rPr lang="en-US" sz="2000" dirty="0" smtClean="0"/>
              <a:t> </a:t>
            </a:r>
            <a:r>
              <a:rPr lang="en-US" sz="2000" dirty="0" err="1" smtClean="0"/>
              <a:t>digunakan</a:t>
            </a:r>
            <a:r>
              <a:rPr lang="en-US" sz="2000" dirty="0" smtClean="0"/>
              <a:t> </a:t>
            </a:r>
            <a:r>
              <a:rPr lang="id-ID" sz="2000" dirty="0" smtClean="0"/>
              <a:t>untuk :</a:t>
            </a:r>
          </a:p>
          <a:p>
            <a:pPr lvl="1" algn="just">
              <a:spcBef>
                <a:spcPts val="0"/>
              </a:spcBef>
            </a:pPr>
            <a:r>
              <a:rPr lang="id-ID" dirty="0" smtClean="0">
                <a:latin typeface="Arial" pitchFamily="34" charset="0"/>
                <a:cs typeface="Arial" pitchFamily="34" charset="0"/>
              </a:rPr>
              <a:t>M</a:t>
            </a:r>
            <a:r>
              <a:rPr lang="en-US" dirty="0" err="1" smtClean="0">
                <a:latin typeface="Arial" pitchFamily="34" charset="0"/>
                <a:cs typeface="Arial" pitchFamily="34" charset="0"/>
              </a:rPr>
              <a:t>engidentifikasikan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menentukan</a:t>
            </a:r>
            <a:r>
              <a:rPr lang="en-US" dirty="0" smtClean="0">
                <a:latin typeface="Arial" pitchFamily="34" charset="0"/>
                <a:cs typeface="Arial" pitchFamily="34" charset="0"/>
              </a:rPr>
              <a:t> </a:t>
            </a:r>
            <a:r>
              <a:rPr lang="en-US" dirty="0" err="1" smtClean="0">
                <a:latin typeface="Arial" pitchFamily="34" charset="0"/>
                <a:cs typeface="Arial" pitchFamily="34" charset="0"/>
              </a:rPr>
              <a:t>peluang</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masalah</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endParaRPr lang="id-ID" dirty="0" smtClean="0">
              <a:latin typeface="Arial" pitchFamily="34" charset="0"/>
              <a:cs typeface="Arial" pitchFamily="34" charset="0"/>
            </a:endParaRPr>
          </a:p>
          <a:p>
            <a:pPr lvl="1" algn="just">
              <a:spcBef>
                <a:spcPts val="0"/>
              </a:spcBef>
            </a:pPr>
            <a:r>
              <a:rPr lang="id-ID" dirty="0" smtClean="0">
                <a:latin typeface="Arial" pitchFamily="34" charset="0"/>
                <a:cs typeface="Arial" pitchFamily="34" charset="0"/>
              </a:rPr>
              <a:t>M</a:t>
            </a:r>
            <a:r>
              <a:rPr lang="en-US" dirty="0" err="1" smtClean="0">
                <a:latin typeface="Arial" pitchFamily="34" charset="0"/>
                <a:cs typeface="Arial" pitchFamily="34" charset="0"/>
              </a:rPr>
              <a:t>erumuskan</a:t>
            </a:r>
            <a:r>
              <a:rPr lang="en-US" dirty="0" smtClean="0">
                <a:latin typeface="Arial" pitchFamily="34" charset="0"/>
                <a:cs typeface="Arial" pitchFamily="34" charset="0"/>
              </a:rPr>
              <a:t>, </a:t>
            </a:r>
            <a:r>
              <a:rPr lang="en-US" dirty="0" err="1" smtClean="0">
                <a:latin typeface="Arial" pitchFamily="34" charset="0"/>
                <a:cs typeface="Arial" pitchFamily="34" charset="0"/>
              </a:rPr>
              <a:t>menyempurnakan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mengevaluasi</a:t>
            </a:r>
            <a:r>
              <a:rPr lang="en-US" dirty="0" smtClean="0">
                <a:latin typeface="Arial" pitchFamily="34" charset="0"/>
                <a:cs typeface="Arial" pitchFamily="34" charset="0"/>
              </a:rPr>
              <a:t> </a:t>
            </a:r>
            <a:r>
              <a:rPr lang="en-US" dirty="0" err="1" smtClean="0">
                <a:latin typeface="Arial" pitchFamily="34" charset="0"/>
                <a:cs typeface="Arial" pitchFamily="34" charset="0"/>
              </a:rPr>
              <a:t>tindakan</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endParaRPr lang="id-ID" dirty="0" smtClean="0">
              <a:latin typeface="Arial" pitchFamily="34" charset="0"/>
              <a:cs typeface="Arial" pitchFamily="34" charset="0"/>
            </a:endParaRPr>
          </a:p>
          <a:p>
            <a:pPr lvl="1" algn="just">
              <a:spcBef>
                <a:spcPts val="0"/>
              </a:spcBef>
            </a:pPr>
            <a:r>
              <a:rPr lang="id-ID" dirty="0" smtClean="0">
                <a:latin typeface="Arial" pitchFamily="34" charset="0"/>
                <a:cs typeface="Arial" pitchFamily="34" charset="0"/>
              </a:rPr>
              <a:t>M</a:t>
            </a:r>
            <a:r>
              <a:rPr lang="en-US" dirty="0" err="1" smtClean="0">
                <a:latin typeface="Arial" pitchFamily="34" charset="0"/>
                <a:cs typeface="Arial" pitchFamily="34" charset="0"/>
              </a:rPr>
              <a:t>emantau</a:t>
            </a:r>
            <a:r>
              <a:rPr lang="en-US" dirty="0" smtClean="0">
                <a:latin typeface="Arial" pitchFamily="34" charset="0"/>
                <a:cs typeface="Arial" pitchFamily="34" charset="0"/>
              </a:rPr>
              <a:t> </a:t>
            </a:r>
            <a:r>
              <a:rPr lang="en-US" dirty="0" err="1" smtClean="0">
                <a:latin typeface="Arial" pitchFamily="34" charset="0"/>
                <a:cs typeface="Arial" pitchFamily="34" charset="0"/>
              </a:rPr>
              <a:t>kinerja</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menyempurnakan</a:t>
            </a:r>
            <a:r>
              <a:rPr lang="en-US" dirty="0" smtClean="0">
                <a:latin typeface="Arial" pitchFamily="34" charset="0"/>
                <a:cs typeface="Arial" pitchFamily="34" charset="0"/>
              </a:rPr>
              <a:t> </a:t>
            </a:r>
            <a:r>
              <a:rPr lang="en-US" dirty="0" err="1" smtClean="0">
                <a:latin typeface="Arial" pitchFamily="34" charset="0"/>
                <a:cs typeface="Arial" pitchFamily="34" charset="0"/>
              </a:rPr>
              <a:t>pemahaman</a:t>
            </a:r>
            <a:r>
              <a:rPr lang="en-US" dirty="0" smtClean="0">
                <a:latin typeface="Arial" pitchFamily="34" charset="0"/>
                <a:cs typeface="Arial" pitchFamily="34" charset="0"/>
              </a:rPr>
              <a:t> </a:t>
            </a:r>
            <a:r>
              <a:rPr lang="en-US" dirty="0" err="1" smtClean="0">
                <a:latin typeface="Arial" pitchFamily="34" charset="0"/>
                <a:cs typeface="Arial" pitchFamily="34" charset="0"/>
              </a:rPr>
              <a:t>mengenai</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sebagai</a:t>
            </a:r>
            <a:r>
              <a:rPr lang="en-US" dirty="0" smtClean="0">
                <a:latin typeface="Arial" pitchFamily="34" charset="0"/>
                <a:cs typeface="Arial" pitchFamily="34" charset="0"/>
              </a:rPr>
              <a:t> </a:t>
            </a:r>
            <a:r>
              <a:rPr lang="en-US" dirty="0" err="1" smtClean="0">
                <a:latin typeface="Arial" pitchFamily="34" charset="0"/>
                <a:cs typeface="Arial" pitchFamily="34" charset="0"/>
              </a:rPr>
              <a:t>sebuah</a:t>
            </a:r>
            <a:r>
              <a:rPr lang="en-US" dirty="0" smtClean="0">
                <a:latin typeface="Arial" pitchFamily="34" charset="0"/>
                <a:cs typeface="Arial" pitchFamily="34" charset="0"/>
              </a:rPr>
              <a:t> </a:t>
            </a:r>
            <a:r>
              <a:rPr lang="en-US" dirty="0" err="1" smtClean="0">
                <a:latin typeface="Arial" pitchFamily="34" charset="0"/>
                <a:cs typeface="Arial" pitchFamily="34" charset="0"/>
              </a:rPr>
              <a:t>proses</a:t>
            </a:r>
            <a:r>
              <a:rPr lang="en-US" dirty="0" smtClean="0">
                <a:latin typeface="Arial" pitchFamily="34" charset="0"/>
                <a:cs typeface="Arial" pitchFamily="34" charset="0"/>
              </a:rPr>
              <a:t> </a:t>
            </a:r>
            <a:r>
              <a:rPr lang="en-US" dirty="0" err="1" smtClean="0">
                <a:latin typeface="Arial" pitchFamily="34" charset="0"/>
                <a:cs typeface="Arial" pitchFamily="34" charset="0"/>
              </a:rPr>
              <a:t>serta</a:t>
            </a:r>
            <a:r>
              <a:rPr lang="en-US" dirty="0" smtClean="0">
                <a:latin typeface="Arial" pitchFamily="34" charset="0"/>
                <a:cs typeface="Arial" pitchFamily="34" charset="0"/>
              </a:rPr>
              <a:t> </a:t>
            </a:r>
            <a:r>
              <a:rPr lang="en-US" dirty="0" err="1" smtClean="0">
                <a:latin typeface="Arial" pitchFamily="34" charset="0"/>
                <a:cs typeface="Arial" pitchFamily="34" charset="0"/>
              </a:rPr>
              <a:t>pemahaman</a:t>
            </a:r>
            <a:r>
              <a:rPr lang="en-US" dirty="0" smtClean="0">
                <a:latin typeface="Arial" pitchFamily="34" charset="0"/>
                <a:cs typeface="Arial" pitchFamily="34" charset="0"/>
              </a:rPr>
              <a:t> </a:t>
            </a:r>
            <a:r>
              <a:rPr lang="en-US" dirty="0" err="1" smtClean="0">
                <a:latin typeface="Arial" pitchFamily="34" charset="0"/>
                <a:cs typeface="Arial" pitchFamily="34" charset="0"/>
              </a:rPr>
              <a:t>atas</a:t>
            </a:r>
            <a:r>
              <a:rPr lang="en-US" dirty="0" smtClean="0">
                <a:latin typeface="Arial" pitchFamily="34" charset="0"/>
                <a:cs typeface="Arial" pitchFamily="34" charset="0"/>
              </a:rPr>
              <a:t> </a:t>
            </a:r>
            <a:r>
              <a:rPr lang="en-US" dirty="0" err="1" smtClean="0">
                <a:latin typeface="Arial" pitchFamily="34" charset="0"/>
                <a:cs typeface="Arial" pitchFamily="34" charset="0"/>
              </a:rPr>
              <a:t>cara-cara</a:t>
            </a:r>
            <a:r>
              <a:rPr lang="en-US" dirty="0" smtClean="0">
                <a:latin typeface="Arial" pitchFamily="34" charset="0"/>
                <a:cs typeface="Arial" pitchFamily="34" charset="0"/>
              </a:rPr>
              <a:t> yang </a:t>
            </a:r>
            <a:r>
              <a:rPr lang="en-US" dirty="0" err="1" smtClean="0">
                <a:latin typeface="Arial" pitchFamily="34" charset="0"/>
                <a:cs typeface="Arial" pitchFamily="34" charset="0"/>
              </a:rPr>
              <a:t>dapat</a:t>
            </a:r>
            <a:r>
              <a:rPr lang="en-US" dirty="0" smtClean="0">
                <a:latin typeface="Arial" pitchFamily="34" charset="0"/>
                <a:cs typeface="Arial" pitchFamily="34" charset="0"/>
              </a:rPr>
              <a:t> </a:t>
            </a:r>
            <a:r>
              <a:rPr lang="en-US" dirty="0" err="1" smtClean="0">
                <a:latin typeface="Arial" pitchFamily="34" charset="0"/>
                <a:cs typeface="Arial" pitchFamily="34" charset="0"/>
              </a:rPr>
              <a:t>membuat</a:t>
            </a:r>
            <a:r>
              <a:rPr lang="en-US" dirty="0" smtClean="0">
                <a:latin typeface="Arial" pitchFamily="34" charset="0"/>
                <a:cs typeface="Arial" pitchFamily="34" charset="0"/>
              </a:rPr>
              <a:t> </a:t>
            </a:r>
            <a:r>
              <a:rPr lang="en-US" dirty="0" err="1" smtClean="0">
                <a:latin typeface="Arial" pitchFamily="34" charset="0"/>
                <a:cs typeface="Arial" pitchFamily="34" charset="0"/>
              </a:rPr>
              <a:t>aktifitas</a:t>
            </a:r>
            <a:r>
              <a:rPr lang="en-US" dirty="0" smtClean="0">
                <a:latin typeface="Arial" pitchFamily="34" charset="0"/>
                <a:cs typeface="Arial" pitchFamily="34" charset="0"/>
              </a:rPr>
              <a:t> </a:t>
            </a:r>
            <a:r>
              <a:rPr lang="en-US" dirty="0" err="1" smtClean="0">
                <a:latin typeface="Arial" pitchFamily="34" charset="0"/>
                <a:cs typeface="Arial" pitchFamily="34" charset="0"/>
              </a:rPr>
              <a:t>pemasaran</a:t>
            </a:r>
            <a:r>
              <a:rPr lang="en-US" dirty="0" smtClean="0">
                <a:latin typeface="Arial" pitchFamily="34" charset="0"/>
                <a:cs typeface="Arial" pitchFamily="34" charset="0"/>
              </a:rPr>
              <a:t> </a:t>
            </a:r>
            <a:r>
              <a:rPr lang="en-US" dirty="0" err="1" smtClean="0">
                <a:latin typeface="Arial" pitchFamily="34" charset="0"/>
                <a:cs typeface="Arial" pitchFamily="34" charset="0"/>
              </a:rPr>
              <a:t>lebih</a:t>
            </a:r>
            <a:r>
              <a:rPr lang="en-US" dirty="0" smtClean="0">
                <a:latin typeface="Arial" pitchFamily="34" charset="0"/>
                <a:cs typeface="Arial" pitchFamily="34" charset="0"/>
              </a:rPr>
              <a:t> </a:t>
            </a:r>
            <a:r>
              <a:rPr lang="en-US" dirty="0" err="1" smtClean="0">
                <a:latin typeface="Arial" pitchFamily="34" charset="0"/>
                <a:cs typeface="Arial" pitchFamily="34" charset="0"/>
              </a:rPr>
              <a:t>efektif</a:t>
            </a:r>
            <a:r>
              <a:rPr lang="en-US" dirty="0" smtClean="0">
                <a:latin typeface="Arial" pitchFamily="34" charset="0"/>
                <a:cs typeface="Arial" pitchFamily="34" charset="0"/>
              </a:rPr>
              <a:t> (</a:t>
            </a:r>
            <a:r>
              <a:rPr lang="en-US" dirty="0" err="1" smtClean="0">
                <a:latin typeface="Arial" pitchFamily="34" charset="0"/>
                <a:cs typeface="Arial" pitchFamily="34" charset="0"/>
              </a:rPr>
              <a:t>Crask</a:t>
            </a:r>
            <a:r>
              <a:rPr lang="en-US" dirty="0" smtClean="0">
                <a:latin typeface="Arial" pitchFamily="34" charset="0"/>
                <a:cs typeface="Arial" pitchFamily="34" charset="0"/>
              </a:rPr>
              <a:t>, et. al.,1995</a:t>
            </a:r>
            <a:r>
              <a:rPr lang="en-US" dirty="0" smtClean="0">
                <a:latin typeface="Arial" pitchFamily="34" charset="0"/>
                <a:cs typeface="Arial" pitchFamily="34" charset="0"/>
              </a:rPr>
              <a:t>).</a:t>
            </a:r>
            <a:endParaRPr lang="id-ID" dirty="0" smtClean="0">
              <a:latin typeface="Arial" pitchFamily="34" charset="0"/>
              <a:cs typeface="Arial" pitchFamily="34" charset="0"/>
            </a:endParaRPr>
          </a:p>
        </p:txBody>
      </p:sp>
    </p:spTree>
    <p:extLst>
      <p:ext uri="{BB962C8B-B14F-4D97-AF65-F5344CB8AC3E}">
        <p14:creationId xmlns:p14="http://schemas.microsoft.com/office/powerpoint/2010/main" xmlns="" val="1076288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428596" y="714356"/>
            <a:ext cx="8494664" cy="5000660"/>
          </a:xfrm>
        </p:spPr>
        <p:txBody>
          <a:bodyPr/>
          <a:lstStyle/>
          <a:p>
            <a:pPr algn="just">
              <a:spcBef>
                <a:spcPts val="1200"/>
              </a:spcBef>
            </a:pPr>
            <a:r>
              <a:rPr lang="en-US" sz="2000" dirty="0" err="1" smtClean="0"/>
              <a:t>Definisi</a:t>
            </a:r>
            <a:r>
              <a:rPr lang="en-US" sz="2000" dirty="0" smtClean="0"/>
              <a:t> </a:t>
            </a:r>
            <a:r>
              <a:rPr lang="en-US" sz="2000" i="1" dirty="0" err="1" smtClean="0"/>
              <a:t>Maholtra</a:t>
            </a:r>
            <a:r>
              <a:rPr lang="en-US" sz="2000" i="1" dirty="0" smtClean="0"/>
              <a:t>, et. al. </a:t>
            </a:r>
            <a:r>
              <a:rPr lang="en-US" sz="2000" dirty="0" smtClean="0"/>
              <a:t>(1996) -yang </a:t>
            </a:r>
            <a:r>
              <a:rPr lang="en-US" sz="2000" dirty="0" err="1" smtClean="0"/>
              <a:t>menjadi</a:t>
            </a:r>
            <a:r>
              <a:rPr lang="en-US" sz="2000" dirty="0" smtClean="0"/>
              <a:t> </a:t>
            </a:r>
            <a:r>
              <a:rPr lang="en-US" sz="2000" dirty="0" err="1" smtClean="0"/>
              <a:t>acuan</a:t>
            </a:r>
            <a:r>
              <a:rPr lang="en-US" sz="2000" dirty="0" smtClean="0"/>
              <a:t> </a:t>
            </a:r>
            <a:r>
              <a:rPr lang="en-US" sz="2000" dirty="0" err="1" smtClean="0"/>
              <a:t>banyak</a:t>
            </a:r>
            <a:r>
              <a:rPr lang="en-US" sz="2000" dirty="0" smtClean="0"/>
              <a:t> </a:t>
            </a:r>
            <a:r>
              <a:rPr lang="en-US" sz="2000" dirty="0" err="1" smtClean="0"/>
              <a:t>referensi</a:t>
            </a:r>
            <a:r>
              <a:rPr lang="en-US" sz="2000" dirty="0" smtClean="0"/>
              <a:t> </a:t>
            </a:r>
            <a:r>
              <a:rPr lang="en-US" sz="2000" dirty="0" err="1" smtClean="0"/>
              <a:t>buku</a:t>
            </a:r>
            <a:r>
              <a:rPr lang="en-US" sz="2000" dirty="0" smtClean="0"/>
              <a:t> </a:t>
            </a:r>
            <a:r>
              <a:rPr lang="en-US" sz="2000" dirty="0" err="1" smtClean="0"/>
              <a:t>riset</a:t>
            </a:r>
            <a:r>
              <a:rPr lang="en-US" sz="2000" dirty="0" smtClean="0"/>
              <a:t> </a:t>
            </a:r>
            <a:r>
              <a:rPr lang="en-US" sz="2000" dirty="0" err="1" smtClean="0"/>
              <a:t>pemasaran</a:t>
            </a:r>
            <a:r>
              <a:rPr lang="en-US" sz="2000" dirty="0" smtClean="0"/>
              <a:t> </a:t>
            </a:r>
            <a:r>
              <a:rPr lang="en-US" sz="2000" dirty="0" err="1" smtClean="0"/>
              <a:t>adalah</a:t>
            </a:r>
            <a:r>
              <a:rPr lang="en-US" sz="2000" dirty="0" smtClean="0"/>
              <a:t> </a:t>
            </a:r>
            <a:r>
              <a:rPr lang="en-US" sz="2000" dirty="0" err="1" smtClean="0"/>
              <a:t>identifikasi</a:t>
            </a:r>
            <a:r>
              <a:rPr lang="en-US" sz="2000" dirty="0" smtClean="0"/>
              <a:t>, </a:t>
            </a:r>
            <a:r>
              <a:rPr lang="en-US" sz="2000" dirty="0" err="1" smtClean="0"/>
              <a:t>pengumpulan</a:t>
            </a:r>
            <a:r>
              <a:rPr lang="en-US" sz="2000" dirty="0" smtClean="0"/>
              <a:t>, </a:t>
            </a:r>
            <a:r>
              <a:rPr lang="en-US" sz="2000" dirty="0" err="1" smtClean="0"/>
              <a:t>analisa</a:t>
            </a:r>
            <a:r>
              <a:rPr lang="en-US" sz="2000" dirty="0" smtClean="0"/>
              <a:t>, </a:t>
            </a:r>
            <a:r>
              <a:rPr lang="en-US" sz="2000" dirty="0" err="1" smtClean="0"/>
              <a:t>dan</a:t>
            </a:r>
            <a:r>
              <a:rPr lang="en-US" sz="2000" dirty="0" smtClean="0"/>
              <a:t> </a:t>
            </a:r>
            <a:r>
              <a:rPr lang="en-US" sz="2000" dirty="0" err="1" smtClean="0"/>
              <a:t>penyebarluasan</a:t>
            </a:r>
            <a:r>
              <a:rPr lang="en-US" sz="2000" dirty="0" smtClean="0"/>
              <a:t> </a:t>
            </a:r>
            <a:r>
              <a:rPr lang="en-US" sz="2000" dirty="0" err="1" smtClean="0"/>
              <a:t>informasi</a:t>
            </a:r>
            <a:r>
              <a:rPr lang="en-US" sz="2000" dirty="0" smtClean="0"/>
              <a:t> </a:t>
            </a:r>
            <a:r>
              <a:rPr lang="en-US" sz="2000" dirty="0" err="1" smtClean="0"/>
              <a:t>secara</a:t>
            </a:r>
            <a:r>
              <a:rPr lang="en-US" sz="2000" dirty="0" smtClean="0"/>
              <a:t> </a:t>
            </a:r>
            <a:r>
              <a:rPr lang="en-US" sz="2000" dirty="0" err="1" smtClean="0"/>
              <a:t>sistematis</a:t>
            </a:r>
            <a:r>
              <a:rPr lang="en-US" sz="2000" dirty="0" smtClean="0"/>
              <a:t> </a:t>
            </a:r>
            <a:r>
              <a:rPr lang="en-US" sz="2000" dirty="0" err="1" smtClean="0"/>
              <a:t>dan</a:t>
            </a:r>
            <a:r>
              <a:rPr lang="en-US" sz="2000" dirty="0" smtClean="0"/>
              <a:t> </a:t>
            </a:r>
            <a:r>
              <a:rPr lang="en-US" sz="2000" dirty="0" err="1" smtClean="0"/>
              <a:t>obyektif</a:t>
            </a:r>
            <a:r>
              <a:rPr lang="en-US" sz="2000" dirty="0" smtClean="0"/>
              <a:t> </a:t>
            </a:r>
            <a:r>
              <a:rPr lang="en-US" sz="2000" dirty="0" err="1" smtClean="0"/>
              <a:t>dengan</a:t>
            </a:r>
            <a:r>
              <a:rPr lang="en-US" sz="2000" dirty="0" smtClean="0"/>
              <a:t> </a:t>
            </a:r>
            <a:r>
              <a:rPr lang="en-US" sz="2000" dirty="0" err="1" smtClean="0"/>
              <a:t>tujuan</a:t>
            </a:r>
            <a:r>
              <a:rPr lang="en-US" sz="2000" dirty="0" smtClean="0"/>
              <a:t> </a:t>
            </a:r>
            <a:r>
              <a:rPr lang="en-US" sz="2000" dirty="0" err="1" smtClean="0"/>
              <a:t>untuk</a:t>
            </a:r>
            <a:r>
              <a:rPr lang="en-US" sz="2000" dirty="0" smtClean="0"/>
              <a:t> </a:t>
            </a:r>
            <a:r>
              <a:rPr lang="en-US" sz="2000" dirty="0" err="1" smtClean="0"/>
              <a:t>membantu</a:t>
            </a:r>
            <a:r>
              <a:rPr lang="en-US" sz="2000" dirty="0" smtClean="0"/>
              <a:t> </a:t>
            </a:r>
            <a:r>
              <a:rPr lang="en-US" sz="2000" dirty="0" err="1" smtClean="0"/>
              <a:t>manajemen</a:t>
            </a:r>
            <a:r>
              <a:rPr lang="en-US" sz="2000" dirty="0" smtClean="0"/>
              <a:t> </a:t>
            </a:r>
            <a:r>
              <a:rPr lang="en-US" sz="2000" dirty="0" err="1" smtClean="0"/>
              <a:t>dalam</a:t>
            </a:r>
            <a:r>
              <a:rPr lang="en-US" sz="2000" dirty="0" smtClean="0"/>
              <a:t> </a:t>
            </a:r>
            <a:r>
              <a:rPr lang="en-US" sz="2000" dirty="0" err="1" smtClean="0"/>
              <a:t>pengambilan</a:t>
            </a:r>
            <a:r>
              <a:rPr lang="en-US" sz="2000" dirty="0" smtClean="0"/>
              <a:t> </a:t>
            </a:r>
            <a:r>
              <a:rPr lang="en-US" sz="2000" dirty="0" err="1" smtClean="0"/>
              <a:t>keputusan</a:t>
            </a:r>
            <a:r>
              <a:rPr lang="en-US" sz="2000" dirty="0" smtClean="0"/>
              <a:t> </a:t>
            </a:r>
            <a:r>
              <a:rPr lang="en-US" sz="2000" dirty="0" err="1" smtClean="0"/>
              <a:t>berkaitan</a:t>
            </a:r>
            <a:r>
              <a:rPr lang="en-US" sz="2000" dirty="0" smtClean="0"/>
              <a:t> </a:t>
            </a:r>
            <a:r>
              <a:rPr lang="en-US" sz="2000" dirty="0" err="1" smtClean="0"/>
              <a:t>dengan</a:t>
            </a:r>
            <a:r>
              <a:rPr lang="en-US" sz="2000" dirty="0" smtClean="0"/>
              <a:t> </a:t>
            </a:r>
            <a:r>
              <a:rPr lang="en-US" sz="2000" dirty="0" err="1" smtClean="0"/>
              <a:t>identifikasi</a:t>
            </a:r>
            <a:r>
              <a:rPr lang="en-US" sz="2000" dirty="0" smtClean="0"/>
              <a:t> </a:t>
            </a:r>
            <a:r>
              <a:rPr lang="en-US" sz="2000" dirty="0" err="1" smtClean="0"/>
              <a:t>dan</a:t>
            </a:r>
            <a:r>
              <a:rPr lang="en-US" sz="2000" dirty="0" smtClean="0"/>
              <a:t> </a:t>
            </a:r>
            <a:r>
              <a:rPr lang="en-US" sz="2000" dirty="0" err="1" smtClean="0"/>
              <a:t>pemecahan</a:t>
            </a:r>
            <a:r>
              <a:rPr lang="en-US" sz="2000" dirty="0" smtClean="0"/>
              <a:t> </a:t>
            </a:r>
            <a:r>
              <a:rPr lang="en-US" sz="2000" dirty="0" err="1" smtClean="0"/>
              <a:t>masalah</a:t>
            </a:r>
            <a:r>
              <a:rPr lang="en-US" sz="2000" dirty="0" smtClean="0"/>
              <a:t> </a:t>
            </a:r>
            <a:r>
              <a:rPr lang="en-US" sz="2000" dirty="0" err="1" smtClean="0"/>
              <a:t>atau</a:t>
            </a:r>
            <a:r>
              <a:rPr lang="en-US" sz="2000" dirty="0" smtClean="0"/>
              <a:t> </a:t>
            </a:r>
            <a:r>
              <a:rPr lang="en-US" sz="2000" dirty="0" err="1" smtClean="0"/>
              <a:t>peluang</a:t>
            </a:r>
            <a:r>
              <a:rPr lang="en-US" sz="2000" dirty="0" smtClean="0"/>
              <a:t> </a:t>
            </a:r>
            <a:r>
              <a:rPr lang="en-US" sz="2000" dirty="0" err="1" smtClean="0"/>
              <a:t>dalam</a:t>
            </a:r>
            <a:r>
              <a:rPr lang="en-US" sz="2000" dirty="0" smtClean="0"/>
              <a:t> </a:t>
            </a:r>
            <a:r>
              <a:rPr lang="en-US" sz="2000" dirty="0" err="1" smtClean="0"/>
              <a:t>bidang</a:t>
            </a:r>
            <a:r>
              <a:rPr lang="en-US" sz="2000" dirty="0" smtClean="0"/>
              <a:t> </a:t>
            </a:r>
            <a:r>
              <a:rPr lang="en-US" sz="2000" dirty="0" err="1" smtClean="0"/>
              <a:t>pemasaran</a:t>
            </a:r>
            <a:r>
              <a:rPr lang="en-US" sz="2000" dirty="0" smtClean="0"/>
              <a:t> (</a:t>
            </a:r>
            <a:r>
              <a:rPr lang="en-US" sz="2000" dirty="0" err="1" smtClean="0"/>
              <a:t>Rangkuti</a:t>
            </a:r>
            <a:r>
              <a:rPr lang="en-US" sz="2000" dirty="0" smtClean="0"/>
              <a:t>, 1999).</a:t>
            </a:r>
            <a:endParaRPr lang="id-ID" sz="2000" dirty="0" smtClean="0"/>
          </a:p>
          <a:p>
            <a:pPr lvl="0" algn="just">
              <a:spcBef>
                <a:spcPts val="1200"/>
              </a:spcBef>
            </a:pPr>
            <a:r>
              <a:rPr lang="en-US" sz="2000" i="1" dirty="0" smtClean="0"/>
              <a:t>Philip </a:t>
            </a:r>
            <a:r>
              <a:rPr lang="en-US" sz="2000" i="1" dirty="0" err="1" smtClean="0"/>
              <a:t>Kotler</a:t>
            </a:r>
            <a:r>
              <a:rPr lang="en-US" sz="2000" i="1" dirty="0" smtClean="0"/>
              <a:t> </a:t>
            </a:r>
            <a:r>
              <a:rPr lang="en-US" sz="2000" dirty="0" smtClean="0"/>
              <a:t>(2000), </a:t>
            </a:r>
            <a:r>
              <a:rPr lang="en-US" sz="2000" dirty="0" err="1" smtClean="0"/>
              <a:t>salah</a:t>
            </a:r>
            <a:r>
              <a:rPr lang="en-US" sz="2000" dirty="0" smtClean="0"/>
              <a:t> </a:t>
            </a:r>
            <a:r>
              <a:rPr lang="en-US" sz="2000" dirty="0" err="1" smtClean="0"/>
              <a:t>satu</a:t>
            </a:r>
            <a:r>
              <a:rPr lang="en-US" sz="2000" dirty="0" smtClean="0"/>
              <a:t> Guru </a:t>
            </a:r>
            <a:r>
              <a:rPr lang="en-US" sz="2000" dirty="0" err="1" smtClean="0"/>
              <a:t>pemasaran</a:t>
            </a:r>
            <a:r>
              <a:rPr lang="en-US" sz="2000" dirty="0" smtClean="0"/>
              <a:t> </a:t>
            </a:r>
            <a:r>
              <a:rPr lang="en-US" sz="2000" dirty="0" err="1" smtClean="0"/>
              <a:t>dunia</a:t>
            </a:r>
            <a:r>
              <a:rPr lang="en-US" sz="2000" dirty="0" smtClean="0"/>
              <a:t>, </a:t>
            </a:r>
            <a:r>
              <a:rPr lang="en-US" sz="2000" dirty="0" err="1" smtClean="0"/>
              <a:t>mendefinisikan</a:t>
            </a:r>
            <a:r>
              <a:rPr lang="en-US" sz="2000" dirty="0" smtClean="0"/>
              <a:t> </a:t>
            </a:r>
            <a:r>
              <a:rPr lang="en-US" sz="2000" dirty="0" err="1" smtClean="0"/>
              <a:t>sebagai</a:t>
            </a:r>
            <a:r>
              <a:rPr lang="en-US" sz="2000" dirty="0" smtClean="0"/>
              <a:t> </a:t>
            </a:r>
            <a:r>
              <a:rPr lang="en-US" sz="2000" dirty="0" err="1" smtClean="0"/>
              <a:t>perancangan</a:t>
            </a:r>
            <a:r>
              <a:rPr lang="en-US" sz="2000" dirty="0" smtClean="0"/>
              <a:t>, </a:t>
            </a:r>
            <a:r>
              <a:rPr lang="en-US" sz="2000" dirty="0" err="1" smtClean="0"/>
              <a:t>pengumpulan</a:t>
            </a:r>
            <a:r>
              <a:rPr lang="en-US" sz="2000" dirty="0" smtClean="0"/>
              <a:t>, </a:t>
            </a:r>
            <a:r>
              <a:rPr lang="en-US" sz="2000" dirty="0" err="1" smtClean="0"/>
              <a:t>analisa</a:t>
            </a:r>
            <a:r>
              <a:rPr lang="en-US" sz="2000" dirty="0" smtClean="0"/>
              <a:t>, </a:t>
            </a:r>
            <a:r>
              <a:rPr lang="en-US" sz="2000" dirty="0" err="1" smtClean="0"/>
              <a:t>dan</a:t>
            </a:r>
            <a:r>
              <a:rPr lang="en-US" sz="2000" dirty="0" smtClean="0"/>
              <a:t> </a:t>
            </a:r>
            <a:r>
              <a:rPr lang="en-US" sz="2000" dirty="0" err="1" smtClean="0"/>
              <a:t>pelaporan</a:t>
            </a:r>
            <a:r>
              <a:rPr lang="en-US" sz="2000" dirty="0" smtClean="0"/>
              <a:t> yang </a:t>
            </a:r>
            <a:r>
              <a:rPr lang="en-US" sz="2000" dirty="0" err="1" smtClean="0"/>
              <a:t>sistematis</a:t>
            </a:r>
            <a:r>
              <a:rPr lang="en-US" sz="2000" dirty="0" smtClean="0"/>
              <a:t> </a:t>
            </a:r>
            <a:r>
              <a:rPr lang="en-US" sz="2000" dirty="0" err="1" smtClean="0"/>
              <a:t>dari</a:t>
            </a:r>
            <a:r>
              <a:rPr lang="en-US" sz="2000" dirty="0" smtClean="0"/>
              <a:t> data </a:t>
            </a:r>
            <a:r>
              <a:rPr lang="en-US" sz="2000" dirty="0" err="1" smtClean="0"/>
              <a:t>atau</a:t>
            </a:r>
            <a:r>
              <a:rPr lang="en-US" sz="2000" dirty="0" smtClean="0"/>
              <a:t> </a:t>
            </a:r>
            <a:r>
              <a:rPr lang="en-US" sz="2000" dirty="0" err="1" smtClean="0"/>
              <a:t>temuan</a:t>
            </a:r>
            <a:r>
              <a:rPr lang="en-US" sz="2000" dirty="0" smtClean="0"/>
              <a:t> yang </a:t>
            </a:r>
            <a:r>
              <a:rPr lang="en-US" sz="2000" dirty="0" err="1" smtClean="0"/>
              <a:t>relevan</a:t>
            </a:r>
            <a:r>
              <a:rPr lang="en-US" sz="2000" dirty="0" smtClean="0"/>
              <a:t> </a:t>
            </a:r>
            <a:r>
              <a:rPr lang="en-US" sz="2000" dirty="0" err="1" smtClean="0"/>
              <a:t>dengan</a:t>
            </a:r>
            <a:r>
              <a:rPr lang="en-US" sz="2000" dirty="0" smtClean="0"/>
              <a:t> </a:t>
            </a:r>
            <a:r>
              <a:rPr lang="en-US" sz="2000" dirty="0" err="1" smtClean="0"/>
              <a:t>situasi</a:t>
            </a:r>
            <a:r>
              <a:rPr lang="en-US" sz="2000" dirty="0" smtClean="0"/>
              <a:t> </a:t>
            </a:r>
            <a:r>
              <a:rPr lang="en-US" sz="2000" dirty="0" err="1" smtClean="0"/>
              <a:t>pemasaran</a:t>
            </a:r>
            <a:r>
              <a:rPr lang="en-US" sz="2000" dirty="0" smtClean="0"/>
              <a:t> </a:t>
            </a:r>
            <a:r>
              <a:rPr lang="en-US" sz="2000" dirty="0" err="1" smtClean="0"/>
              <a:t>tertentu</a:t>
            </a:r>
            <a:r>
              <a:rPr lang="en-US" sz="2000" dirty="0" smtClean="0"/>
              <a:t> yang </a:t>
            </a:r>
            <a:r>
              <a:rPr lang="en-US" sz="2000" dirty="0" err="1" smtClean="0"/>
              <a:t>dihadapi</a:t>
            </a:r>
            <a:r>
              <a:rPr lang="en-US" sz="2000" dirty="0" smtClean="0"/>
              <a:t> </a:t>
            </a:r>
            <a:r>
              <a:rPr lang="en-US" sz="2000" dirty="0" err="1" smtClean="0"/>
              <a:t>oleh</a:t>
            </a:r>
            <a:r>
              <a:rPr lang="en-US" sz="2000" dirty="0" smtClean="0"/>
              <a:t> </a:t>
            </a:r>
            <a:r>
              <a:rPr lang="en-US" sz="2000" dirty="0" err="1" smtClean="0"/>
              <a:t>perusahaan</a:t>
            </a:r>
            <a:r>
              <a:rPr lang="en-US" sz="2000" dirty="0" smtClean="0"/>
              <a:t>.</a:t>
            </a:r>
            <a:endParaRPr lang="id-ID" sz="2000" dirty="0" smtClean="0"/>
          </a:p>
          <a:p>
            <a:pPr lvl="0" algn="just">
              <a:spcBef>
                <a:spcPts val="1200"/>
              </a:spcBef>
            </a:pPr>
            <a:r>
              <a:rPr lang="en-US" sz="2000" dirty="0" err="1" smtClean="0"/>
              <a:t>Praktisi</a:t>
            </a:r>
            <a:r>
              <a:rPr lang="en-US" sz="2000" dirty="0" smtClean="0"/>
              <a:t> </a:t>
            </a:r>
            <a:r>
              <a:rPr lang="en-US" sz="2000" dirty="0" err="1" smtClean="0"/>
              <a:t>riset</a:t>
            </a:r>
            <a:r>
              <a:rPr lang="en-US" sz="2000" dirty="0" smtClean="0"/>
              <a:t>, Robby </a:t>
            </a:r>
            <a:r>
              <a:rPr lang="en-US" sz="2000" dirty="0" err="1" smtClean="0"/>
              <a:t>Susatyo</a:t>
            </a:r>
            <a:r>
              <a:rPr lang="en-US" sz="2000" dirty="0" smtClean="0"/>
              <a:t> (Managing Director </a:t>
            </a:r>
            <a:r>
              <a:rPr lang="en-US" sz="2000" dirty="0" err="1" smtClean="0"/>
              <a:t>Synovate</a:t>
            </a:r>
            <a:r>
              <a:rPr lang="en-US" sz="2000" dirty="0" smtClean="0"/>
              <a:t> Indonesia) </a:t>
            </a:r>
            <a:r>
              <a:rPr lang="en-US" sz="2000" dirty="0" err="1" smtClean="0"/>
              <a:t>mendefinisikan</a:t>
            </a:r>
            <a:r>
              <a:rPr lang="en-US" sz="2000" dirty="0" smtClean="0"/>
              <a:t> </a:t>
            </a:r>
            <a:r>
              <a:rPr lang="en-US" sz="2000" dirty="0" err="1" smtClean="0"/>
              <a:t>riset</a:t>
            </a:r>
            <a:r>
              <a:rPr lang="en-US" sz="2000" dirty="0" smtClean="0"/>
              <a:t> </a:t>
            </a:r>
            <a:r>
              <a:rPr lang="en-US" sz="2000" dirty="0" err="1" smtClean="0"/>
              <a:t>pemasaran</a:t>
            </a:r>
            <a:r>
              <a:rPr lang="en-US" sz="2000" dirty="0" smtClean="0"/>
              <a:t> </a:t>
            </a:r>
            <a:r>
              <a:rPr lang="en-US" sz="2000" dirty="0" err="1" smtClean="0"/>
              <a:t>sebagai</a:t>
            </a:r>
            <a:r>
              <a:rPr lang="en-US" sz="2000" dirty="0" smtClean="0"/>
              <a:t> </a:t>
            </a:r>
            <a:r>
              <a:rPr lang="en-US" sz="2000" dirty="0" err="1" smtClean="0"/>
              <a:t>suatu</a:t>
            </a:r>
            <a:r>
              <a:rPr lang="en-US" sz="2000" dirty="0" smtClean="0"/>
              <a:t> </a:t>
            </a:r>
            <a:r>
              <a:rPr lang="en-US" sz="2000" dirty="0" err="1" smtClean="0"/>
              <a:t>identifikasi</a:t>
            </a:r>
            <a:r>
              <a:rPr lang="en-US" sz="2000" dirty="0" smtClean="0"/>
              <a:t> yang </a:t>
            </a:r>
            <a:r>
              <a:rPr lang="en-US" sz="2000" dirty="0" err="1" smtClean="0"/>
              <a:t>obyektif</a:t>
            </a:r>
            <a:r>
              <a:rPr lang="en-US" sz="2000" dirty="0" smtClean="0"/>
              <a:t> </a:t>
            </a:r>
            <a:r>
              <a:rPr lang="en-US" sz="2000" dirty="0" err="1" smtClean="0"/>
              <a:t>dan</a:t>
            </a:r>
            <a:r>
              <a:rPr lang="en-US" sz="2000" dirty="0" smtClean="0"/>
              <a:t> </a:t>
            </a:r>
            <a:r>
              <a:rPr lang="en-US" sz="2000" dirty="0" err="1" smtClean="0"/>
              <a:t>sistematis</a:t>
            </a:r>
            <a:r>
              <a:rPr lang="en-US" sz="2000" dirty="0" smtClean="0"/>
              <a:t>, </a:t>
            </a:r>
            <a:r>
              <a:rPr lang="en-US" sz="2000" dirty="0" err="1" smtClean="0"/>
              <a:t>dilanjutkan</a:t>
            </a:r>
            <a:r>
              <a:rPr lang="en-US" sz="2000" dirty="0" smtClean="0"/>
              <a:t> </a:t>
            </a:r>
            <a:r>
              <a:rPr lang="en-US" sz="2000" dirty="0" err="1" smtClean="0"/>
              <a:t>dengan</a:t>
            </a:r>
            <a:r>
              <a:rPr lang="en-US" sz="2000" dirty="0" smtClean="0"/>
              <a:t> </a:t>
            </a:r>
            <a:r>
              <a:rPr lang="en-US" sz="2000" dirty="0" err="1" smtClean="0"/>
              <a:t>pengumpulan</a:t>
            </a:r>
            <a:r>
              <a:rPr lang="en-US" sz="2000" dirty="0" smtClean="0"/>
              <a:t>, </a:t>
            </a:r>
            <a:r>
              <a:rPr lang="en-US" sz="2000" dirty="0" err="1" smtClean="0"/>
              <a:t>analisa</a:t>
            </a:r>
            <a:r>
              <a:rPr lang="en-US" sz="2000" dirty="0" smtClean="0"/>
              <a:t>, </a:t>
            </a:r>
            <a:r>
              <a:rPr lang="en-US" sz="2000" dirty="0" err="1" smtClean="0"/>
              <a:t>dan</a:t>
            </a:r>
            <a:r>
              <a:rPr lang="en-US" sz="2000" dirty="0" smtClean="0"/>
              <a:t> </a:t>
            </a:r>
            <a:r>
              <a:rPr lang="en-US" sz="2000" dirty="0" err="1" smtClean="0"/>
              <a:t>perangkaian</a:t>
            </a:r>
            <a:r>
              <a:rPr lang="en-US" sz="2000" dirty="0" smtClean="0"/>
              <a:t> </a:t>
            </a:r>
            <a:r>
              <a:rPr lang="en-US" sz="2000" dirty="0" err="1" smtClean="0"/>
              <a:t>informasi</a:t>
            </a:r>
            <a:r>
              <a:rPr lang="en-US" sz="2000" dirty="0" smtClean="0"/>
              <a:t> yang </a:t>
            </a:r>
            <a:r>
              <a:rPr lang="en-US" sz="2000" dirty="0" err="1" smtClean="0"/>
              <a:t>bertujuan</a:t>
            </a:r>
            <a:r>
              <a:rPr lang="en-US" sz="2000" dirty="0" smtClean="0"/>
              <a:t> </a:t>
            </a:r>
            <a:r>
              <a:rPr lang="en-US" sz="2000" dirty="0" err="1" smtClean="0"/>
              <a:t>untuk</a:t>
            </a:r>
            <a:r>
              <a:rPr lang="en-US" sz="2000" dirty="0" smtClean="0"/>
              <a:t> </a:t>
            </a:r>
            <a:r>
              <a:rPr lang="en-US" sz="2000" dirty="0" err="1" smtClean="0"/>
              <a:t>memperbaiki</a:t>
            </a:r>
            <a:r>
              <a:rPr lang="en-US" sz="2000" dirty="0" smtClean="0"/>
              <a:t> </a:t>
            </a:r>
            <a:r>
              <a:rPr lang="en-US" sz="2000" dirty="0" err="1" smtClean="0"/>
              <a:t>pengambilan</a:t>
            </a:r>
            <a:r>
              <a:rPr lang="en-US" sz="2000" dirty="0" smtClean="0"/>
              <a:t> </a:t>
            </a:r>
            <a:r>
              <a:rPr lang="en-US" sz="2000" dirty="0" err="1" smtClean="0"/>
              <a:t>keputusan</a:t>
            </a:r>
            <a:r>
              <a:rPr lang="en-US" sz="2000" dirty="0" smtClean="0"/>
              <a:t> yang </a:t>
            </a:r>
            <a:r>
              <a:rPr lang="en-US" sz="2000" dirty="0" err="1" smtClean="0"/>
              <a:t>berkaitan</a:t>
            </a:r>
            <a:r>
              <a:rPr lang="en-US" sz="2000" dirty="0" smtClean="0"/>
              <a:t> </a:t>
            </a:r>
            <a:r>
              <a:rPr lang="en-US" sz="2000" dirty="0" err="1" smtClean="0"/>
              <a:t>solusi</a:t>
            </a:r>
            <a:r>
              <a:rPr lang="en-US" sz="2000" dirty="0" smtClean="0"/>
              <a:t> </a:t>
            </a:r>
            <a:r>
              <a:rPr lang="en-US" sz="2000" dirty="0" err="1" smtClean="0"/>
              <a:t>masalah</a:t>
            </a:r>
            <a:r>
              <a:rPr lang="en-US" sz="2000" dirty="0" smtClean="0"/>
              <a:t> </a:t>
            </a:r>
            <a:r>
              <a:rPr lang="en-US" sz="2000" dirty="0" err="1" smtClean="0"/>
              <a:t>dan</a:t>
            </a:r>
            <a:r>
              <a:rPr lang="en-US" sz="2000" dirty="0" smtClean="0"/>
              <a:t> </a:t>
            </a:r>
            <a:r>
              <a:rPr lang="en-US" sz="2000" dirty="0" err="1" smtClean="0"/>
              <a:t>penemuan</a:t>
            </a:r>
            <a:r>
              <a:rPr lang="en-US" sz="2000" dirty="0" smtClean="0"/>
              <a:t> </a:t>
            </a:r>
            <a:r>
              <a:rPr lang="en-US" sz="2000" dirty="0" err="1" smtClean="0"/>
              <a:t>peluang</a:t>
            </a:r>
            <a:r>
              <a:rPr lang="en-US" sz="2000" dirty="0" smtClean="0"/>
              <a:t> </a:t>
            </a:r>
            <a:r>
              <a:rPr lang="en-US" sz="2000" dirty="0" err="1" smtClean="0"/>
              <a:t>dalam</a:t>
            </a:r>
            <a:r>
              <a:rPr lang="en-US" sz="2000" dirty="0" smtClean="0"/>
              <a:t> </a:t>
            </a:r>
            <a:r>
              <a:rPr lang="en-US" sz="2000" dirty="0" err="1" smtClean="0"/>
              <a:t>proses</a:t>
            </a:r>
            <a:r>
              <a:rPr lang="en-US" sz="2000" dirty="0" smtClean="0"/>
              <a:t> </a:t>
            </a:r>
            <a:r>
              <a:rPr lang="en-US" sz="2000" dirty="0" err="1" smtClean="0"/>
              <a:t>pemasaran</a:t>
            </a:r>
            <a:r>
              <a:rPr lang="en-US" sz="2000" dirty="0" smtClean="0"/>
              <a:t> (P3M UI, 2003).</a:t>
            </a:r>
            <a:endParaRPr lang="id-ID" sz="2000" dirty="0"/>
          </a:p>
        </p:txBody>
      </p:sp>
    </p:spTree>
    <p:extLst>
      <p:ext uri="{BB962C8B-B14F-4D97-AF65-F5344CB8AC3E}">
        <p14:creationId xmlns:p14="http://schemas.microsoft.com/office/powerpoint/2010/main" xmlns="" val="2167864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68313" y="765175"/>
            <a:ext cx="8229600" cy="663561"/>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sz="4000" dirty="0" smtClean="0"/>
              <a:t>Perkembangan riset pemasaran </a:t>
            </a:r>
            <a:endParaRPr lang="en-US" altLang="en-US" sz="4000" dirty="0" smtClean="0">
              <a:latin typeface="Arial" charset="0"/>
              <a:cs typeface="Arial" charset="0"/>
            </a:endParaRPr>
          </a:p>
        </p:txBody>
      </p:sp>
      <p:sp>
        <p:nvSpPr>
          <p:cNvPr id="3" name="Content Placeholder 2"/>
          <p:cNvSpPr>
            <a:spLocks noGrp="1"/>
          </p:cNvSpPr>
          <p:nvPr>
            <p:ph sz="half" idx="2"/>
          </p:nvPr>
        </p:nvSpPr>
        <p:spPr>
          <a:xfrm>
            <a:off x="467544" y="1916113"/>
            <a:ext cx="8208912" cy="4176712"/>
          </a:xfrm>
        </p:spPr>
        <p:txBody>
          <a:bodyPr/>
          <a:lstStyle/>
          <a:p>
            <a:pPr lvl="1"/>
            <a:r>
              <a:rPr lang="en-US" dirty="0" smtClean="0"/>
              <a:t>.... – 1915 </a:t>
            </a:r>
            <a:r>
              <a:rPr lang="en-US" i="1" dirty="0" err="1" smtClean="0"/>
              <a:t>Fase</a:t>
            </a:r>
            <a:r>
              <a:rPr lang="en-US" i="1" dirty="0" smtClean="0"/>
              <a:t> </a:t>
            </a:r>
            <a:r>
              <a:rPr lang="en-US" i="1" dirty="0" err="1" smtClean="0"/>
              <a:t>Pra</a:t>
            </a:r>
            <a:r>
              <a:rPr lang="en-US" i="1" dirty="0" smtClean="0"/>
              <a:t> </a:t>
            </a:r>
            <a:r>
              <a:rPr lang="en-US" i="1" dirty="0" err="1" smtClean="0"/>
              <a:t>Perkembangan</a:t>
            </a:r>
            <a:endParaRPr lang="id-ID" dirty="0" smtClean="0"/>
          </a:p>
          <a:p>
            <a:pPr lvl="2"/>
            <a:r>
              <a:rPr lang="en-US" dirty="0" smtClean="0"/>
              <a:t>Survey </a:t>
            </a:r>
            <a:r>
              <a:rPr lang="en-US" dirty="0" err="1" smtClean="0"/>
              <a:t>sudah</a:t>
            </a:r>
            <a:r>
              <a:rPr lang="en-US" dirty="0" smtClean="0"/>
              <a:t> </a:t>
            </a:r>
            <a:r>
              <a:rPr lang="en-US" dirty="0" err="1" smtClean="0"/>
              <a:t>mulai</a:t>
            </a:r>
            <a:r>
              <a:rPr lang="en-US" dirty="0" smtClean="0"/>
              <a:t> </a:t>
            </a:r>
            <a:r>
              <a:rPr lang="en-US" dirty="0" err="1" smtClean="0"/>
              <a:t>dilakukan</a:t>
            </a:r>
            <a:r>
              <a:rPr lang="en-US" dirty="0" smtClean="0"/>
              <a:t> </a:t>
            </a:r>
            <a:r>
              <a:rPr lang="en-US" dirty="0" err="1" smtClean="0"/>
              <a:t>namun</a:t>
            </a:r>
            <a:r>
              <a:rPr lang="en-US" dirty="0" smtClean="0"/>
              <a:t> </a:t>
            </a:r>
            <a:r>
              <a:rPr lang="en-US" dirty="0" err="1" smtClean="0"/>
              <a:t>tanpa</a:t>
            </a:r>
            <a:r>
              <a:rPr lang="en-US" dirty="0" smtClean="0"/>
              <a:t> </a:t>
            </a:r>
            <a:r>
              <a:rPr lang="en-US" dirty="0" err="1" smtClean="0"/>
              <a:t>pendekatan</a:t>
            </a:r>
            <a:r>
              <a:rPr lang="en-US" dirty="0" smtClean="0"/>
              <a:t> </a:t>
            </a:r>
            <a:r>
              <a:rPr lang="en-US" dirty="0" err="1" smtClean="0"/>
              <a:t>atau</a:t>
            </a:r>
            <a:r>
              <a:rPr lang="en-US" dirty="0" smtClean="0"/>
              <a:t> </a:t>
            </a:r>
            <a:r>
              <a:rPr lang="en-US" dirty="0" err="1" smtClean="0"/>
              <a:t>landasan</a:t>
            </a:r>
            <a:r>
              <a:rPr lang="en-US" dirty="0" smtClean="0"/>
              <a:t> </a:t>
            </a:r>
            <a:r>
              <a:rPr lang="en-US" dirty="0" err="1" smtClean="0"/>
              <a:t>metodologi</a:t>
            </a:r>
            <a:r>
              <a:rPr lang="en-US" dirty="0" smtClean="0"/>
              <a:t> </a:t>
            </a:r>
            <a:r>
              <a:rPr lang="en-US" dirty="0" err="1" smtClean="0"/>
              <a:t>ilmiah</a:t>
            </a:r>
            <a:endParaRPr lang="id-ID" dirty="0" smtClean="0"/>
          </a:p>
          <a:p>
            <a:pPr lvl="2"/>
            <a:r>
              <a:rPr lang="en-US" dirty="0" smtClean="0"/>
              <a:t>Perusahaan </a:t>
            </a:r>
            <a:r>
              <a:rPr lang="en-US" dirty="0" err="1" smtClean="0"/>
              <a:t>riset</a:t>
            </a:r>
            <a:r>
              <a:rPr lang="en-US" dirty="0" smtClean="0"/>
              <a:t> </a:t>
            </a:r>
            <a:r>
              <a:rPr lang="en-US" dirty="0" err="1" smtClean="0"/>
              <a:t>belum</a:t>
            </a:r>
            <a:r>
              <a:rPr lang="en-US" dirty="0" smtClean="0"/>
              <a:t> </a:t>
            </a:r>
            <a:r>
              <a:rPr lang="en-US" dirty="0" err="1" smtClean="0"/>
              <a:t>muncul</a:t>
            </a:r>
            <a:endParaRPr lang="id-ID" dirty="0" smtClean="0"/>
          </a:p>
          <a:p>
            <a:pPr lvl="1"/>
            <a:r>
              <a:rPr lang="en-US" dirty="0" smtClean="0"/>
              <a:t>1915 – 1940 </a:t>
            </a:r>
            <a:r>
              <a:rPr lang="en-US" i="1" dirty="0" err="1" smtClean="0"/>
              <a:t>Fase</a:t>
            </a:r>
            <a:r>
              <a:rPr lang="en-US" i="1" dirty="0" smtClean="0"/>
              <a:t> </a:t>
            </a:r>
            <a:r>
              <a:rPr lang="en-US" i="1" dirty="0" err="1" smtClean="0"/>
              <a:t>Perkembangan</a:t>
            </a:r>
            <a:r>
              <a:rPr lang="en-US" i="1" dirty="0" smtClean="0"/>
              <a:t> </a:t>
            </a:r>
            <a:r>
              <a:rPr lang="en-US" i="1" dirty="0" err="1" smtClean="0"/>
              <a:t>Awal</a:t>
            </a:r>
            <a:r>
              <a:rPr lang="en-US" i="1" dirty="0" smtClean="0"/>
              <a:t> </a:t>
            </a:r>
            <a:r>
              <a:rPr lang="en-US" i="1" dirty="0" err="1" smtClean="0"/>
              <a:t>Riset</a:t>
            </a:r>
            <a:r>
              <a:rPr lang="en-US" i="1" dirty="0" smtClean="0"/>
              <a:t> </a:t>
            </a:r>
            <a:r>
              <a:rPr lang="en-US" i="1" dirty="0" err="1" smtClean="0"/>
              <a:t>Pasar</a:t>
            </a:r>
            <a:endParaRPr lang="id-ID" dirty="0" smtClean="0"/>
          </a:p>
          <a:p>
            <a:pPr lvl="2"/>
            <a:r>
              <a:rPr lang="en-US" dirty="0" err="1" smtClean="0"/>
              <a:t>Dikenal</a:t>
            </a:r>
            <a:r>
              <a:rPr lang="en-US" dirty="0" smtClean="0"/>
              <a:t> </a:t>
            </a:r>
            <a:r>
              <a:rPr lang="en-US" dirty="0" err="1" smtClean="0"/>
              <a:t>dengan</a:t>
            </a:r>
            <a:r>
              <a:rPr lang="en-US" dirty="0" smtClean="0"/>
              <a:t> </a:t>
            </a:r>
            <a:r>
              <a:rPr lang="en-US" dirty="0" err="1" smtClean="0"/>
              <a:t>riset</a:t>
            </a:r>
            <a:r>
              <a:rPr lang="en-US" dirty="0" smtClean="0"/>
              <a:t> </a:t>
            </a:r>
            <a:r>
              <a:rPr lang="en-US" dirty="0" err="1" smtClean="0"/>
              <a:t>pasar</a:t>
            </a:r>
            <a:r>
              <a:rPr lang="en-US" dirty="0" smtClean="0"/>
              <a:t> (</a:t>
            </a:r>
            <a:r>
              <a:rPr lang="en-US" i="1" dirty="0" smtClean="0"/>
              <a:t>market research</a:t>
            </a:r>
            <a:r>
              <a:rPr lang="en-US" dirty="0" smtClean="0"/>
              <a:t>)</a:t>
            </a:r>
            <a:endParaRPr lang="id-ID" dirty="0" smtClean="0"/>
          </a:p>
          <a:p>
            <a:pPr lvl="2"/>
            <a:r>
              <a:rPr lang="en-US" dirty="0" smtClean="0"/>
              <a:t>Perusahaan </a:t>
            </a:r>
            <a:r>
              <a:rPr lang="en-US" dirty="0" err="1" smtClean="0"/>
              <a:t>riset</a:t>
            </a:r>
            <a:r>
              <a:rPr lang="en-US" dirty="0" smtClean="0"/>
              <a:t> </a:t>
            </a:r>
            <a:r>
              <a:rPr lang="en-US" dirty="0" err="1" smtClean="0"/>
              <a:t>pasar</a:t>
            </a:r>
            <a:r>
              <a:rPr lang="en-US" dirty="0" smtClean="0"/>
              <a:t> </a:t>
            </a:r>
            <a:r>
              <a:rPr lang="en-US" dirty="0" err="1" smtClean="0"/>
              <a:t>mulai</a:t>
            </a:r>
            <a:r>
              <a:rPr lang="en-US" dirty="0" smtClean="0"/>
              <a:t> </a:t>
            </a:r>
            <a:r>
              <a:rPr lang="en-US" dirty="0" err="1" smtClean="0"/>
              <a:t>berdiri</a:t>
            </a:r>
            <a:endParaRPr lang="id-ID" dirty="0" smtClean="0"/>
          </a:p>
          <a:p>
            <a:pPr lvl="2"/>
            <a:r>
              <a:rPr lang="en-US" dirty="0" smtClean="0"/>
              <a:t>Survey </a:t>
            </a:r>
            <a:r>
              <a:rPr lang="en-US" dirty="0" err="1" smtClean="0"/>
              <a:t>dilakukan</a:t>
            </a:r>
            <a:r>
              <a:rPr lang="en-US" dirty="0" smtClean="0"/>
              <a:t> </a:t>
            </a:r>
            <a:r>
              <a:rPr lang="en-US" dirty="0" err="1" smtClean="0"/>
              <a:t>masih</a:t>
            </a:r>
            <a:r>
              <a:rPr lang="en-US" dirty="0" smtClean="0"/>
              <a:t> </a:t>
            </a:r>
            <a:r>
              <a:rPr lang="en-US" dirty="0" err="1" smtClean="0"/>
              <a:t>terfokus</a:t>
            </a:r>
            <a:r>
              <a:rPr lang="en-US" dirty="0" smtClean="0"/>
              <a:t> </a:t>
            </a:r>
            <a:r>
              <a:rPr lang="en-US" dirty="0" err="1" smtClean="0"/>
              <a:t>pada</a:t>
            </a:r>
            <a:r>
              <a:rPr lang="en-US" dirty="0" smtClean="0"/>
              <a:t> </a:t>
            </a:r>
            <a:r>
              <a:rPr lang="en-US" dirty="0" err="1" smtClean="0"/>
              <a:t>riset</a:t>
            </a:r>
            <a:r>
              <a:rPr lang="en-US" dirty="0" smtClean="0"/>
              <a:t> </a:t>
            </a:r>
            <a:r>
              <a:rPr lang="en-US" dirty="0" err="1" smtClean="0"/>
              <a:t>konsumen</a:t>
            </a:r>
            <a:endParaRPr lang="id-ID" dirty="0" smtClean="0"/>
          </a:p>
          <a:p>
            <a:pPr lvl="2"/>
            <a:r>
              <a:rPr lang="en-US" dirty="0" err="1" smtClean="0"/>
              <a:t>Buku</a:t>
            </a:r>
            <a:r>
              <a:rPr lang="en-US" dirty="0" smtClean="0"/>
              <a:t> </a:t>
            </a:r>
            <a:r>
              <a:rPr lang="en-US" dirty="0" err="1" smtClean="0"/>
              <a:t>riset</a:t>
            </a:r>
            <a:r>
              <a:rPr lang="en-US" dirty="0" smtClean="0"/>
              <a:t> </a:t>
            </a:r>
            <a:r>
              <a:rPr lang="en-US" dirty="0" err="1" smtClean="0"/>
              <a:t>pasar</a:t>
            </a:r>
            <a:r>
              <a:rPr lang="en-US" dirty="0" smtClean="0"/>
              <a:t> </a:t>
            </a:r>
            <a:r>
              <a:rPr lang="en-US" dirty="0" err="1" smtClean="0"/>
              <a:t>pertama</a:t>
            </a:r>
            <a:r>
              <a:rPr lang="en-US" dirty="0" smtClean="0"/>
              <a:t> </a:t>
            </a:r>
            <a:r>
              <a:rPr lang="en-US" dirty="0" err="1" smtClean="0"/>
              <a:t>dipublikasikan</a:t>
            </a:r>
            <a:r>
              <a:rPr lang="en-US" dirty="0" smtClean="0"/>
              <a:t> </a:t>
            </a:r>
            <a:r>
              <a:rPr lang="en-US" dirty="0" err="1" smtClean="0"/>
              <a:t>tahun</a:t>
            </a:r>
            <a:r>
              <a:rPr lang="en-US" dirty="0" smtClean="0"/>
              <a:t> 1921</a:t>
            </a:r>
            <a:endParaRPr lang="id-ID" dirty="0" smtClean="0"/>
          </a:p>
          <a:p>
            <a:pPr lvl="1"/>
            <a:r>
              <a:rPr lang="en-US" dirty="0" smtClean="0"/>
              <a:t>1941 – 1950 </a:t>
            </a:r>
            <a:r>
              <a:rPr lang="en-US" i="1" dirty="0" err="1" smtClean="0"/>
              <a:t>Fase</a:t>
            </a:r>
            <a:r>
              <a:rPr lang="en-US" i="1" dirty="0" smtClean="0"/>
              <a:t> </a:t>
            </a:r>
            <a:r>
              <a:rPr lang="en-US" i="1" dirty="0" err="1" smtClean="0"/>
              <a:t>Peningkatan</a:t>
            </a:r>
            <a:r>
              <a:rPr lang="en-US" i="1" dirty="0" smtClean="0"/>
              <a:t> </a:t>
            </a:r>
            <a:r>
              <a:rPr lang="en-US" i="1" dirty="0" err="1" smtClean="0"/>
              <a:t>Fungsi</a:t>
            </a:r>
            <a:r>
              <a:rPr lang="en-US" i="1" dirty="0" smtClean="0"/>
              <a:t> </a:t>
            </a:r>
            <a:r>
              <a:rPr lang="en-US" i="1" dirty="0" err="1" smtClean="0"/>
              <a:t>dari</a:t>
            </a:r>
            <a:r>
              <a:rPr lang="en-US" i="1" dirty="0" smtClean="0"/>
              <a:t> </a:t>
            </a:r>
            <a:r>
              <a:rPr lang="en-US" i="1" dirty="0" err="1" smtClean="0"/>
              <a:t>Riset</a:t>
            </a:r>
            <a:r>
              <a:rPr lang="en-US" i="1" dirty="0" smtClean="0"/>
              <a:t> </a:t>
            </a:r>
            <a:r>
              <a:rPr lang="en-US" i="1" dirty="0" err="1" smtClean="0"/>
              <a:t>Pasar</a:t>
            </a:r>
            <a:endParaRPr lang="id-ID" dirty="0" smtClean="0"/>
          </a:p>
          <a:p>
            <a:pPr lvl="2"/>
            <a:r>
              <a:rPr lang="en-US" dirty="0" err="1" smtClean="0"/>
              <a:t>Sudah</a:t>
            </a:r>
            <a:r>
              <a:rPr lang="en-US" dirty="0" smtClean="0"/>
              <a:t> </a:t>
            </a:r>
            <a:r>
              <a:rPr lang="en-US" dirty="0" err="1" smtClean="0"/>
              <a:t>dikenal</a:t>
            </a:r>
            <a:r>
              <a:rPr lang="en-US" dirty="0" smtClean="0"/>
              <a:t> </a:t>
            </a:r>
            <a:r>
              <a:rPr lang="en-US" dirty="0" err="1" smtClean="0"/>
              <a:t>sebagai</a:t>
            </a:r>
            <a:r>
              <a:rPr lang="en-US" dirty="0" smtClean="0"/>
              <a:t> </a:t>
            </a:r>
            <a:r>
              <a:rPr lang="en-US" dirty="0" err="1" smtClean="0"/>
              <a:t>riset</a:t>
            </a:r>
            <a:r>
              <a:rPr lang="en-US" dirty="0" smtClean="0"/>
              <a:t> </a:t>
            </a:r>
            <a:r>
              <a:rPr lang="en-US" dirty="0" err="1" smtClean="0"/>
              <a:t>pemasaran</a:t>
            </a:r>
            <a:r>
              <a:rPr lang="en-US" dirty="0" smtClean="0"/>
              <a:t> (</a:t>
            </a:r>
            <a:r>
              <a:rPr lang="en-US" i="1" dirty="0" smtClean="0"/>
              <a:t>marketing research</a:t>
            </a:r>
            <a:r>
              <a:rPr lang="en-US" dirty="0" smtClean="0"/>
              <a:t>)</a:t>
            </a:r>
            <a:endParaRPr lang="id-ID" dirty="0" smtClean="0"/>
          </a:p>
          <a:p>
            <a:pPr lvl="2"/>
            <a:r>
              <a:rPr lang="en-US" dirty="0" smtClean="0"/>
              <a:t>Makin </a:t>
            </a:r>
            <a:r>
              <a:rPr lang="en-US" dirty="0" err="1" smtClean="0"/>
              <a:t>bertambah</a:t>
            </a:r>
            <a:r>
              <a:rPr lang="en-US" dirty="0" smtClean="0"/>
              <a:t> </a:t>
            </a:r>
            <a:r>
              <a:rPr lang="en-US" dirty="0" err="1" smtClean="0"/>
              <a:t>institusi</a:t>
            </a:r>
            <a:r>
              <a:rPr lang="en-US" dirty="0" smtClean="0"/>
              <a:t>/</a:t>
            </a:r>
            <a:r>
              <a:rPr lang="en-US" dirty="0" err="1" smtClean="0"/>
              <a:t>organisasi</a:t>
            </a:r>
            <a:r>
              <a:rPr lang="en-US" dirty="0" smtClean="0"/>
              <a:t> </a:t>
            </a:r>
            <a:r>
              <a:rPr lang="en-US" dirty="0" err="1" smtClean="0"/>
              <a:t>bisnis</a:t>
            </a:r>
            <a:r>
              <a:rPr lang="en-US" dirty="0" smtClean="0"/>
              <a:t> yang </a:t>
            </a:r>
            <a:r>
              <a:rPr lang="en-US" dirty="0" err="1" smtClean="0"/>
              <a:t>mempelajari</a:t>
            </a:r>
            <a:r>
              <a:rPr lang="en-US" dirty="0" smtClean="0"/>
              <a:t> </a:t>
            </a:r>
            <a:r>
              <a:rPr lang="en-US" dirty="0" err="1" smtClean="0"/>
              <a:t>riset</a:t>
            </a:r>
            <a:r>
              <a:rPr lang="en-US" dirty="0" smtClean="0"/>
              <a:t> </a:t>
            </a:r>
            <a:r>
              <a:rPr lang="en-US" dirty="0" err="1" smtClean="0"/>
              <a:t>pemasaran</a:t>
            </a:r>
            <a:endParaRPr lang="id-ID" dirty="0" smtClean="0"/>
          </a:p>
          <a:p>
            <a:pPr lvl="2"/>
            <a:r>
              <a:rPr lang="en-US" dirty="0" err="1" smtClean="0"/>
              <a:t>Cakupan</a:t>
            </a:r>
            <a:r>
              <a:rPr lang="en-US" dirty="0" smtClean="0"/>
              <a:t> </a:t>
            </a:r>
            <a:r>
              <a:rPr lang="en-US" dirty="0" err="1" smtClean="0"/>
              <a:t>riset</a:t>
            </a:r>
            <a:r>
              <a:rPr lang="en-US" dirty="0" smtClean="0"/>
              <a:t> </a:t>
            </a:r>
            <a:r>
              <a:rPr lang="en-US" dirty="0" err="1" smtClean="0"/>
              <a:t>sudah</a:t>
            </a:r>
            <a:r>
              <a:rPr lang="en-US" dirty="0" smtClean="0"/>
              <a:t> </a:t>
            </a:r>
            <a:r>
              <a:rPr lang="en-US" dirty="0" err="1" smtClean="0"/>
              <a:t>memasuki</a:t>
            </a:r>
            <a:r>
              <a:rPr lang="en-US" dirty="0" smtClean="0"/>
              <a:t> </a:t>
            </a:r>
            <a:r>
              <a:rPr lang="en-US" dirty="0" err="1" smtClean="0"/>
              <a:t>bagian</a:t>
            </a:r>
            <a:r>
              <a:rPr lang="en-US" dirty="0" smtClean="0"/>
              <a:t> </a:t>
            </a:r>
            <a:r>
              <a:rPr lang="en-US" dirty="0" err="1" smtClean="0"/>
              <a:t>fungsional</a:t>
            </a:r>
            <a:r>
              <a:rPr lang="en-US" dirty="0" smtClean="0"/>
              <a:t> </a:t>
            </a:r>
            <a:r>
              <a:rPr lang="en-US" dirty="0" err="1" smtClean="0"/>
              <a:t>pemasaran</a:t>
            </a:r>
            <a:r>
              <a:rPr lang="en-US" dirty="0" smtClean="0"/>
              <a:t> (4P: </a:t>
            </a:r>
            <a:r>
              <a:rPr lang="en-US" i="1" dirty="0" smtClean="0"/>
              <a:t>Product, Price, Promotion, &amp; Place</a:t>
            </a:r>
            <a:r>
              <a:rPr lang="en-US" dirty="0" smtClean="0"/>
              <a:t>)</a:t>
            </a:r>
            <a:endParaRPr lang="id-ID" dirty="0" smtClean="0"/>
          </a:p>
        </p:txBody>
      </p:sp>
    </p:spTree>
    <p:extLst>
      <p:ext uri="{BB962C8B-B14F-4D97-AF65-F5344CB8AC3E}">
        <p14:creationId xmlns:p14="http://schemas.microsoft.com/office/powerpoint/2010/main" xmlns="" val="2167864784"/>
      </p:ext>
    </p:extLst>
  </p:cSld>
  <p:clrMapOvr>
    <a:masterClrMapping/>
  </p:clrMapOvr>
</p:sld>
</file>

<file path=ppt/theme/theme1.xml><?xml version="1.0" encoding="utf-8"?>
<a:theme xmlns:a="http://schemas.openxmlformats.org/drawingml/2006/main" name="0-Blanko-PPT-sesi-1 Baru (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0-Blanko-PPT-sesi-1 Baru (3)</Template>
  <TotalTime>51</TotalTime>
  <Words>1313</Words>
  <Application>Microsoft Office PowerPoint</Application>
  <PresentationFormat>On-screen Show (4:3)</PresentationFormat>
  <Paragraphs>97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0-Blanko-PPT-sesi-1 Baru (3)</vt:lpstr>
      <vt:lpstr>RESMAN MUHARUL T</vt:lpstr>
      <vt:lpstr>Slide 2</vt:lpstr>
      <vt:lpstr>TOPIK SEBELUM UTS</vt:lpstr>
      <vt:lpstr>TOPIK SETELAH UTS</vt:lpstr>
      <vt:lpstr>BUKU REFERENSI</vt:lpstr>
      <vt:lpstr>PENILAIAN</vt:lpstr>
      <vt:lpstr>Definisi Riset Pemasaran</vt:lpstr>
      <vt:lpstr>Slide 8</vt:lpstr>
      <vt:lpstr>Perkembangan riset pemasaran </vt:lpstr>
      <vt:lpstr>Slide 10</vt:lpstr>
      <vt:lpstr>Pendekatan Intuisi atau Riset</vt:lpstr>
      <vt:lpstr>Slide 12</vt:lpstr>
      <vt:lpstr>Klasifikasi Riset Pemasaran</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Mulyo.W</dc:creator>
  <cp:lastModifiedBy>mobilesurvei</cp:lastModifiedBy>
  <cp:revision>5</cp:revision>
  <dcterms:created xsi:type="dcterms:W3CDTF">2019-09-17T08:27:08Z</dcterms:created>
  <dcterms:modified xsi:type="dcterms:W3CDTF">2020-08-25T00:38:53Z</dcterms:modified>
</cp:coreProperties>
</file>