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77" r:id="rId5"/>
    <p:sldId id="278" r:id="rId6"/>
    <p:sldId id="279" r:id="rId7"/>
    <p:sldId id="280" r:id="rId8"/>
    <p:sldId id="282" r:id="rId9"/>
    <p:sldId id="281" r:id="rId10"/>
    <p:sldId id="260" r:id="rId11"/>
    <p:sldId id="271" r:id="rId12"/>
    <p:sldId id="257" r:id="rId13"/>
    <p:sldId id="262" r:id="rId14"/>
    <p:sldId id="264" r:id="rId15"/>
    <p:sldId id="263" r:id="rId16"/>
    <p:sldId id="265" r:id="rId17"/>
    <p:sldId id="266" r:id="rId18"/>
    <p:sldId id="267" r:id="rId19"/>
    <p:sldId id="270" r:id="rId20"/>
    <p:sldId id="268" r:id="rId21"/>
    <p:sldId id="269" r:id="rId22"/>
    <p:sldId id="272" r:id="rId23"/>
    <p:sldId id="273" r:id="rId24"/>
    <p:sldId id="274" r:id="rId25"/>
    <p:sldId id="275" r:id="rId26"/>
    <p:sldId id="276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65B2CAE-56D7-4496-8B34-B3D524B3D19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116614C-1FD1-44EE-AD41-0C43BAACDF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8382000" cy="16733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SETTING PRAKTIK PEKERJAN SOSIAL DI RUMAH SAKIT 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76600"/>
            <a:ext cx="7391400" cy="9144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Puspitasari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Nurul</a:t>
            </a:r>
            <a:r>
              <a:rPr lang="en-US" dirty="0" smtClean="0">
                <a:solidFill>
                  <a:schemeClr val="bg1"/>
                </a:solidFill>
              </a:rPr>
              <a:t> D P, </a:t>
            </a:r>
            <a:r>
              <a:rPr lang="en-US" dirty="0" err="1" smtClean="0">
                <a:solidFill>
                  <a:schemeClr val="bg1"/>
                </a:solidFill>
              </a:rPr>
              <a:t>S.Tr.Sos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Sp.P.S.P.D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7" t="17351" r="37341" b="8269"/>
          <a:stretch/>
        </p:blipFill>
        <p:spPr bwMode="auto">
          <a:xfrm>
            <a:off x="5791200" y="3352800"/>
            <a:ext cx="256123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profesional</a:t>
            </a:r>
            <a:r>
              <a:rPr lang="en-US" sz="2400" dirty="0"/>
              <a:t> </a:t>
            </a:r>
            <a:r>
              <a:rPr lang="en-US" sz="2400" dirty="0" err="1"/>
              <a:t>dipekerjakan</a:t>
            </a:r>
            <a:r>
              <a:rPr lang="en-US" sz="2400" dirty="0"/>
              <a:t> di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pengaturan</a:t>
            </a:r>
            <a:r>
              <a:rPr lang="en-US" sz="2400" dirty="0"/>
              <a:t> </a:t>
            </a: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pribadi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akut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subakut</a:t>
            </a:r>
            <a:r>
              <a:rPr lang="en-US" sz="2400" dirty="0"/>
              <a:t>, </a:t>
            </a:r>
            <a:r>
              <a:rPr lang="en-US" sz="2400" dirty="0" smtClean="0"/>
              <a:t>metropolitan</a:t>
            </a:r>
            <a:r>
              <a:rPr lang="en-US" sz="2400" dirty="0"/>
              <a:t>, regional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pedesaan</a:t>
            </a:r>
            <a:r>
              <a:rPr lang="en-US" sz="2400" dirty="0" smtClean="0"/>
              <a:t>.</a:t>
            </a:r>
          </a:p>
          <a:p>
            <a:pPr marL="118872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anak-anak</a:t>
            </a:r>
            <a:r>
              <a:rPr lang="en-US" sz="2400" dirty="0"/>
              <a:t>, orang </a:t>
            </a:r>
            <a:r>
              <a:rPr lang="en-US" sz="2400" dirty="0" err="1"/>
              <a:t>dewasa</a:t>
            </a:r>
            <a:r>
              <a:rPr lang="en-US" sz="2400" dirty="0"/>
              <a:t>, </a:t>
            </a:r>
            <a:r>
              <a:rPr lang="en-US" sz="2400" dirty="0" err="1"/>
              <a:t>keluarga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komunitas</a:t>
            </a:r>
            <a:r>
              <a:rPr lang="en-US" sz="2400" dirty="0"/>
              <a:t> di </a:t>
            </a:r>
            <a:r>
              <a:rPr lang="en-US" sz="2400" dirty="0" err="1"/>
              <a:t>berbagai</a:t>
            </a:r>
            <a:r>
              <a:rPr lang="en-US" sz="2400" dirty="0"/>
              <a:t> unit </a:t>
            </a:r>
            <a:r>
              <a:rPr lang="en-US" sz="2400" dirty="0" err="1"/>
              <a:t>dan</a:t>
            </a:r>
            <a:r>
              <a:rPr lang="en-US" sz="2400" dirty="0"/>
              <a:t> area </a:t>
            </a:r>
            <a:r>
              <a:rPr lang="en-US" sz="2400" dirty="0" err="1"/>
              <a:t>khusus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73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5998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279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Renal Social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25609"/>
          </a:xfrm>
        </p:spPr>
        <p:txBody>
          <a:bodyPr>
            <a:noAutofit/>
          </a:bodyPr>
          <a:lstStyle/>
          <a:p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stadium </a:t>
            </a:r>
            <a:r>
              <a:rPr lang="en-US" sz="2400" dirty="0" err="1"/>
              <a:t>akhir</a:t>
            </a:r>
            <a:r>
              <a:rPr lang="en-US" sz="2400" dirty="0"/>
              <a:t> (ESRD)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kronis</a:t>
            </a:r>
            <a:r>
              <a:rPr lang="en-US" sz="2400" dirty="0"/>
              <a:t> yang </a:t>
            </a:r>
            <a:r>
              <a:rPr lang="en-US" sz="2400" dirty="0" err="1"/>
              <a:t>mengancam</a:t>
            </a:r>
            <a:r>
              <a:rPr lang="en-US" sz="2400" dirty="0"/>
              <a:t> </a:t>
            </a:r>
            <a:r>
              <a:rPr lang="en-US" sz="2400" dirty="0" err="1"/>
              <a:t>jiwa</a:t>
            </a:r>
            <a:r>
              <a:rPr lang="en-US" sz="2400" dirty="0"/>
              <a:t> di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</a:t>
            </a:r>
            <a:r>
              <a:rPr lang="en-US" sz="2400" dirty="0" err="1"/>
              <a:t>berhenti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: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mengeluarkan</a:t>
            </a:r>
            <a:r>
              <a:rPr lang="en-US" sz="2400" dirty="0"/>
              <a:t> </a:t>
            </a:r>
            <a:r>
              <a:rPr lang="en-US" sz="2400" dirty="0" err="1"/>
              <a:t>limbah</a:t>
            </a:r>
            <a:r>
              <a:rPr lang="en-US" sz="2400" dirty="0"/>
              <a:t>, </a:t>
            </a:r>
            <a:r>
              <a:rPr lang="en-US" sz="2400" dirty="0" err="1"/>
              <a:t>memusatkan</a:t>
            </a:r>
            <a:r>
              <a:rPr lang="en-US" sz="2400" dirty="0"/>
              <a:t> </a:t>
            </a:r>
            <a:r>
              <a:rPr lang="en-US" sz="2400" dirty="0" err="1"/>
              <a:t>urin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mengatur</a:t>
            </a:r>
            <a:r>
              <a:rPr lang="en-US" sz="2400" dirty="0"/>
              <a:t> </a:t>
            </a:r>
            <a:r>
              <a:rPr lang="en-US" sz="2400" dirty="0" err="1"/>
              <a:t>elektrolit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yang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berukuran</a:t>
            </a:r>
            <a:r>
              <a:rPr lang="en-US" sz="2400" dirty="0"/>
              <a:t> </a:t>
            </a:r>
            <a:r>
              <a:rPr lang="en-US" sz="2400" dirty="0" err="1"/>
              <a:t>sebesar</a:t>
            </a:r>
            <a:r>
              <a:rPr lang="en-US" sz="2400" dirty="0"/>
              <a:t> </a:t>
            </a:r>
            <a:r>
              <a:rPr lang="en-US" sz="2400" dirty="0" err="1"/>
              <a:t>kepalan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 orang </a:t>
            </a:r>
            <a:r>
              <a:rPr lang="en-US" sz="2400" dirty="0" err="1"/>
              <a:t>dewasa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beratnya</a:t>
            </a:r>
            <a:r>
              <a:rPr lang="en-US" sz="2400" dirty="0"/>
              <a:t> </a:t>
            </a:r>
            <a:r>
              <a:rPr lang="en-US" sz="2400" dirty="0" err="1"/>
              <a:t>sekitar</a:t>
            </a:r>
            <a:r>
              <a:rPr lang="en-US" sz="2400" dirty="0"/>
              <a:t> </a:t>
            </a:r>
            <a:r>
              <a:rPr lang="en-US" sz="2400" dirty="0" err="1"/>
              <a:t>sepertiga</a:t>
            </a:r>
            <a:r>
              <a:rPr lang="en-US" sz="2400" dirty="0"/>
              <a:t> </a:t>
            </a:r>
            <a:r>
              <a:rPr lang="en-US" sz="2400" dirty="0" err="1"/>
              <a:t>pon</a:t>
            </a:r>
            <a:r>
              <a:rPr lang="en-US" sz="2400" dirty="0"/>
              <a:t>. Organ-organ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terletak</a:t>
            </a:r>
            <a:r>
              <a:rPr lang="en-US" sz="2400" dirty="0"/>
              <a:t> di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sisi</a:t>
            </a:r>
            <a:r>
              <a:rPr lang="en-US" sz="2400" dirty="0"/>
              <a:t> </a:t>
            </a:r>
            <a:r>
              <a:rPr lang="en-US" sz="2400" dirty="0" err="1"/>
              <a:t>tulang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Ginjal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menjaga</a:t>
            </a:r>
            <a:r>
              <a:rPr lang="en-US" sz="2400" dirty="0"/>
              <a:t> agar </a:t>
            </a:r>
            <a:r>
              <a:rPr lang="en-US" sz="2400" dirty="0" err="1"/>
              <a:t>tubuh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limbah</a:t>
            </a:r>
            <a:r>
              <a:rPr lang="en-US" sz="2400" dirty="0"/>
              <a:t>.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tambahan</a:t>
            </a:r>
            <a:r>
              <a:rPr lang="en-US" sz="2400" dirty="0"/>
              <a:t>,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mengatur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 </a:t>
            </a:r>
            <a:r>
              <a:rPr lang="en-US" sz="2400" dirty="0" err="1"/>
              <a:t>merah</a:t>
            </a:r>
            <a:r>
              <a:rPr lang="en-US" sz="2400" dirty="0"/>
              <a:t>, </a:t>
            </a:r>
            <a:r>
              <a:rPr lang="en-US" sz="2400" dirty="0" err="1"/>
              <a:t>mengatur</a:t>
            </a:r>
            <a:r>
              <a:rPr lang="en-US" sz="2400" dirty="0"/>
              <a:t> </a:t>
            </a:r>
            <a:r>
              <a:rPr lang="en-US" sz="2400" dirty="0" err="1"/>
              <a:t>tekanan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mengontrol</a:t>
            </a:r>
            <a:r>
              <a:rPr lang="en-US" sz="2400" dirty="0"/>
              <a:t> </a:t>
            </a:r>
            <a:r>
              <a:rPr lang="en-US" sz="2400" dirty="0" err="1"/>
              <a:t>keseimbangan</a:t>
            </a:r>
            <a:r>
              <a:rPr lang="en-US" sz="2400" dirty="0"/>
              <a:t> </a:t>
            </a:r>
            <a:r>
              <a:rPr lang="en-US" sz="2400" dirty="0" err="1"/>
              <a:t>kimiawi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cairan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942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Renal Social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normal, </a:t>
            </a:r>
            <a:r>
              <a:rPr lang="en-US" sz="2400" dirty="0" err="1"/>
              <a:t>darah</a:t>
            </a:r>
            <a:r>
              <a:rPr lang="en-US" sz="2400" dirty="0"/>
              <a:t> </a:t>
            </a:r>
            <a:r>
              <a:rPr lang="en-US" sz="2400" dirty="0" err="1"/>
              <a:t>mengalir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jantung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. </a:t>
            </a:r>
            <a:r>
              <a:rPr lang="en-US" sz="2400" dirty="0" err="1"/>
              <a:t>Ginjal</a:t>
            </a:r>
            <a:r>
              <a:rPr lang="en-US" sz="2400" dirty="0"/>
              <a:t> </a:t>
            </a:r>
            <a:r>
              <a:rPr lang="en-US" sz="2400" dirty="0" err="1"/>
              <a:t>menyaring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limbah</a:t>
            </a:r>
            <a:r>
              <a:rPr lang="en-US" sz="2400" dirty="0"/>
              <a:t> yang </a:t>
            </a:r>
            <a:r>
              <a:rPr lang="en-US" sz="2400" dirty="0" err="1"/>
              <a:t>dikeluarkan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urin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 smtClean="0"/>
              <a:t>memadai</a:t>
            </a:r>
            <a:r>
              <a:rPr lang="en-US" sz="2400" dirty="0" smtClean="0"/>
              <a:t>,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mempertahankan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 smtClean="0"/>
              <a:t>pasien</a:t>
            </a:r>
            <a:r>
              <a:rPr lang="en-US" sz="2400" dirty="0" smtClean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menjalani</a:t>
            </a:r>
            <a:r>
              <a:rPr lang="en-US" sz="2400" dirty="0"/>
              <a:t> </a:t>
            </a:r>
            <a:r>
              <a:rPr lang="en-US" sz="2400" dirty="0" err="1" smtClean="0"/>
              <a:t>transplantasi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mengembalikan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yang </a:t>
            </a:r>
            <a:r>
              <a:rPr lang="en-US" sz="2400" dirty="0" err="1"/>
              <a:t>gagal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ESRD </a:t>
            </a:r>
            <a:r>
              <a:rPr lang="en-US" sz="2400" dirty="0" err="1"/>
              <a:t>disebabkan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trauma yang </a:t>
            </a:r>
            <a:r>
              <a:rPr lang="en-US" sz="2400" dirty="0" err="1"/>
              <a:t>merusak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merusak</a:t>
            </a:r>
            <a:r>
              <a:rPr lang="en-US" sz="2400" dirty="0"/>
              <a:t> </a:t>
            </a:r>
            <a:r>
              <a:rPr lang="en-US" sz="2400" dirty="0" err="1"/>
              <a:t>fungsinya</a:t>
            </a:r>
            <a:r>
              <a:rPr lang="en-US" sz="2400" dirty="0"/>
              <a:t>. </a:t>
            </a:r>
            <a:r>
              <a:rPr lang="en-US" sz="2400" dirty="0" err="1"/>
              <a:t>Meski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,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yang </a:t>
            </a:r>
            <a:r>
              <a:rPr lang="en-US" sz="2400" dirty="0" err="1"/>
              <a:t>memadai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90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Renal Social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609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/>
              <a:t>krisis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kali </a:t>
            </a:r>
            <a:r>
              <a:rPr lang="en-US" sz="2400" dirty="0" err="1"/>
              <a:t>menyadari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 smtClean="0"/>
              <a:t>gejala</a:t>
            </a:r>
            <a:r>
              <a:rPr lang="en-US" sz="2400" dirty="0" smtClean="0"/>
              <a:t>,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/>
              <a:t>diagnosis, </a:t>
            </a:r>
            <a:r>
              <a:rPr lang="en-US" sz="2400" dirty="0" err="1"/>
              <a:t>pengobatan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tindak</a:t>
            </a:r>
            <a:r>
              <a:rPr lang="en-US" sz="2400" dirty="0"/>
              <a:t> </a:t>
            </a:r>
            <a:r>
              <a:rPr lang="en-US" sz="2400" dirty="0" err="1"/>
              <a:t>lanjut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smtClean="0"/>
              <a:t>stress, </a:t>
            </a:r>
            <a:r>
              <a:rPr lang="en-US" sz="2400" dirty="0" err="1"/>
              <a:t>kecemasan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ketakutan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pilihan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terungkap</a:t>
            </a:r>
            <a:r>
              <a:rPr lang="en-US" sz="2400" dirty="0"/>
              <a:t>;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,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penyesuaian</a:t>
            </a:r>
            <a:r>
              <a:rPr lang="en-US" sz="2400" dirty="0"/>
              <a:t> </a:t>
            </a:r>
            <a:r>
              <a:rPr lang="en-US" sz="2400" dirty="0" err="1"/>
              <a:t>terhadapnya</a:t>
            </a:r>
            <a:r>
              <a:rPr lang="en-US" sz="2400" dirty="0"/>
              <a:t> </a:t>
            </a:r>
            <a:r>
              <a:rPr lang="en-US" sz="2400" dirty="0" err="1"/>
              <a:t>menekan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/>
              <a:t>kronis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diagnosa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r>
              <a:rPr lang="en-US" sz="2400" dirty="0"/>
              <a:t>, </a:t>
            </a:r>
            <a:r>
              <a:rPr lang="en-US" sz="2400" dirty="0" err="1"/>
              <a:t>sekaligus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menyadari</a:t>
            </a:r>
            <a:r>
              <a:rPr lang="en-US" sz="2400" dirty="0"/>
              <a:t> </a:t>
            </a:r>
            <a:r>
              <a:rPr lang="en-US" sz="2400" dirty="0" err="1"/>
              <a:t>kenyataan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 smtClean="0"/>
              <a:t>panjang</a:t>
            </a:r>
            <a:r>
              <a:rPr lang="en-US" sz="2400" dirty="0"/>
              <a:t> </a:t>
            </a:r>
            <a:r>
              <a:rPr lang="en-US" sz="2400" dirty="0" err="1" smtClean="0"/>
              <a:t>berdampak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mengontrol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 smtClean="0"/>
              <a:t>tantangan</a:t>
            </a:r>
            <a:r>
              <a:rPr lang="en-US" sz="2400" dirty="0" smtClean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4150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Renal Social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609"/>
          </a:xfrm>
        </p:spPr>
        <p:txBody>
          <a:bodyPr>
            <a:noAutofit/>
          </a:bodyPr>
          <a:lstStyle/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r>
              <a:rPr lang="en-US" sz="2400" dirty="0" err="1"/>
              <a:t>merawat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kronis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psikologis</a:t>
            </a:r>
            <a:r>
              <a:rPr lang="en-US" sz="2400" dirty="0"/>
              <a:t> </a:t>
            </a:r>
            <a:r>
              <a:rPr lang="en-US" sz="2400" dirty="0" err="1" smtClean="0"/>
              <a:t>pengasuh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Tingkat </a:t>
            </a:r>
            <a:r>
              <a:rPr lang="en-US" sz="2400" dirty="0" err="1"/>
              <a:t>kelelahan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tekanan</a:t>
            </a:r>
            <a:r>
              <a:rPr lang="en-US" sz="2400" dirty="0"/>
              <a:t> </a:t>
            </a:r>
            <a:r>
              <a:rPr lang="en-US" sz="2400" dirty="0" err="1" smtClean="0"/>
              <a:t>mengharuskan</a:t>
            </a:r>
            <a:r>
              <a:rPr lang="en-US" sz="2400" dirty="0" smtClean="0"/>
              <a:t> </a:t>
            </a:r>
            <a:r>
              <a:rPr lang="en-US" sz="2400" dirty="0" err="1"/>
              <a:t>pengasuh</a:t>
            </a:r>
            <a:r>
              <a:rPr lang="en-US" sz="2400" dirty="0"/>
              <a:t> </a:t>
            </a:r>
            <a:r>
              <a:rPr lang="en-US" sz="2400" dirty="0" err="1"/>
              <a:t>memikul</a:t>
            </a:r>
            <a:r>
              <a:rPr lang="en-US" sz="2400" dirty="0"/>
              <a:t>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dirty="0" err="1" smtClean="0"/>
              <a:t>Pengasuh</a:t>
            </a:r>
            <a:r>
              <a:rPr lang="en-US" sz="2400" dirty="0" smtClean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menghadapi</a:t>
            </a:r>
            <a:r>
              <a:rPr lang="en-US" sz="2400" dirty="0"/>
              <a:t> </a:t>
            </a:r>
            <a:r>
              <a:rPr lang="en-US" sz="2400" dirty="0" err="1"/>
              <a:t>kerasnya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r>
              <a:rPr lang="en-US" sz="2400" dirty="0"/>
              <a:t>: </a:t>
            </a:r>
            <a:r>
              <a:rPr lang="en-US" sz="2400" dirty="0" err="1"/>
              <a:t>memastikan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r>
              <a:rPr lang="en-US" sz="2400" dirty="0"/>
              <a:t>,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dirty="0" err="1"/>
              <a:t>akomodasi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diet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pembatasan</a:t>
            </a:r>
            <a:r>
              <a:rPr lang="en-US" sz="2400" dirty="0"/>
              <a:t> </a:t>
            </a:r>
            <a:r>
              <a:rPr lang="en-US" sz="2400" dirty="0" err="1"/>
              <a:t>cairan</a:t>
            </a:r>
            <a:r>
              <a:rPr lang="en-US" sz="2400" dirty="0"/>
              <a:t>, </a:t>
            </a:r>
            <a:r>
              <a:rPr lang="en-US" sz="2400" dirty="0" err="1" smtClean="0"/>
              <a:t>berurusan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akomodasi</a:t>
            </a:r>
            <a:r>
              <a:rPr lang="en-US" sz="2400" dirty="0" smtClean="0"/>
              <a:t> </a:t>
            </a:r>
            <a:r>
              <a:rPr lang="en-US" sz="2400" dirty="0" err="1"/>
              <a:t>finansial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emosional</a:t>
            </a:r>
            <a:endParaRPr lang="en-US" sz="2400" dirty="0"/>
          </a:p>
          <a:p>
            <a:pPr marL="118872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265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Renal Social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Council of Nephrology Social Workers of the National Kidney </a:t>
            </a:r>
            <a:r>
              <a:rPr lang="en-US" sz="2400"/>
              <a:t>Foundation </a:t>
            </a:r>
            <a:r>
              <a:rPr lang="en-US" sz="2400" smtClean="0"/>
              <a:t>(</a:t>
            </a:r>
            <a:r>
              <a:rPr lang="en-US" sz="2400" dirty="0"/>
              <a:t>2002)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nefrologi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nefrologi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memaksimalkan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psikososial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penyesuaian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ginjal</a:t>
            </a:r>
            <a:r>
              <a:rPr lang="en-US" sz="2400" dirty="0"/>
              <a:t> </a:t>
            </a:r>
            <a:r>
              <a:rPr lang="en-US" sz="2400" dirty="0" err="1"/>
              <a:t>kronis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keluarganya</a:t>
            </a:r>
            <a:r>
              <a:rPr lang="en-US" sz="2400" dirty="0"/>
              <a:t>. </a:t>
            </a:r>
            <a:endParaRPr lang="en-US" sz="2400" dirty="0" smtClean="0"/>
          </a:p>
          <a:p>
            <a:pPr marL="118872" indent="0">
              <a:buNone/>
            </a:pPr>
            <a:endParaRPr lang="en-US" sz="2400" dirty="0"/>
          </a:p>
          <a:p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nefrologi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tim</a:t>
            </a:r>
            <a:r>
              <a:rPr lang="en-US" sz="2400" dirty="0"/>
              <a:t> </a:t>
            </a:r>
            <a:r>
              <a:rPr lang="en-US" sz="2400" dirty="0" err="1"/>
              <a:t>interdisipliner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kolaborasi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tim</a:t>
            </a:r>
            <a:r>
              <a:rPr lang="en-US" sz="2400" dirty="0"/>
              <a:t> lain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biopsikososial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berdampak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074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Renal Social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diposisikan</a:t>
            </a:r>
            <a:r>
              <a:rPr lang="en-US" sz="2400" dirty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perspektif</a:t>
            </a:r>
            <a:r>
              <a:rPr lang="en-US" sz="2400" dirty="0"/>
              <a:t> orang-</a:t>
            </a:r>
            <a:r>
              <a:rPr lang="en-US" sz="2400" dirty="0" err="1"/>
              <a:t>dalam</a:t>
            </a:r>
            <a:r>
              <a:rPr lang="en-US" sz="2400" dirty="0"/>
              <a:t>-</a:t>
            </a:r>
            <a:r>
              <a:rPr lang="en-US" sz="2400" dirty="0" err="1"/>
              <a:t>lingkungan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Pekerja</a:t>
            </a:r>
            <a:r>
              <a:rPr lang="en-US" sz="2400" dirty="0" smtClean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intervensi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komunitas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,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 smtClean="0"/>
              <a:t>demikian</a:t>
            </a:r>
            <a:r>
              <a:rPr lang="en-US" sz="2400" dirty="0"/>
              <a:t> </a:t>
            </a:r>
            <a:r>
              <a:rPr lang="en-US" sz="2400" dirty="0" err="1" smtClean="0"/>
              <a:t>meringankan</a:t>
            </a:r>
            <a:r>
              <a:rPr lang="en-US" sz="2400" dirty="0" smtClean="0"/>
              <a:t> </a:t>
            </a:r>
            <a:r>
              <a:rPr lang="en-US" sz="2400" dirty="0" err="1"/>
              <a:t>beban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dialisis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mandiri</a:t>
            </a:r>
            <a:r>
              <a:rPr lang="en-US" sz="2400" dirty="0"/>
              <a:t>. </a:t>
            </a:r>
            <a:r>
              <a:rPr lang="en-US" sz="2400" dirty="0" err="1"/>
              <a:t>Koneksi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 </a:t>
            </a:r>
            <a:r>
              <a:rPr lang="en-US" sz="2400" dirty="0" err="1"/>
              <a:t>dukungan</a:t>
            </a:r>
            <a:r>
              <a:rPr lang="en-US" sz="2400" dirty="0"/>
              <a:t>, </a:t>
            </a:r>
            <a:r>
              <a:rPr lang="en-US" sz="2400" dirty="0" err="1"/>
              <a:t>transportasi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yang </a:t>
            </a:r>
            <a:r>
              <a:rPr lang="en-US" sz="2400" dirty="0" err="1"/>
              <a:t>dibutuhkan</a:t>
            </a:r>
            <a:r>
              <a:rPr lang="en-US" sz="2400" dirty="0"/>
              <a:t> (Frank et al., 2003).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2858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Renal Social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/>
              <a:t>peran</a:t>
            </a:r>
            <a:r>
              <a:rPr lang="en-US" sz="2400" dirty="0"/>
              <a:t> paling </a:t>
            </a:r>
            <a:r>
              <a:rPr lang="en-US" sz="2400" dirty="0" err="1"/>
              <a:t>kritis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manajer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penyelenggara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manajer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,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mengatur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, </a:t>
            </a:r>
            <a:r>
              <a:rPr lang="en-US" sz="2400" dirty="0" err="1" smtClean="0"/>
              <a:t>memantau</a:t>
            </a:r>
            <a:r>
              <a:rPr lang="en-US" sz="2400" dirty="0" smtClean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konseling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memaksimalkan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mengoptimalkan</a:t>
            </a:r>
            <a:r>
              <a:rPr lang="en-US" sz="2400" dirty="0" smtClean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. </a:t>
            </a:r>
            <a:endParaRPr lang="en-US" sz="2400" dirty="0" smtClean="0"/>
          </a:p>
          <a:p>
            <a:pPr marL="118872" indent="0">
              <a:buNone/>
            </a:pPr>
            <a:endParaRPr lang="en-US" sz="2400" dirty="0"/>
          </a:p>
          <a:p>
            <a:r>
              <a:rPr lang="en-US" sz="2400" dirty="0" err="1"/>
              <a:t>Biasanya</a:t>
            </a:r>
            <a:r>
              <a:rPr lang="en-US" sz="2400" dirty="0"/>
              <a:t>,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diberi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menangani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terlihat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teratur</a:t>
            </a:r>
            <a:r>
              <a:rPr lang="en-US" sz="2400" dirty="0"/>
              <a:t> </a:t>
            </a:r>
            <a:r>
              <a:rPr lang="en-US" sz="2400" dirty="0" err="1"/>
              <a:t>selama</a:t>
            </a:r>
            <a:r>
              <a:rPr lang="en-US" sz="2400" dirty="0"/>
              <a:t> </a:t>
            </a:r>
            <a:r>
              <a:rPr lang="en-US" sz="2400" dirty="0" err="1"/>
              <a:t>kunjungan</a:t>
            </a:r>
            <a:r>
              <a:rPr lang="en-US" sz="2400" dirty="0"/>
              <a:t> </a:t>
            </a:r>
            <a:r>
              <a:rPr lang="en-US" sz="2400" dirty="0" err="1"/>
              <a:t>dialisis</a:t>
            </a:r>
            <a:r>
              <a:rPr lang="en-US" sz="2400" dirty="0"/>
              <a:t>. </a:t>
            </a:r>
          </a:p>
          <a:p>
            <a:pPr marL="118872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6573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D: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008" y="0"/>
            <a:ext cx="91830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66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Pembulatan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Pekerja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sakit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pasien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 / </a:t>
            </a:r>
            <a:r>
              <a:rPr lang="en-US" sz="2400" dirty="0" err="1" smtClean="0"/>
              <a:t>pengasuhnya</a:t>
            </a:r>
            <a:r>
              <a:rPr lang="en-US" sz="2400" dirty="0" smtClean="0"/>
              <a:t> (</a:t>
            </a:r>
            <a:r>
              <a:rPr lang="en-US" sz="2400" dirty="0" err="1" smtClean="0"/>
              <a:t>termasuk</a:t>
            </a:r>
            <a:r>
              <a:rPr lang="en-US" sz="2400" dirty="0"/>
              <a:t> </a:t>
            </a:r>
            <a:r>
              <a:rPr lang="en-US" sz="2400" dirty="0" smtClean="0"/>
              <a:t>orang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) yang </a:t>
            </a:r>
            <a:r>
              <a:rPr lang="en-US" sz="2400" dirty="0" err="1" smtClean="0"/>
              <a:t>bertujuan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meminimalkan</a:t>
            </a:r>
            <a:r>
              <a:rPr lang="en-US" sz="2400" dirty="0" smtClean="0"/>
              <a:t> </a:t>
            </a:r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negatif</a:t>
            </a:r>
            <a:r>
              <a:rPr lang="en-US" sz="2400" dirty="0" smtClean="0"/>
              <a:t> </a:t>
            </a:r>
            <a:r>
              <a:rPr lang="en-US" sz="2400" dirty="0" err="1" smtClean="0"/>
              <a:t>penyakit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rawat</a:t>
            </a:r>
            <a:r>
              <a:rPr lang="en-US" sz="2400" dirty="0" smtClean="0"/>
              <a:t> </a:t>
            </a:r>
            <a:r>
              <a:rPr lang="en-US" sz="2400" dirty="0" err="1" smtClean="0"/>
              <a:t>inap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Peran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sakit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emosional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/>
              <a:t> </a:t>
            </a:r>
            <a:r>
              <a:rPr lang="en-US" sz="2400" dirty="0" err="1" smtClean="0"/>
              <a:t>intervensi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ditargetkan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mobilisasi</a:t>
            </a:r>
            <a:r>
              <a:rPr lang="en-US" sz="2400" dirty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dukungan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515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Oncology Social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609"/>
          </a:xfrm>
        </p:spPr>
        <p:txBody>
          <a:bodyPr>
            <a:noAutofit/>
          </a:bodyPr>
          <a:lstStyle/>
          <a:p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sekelompok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yang </a:t>
            </a:r>
            <a:r>
              <a:rPr lang="en-US" sz="2400" dirty="0" err="1"/>
              <a:t>ditandai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terkendali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penyebaran</a:t>
            </a:r>
            <a:r>
              <a:rPr lang="en-US" sz="2400" dirty="0" smtClean="0"/>
              <a:t> </a:t>
            </a:r>
            <a:r>
              <a:rPr lang="en-US" sz="2400" dirty="0" err="1"/>
              <a:t>sel</a:t>
            </a:r>
            <a:r>
              <a:rPr lang="en-US" sz="2400" dirty="0"/>
              <a:t> abnormal.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Hampir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setidaknya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di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 smtClean="0"/>
              <a:t>generasi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 </a:t>
            </a:r>
            <a:r>
              <a:rPr lang="en-US" sz="2400" dirty="0" err="1"/>
              <a:t>bermutasi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 abnormal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biak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tak</a:t>
            </a:r>
            <a:r>
              <a:rPr lang="en-US" sz="2400" dirty="0"/>
              <a:t> </a:t>
            </a:r>
            <a:r>
              <a:rPr lang="en-US" sz="2400" dirty="0" err="1"/>
              <a:t>terkendali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penyebaran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yang </a:t>
            </a:r>
            <a:r>
              <a:rPr lang="en-US" sz="2400" dirty="0" err="1"/>
              <a:t>bermutasi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dihentikan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dikendalikan</a:t>
            </a:r>
            <a:r>
              <a:rPr lang="en-US" sz="2400" dirty="0"/>
              <a:t>,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mengakibatkan</a:t>
            </a:r>
            <a:r>
              <a:rPr lang="en-US" sz="2400" dirty="0"/>
              <a:t> </a:t>
            </a:r>
            <a:r>
              <a:rPr lang="en-US" sz="2400" dirty="0" err="1"/>
              <a:t>kematian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91101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Oncology Social </a:t>
            </a:r>
            <a:r>
              <a:rPr lang="en-US" dirty="0" smtClean="0"/>
              <a:t>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Biasanya</a:t>
            </a:r>
            <a:r>
              <a:rPr lang="en-US" sz="2400" dirty="0"/>
              <a:t>,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tumbuh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organ </a:t>
            </a:r>
            <a:r>
              <a:rPr lang="en-US" sz="2400" dirty="0" err="1"/>
              <a:t>tubuh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diobati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 (tumor)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diangkat</a:t>
            </a:r>
            <a:r>
              <a:rPr lang="en-US" sz="2400" dirty="0"/>
              <a:t>, metastasis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Metastasis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aslinya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pecah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berjalan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limfatik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menyebar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organ lain di </a:t>
            </a:r>
            <a:r>
              <a:rPr lang="en-US" sz="2400" dirty="0" err="1"/>
              <a:t>mana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tumor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tumbuh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9057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Oncology Social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Ada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pengobatan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: </a:t>
            </a:r>
            <a:r>
              <a:rPr lang="en-US" sz="2400" dirty="0" err="1"/>
              <a:t>pembedahan</a:t>
            </a:r>
            <a:r>
              <a:rPr lang="en-US" sz="2400" dirty="0"/>
              <a:t>, </a:t>
            </a:r>
            <a:r>
              <a:rPr lang="en-US" sz="2400" dirty="0" err="1"/>
              <a:t>radiasi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kemoterapi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Kebanyakan</a:t>
            </a:r>
            <a:r>
              <a:rPr lang="en-US" sz="2400" dirty="0" smtClean="0"/>
              <a:t> </a:t>
            </a:r>
            <a:r>
              <a:rPr lang="en-US" sz="2400" dirty="0" err="1"/>
              <a:t>penderita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menjalani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menawarkan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terbesar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menyembuhkan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prosedur</a:t>
            </a:r>
            <a:r>
              <a:rPr lang="en-US" sz="2400" dirty="0"/>
              <a:t> </a:t>
            </a:r>
            <a:r>
              <a:rPr lang="en-US" sz="2400" dirty="0" err="1"/>
              <a:t>pembedahan</a:t>
            </a:r>
            <a:r>
              <a:rPr lang="en-US" sz="2400" dirty="0"/>
              <a:t> </a:t>
            </a:r>
            <a:r>
              <a:rPr lang="en-US" sz="2400" dirty="0" err="1"/>
              <a:t>dirancang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mengangkat</a:t>
            </a:r>
            <a:r>
              <a:rPr lang="en-US" sz="2400" dirty="0"/>
              <a:t> tumor </a:t>
            </a:r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di </a:t>
            </a:r>
            <a:r>
              <a:rPr lang="en-US" sz="2400" dirty="0" err="1"/>
              <a:t>sekitarnya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mencegah</a:t>
            </a:r>
            <a:r>
              <a:rPr lang="en-US" sz="2400" dirty="0"/>
              <a:t> </a:t>
            </a:r>
            <a:r>
              <a:rPr lang="en-US" sz="2400" dirty="0" err="1"/>
              <a:t>penyebaran</a:t>
            </a:r>
            <a:r>
              <a:rPr lang="en-US" sz="2400" dirty="0"/>
              <a:t> </a:t>
            </a:r>
            <a:r>
              <a:rPr lang="en-US" sz="2400" dirty="0" err="1"/>
              <a:t>seluler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situs</a:t>
            </a:r>
            <a:r>
              <a:rPr lang="en-US" sz="2400" dirty="0"/>
              <a:t> </a:t>
            </a:r>
            <a:r>
              <a:rPr lang="en-US" sz="2400" dirty="0" err="1"/>
              <a:t>aslinya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2554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Oncology Social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dirty="0" err="1"/>
              <a:t>radiasi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partikel</a:t>
            </a:r>
            <a:r>
              <a:rPr lang="en-US" sz="2400" dirty="0"/>
              <a:t> </a:t>
            </a:r>
            <a:r>
              <a:rPr lang="en-US" sz="2400" dirty="0" err="1"/>
              <a:t>berenergi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gelombang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menghancurkan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merusak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.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Pengobatan</a:t>
            </a:r>
            <a:r>
              <a:rPr lang="en-US" sz="2400" dirty="0" smtClean="0"/>
              <a:t> </a:t>
            </a:r>
            <a:r>
              <a:rPr lang="en-US" sz="2400" dirty="0" err="1"/>
              <a:t>menargetkan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mengirimkan</a:t>
            </a:r>
            <a:r>
              <a:rPr lang="en-US" sz="2400" dirty="0"/>
              <a:t> </a:t>
            </a:r>
            <a:r>
              <a:rPr lang="en-US" sz="2400" dirty="0" err="1"/>
              <a:t>tegangan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, </a:t>
            </a:r>
            <a:r>
              <a:rPr lang="en-US" sz="2400" dirty="0" err="1"/>
              <a:t>memecah</a:t>
            </a:r>
            <a:r>
              <a:rPr lang="en-US" sz="2400" dirty="0"/>
              <a:t> DNA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mencegah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pembelahan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lanjut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6735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Oncology Social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25609"/>
          </a:xfrm>
        </p:spPr>
        <p:txBody>
          <a:bodyPr>
            <a:normAutofit/>
          </a:bodyPr>
          <a:lstStyle/>
          <a:p>
            <a:r>
              <a:rPr lang="en-US" sz="2400" dirty="0" err="1"/>
              <a:t>Kemoterapi</a:t>
            </a:r>
            <a:r>
              <a:rPr lang="en-US" sz="2400" dirty="0"/>
              <a:t>,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dirty="0" err="1"/>
              <a:t>pasca</a:t>
            </a:r>
            <a:r>
              <a:rPr lang="en-US" sz="2400" dirty="0"/>
              <a:t> </a:t>
            </a:r>
            <a:r>
              <a:rPr lang="en-US" sz="2400" dirty="0" err="1"/>
              <a:t>bedah</a:t>
            </a:r>
            <a:r>
              <a:rPr lang="en-US" sz="2400" dirty="0"/>
              <a:t>,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pemberian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kimia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obat-obatan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,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intravena</a:t>
            </a:r>
            <a:r>
              <a:rPr lang="en-US" sz="2400" dirty="0"/>
              <a:t>,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.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suntikan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pil</a:t>
            </a:r>
            <a:r>
              <a:rPr lang="en-US" sz="2400" dirty="0"/>
              <a:t>. </a:t>
            </a:r>
            <a:r>
              <a:rPr lang="en-US" sz="2400" dirty="0" err="1"/>
              <a:t>Obat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kemoterapi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kuat</a:t>
            </a:r>
            <a:r>
              <a:rPr lang="en-US" sz="2400" dirty="0"/>
              <a:t> </a:t>
            </a:r>
            <a:r>
              <a:rPr lang="en-US" sz="2400" dirty="0" err="1"/>
              <a:t>seringkali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</a:t>
            </a:r>
            <a:r>
              <a:rPr lang="en-US" sz="2400" dirty="0" err="1"/>
              <a:t>efek</a:t>
            </a:r>
            <a:r>
              <a:rPr lang="en-US" sz="2400" dirty="0"/>
              <a:t> </a:t>
            </a:r>
            <a:r>
              <a:rPr lang="en-US" sz="2400" dirty="0" err="1"/>
              <a:t>samping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menyenangkan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penderita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kehilangan</a:t>
            </a:r>
            <a:r>
              <a:rPr lang="en-US" sz="2400" dirty="0"/>
              <a:t> </a:t>
            </a:r>
            <a:r>
              <a:rPr lang="en-US" sz="2400" dirty="0" err="1"/>
              <a:t>rambutnya</a:t>
            </a:r>
            <a:r>
              <a:rPr lang="en-US" sz="2400" dirty="0"/>
              <a:t>, </a:t>
            </a:r>
            <a:r>
              <a:rPr lang="en-US" sz="2400" dirty="0" err="1"/>
              <a:t>timbul</a:t>
            </a:r>
            <a:r>
              <a:rPr lang="en-US" sz="2400" dirty="0"/>
              <a:t> </a:t>
            </a:r>
            <a:r>
              <a:rPr lang="en-US" sz="2400" dirty="0" err="1"/>
              <a:t>luka</a:t>
            </a:r>
            <a:r>
              <a:rPr lang="en-US" sz="2400" dirty="0"/>
              <a:t> di </a:t>
            </a:r>
            <a:r>
              <a:rPr lang="en-US" sz="2400" dirty="0" err="1"/>
              <a:t>mulut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kulit</a:t>
            </a:r>
            <a:r>
              <a:rPr lang="en-US" sz="2400" dirty="0"/>
              <a:t>,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anemia yang </a:t>
            </a:r>
            <a:r>
              <a:rPr lang="en-US" sz="2400" dirty="0" err="1"/>
              <a:t>mengakibatkan</a:t>
            </a:r>
            <a:r>
              <a:rPr lang="en-US" sz="2400" dirty="0"/>
              <a:t> </a:t>
            </a:r>
            <a:r>
              <a:rPr lang="en-US" sz="2400" dirty="0" err="1"/>
              <a:t>kelelahan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mual</a:t>
            </a:r>
            <a:r>
              <a:rPr lang="en-US" sz="2400" dirty="0"/>
              <a:t>, </a:t>
            </a:r>
            <a:r>
              <a:rPr lang="en-US" sz="2400" dirty="0" err="1"/>
              <a:t>muntah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</a:t>
            </a:r>
            <a:r>
              <a:rPr lang="en-US" sz="2400" dirty="0" err="1"/>
              <a:t>perut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013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Oncology Social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en-US" sz="2400" dirty="0"/>
              <a:t>Blum (1993) </a:t>
            </a:r>
            <a:r>
              <a:rPr lang="en-US" sz="2400" dirty="0" err="1"/>
              <a:t>mengemukakan</a:t>
            </a:r>
            <a:r>
              <a:rPr lang="en-US" sz="2400" dirty="0"/>
              <a:t> </a:t>
            </a:r>
            <a:r>
              <a:rPr lang="en-US" sz="2400" dirty="0" err="1"/>
              <a:t>prinsip-prinsip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intervensi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onkologi</a:t>
            </a:r>
            <a:r>
              <a:rPr lang="en-US" sz="2400" dirty="0"/>
              <a:t>:</a:t>
            </a:r>
          </a:p>
          <a:p>
            <a:endParaRPr lang="en-US" sz="2400" dirty="0" smtClean="0"/>
          </a:p>
          <a:p>
            <a:r>
              <a:rPr lang="en-US" sz="2400" dirty="0" smtClean="0"/>
              <a:t>• </a:t>
            </a:r>
            <a:r>
              <a:rPr lang="en-US" sz="2400" dirty="0" err="1"/>
              <a:t>Intervensi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pemahaman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diagnosis </a:t>
            </a:r>
            <a:r>
              <a:rPr lang="en-US" sz="2400" dirty="0" err="1"/>
              <a:t>kanker</a:t>
            </a:r>
            <a:r>
              <a:rPr lang="en-US" sz="2400" dirty="0"/>
              <a:t> </a:t>
            </a:r>
            <a:r>
              <a:rPr lang="en-US" sz="2400" dirty="0" err="1"/>
              <a:t>spesifik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,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</a:t>
            </a:r>
            <a:r>
              <a:rPr lang="en-US" sz="2400" dirty="0" err="1"/>
              <a:t>emosional</a:t>
            </a:r>
            <a:r>
              <a:rPr lang="en-US" sz="2400" dirty="0"/>
              <a:t>, </a:t>
            </a:r>
            <a:r>
              <a:rPr lang="en-US" sz="2400" dirty="0" err="1"/>
              <a:t>keuangan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.</a:t>
            </a:r>
          </a:p>
          <a:p>
            <a:r>
              <a:rPr lang="en-US" sz="2400" dirty="0"/>
              <a:t>•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;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enggan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, </a:t>
            </a:r>
            <a:r>
              <a:rPr lang="en-US" sz="2400" dirty="0" err="1"/>
              <a:t>jadi</a:t>
            </a:r>
            <a:r>
              <a:rPr lang="en-US" sz="2400" dirty="0"/>
              <a:t> </a:t>
            </a:r>
            <a:r>
              <a:rPr lang="en-US" sz="2400" dirty="0" err="1"/>
              <a:t>aksesibilitas</a:t>
            </a:r>
            <a:r>
              <a:rPr lang="en-US" sz="2400" dirty="0"/>
              <a:t> </a:t>
            </a:r>
            <a:r>
              <a:rPr lang="en-US" sz="2400" dirty="0" err="1"/>
              <a:t>memfasilitasi</a:t>
            </a:r>
            <a:r>
              <a:rPr lang="en-US" sz="2400" dirty="0"/>
              <a:t> </a:t>
            </a:r>
            <a:r>
              <a:rPr lang="en-US" sz="2400" dirty="0" err="1"/>
              <a:t>koneksi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8299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Oncology Social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dirancang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 </a:t>
            </a:r>
            <a:r>
              <a:rPr lang="en-US" sz="2400" dirty="0" err="1"/>
              <a:t>merasa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mengendalikan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merasa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berdaya</a:t>
            </a:r>
            <a:r>
              <a:rPr lang="en-US" sz="2400" dirty="0"/>
              <a:t>. </a:t>
            </a:r>
            <a:r>
              <a:rPr lang="en-US" sz="2400" dirty="0" err="1"/>
              <a:t>Intervensi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fokus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orang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, </a:t>
            </a:r>
            <a:r>
              <a:rPr lang="en-US" sz="2400" dirty="0" err="1"/>
              <a:t>emosional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hadapi</a:t>
            </a:r>
            <a:r>
              <a:rPr lang="en-US" sz="2400" dirty="0"/>
              <a:t> di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 smtClean="0"/>
              <a:t>kanker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kanker</a:t>
            </a:r>
            <a:r>
              <a:rPr lang="en-US" sz="2400" dirty="0"/>
              <a:t> yang </a:t>
            </a:r>
            <a:r>
              <a:rPr lang="en-US" sz="2400" dirty="0" err="1"/>
              <a:t>beragam</a:t>
            </a:r>
            <a:r>
              <a:rPr lang="en-US" sz="2400" dirty="0"/>
              <a:t> - </a:t>
            </a:r>
            <a:r>
              <a:rPr lang="en-US" sz="2400" dirty="0" err="1"/>
              <a:t>bervariasi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ras</a:t>
            </a:r>
            <a:r>
              <a:rPr lang="en-US" sz="2400" dirty="0"/>
              <a:t>, </a:t>
            </a:r>
            <a:r>
              <a:rPr lang="en-US" sz="2400" dirty="0" err="1"/>
              <a:t>usia</a:t>
            </a:r>
            <a:r>
              <a:rPr lang="en-US" sz="2400" dirty="0"/>
              <a:t>, status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– </a:t>
            </a:r>
            <a:r>
              <a:rPr lang="en-US" sz="2400" dirty="0" err="1"/>
              <a:t>miliki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yang </a:t>
            </a:r>
            <a:r>
              <a:rPr lang="en-US" sz="2400" dirty="0" err="1"/>
              <a:t>bervariasi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.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mengerti</a:t>
            </a:r>
            <a:r>
              <a:rPr lang="en-US" sz="2400" dirty="0"/>
              <a:t> </a:t>
            </a:r>
            <a:r>
              <a:rPr lang="en-US" sz="2400" dirty="0" err="1"/>
              <a:t>variabel-variabel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peka</a:t>
            </a:r>
            <a:r>
              <a:rPr lang="en-US" sz="2400" dirty="0"/>
              <a:t> </a:t>
            </a:r>
            <a:r>
              <a:rPr lang="en-US" sz="2400" dirty="0" err="1"/>
              <a:t>terhadapnya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7264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118872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TERIMA KASIH </a:t>
            </a:r>
          </a:p>
          <a:p>
            <a:pPr marL="118872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ATAS ATENSINYA!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33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>
                <a:solidFill>
                  <a:srgbClr val="C00000"/>
                </a:solidFill>
              </a:rPr>
              <a:t>Intervensi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Pekerja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Sosial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Dalam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Konteks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Lingkungan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Sosial</a:t>
            </a:r>
            <a:r>
              <a:rPr lang="en-US" sz="3200" dirty="0" smtClean="0">
                <a:solidFill>
                  <a:srgbClr val="C00000"/>
                </a:solidFill>
              </a:rPr>
              <a:t> Dan </a:t>
            </a:r>
            <a:r>
              <a:rPr lang="en-US" sz="3200" dirty="0" err="1" smtClean="0">
                <a:solidFill>
                  <a:srgbClr val="C00000"/>
                </a:solidFill>
              </a:rPr>
              <a:t>Hubungan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Pasien</a:t>
            </a:r>
            <a:r>
              <a:rPr lang="en-US" sz="3200" dirty="0" smtClean="0">
                <a:solidFill>
                  <a:srgbClr val="C00000"/>
                </a:solidFill>
              </a:rPr>
              <a:t>: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5609"/>
          </a:xfrm>
        </p:spPr>
        <p:txBody>
          <a:bodyPr>
            <a:noAutofit/>
          </a:bodyPr>
          <a:lstStyle/>
          <a:p>
            <a:pPr lvl="0"/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/>
              <a:t>efek</a:t>
            </a:r>
            <a:r>
              <a:rPr lang="en-US" sz="2400" dirty="0"/>
              <a:t>/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psikologis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, </a:t>
            </a:r>
            <a:r>
              <a:rPr lang="en-US" sz="2400" dirty="0" err="1"/>
              <a:t>sosial</a:t>
            </a:r>
            <a:r>
              <a:rPr lang="en-US" sz="2400" dirty="0"/>
              <a:t>,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penentu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en-US" sz="2400" dirty="0" err="1"/>
              <a:t>komitmen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asasi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keadilan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,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mengadvokasi</a:t>
            </a:r>
            <a:r>
              <a:rPr lang="en-US" sz="2400" dirty="0"/>
              <a:t> </a:t>
            </a:r>
            <a:r>
              <a:rPr lang="en-US" sz="2400" dirty="0" err="1"/>
              <a:t>hak-hak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/</a:t>
            </a:r>
            <a:r>
              <a:rPr lang="en-US" sz="2400" dirty="0" err="1"/>
              <a:t>pengasuhnya</a:t>
            </a:r>
            <a:r>
              <a:rPr lang="en-US" sz="2400" dirty="0"/>
              <a:t>, </a:t>
            </a:r>
            <a:r>
              <a:rPr lang="en-US" sz="2400" dirty="0" err="1"/>
              <a:t>melawan</a:t>
            </a:r>
            <a:r>
              <a:rPr lang="en-US" sz="2400" dirty="0"/>
              <a:t> </a:t>
            </a:r>
            <a:r>
              <a:rPr lang="en-US" sz="2400" dirty="0" err="1"/>
              <a:t>diskriminasi</a:t>
            </a:r>
            <a:r>
              <a:rPr lang="en-US" sz="2400" dirty="0"/>
              <a:t>, </a:t>
            </a:r>
            <a:r>
              <a:rPr lang="en-US" sz="2400" dirty="0" err="1"/>
              <a:t>pengucilan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pelecehan</a:t>
            </a:r>
            <a:r>
              <a:rPr lang="en-US" sz="2400" dirty="0"/>
              <a:t> yang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 smtClean="0"/>
              <a:t>alami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en-US" sz="2400" dirty="0" err="1"/>
              <a:t>fokus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perawatan</a:t>
            </a:r>
            <a:r>
              <a:rPr lang="en-US" sz="2400" dirty="0"/>
              <a:t> yang </a:t>
            </a:r>
            <a:r>
              <a:rPr lang="en-US" sz="2400" dirty="0" err="1"/>
              <a:t>berpusat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 smtClean="0"/>
              <a:t>pasien</a:t>
            </a:r>
            <a:r>
              <a:rPr lang="en-US" sz="2400" dirty="0" smtClean="0"/>
              <a:t>,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menawarkan</a:t>
            </a:r>
            <a:r>
              <a:rPr lang="en-US" sz="2400" dirty="0"/>
              <a:t> </a:t>
            </a:r>
            <a:r>
              <a:rPr lang="en-US" sz="2400" dirty="0" err="1"/>
              <a:t>kontribusi</a:t>
            </a:r>
            <a:r>
              <a:rPr lang="en-US" sz="2400" dirty="0"/>
              <a:t> </a:t>
            </a:r>
            <a:r>
              <a:rPr lang="en-US" sz="2400" dirty="0" err="1"/>
              <a:t>unik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di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multidimensi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/</a:t>
            </a:r>
            <a:r>
              <a:rPr lang="en-US" sz="2400" dirty="0" err="1"/>
              <a:t>pengasuhnya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52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313612" cy="685800"/>
          </a:xfrm>
        </p:spPr>
        <p:txBody>
          <a:bodyPr>
            <a:noAutofit/>
          </a:bodyPr>
          <a:lstStyle/>
          <a:p>
            <a:r>
              <a:rPr lang="id-ID" sz="3200" dirty="0" smtClean="0"/>
              <a:t>Teori Five Stages of Dying That Terminally Ill dari </a:t>
            </a:r>
            <a:r>
              <a:rPr lang="id-ID" sz="3200" b="1" i="1" dirty="0" smtClean="0"/>
              <a:t>Elizabeth Kubler Ross</a:t>
            </a:r>
            <a:r>
              <a:rPr lang="id-ID" sz="3200" dirty="0" smtClean="0"/>
              <a:t> </a:t>
            </a:r>
            <a:endParaRPr lang="en-US" sz="32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62560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ke</a:t>
            </a:r>
            <a:r>
              <a:rPr lang="en-GB" sz="2400" dirty="0" smtClean="0"/>
              <a:t> 1 </a:t>
            </a:r>
            <a:r>
              <a:rPr lang="en-GB" sz="2400" dirty="0" err="1" smtClean="0"/>
              <a:t>penolakan</a:t>
            </a:r>
            <a:endParaRPr lang="en-GB" sz="2400" dirty="0" smtClean="0"/>
          </a:p>
          <a:p>
            <a:pPr marL="118872" indent="0">
              <a:buNone/>
            </a:pPr>
            <a:endParaRPr lang="en-GB" sz="2400" dirty="0" smtClean="0"/>
          </a:p>
          <a:p>
            <a:pPr marL="118872" indent="0">
              <a:buNone/>
            </a:pPr>
            <a:r>
              <a:rPr lang="en-GB" sz="2400" dirty="0" err="1" smtClean="0"/>
              <a:t>Reaksi</a:t>
            </a:r>
            <a:r>
              <a:rPr lang="en-GB" sz="2400" dirty="0" smtClean="0"/>
              <a:t> </a:t>
            </a:r>
            <a:r>
              <a:rPr lang="en-GB" sz="2400" dirty="0" err="1" smtClean="0"/>
              <a:t>penolakan</a:t>
            </a:r>
            <a:r>
              <a:rPr lang="en-GB" sz="2400" dirty="0" smtClean="0"/>
              <a:t> </a:t>
            </a:r>
            <a:r>
              <a:rPr lang="en-GB" sz="2400" dirty="0" err="1" smtClean="0"/>
              <a:t>terhadap</a:t>
            </a:r>
            <a:r>
              <a:rPr lang="en-GB" sz="2400" dirty="0" smtClean="0"/>
              <a:t> </a:t>
            </a:r>
            <a:r>
              <a:rPr lang="en-GB" sz="2400" dirty="0" err="1" smtClean="0"/>
              <a:t>kenyataan</a:t>
            </a:r>
            <a:r>
              <a:rPr lang="en-GB" sz="2400" dirty="0" smtClean="0"/>
              <a:t> </a:t>
            </a:r>
            <a:r>
              <a:rPr lang="en-GB" sz="2400" dirty="0" err="1" smtClean="0"/>
              <a:t>penyakit</a:t>
            </a:r>
            <a:r>
              <a:rPr lang="en-GB" sz="2400" dirty="0" smtClean="0"/>
              <a:t> yang </a:t>
            </a:r>
            <a:r>
              <a:rPr lang="en-GB" sz="2400" dirty="0" err="1" smtClean="0"/>
              <a:t>dideritanya</a:t>
            </a:r>
            <a:r>
              <a:rPr lang="en-GB" sz="2400" dirty="0" smtClean="0"/>
              <a:t>, </a:t>
            </a:r>
            <a:r>
              <a:rPr lang="en-GB" sz="2400" dirty="0" err="1" smtClean="0"/>
              <a:t>reaksi</a:t>
            </a:r>
            <a:r>
              <a:rPr lang="en-GB" sz="2400" dirty="0" smtClean="0"/>
              <a:t> </a:t>
            </a:r>
            <a:r>
              <a:rPr lang="en-GB" sz="2400" dirty="0" err="1" smtClean="0"/>
              <a:t>awal</a:t>
            </a:r>
            <a:r>
              <a:rPr lang="en-GB" sz="2400" dirty="0" smtClean="0"/>
              <a:t> </a:t>
            </a:r>
            <a:r>
              <a:rPr lang="en-GB" sz="2400" dirty="0" err="1" smtClean="0"/>
              <a:t>seperti</a:t>
            </a:r>
            <a:r>
              <a:rPr lang="en-GB" sz="2400" dirty="0" smtClean="0"/>
              <a:t> “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tidak</a:t>
            </a:r>
            <a:r>
              <a:rPr lang="en-GB" sz="2400" dirty="0" smtClean="0"/>
              <a:t> </a:t>
            </a:r>
            <a:r>
              <a:rPr lang="en-GB" sz="2400" dirty="0" err="1" smtClean="0"/>
              <a:t>mungkin</a:t>
            </a:r>
            <a:r>
              <a:rPr lang="en-GB" sz="2400" dirty="0" smtClean="0"/>
              <a:t>” “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pasti</a:t>
            </a:r>
            <a:r>
              <a:rPr lang="en-GB" sz="2400" dirty="0" smtClean="0"/>
              <a:t> </a:t>
            </a:r>
            <a:r>
              <a:rPr lang="en-GB" sz="2400" dirty="0" err="1" smtClean="0"/>
              <a:t>kesalahan</a:t>
            </a:r>
            <a:r>
              <a:rPr lang="en-GB" sz="2400" dirty="0" smtClean="0"/>
              <a:t>” </a:t>
            </a:r>
            <a:r>
              <a:rPr lang="en-GB" sz="2400" dirty="0" err="1" smtClean="0"/>
              <a:t>reaksi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merupakan</a:t>
            </a:r>
            <a:r>
              <a:rPr lang="en-GB" sz="2400" dirty="0" smtClean="0"/>
              <a:t> </a:t>
            </a:r>
            <a:r>
              <a:rPr lang="en-GB" sz="2400" dirty="0" err="1" smtClean="0"/>
              <a:t>akibat</a:t>
            </a:r>
            <a:r>
              <a:rPr lang="en-GB" sz="2400" dirty="0" smtClean="0"/>
              <a:t> </a:t>
            </a:r>
            <a:r>
              <a:rPr lang="en-GB" sz="2400" dirty="0" err="1" smtClean="0"/>
              <a:t>dari</a:t>
            </a:r>
            <a:r>
              <a:rPr lang="en-GB" sz="2400" dirty="0" smtClean="0"/>
              <a:t> </a:t>
            </a:r>
            <a:r>
              <a:rPr lang="en-GB" sz="2400" dirty="0" err="1" smtClean="0"/>
              <a:t>kesadaran</a:t>
            </a:r>
            <a:r>
              <a:rPr lang="en-GB" sz="2400" dirty="0" smtClean="0"/>
              <a:t> </a:t>
            </a:r>
            <a:r>
              <a:rPr lang="en-GB" sz="2400" dirty="0" err="1" smtClean="0"/>
              <a:t>bahwa</a:t>
            </a:r>
            <a:r>
              <a:rPr lang="en-GB" sz="2400" dirty="0" smtClean="0"/>
              <a:t> </a:t>
            </a:r>
            <a:r>
              <a:rPr lang="en-GB" sz="2400" dirty="0" err="1" smtClean="0"/>
              <a:t>kematian</a:t>
            </a:r>
            <a:r>
              <a:rPr lang="en-GB" sz="2400" dirty="0" smtClean="0"/>
              <a:t> </a:t>
            </a:r>
            <a:r>
              <a:rPr lang="en-GB" sz="2400" dirty="0" err="1" smtClean="0"/>
              <a:t>segera</a:t>
            </a:r>
            <a:r>
              <a:rPr lang="en-GB" sz="2400" dirty="0" smtClean="0"/>
              <a:t>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terjadi</a:t>
            </a:r>
            <a:r>
              <a:rPr lang="en-GB" sz="2400" dirty="0" smtClean="0"/>
              <a:t>. </a:t>
            </a: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35080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/>
              <a:t>Teori Five Stages of Dying That Terminally Ill dari </a:t>
            </a:r>
            <a:r>
              <a:rPr lang="id-ID" sz="3200" i="1" dirty="0"/>
              <a:t>Elizabeth Kubler Ross</a:t>
            </a:r>
            <a:r>
              <a:rPr lang="id-ID" sz="3200" dirty="0"/>
              <a:t> </a:t>
            </a:r>
            <a:endParaRPr lang="en-US" sz="320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8872" indent="0">
              <a:lnSpc>
                <a:spcPct val="90000"/>
              </a:lnSpc>
              <a:buNone/>
            </a:pP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2 </a:t>
            </a:r>
            <a:r>
              <a:rPr lang="en-US" sz="2400" dirty="0" err="1" smtClean="0"/>
              <a:t>gusar</a:t>
            </a:r>
            <a:r>
              <a:rPr lang="en-US" sz="2400" dirty="0" smtClean="0"/>
              <a:t>/</a:t>
            </a:r>
            <a:r>
              <a:rPr lang="en-US" sz="2400" dirty="0" err="1" smtClean="0"/>
              <a:t>marah</a:t>
            </a:r>
            <a:endParaRPr lang="en-US" sz="2400" dirty="0" smtClean="0"/>
          </a:p>
          <a:p>
            <a:pPr marL="118872" indent="0"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membenci</a:t>
            </a:r>
            <a:r>
              <a:rPr lang="en-GB" sz="2400" dirty="0" smtClean="0"/>
              <a:t> </a:t>
            </a:r>
            <a:r>
              <a:rPr lang="en-GB" sz="2400" dirty="0" err="1" smtClean="0"/>
              <a:t>kenyataan</a:t>
            </a:r>
            <a:r>
              <a:rPr lang="en-GB" sz="2400" dirty="0" smtClean="0"/>
              <a:t> </a:t>
            </a:r>
            <a:r>
              <a:rPr lang="en-GB" sz="2400" dirty="0" err="1" smtClean="0"/>
              <a:t>bahwa</a:t>
            </a:r>
            <a:r>
              <a:rPr lang="en-GB" sz="2400" dirty="0" smtClean="0"/>
              <a:t> </a:t>
            </a:r>
            <a:r>
              <a:rPr lang="en-GB" sz="2400" dirty="0" err="1" smtClean="0"/>
              <a:t>dia</a:t>
            </a:r>
            <a:r>
              <a:rPr lang="en-GB" sz="2400" dirty="0" smtClean="0"/>
              <a:t>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segera</a:t>
            </a:r>
            <a:r>
              <a:rPr lang="en-GB" sz="2400" dirty="0" smtClean="0"/>
              <a:t> </a:t>
            </a:r>
            <a:r>
              <a:rPr lang="en-GB" sz="2400" dirty="0" err="1" smtClean="0"/>
              <a:t>meninggal</a:t>
            </a:r>
            <a:r>
              <a:rPr lang="en-GB" sz="2400" dirty="0" smtClean="0"/>
              <a:t>, </a:t>
            </a:r>
            <a:r>
              <a:rPr lang="en-GB" sz="2400" dirty="0" err="1" smtClean="0"/>
              <a:t>sedangkan</a:t>
            </a:r>
            <a:r>
              <a:rPr lang="en-GB" sz="2400" dirty="0" smtClean="0"/>
              <a:t> orang lain </a:t>
            </a:r>
            <a:r>
              <a:rPr lang="en-GB" sz="2400" dirty="0" err="1" smtClean="0"/>
              <a:t>masih</a:t>
            </a:r>
            <a:r>
              <a:rPr lang="en-GB" sz="2400" dirty="0" smtClean="0"/>
              <a:t> </a:t>
            </a:r>
            <a:r>
              <a:rPr lang="en-GB" sz="2400" dirty="0" err="1" smtClean="0"/>
              <a:t>tetap</a:t>
            </a:r>
            <a:r>
              <a:rPr lang="en-GB" sz="2400" dirty="0" smtClean="0"/>
              <a:t> </a:t>
            </a:r>
            <a:r>
              <a:rPr lang="en-GB" sz="2400" dirty="0" err="1" smtClean="0"/>
              <a:t>dapat</a:t>
            </a:r>
            <a:r>
              <a:rPr lang="en-GB" sz="2400" dirty="0" smtClean="0"/>
              <a:t> </a:t>
            </a:r>
            <a:r>
              <a:rPr lang="en-GB" sz="2400" dirty="0" err="1" smtClean="0"/>
              <a:t>hidup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sehat</a:t>
            </a:r>
            <a:r>
              <a:rPr lang="en-GB" sz="2400" dirty="0" smtClean="0"/>
              <a:t>.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marah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Tuhan</a:t>
            </a:r>
            <a:r>
              <a:rPr lang="en-GB" sz="2400" dirty="0" smtClean="0"/>
              <a:t>,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diri</a:t>
            </a:r>
            <a:r>
              <a:rPr lang="en-GB" sz="2400" dirty="0" smtClean="0"/>
              <a:t> </a:t>
            </a:r>
            <a:r>
              <a:rPr lang="en-GB" sz="2400" dirty="0" err="1" smtClean="0"/>
              <a:t>sendiri</a:t>
            </a:r>
            <a:r>
              <a:rPr lang="en-GB" sz="2400" dirty="0" smtClean="0"/>
              <a:t>. </a:t>
            </a: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juga</a:t>
            </a:r>
            <a:r>
              <a:rPr lang="en-GB" sz="2400" dirty="0" smtClean="0"/>
              <a:t>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menyalahkan</a:t>
            </a:r>
            <a:r>
              <a:rPr lang="en-GB" sz="2400" dirty="0" smtClean="0"/>
              <a:t> </a:t>
            </a:r>
            <a:r>
              <a:rPr lang="en-GB" sz="2400" dirty="0" err="1" smtClean="0"/>
              <a:t>semua</a:t>
            </a:r>
            <a:r>
              <a:rPr lang="en-GB" sz="2400" dirty="0" smtClean="0"/>
              <a:t> orang </a:t>
            </a:r>
            <a:r>
              <a:rPr lang="en-GB" sz="2400" dirty="0" err="1" smtClean="0"/>
              <a:t>dari</a:t>
            </a:r>
            <a:r>
              <a:rPr lang="en-GB" sz="2400" dirty="0" smtClean="0"/>
              <a:t> </a:t>
            </a:r>
            <a:r>
              <a:rPr lang="en-GB" sz="2400" dirty="0" err="1" smtClean="0"/>
              <a:t>mulai</a:t>
            </a:r>
            <a:r>
              <a:rPr lang="en-GB" sz="2400" dirty="0" smtClean="0"/>
              <a:t> </a:t>
            </a:r>
            <a:r>
              <a:rPr lang="en-GB" sz="2400" dirty="0" err="1" smtClean="0"/>
              <a:t>dokter</a:t>
            </a:r>
            <a:r>
              <a:rPr lang="en-GB" sz="2400" dirty="0" smtClean="0"/>
              <a:t>, </a:t>
            </a:r>
            <a:r>
              <a:rPr lang="en-GB" sz="2400" dirty="0" err="1" smtClean="0"/>
              <a:t>rumah</a:t>
            </a:r>
            <a:r>
              <a:rPr lang="en-GB" sz="2400" dirty="0" smtClean="0"/>
              <a:t> </a:t>
            </a:r>
            <a:r>
              <a:rPr lang="en-GB" sz="2400" dirty="0" err="1" smtClean="0"/>
              <a:t>sakit</a:t>
            </a:r>
            <a:r>
              <a:rPr lang="en-GB" sz="2400" dirty="0" smtClean="0"/>
              <a:t>, </a:t>
            </a:r>
            <a:r>
              <a:rPr lang="en-GB" sz="2400" dirty="0" err="1" smtClean="0"/>
              <a:t>perawat</a:t>
            </a:r>
            <a:r>
              <a:rPr lang="en-GB" sz="2400" dirty="0" smtClean="0"/>
              <a:t>, </a:t>
            </a: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menunjukkan</a:t>
            </a:r>
            <a:r>
              <a:rPr lang="en-GB" sz="2400" dirty="0" smtClean="0"/>
              <a:t> </a:t>
            </a:r>
            <a:r>
              <a:rPr lang="en-GB" sz="2400" dirty="0" err="1" smtClean="0"/>
              <a:t>sikap</a:t>
            </a:r>
            <a:r>
              <a:rPr lang="en-GB" sz="2400" dirty="0" smtClean="0"/>
              <a:t> </a:t>
            </a:r>
            <a:r>
              <a:rPr lang="en-GB" sz="2400" dirty="0" err="1" smtClean="0"/>
              <a:t>bermusuhan</a:t>
            </a:r>
            <a:r>
              <a:rPr lang="en-GB" sz="24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membutuhakan</a:t>
            </a:r>
            <a:r>
              <a:rPr lang="en-GB" sz="2400" dirty="0" smtClean="0"/>
              <a:t> </a:t>
            </a:r>
            <a:r>
              <a:rPr lang="en-GB" sz="2400" dirty="0" err="1" smtClean="0"/>
              <a:t>seseorang</a:t>
            </a:r>
            <a:r>
              <a:rPr lang="en-GB" sz="2400" dirty="0" smtClean="0"/>
              <a:t> yang </a:t>
            </a:r>
            <a:r>
              <a:rPr lang="en-GB" sz="2400" dirty="0" err="1" smtClean="0"/>
              <a:t>menaruh</a:t>
            </a:r>
            <a:r>
              <a:rPr lang="en-GB" sz="2400" dirty="0" smtClean="0"/>
              <a:t> </a:t>
            </a:r>
            <a:r>
              <a:rPr lang="en-GB" sz="2400" dirty="0" err="1" smtClean="0"/>
              <a:t>perhatian</a:t>
            </a:r>
            <a:r>
              <a:rPr lang="en-GB" sz="2400" dirty="0" smtClean="0"/>
              <a:t> </a:t>
            </a:r>
            <a:r>
              <a:rPr lang="en-GB" sz="2400" dirty="0" err="1" smtClean="0"/>
              <a:t>besar</a:t>
            </a:r>
            <a:r>
              <a:rPr lang="en-GB" sz="2400" dirty="0" smtClean="0"/>
              <a:t> </a:t>
            </a:r>
            <a:r>
              <a:rPr lang="en-GB" sz="2400" dirty="0" err="1" smtClean="0"/>
              <a:t>padanya</a:t>
            </a:r>
            <a:r>
              <a:rPr lang="en-GB" sz="2400" dirty="0" smtClean="0"/>
              <a:t>, </a:t>
            </a:r>
            <a:r>
              <a:rPr lang="en-GB" sz="2400" dirty="0" err="1" smtClean="0"/>
              <a:t>mencurahkan</a:t>
            </a:r>
            <a:r>
              <a:rPr lang="en-GB" sz="2400" dirty="0" smtClean="0"/>
              <a:t> </a:t>
            </a:r>
            <a:r>
              <a:rPr lang="en-GB" sz="2400" dirty="0" err="1" smtClean="0"/>
              <a:t>waktu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pengertiannya</a:t>
            </a:r>
            <a:r>
              <a:rPr lang="en-GB" sz="2400" dirty="0" smtClean="0"/>
              <a:t> </a:t>
            </a:r>
            <a:r>
              <a:rPr lang="en-GB" sz="2400" dirty="0" err="1" smtClean="0"/>
              <a:t>hal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biasanya</a:t>
            </a:r>
            <a:r>
              <a:rPr lang="en-GB" sz="2400" dirty="0" smtClean="0"/>
              <a:t>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mengurangi</a:t>
            </a:r>
            <a:r>
              <a:rPr lang="en-GB" sz="2400" dirty="0" smtClean="0"/>
              <a:t> </a:t>
            </a:r>
            <a:r>
              <a:rPr lang="en-GB" sz="2400" dirty="0" err="1" smtClean="0"/>
              <a:t>kemarahan</a:t>
            </a:r>
            <a:r>
              <a:rPr lang="en-GB" sz="2400" dirty="0" smtClean="0"/>
              <a:t> </a:t>
            </a:r>
            <a:r>
              <a:rPr lang="en-GB" sz="2400" dirty="0" err="1" smtClean="0"/>
              <a:t>terhadap</a:t>
            </a:r>
            <a:r>
              <a:rPr lang="en-GB" sz="2400" dirty="0" smtClean="0"/>
              <a:t> </a:t>
            </a:r>
            <a:r>
              <a:rPr lang="en-GB" sz="2400" dirty="0" err="1" smtClean="0"/>
              <a:t>kenyataan</a:t>
            </a:r>
            <a:r>
              <a:rPr lang="en-GB" sz="2400" dirty="0" smtClean="0"/>
              <a:t> </a:t>
            </a:r>
            <a:r>
              <a:rPr lang="en-GB" sz="2400" dirty="0" err="1" smtClean="0"/>
              <a:t>hidupnya</a:t>
            </a:r>
            <a:r>
              <a:rPr lang="en-GB" sz="2400" dirty="0" smtClean="0"/>
              <a:t>.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41529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Autofit/>
          </a:bodyPr>
          <a:lstStyle/>
          <a:p>
            <a:r>
              <a:rPr lang="id-ID" sz="3200" dirty="0"/>
              <a:t>Teori Five Stages of Dying That Terminally Ill dari </a:t>
            </a:r>
            <a:r>
              <a:rPr lang="id-ID" sz="3200" i="1" dirty="0"/>
              <a:t>Elizabeth Kubler Ross</a:t>
            </a:r>
            <a:r>
              <a:rPr lang="id-ID" sz="3200" dirty="0"/>
              <a:t>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8872" indent="0">
              <a:lnSpc>
                <a:spcPct val="90000"/>
              </a:lnSpc>
              <a:buNone/>
            </a:pP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3 </a:t>
            </a:r>
            <a:r>
              <a:rPr lang="en-US" sz="2400" dirty="0" err="1"/>
              <a:t>tawar</a:t>
            </a:r>
            <a:r>
              <a:rPr lang="en-US" sz="2400" dirty="0"/>
              <a:t> </a:t>
            </a:r>
            <a:r>
              <a:rPr lang="en-US" sz="2400" dirty="0" err="1" smtClean="0"/>
              <a:t>menawar</a:t>
            </a:r>
            <a:endParaRPr lang="en-US" sz="2400" dirty="0" smtClean="0"/>
          </a:p>
          <a:p>
            <a:pPr marL="118872" indent="0"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mulai</a:t>
            </a:r>
            <a:r>
              <a:rPr lang="en-GB" sz="2400" dirty="0" smtClean="0"/>
              <a:t> </a:t>
            </a:r>
            <a:r>
              <a:rPr lang="en-GB" sz="2400" dirty="0" err="1" smtClean="0"/>
              <a:t>dapat</a:t>
            </a:r>
            <a:r>
              <a:rPr lang="en-GB" sz="2400" dirty="0" smtClean="0"/>
              <a:t> </a:t>
            </a:r>
            <a:r>
              <a:rPr lang="en-GB" sz="2400" dirty="0" err="1" smtClean="0"/>
              <a:t>menerima</a:t>
            </a:r>
            <a:r>
              <a:rPr lang="en-GB" sz="2400" dirty="0" smtClean="0"/>
              <a:t> </a:t>
            </a:r>
            <a:r>
              <a:rPr lang="en-GB" sz="2400" dirty="0" err="1" smtClean="0"/>
              <a:t>keadaan</a:t>
            </a:r>
            <a:r>
              <a:rPr lang="en-GB" sz="2400" dirty="0" smtClean="0"/>
              <a:t> </a:t>
            </a:r>
            <a:r>
              <a:rPr lang="en-GB" sz="2400" dirty="0" err="1" smtClean="0"/>
              <a:t>penyakitnya</a:t>
            </a:r>
            <a:r>
              <a:rPr lang="en-GB" sz="2400" dirty="0" smtClean="0"/>
              <a:t>, </a:t>
            </a:r>
            <a:r>
              <a:rPr lang="en-GB" sz="2400" dirty="0" err="1" smtClean="0"/>
              <a:t>tetapi</a:t>
            </a:r>
            <a:r>
              <a:rPr lang="en-GB" sz="2400" dirty="0" smtClean="0"/>
              <a:t> </a:t>
            </a:r>
            <a:r>
              <a:rPr lang="en-GB" sz="2400" dirty="0" err="1" smtClean="0"/>
              <a:t>mencoba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berjuang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melakukan</a:t>
            </a:r>
            <a:r>
              <a:rPr lang="en-GB" sz="2400" dirty="0" smtClean="0"/>
              <a:t> </a:t>
            </a:r>
            <a:r>
              <a:rPr lang="en-GB" sz="2400" dirty="0" err="1" smtClean="0"/>
              <a:t>tawaran</a:t>
            </a:r>
            <a:r>
              <a:rPr lang="en-GB" sz="2400" dirty="0" smtClean="0"/>
              <a:t> ( </a:t>
            </a:r>
            <a:r>
              <a:rPr lang="en-GB" sz="2400" dirty="0" err="1" smtClean="0"/>
              <a:t>biasanya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Tuhannya</a:t>
            </a:r>
            <a:r>
              <a:rPr lang="en-GB" sz="2400" dirty="0" smtClean="0"/>
              <a:t>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proses </a:t>
            </a:r>
            <a:r>
              <a:rPr lang="en-GB" sz="2400" dirty="0" err="1" smtClean="0"/>
              <a:t>psikologi</a:t>
            </a:r>
            <a:r>
              <a:rPr lang="en-GB" sz="2400" dirty="0" smtClean="0"/>
              <a:t> yang </a:t>
            </a:r>
            <a:r>
              <a:rPr lang="en-GB" sz="2400" dirty="0" err="1" smtClean="0"/>
              <a:t>dirasakan</a:t>
            </a:r>
            <a:r>
              <a:rPr lang="en-GB" sz="2400" dirty="0" smtClean="0"/>
              <a:t> </a:t>
            </a:r>
            <a:r>
              <a:rPr lang="en-GB" sz="2400" dirty="0" err="1" smtClean="0"/>
              <a:t>biasanya</a:t>
            </a:r>
            <a:r>
              <a:rPr lang="en-GB" sz="2400" dirty="0" smtClean="0"/>
              <a:t> </a:t>
            </a:r>
            <a:r>
              <a:rPr lang="en-GB" sz="2400" dirty="0" err="1" smtClean="0"/>
              <a:t>berhubungan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kesalahan-kesalahannya</a:t>
            </a:r>
            <a:r>
              <a:rPr lang="en-GB" sz="2400" dirty="0" smtClean="0"/>
              <a:t>. </a:t>
            </a:r>
            <a:r>
              <a:rPr lang="en-GB" sz="2400" dirty="0" err="1" smtClean="0"/>
              <a:t>Oleh</a:t>
            </a:r>
            <a:r>
              <a:rPr lang="en-GB" sz="2400" dirty="0" smtClean="0"/>
              <a:t> </a:t>
            </a:r>
            <a:r>
              <a:rPr lang="en-GB" sz="2400" dirty="0" err="1" smtClean="0"/>
              <a:t>karena</a:t>
            </a:r>
            <a:r>
              <a:rPr lang="en-GB" sz="2400" dirty="0" smtClean="0"/>
              <a:t> </a:t>
            </a:r>
            <a:r>
              <a:rPr lang="en-GB" sz="2400" dirty="0" err="1" smtClean="0"/>
              <a:t>itu</a:t>
            </a:r>
            <a:r>
              <a:rPr lang="en-GB" sz="2400" dirty="0" smtClean="0"/>
              <a:t> </a:t>
            </a:r>
            <a:r>
              <a:rPr lang="en-GB" sz="2400" dirty="0" err="1" smtClean="0"/>
              <a:t>pendekatan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segi</a:t>
            </a:r>
            <a:r>
              <a:rPr lang="en-GB" sz="2400" dirty="0" smtClean="0"/>
              <a:t> agama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sangat</a:t>
            </a:r>
            <a:r>
              <a:rPr lang="en-GB" sz="2400" dirty="0" smtClean="0"/>
              <a:t> </a:t>
            </a:r>
            <a:r>
              <a:rPr lang="en-GB" sz="2400" dirty="0" err="1" smtClean="0"/>
              <a:t>menolong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merupakan</a:t>
            </a:r>
            <a:r>
              <a:rPr lang="en-GB" sz="2400" dirty="0" smtClean="0"/>
              <a:t> </a:t>
            </a:r>
            <a:r>
              <a:rPr lang="en-GB" sz="2400" dirty="0" err="1" smtClean="0"/>
              <a:t>suatu</a:t>
            </a:r>
            <a:r>
              <a:rPr lang="en-GB" sz="2400" dirty="0" smtClean="0"/>
              <a:t> </a:t>
            </a:r>
            <a:r>
              <a:rPr lang="en-GB" sz="2400" dirty="0" err="1" smtClean="0"/>
              <a:t>bentuk</a:t>
            </a:r>
            <a:r>
              <a:rPr lang="en-GB" sz="2400" dirty="0" smtClean="0"/>
              <a:t> </a:t>
            </a:r>
            <a:r>
              <a:rPr lang="en-GB" sz="2400" dirty="0" err="1" smtClean="0"/>
              <a:t>konseling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seseorang</a:t>
            </a:r>
            <a:r>
              <a:rPr lang="en-GB" sz="2400" dirty="0" smtClean="0"/>
              <a:t> yang </a:t>
            </a:r>
            <a:r>
              <a:rPr lang="en-GB" sz="2400" dirty="0" err="1" smtClean="0"/>
              <a:t>merasa</a:t>
            </a:r>
            <a:r>
              <a:rPr lang="en-GB" sz="2400" dirty="0" smtClean="0"/>
              <a:t> </a:t>
            </a:r>
            <a:r>
              <a:rPr lang="en-GB" sz="2400" dirty="0" err="1" smtClean="0"/>
              <a:t>bahwa</a:t>
            </a:r>
            <a:r>
              <a:rPr lang="en-GB" sz="2400" dirty="0" smtClean="0"/>
              <a:t> </a:t>
            </a:r>
            <a:r>
              <a:rPr lang="en-GB" sz="2400" dirty="0" err="1" smtClean="0"/>
              <a:t>kematiannya</a:t>
            </a:r>
            <a:r>
              <a:rPr lang="en-GB" sz="2400" dirty="0" smtClean="0"/>
              <a:t> </a:t>
            </a:r>
            <a:r>
              <a:rPr lang="en-GB" sz="2400" dirty="0" err="1" smtClean="0"/>
              <a:t>tidak</a:t>
            </a:r>
            <a:r>
              <a:rPr lang="en-GB" sz="2400" dirty="0" smtClean="0"/>
              <a:t> </a:t>
            </a:r>
            <a:r>
              <a:rPr lang="en-GB" sz="2400" dirty="0" err="1" smtClean="0"/>
              <a:t>mungkin</a:t>
            </a:r>
            <a:r>
              <a:rPr lang="en-GB" sz="2400" dirty="0" smtClean="0"/>
              <a:t> </a:t>
            </a:r>
            <a:r>
              <a:rPr lang="en-GB" sz="2400" dirty="0" err="1" smtClean="0"/>
              <a:t>dapat</a:t>
            </a:r>
            <a:r>
              <a:rPr lang="en-GB" sz="2400" dirty="0" smtClean="0"/>
              <a:t> </a:t>
            </a:r>
            <a:r>
              <a:rPr lang="en-GB" sz="2400" dirty="0" err="1" smtClean="0"/>
              <a:t>dihindari</a:t>
            </a:r>
            <a:r>
              <a:rPr lang="en-US" sz="2400" dirty="0" smtClean="0"/>
              <a:t> 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61087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/>
              <a:t>Teori Five Stages of Dying That Terminally Ill dari </a:t>
            </a:r>
            <a:r>
              <a:rPr lang="id-ID" sz="3200" i="1" dirty="0"/>
              <a:t>Elizabeth Kubler Ross</a:t>
            </a:r>
            <a:r>
              <a:rPr lang="id-ID" sz="3200" dirty="0"/>
              <a:t> </a:t>
            </a:r>
            <a:endParaRPr lang="en-US" sz="3200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25609"/>
          </a:xfrm>
        </p:spPr>
        <p:txBody>
          <a:bodyPr>
            <a:noAutofit/>
          </a:bodyPr>
          <a:lstStyle/>
          <a:p>
            <a:pPr marL="118872" indent="0">
              <a:lnSpc>
                <a:spcPct val="80000"/>
              </a:lnSpc>
              <a:buNone/>
            </a:pP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4 </a:t>
            </a:r>
            <a:r>
              <a:rPr lang="en-US" sz="2400" dirty="0" err="1" smtClean="0"/>
              <a:t>depresi</a:t>
            </a:r>
            <a:endParaRPr lang="en-US" sz="2400" dirty="0" smtClean="0"/>
          </a:p>
          <a:p>
            <a:pPr marL="118872" indent="0">
              <a:lnSpc>
                <a:spcPct val="80000"/>
              </a:lnSpc>
              <a:buNone/>
            </a:pPr>
            <a:endParaRPr lang="en-GB" sz="2400" dirty="0" smtClean="0"/>
          </a:p>
          <a:p>
            <a:pPr>
              <a:lnSpc>
                <a:spcPct val="80000"/>
              </a:lnSpc>
            </a:pP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merasa</a:t>
            </a:r>
            <a:r>
              <a:rPr lang="en-GB" sz="2400" dirty="0" smtClean="0"/>
              <a:t> </a:t>
            </a:r>
            <a:r>
              <a:rPr lang="en-GB" sz="2400" dirty="0" err="1" smtClean="0"/>
              <a:t>bahwa</a:t>
            </a:r>
            <a:r>
              <a:rPr lang="en-GB" sz="2400" dirty="0" smtClean="0"/>
              <a:t> </a:t>
            </a:r>
            <a:r>
              <a:rPr lang="en-GB" sz="2400" dirty="0" err="1" smtClean="0"/>
              <a:t>keadaan</a:t>
            </a:r>
            <a:r>
              <a:rPr lang="en-GB" sz="2400" dirty="0" smtClean="0"/>
              <a:t> </a:t>
            </a:r>
            <a:r>
              <a:rPr lang="en-GB" sz="2400" dirty="0" err="1" smtClean="0"/>
              <a:t>terburuk</a:t>
            </a:r>
            <a:r>
              <a:rPr lang="en-GB" sz="2400" dirty="0" smtClean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 smtClean="0"/>
              <a:t>hidupnya</a:t>
            </a:r>
            <a:r>
              <a:rPr lang="en-GB" sz="2400" dirty="0" smtClean="0"/>
              <a:t>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dia</a:t>
            </a:r>
            <a:r>
              <a:rPr lang="en-GB" sz="2400" dirty="0" smtClean="0"/>
              <a:t> </a:t>
            </a:r>
            <a:r>
              <a:rPr lang="en-GB" sz="2400" dirty="0" err="1" smtClean="0"/>
              <a:t>alami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itulah</a:t>
            </a:r>
            <a:r>
              <a:rPr lang="en-GB" sz="2400" dirty="0" smtClean="0"/>
              <a:t> </a:t>
            </a:r>
            <a:r>
              <a:rPr lang="en-GB" sz="2400" dirty="0" err="1" smtClean="0"/>
              <a:t>kenyataan</a:t>
            </a:r>
            <a:r>
              <a:rPr lang="en-GB" sz="2400" dirty="0" smtClean="0"/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80000"/>
              </a:lnSpc>
            </a:pPr>
            <a:r>
              <a:rPr lang="en-GB" sz="2400" dirty="0" err="1" smtClean="0"/>
              <a:t>Bagian</a:t>
            </a:r>
            <a:r>
              <a:rPr lang="en-GB" sz="2400" dirty="0" smtClean="0"/>
              <a:t> </a:t>
            </a:r>
            <a:r>
              <a:rPr lang="en-GB" sz="2400" dirty="0" err="1" smtClean="0"/>
              <a:t>pertama</a:t>
            </a:r>
            <a:r>
              <a:rPr lang="en-GB" sz="2400" dirty="0" smtClean="0"/>
              <a:t> </a:t>
            </a:r>
            <a:r>
              <a:rPr lang="en-GB" sz="2400" dirty="0" err="1" smtClean="0"/>
              <a:t>dari</a:t>
            </a:r>
            <a:r>
              <a:rPr lang="en-GB" sz="2400" dirty="0" smtClean="0"/>
              <a:t> </a:t>
            </a: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adalah</a:t>
            </a:r>
            <a:r>
              <a:rPr lang="en-GB" sz="2400" dirty="0" smtClean="0"/>
              <a:t> </a:t>
            </a:r>
            <a:r>
              <a:rPr lang="en-GB" sz="2400" dirty="0" err="1" smtClean="0"/>
              <a:t>ketika</a:t>
            </a:r>
            <a:r>
              <a:rPr lang="en-GB" sz="2400" dirty="0" smtClean="0"/>
              <a:t> </a:t>
            </a: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berduka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tidak</a:t>
            </a:r>
            <a:r>
              <a:rPr lang="en-GB" sz="2400" dirty="0" smtClean="0"/>
              <a:t> </a:t>
            </a:r>
            <a:r>
              <a:rPr lang="en-GB" sz="2400" dirty="0" err="1" smtClean="0"/>
              <a:t>mau</a:t>
            </a:r>
            <a:r>
              <a:rPr lang="en-GB" sz="2400" dirty="0" smtClean="0"/>
              <a:t> </a:t>
            </a:r>
            <a:r>
              <a:rPr lang="en-GB" sz="2400" dirty="0" err="1" smtClean="0"/>
              <a:t>melakukan</a:t>
            </a:r>
            <a:r>
              <a:rPr lang="en-GB" sz="2400" dirty="0" smtClean="0"/>
              <a:t> </a:t>
            </a:r>
            <a:r>
              <a:rPr lang="en-GB" sz="2400" dirty="0" err="1" smtClean="0"/>
              <a:t>sesuatu</a:t>
            </a:r>
            <a:r>
              <a:rPr lang="en-GB" sz="2400" dirty="0" smtClean="0"/>
              <a:t> </a:t>
            </a:r>
            <a:r>
              <a:rPr lang="en-GB" sz="2400" dirty="0" err="1" smtClean="0"/>
              <a:t>apapun</a:t>
            </a:r>
            <a:r>
              <a:rPr lang="en-GB" sz="2400" dirty="0" smtClean="0"/>
              <a:t>, rasa </a:t>
            </a:r>
            <a:r>
              <a:rPr lang="en-GB" sz="2400" dirty="0" err="1" smtClean="0"/>
              <a:t>kehilangan</a:t>
            </a:r>
            <a:r>
              <a:rPr lang="en-GB" sz="2400" dirty="0" smtClean="0"/>
              <a:t> </a:t>
            </a:r>
            <a:r>
              <a:rPr lang="en-GB" sz="2400" dirty="0" err="1" smtClean="0"/>
              <a:t>semangat</a:t>
            </a:r>
            <a:r>
              <a:rPr lang="en-GB" sz="2400" dirty="0" smtClean="0"/>
              <a:t>.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 smtClean="0"/>
              <a:t>beberapa</a:t>
            </a:r>
            <a:r>
              <a:rPr lang="en-GB" sz="2400" dirty="0" smtClean="0"/>
              <a:t> </a:t>
            </a:r>
            <a:r>
              <a:rPr lang="en-GB" sz="2400" dirty="0" err="1" smtClean="0"/>
              <a:t>kasus</a:t>
            </a:r>
            <a:r>
              <a:rPr lang="en-GB" sz="2400" dirty="0" smtClean="0"/>
              <a:t> </a:t>
            </a:r>
            <a:r>
              <a:rPr lang="en-GB" sz="2400" dirty="0" err="1" smtClean="0"/>
              <a:t>biasanya</a:t>
            </a:r>
            <a:r>
              <a:rPr lang="en-GB" sz="2400" dirty="0" smtClean="0"/>
              <a:t> </a:t>
            </a:r>
            <a:r>
              <a:rPr lang="en-GB" sz="2400" dirty="0" err="1" smtClean="0"/>
              <a:t>perlu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melibatkan</a:t>
            </a:r>
            <a:r>
              <a:rPr lang="en-GB" sz="2400" dirty="0" smtClean="0"/>
              <a:t> </a:t>
            </a:r>
            <a:r>
              <a:rPr lang="en-GB" sz="2400" dirty="0" err="1" smtClean="0"/>
              <a:t>pertolongan</a:t>
            </a:r>
            <a:r>
              <a:rPr lang="en-GB" sz="2400" dirty="0" smtClean="0"/>
              <a:t> </a:t>
            </a:r>
            <a:r>
              <a:rPr lang="en-GB" sz="2400" dirty="0" err="1" smtClean="0"/>
              <a:t>dari</a:t>
            </a:r>
            <a:r>
              <a:rPr lang="en-GB" sz="2400" dirty="0" smtClean="0"/>
              <a:t> </a:t>
            </a:r>
            <a:r>
              <a:rPr lang="en-GB" sz="2400" dirty="0" err="1" smtClean="0"/>
              <a:t>anggota</a:t>
            </a:r>
            <a:r>
              <a:rPr lang="en-GB" sz="2400" dirty="0" smtClean="0"/>
              <a:t> </a:t>
            </a:r>
            <a:r>
              <a:rPr lang="en-GB" sz="2400" dirty="0" err="1" smtClean="0"/>
              <a:t>keluarga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membuat</a:t>
            </a:r>
            <a:r>
              <a:rPr lang="en-GB" sz="2400" dirty="0" smtClean="0"/>
              <a:t> </a:t>
            </a:r>
            <a:r>
              <a:rPr lang="en-GB" sz="2400" dirty="0" err="1" smtClean="0"/>
              <a:t>rencana</a:t>
            </a:r>
            <a:r>
              <a:rPr lang="en-GB" sz="2400" dirty="0" smtClean="0"/>
              <a:t> yang </a:t>
            </a:r>
            <a:r>
              <a:rPr lang="en-GB" sz="2400" dirty="0" err="1" smtClean="0"/>
              <a:t>realistis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menolong</a:t>
            </a:r>
            <a:r>
              <a:rPr lang="en-GB" sz="2400" dirty="0" smtClean="0"/>
              <a:t> </a:t>
            </a: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merealisasikan</a:t>
            </a:r>
            <a:r>
              <a:rPr lang="en-GB" sz="2400" dirty="0" smtClean="0"/>
              <a:t> </a:t>
            </a:r>
            <a:r>
              <a:rPr lang="en-GB" sz="2400" dirty="0" err="1" smtClean="0"/>
              <a:t>hal-hal</a:t>
            </a:r>
            <a:r>
              <a:rPr lang="en-GB" sz="2400" dirty="0" smtClean="0"/>
              <a:t> yang </a:t>
            </a:r>
            <a:r>
              <a:rPr lang="en-GB" sz="2400" dirty="0" err="1" smtClean="0"/>
              <a:t>sangat</a:t>
            </a:r>
            <a:r>
              <a:rPr lang="en-GB" sz="2400" dirty="0" smtClean="0"/>
              <a:t> </a:t>
            </a:r>
            <a:r>
              <a:rPr lang="en-GB" sz="2400" dirty="0" err="1" smtClean="0"/>
              <a:t>penting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berarti</a:t>
            </a:r>
            <a:r>
              <a:rPr lang="en-GB" sz="2400" dirty="0" smtClean="0"/>
              <a:t> yang </a:t>
            </a:r>
            <a:r>
              <a:rPr lang="en-GB" sz="2400" dirty="0" err="1" smtClean="0"/>
              <a:t>belum</a:t>
            </a:r>
            <a:r>
              <a:rPr lang="en-GB" sz="2400" dirty="0" smtClean="0"/>
              <a:t> </a:t>
            </a:r>
            <a:r>
              <a:rPr lang="en-GB" sz="2400" dirty="0" err="1" smtClean="0"/>
              <a:t>diselesaikannya</a:t>
            </a:r>
            <a:r>
              <a:rPr lang="en-GB" sz="2400" dirty="0" smtClean="0"/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80000"/>
              </a:lnSpc>
            </a:pPr>
            <a:r>
              <a:rPr lang="en-GB" sz="2400" dirty="0" err="1" smtClean="0"/>
              <a:t>dia</a:t>
            </a:r>
            <a:r>
              <a:rPr lang="en-GB" sz="2400" dirty="0" smtClean="0"/>
              <a:t> </a:t>
            </a:r>
            <a:r>
              <a:rPr lang="en-GB" sz="2400" dirty="0" err="1" smtClean="0"/>
              <a:t>mampu</a:t>
            </a:r>
            <a:r>
              <a:rPr lang="en-GB" sz="2400" dirty="0" smtClean="0"/>
              <a:t> </a:t>
            </a:r>
            <a:r>
              <a:rPr lang="en-GB" sz="2400" dirty="0" err="1" smtClean="0"/>
              <a:t>memberi</a:t>
            </a:r>
            <a:r>
              <a:rPr lang="en-GB" sz="2400" dirty="0" smtClean="0"/>
              <a:t> </a:t>
            </a:r>
            <a:r>
              <a:rPr lang="en-GB" sz="2400" dirty="0" err="1" smtClean="0"/>
              <a:t>ketenangan</a:t>
            </a:r>
            <a:r>
              <a:rPr lang="en-GB" sz="2400" dirty="0" smtClean="0"/>
              <a:t> </a:t>
            </a:r>
            <a:r>
              <a:rPr lang="en-GB" sz="2400" dirty="0" err="1" smtClean="0"/>
              <a:t>kepada</a:t>
            </a:r>
            <a:r>
              <a:rPr lang="en-GB" sz="2400" dirty="0" smtClean="0"/>
              <a:t> </a:t>
            </a: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kehadirannya</a:t>
            </a:r>
            <a:r>
              <a:rPr lang="en-GB" sz="2400" dirty="0" smtClean="0"/>
              <a:t>.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25799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/>
              <a:t>Teori Five Stages of Dying That Terminally Ill dari </a:t>
            </a:r>
            <a:r>
              <a:rPr lang="id-ID" sz="3200" i="1" dirty="0"/>
              <a:t>Elizabeth Kubler Ross</a:t>
            </a:r>
            <a:r>
              <a:rPr lang="id-ID" sz="3200" dirty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400" dirty="0" err="1"/>
              <a:t>Bagian</a:t>
            </a:r>
            <a:r>
              <a:rPr lang="en-GB" sz="2400" dirty="0"/>
              <a:t> </a:t>
            </a:r>
            <a:r>
              <a:rPr lang="en-GB" sz="2400" dirty="0" err="1"/>
              <a:t>kedua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tahap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dimana</a:t>
            </a:r>
            <a:r>
              <a:rPr lang="en-GB" sz="2400" dirty="0"/>
              <a:t> </a:t>
            </a:r>
            <a:r>
              <a:rPr lang="en-GB" sz="2400" dirty="0" err="1"/>
              <a:t>pasien</a:t>
            </a:r>
            <a:r>
              <a:rPr lang="en-GB" sz="2400" dirty="0"/>
              <a:t> </a:t>
            </a:r>
            <a:r>
              <a:rPr lang="en-GB" sz="2400" dirty="0" err="1"/>
              <a:t>memasuki</a:t>
            </a:r>
            <a:r>
              <a:rPr lang="en-GB" sz="2400" dirty="0"/>
              <a:t> </a:t>
            </a:r>
            <a:r>
              <a:rPr lang="en-GB" sz="2400" dirty="0" err="1"/>
              <a:t>tahap</a:t>
            </a:r>
            <a:r>
              <a:rPr lang="en-GB" sz="2400" dirty="0"/>
              <a:t> </a:t>
            </a:r>
            <a:r>
              <a:rPr lang="en-GB" sz="2400" dirty="0" err="1"/>
              <a:t>dukacita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kesedihan</a:t>
            </a:r>
            <a:r>
              <a:rPr lang="en-GB" sz="2400" dirty="0"/>
              <a:t> </a:t>
            </a:r>
            <a:r>
              <a:rPr lang="en-GB" sz="2400" dirty="0" err="1"/>
              <a:t>yg</a:t>
            </a:r>
            <a:r>
              <a:rPr lang="en-GB" sz="2400" dirty="0"/>
              <a:t> </a:t>
            </a:r>
            <a:r>
              <a:rPr lang="en-GB" sz="2400" dirty="0" err="1"/>
              <a:t>mendalam</a:t>
            </a:r>
            <a:r>
              <a:rPr lang="en-GB" sz="2400" dirty="0"/>
              <a:t> </a:t>
            </a:r>
            <a:r>
              <a:rPr lang="en-GB" sz="2400" dirty="0" err="1" smtClean="0"/>
              <a:t>karena</a:t>
            </a:r>
            <a:r>
              <a:rPr lang="en-GB" sz="2400" dirty="0" smtClean="0"/>
              <a:t> </a:t>
            </a:r>
            <a:r>
              <a:rPr lang="en-GB" sz="2400" dirty="0" err="1" smtClean="0"/>
              <a:t>tidak</a:t>
            </a:r>
            <a:r>
              <a:rPr lang="en-GB" sz="2400" dirty="0" smtClean="0"/>
              <a:t>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mengelak</a:t>
            </a:r>
            <a:r>
              <a:rPr lang="en-GB" sz="2400" dirty="0"/>
              <a:t> </a:t>
            </a:r>
            <a:r>
              <a:rPr lang="en-GB" sz="2400" dirty="0" err="1"/>
              <a:t>lagi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kematian</a:t>
            </a:r>
            <a:r>
              <a:rPr lang="en-GB" sz="2400" dirty="0"/>
              <a:t>. </a:t>
            </a:r>
            <a:r>
              <a:rPr lang="en-GB" sz="2400" dirty="0" err="1"/>
              <a:t>Pasien</a:t>
            </a:r>
            <a:r>
              <a:rPr lang="en-GB" sz="2400" dirty="0"/>
              <a:t>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melihat</a:t>
            </a:r>
            <a:r>
              <a:rPr lang="en-GB" sz="2400" dirty="0"/>
              <a:t> </a:t>
            </a:r>
            <a:r>
              <a:rPr lang="en-GB" sz="2400" dirty="0" err="1"/>
              <a:t>kemungkinan</a:t>
            </a:r>
            <a:r>
              <a:rPr lang="en-GB" sz="2400" dirty="0"/>
              <a:t> lain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keadaannya</a:t>
            </a:r>
            <a:r>
              <a:rPr lang="en-GB" sz="2400" dirty="0"/>
              <a:t>. </a:t>
            </a:r>
            <a:r>
              <a:rPr lang="en-GB" sz="2400" dirty="0" err="1"/>
              <a:t>Selama</a:t>
            </a:r>
            <a:r>
              <a:rPr lang="en-GB" sz="2400" dirty="0"/>
              <a:t> </a:t>
            </a:r>
            <a:r>
              <a:rPr lang="en-GB" sz="2400" dirty="0" err="1"/>
              <a:t>bagian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pasien</a:t>
            </a:r>
            <a:r>
              <a:rPr lang="en-GB" sz="2400" dirty="0"/>
              <a:t> </a:t>
            </a:r>
            <a:r>
              <a:rPr lang="en-GB" sz="2400" dirty="0" err="1"/>
              <a:t>biasanya</a:t>
            </a:r>
            <a:r>
              <a:rPr lang="en-GB" sz="2400" dirty="0"/>
              <a:t> </a:t>
            </a:r>
            <a:r>
              <a:rPr lang="en-GB" sz="2400" dirty="0" err="1"/>
              <a:t>akan</a:t>
            </a:r>
            <a:r>
              <a:rPr lang="en-GB" sz="2400" dirty="0"/>
              <a:t> </a:t>
            </a:r>
            <a:r>
              <a:rPr lang="en-GB" sz="2400" dirty="0" err="1"/>
              <a:t>berdiam</a:t>
            </a:r>
            <a:r>
              <a:rPr lang="en-GB" sz="2400" dirty="0"/>
              <a:t> </a:t>
            </a:r>
            <a:r>
              <a:rPr lang="en-GB" sz="2400" dirty="0" err="1"/>
              <a:t>diri</a:t>
            </a:r>
            <a:r>
              <a:rPr lang="en-GB" sz="2400" dirty="0"/>
              <a:t>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suka</a:t>
            </a:r>
            <a:r>
              <a:rPr lang="en-GB" sz="2400" dirty="0"/>
              <a:t> </a:t>
            </a:r>
            <a:r>
              <a:rPr lang="en-GB" sz="2400" dirty="0" err="1"/>
              <a:t>menerima</a:t>
            </a:r>
            <a:r>
              <a:rPr lang="en-GB" sz="2400" dirty="0"/>
              <a:t> </a:t>
            </a:r>
            <a:r>
              <a:rPr lang="en-GB" sz="2400" dirty="0" err="1"/>
              <a:t>kunjungan</a:t>
            </a:r>
            <a:r>
              <a:rPr lang="en-GB" sz="2400" dirty="0"/>
              <a:t>. </a:t>
            </a:r>
            <a:r>
              <a:rPr lang="en-GB" sz="2400" dirty="0" err="1"/>
              <a:t>Pada</a:t>
            </a:r>
            <a:r>
              <a:rPr lang="en-GB" sz="2400" dirty="0"/>
              <a:t> </a:t>
            </a:r>
            <a:r>
              <a:rPr lang="en-GB" sz="2400" dirty="0" err="1"/>
              <a:t>tahap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pasien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proses </a:t>
            </a:r>
            <a:r>
              <a:rPr lang="en-GB" sz="2400" dirty="0" err="1"/>
              <a:t>merasa</a:t>
            </a:r>
            <a:r>
              <a:rPr lang="en-GB" sz="2400" dirty="0"/>
              <a:t> </a:t>
            </a:r>
            <a:r>
              <a:rPr lang="en-GB" sz="2400" dirty="0" err="1"/>
              <a:t>kehilangan</a:t>
            </a:r>
            <a:r>
              <a:rPr lang="en-GB" sz="2400" dirty="0"/>
              <a:t> </a:t>
            </a:r>
            <a:r>
              <a:rPr lang="en-GB" sz="2400" dirty="0" err="1"/>
              <a:t>segalanya</a:t>
            </a:r>
            <a:r>
              <a:rPr lang="en-GB" sz="2400" dirty="0"/>
              <a:t>. </a:t>
            </a:r>
            <a:endParaRPr lang="en-GB" sz="2400" dirty="0" smtClean="0"/>
          </a:p>
          <a:p>
            <a:pPr>
              <a:lnSpc>
                <a:spcPct val="80000"/>
              </a:lnSpc>
            </a:pPr>
            <a:endParaRPr lang="en-GB" sz="2400" dirty="0"/>
          </a:p>
          <a:p>
            <a:pPr>
              <a:lnSpc>
                <a:spcPct val="80000"/>
              </a:lnSpc>
            </a:pPr>
            <a:r>
              <a:rPr lang="en-GB" sz="2400" dirty="0" err="1"/>
              <a:t>Pada</a:t>
            </a:r>
            <a:r>
              <a:rPr lang="en-GB" sz="2400" dirty="0"/>
              <a:t> </a:t>
            </a:r>
            <a:r>
              <a:rPr lang="en-GB" sz="2400" dirty="0" err="1"/>
              <a:t>tahap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sebaiknya</a:t>
            </a:r>
            <a:r>
              <a:rPr lang="en-GB" sz="2400" dirty="0"/>
              <a:t> </a:t>
            </a:r>
            <a:r>
              <a:rPr lang="en-GB" sz="2400" dirty="0" err="1"/>
              <a:t>pasien</a:t>
            </a:r>
            <a:r>
              <a:rPr lang="en-GB" sz="2400" dirty="0"/>
              <a:t> </a:t>
            </a:r>
            <a:r>
              <a:rPr lang="en-GB" sz="2400" dirty="0" err="1"/>
              <a:t>selalu</a:t>
            </a:r>
            <a:r>
              <a:rPr lang="en-GB" sz="2400" dirty="0"/>
              <a:t> </a:t>
            </a:r>
            <a:r>
              <a:rPr lang="en-GB" sz="2400" dirty="0" err="1"/>
              <a:t>ditemani</a:t>
            </a:r>
            <a:r>
              <a:rPr lang="en-GB" sz="2400" dirty="0"/>
              <a:t> </a:t>
            </a:r>
            <a:r>
              <a:rPr lang="en-GB" sz="2400" dirty="0" err="1"/>
              <a:t>walaupun</a:t>
            </a:r>
            <a:r>
              <a:rPr lang="en-GB" sz="2400" dirty="0"/>
              <a:t>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membicarakan</a:t>
            </a:r>
            <a:r>
              <a:rPr lang="en-GB" sz="2400" dirty="0"/>
              <a:t> </a:t>
            </a:r>
            <a:r>
              <a:rPr lang="en-GB" sz="2400" dirty="0" err="1" smtClean="0"/>
              <a:t>penyakitnya</a:t>
            </a:r>
            <a:r>
              <a:rPr lang="en-GB" sz="2400" dirty="0" smtClean="0"/>
              <a:t> </a:t>
            </a:r>
            <a:r>
              <a:rPr lang="en-GB" sz="2400" dirty="0" err="1"/>
              <a:t>tetapi</a:t>
            </a:r>
            <a:r>
              <a:rPr lang="en-GB" sz="2400" dirty="0"/>
              <a:t> </a:t>
            </a:r>
            <a:r>
              <a:rPr lang="en-GB" sz="2400" dirty="0" err="1"/>
              <a:t>dia</a:t>
            </a:r>
            <a:r>
              <a:rPr lang="en-GB" sz="2400" dirty="0"/>
              <a:t> </a:t>
            </a:r>
            <a:r>
              <a:rPr lang="en-GB" sz="2400" dirty="0" err="1"/>
              <a:t>mampu</a:t>
            </a:r>
            <a:r>
              <a:rPr lang="en-GB" sz="2400" dirty="0"/>
              <a:t> </a:t>
            </a:r>
            <a:r>
              <a:rPr lang="en-GB" sz="2400" dirty="0" err="1"/>
              <a:t>memberi</a:t>
            </a:r>
            <a:r>
              <a:rPr lang="en-GB" sz="2400" dirty="0"/>
              <a:t> </a:t>
            </a:r>
            <a:r>
              <a:rPr lang="en-GB" sz="2400" dirty="0" err="1"/>
              <a:t>ketenangan</a:t>
            </a:r>
            <a:r>
              <a:rPr lang="en-GB" sz="2400" dirty="0"/>
              <a:t> </a:t>
            </a:r>
            <a:r>
              <a:rPr lang="en-GB" sz="2400" dirty="0" err="1"/>
              <a:t>kepada</a:t>
            </a:r>
            <a:r>
              <a:rPr lang="en-GB" sz="2400" dirty="0"/>
              <a:t> </a:t>
            </a:r>
            <a:r>
              <a:rPr lang="en-GB" sz="2400" dirty="0" err="1"/>
              <a:t>pasien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kehadirannya</a:t>
            </a:r>
            <a:r>
              <a:rPr lang="en-GB" sz="2400" dirty="0"/>
              <a:t>.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3461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/>
              <a:t>Teori Five Stages of Dying That Terminally Ill dari </a:t>
            </a:r>
            <a:r>
              <a:rPr lang="id-ID" sz="3200" i="1" dirty="0"/>
              <a:t>Elizabeth Kubler Ross</a:t>
            </a:r>
            <a:r>
              <a:rPr lang="id-ID" sz="3200" dirty="0"/>
              <a:t> </a:t>
            </a:r>
            <a:endParaRPr lang="en-US" sz="32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8872" indent="0">
              <a:lnSpc>
                <a:spcPct val="90000"/>
              </a:lnSpc>
              <a:buNone/>
            </a:pP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5 </a:t>
            </a:r>
            <a:r>
              <a:rPr lang="en-US" sz="2400" dirty="0" err="1" smtClean="0"/>
              <a:t>penerimaan</a:t>
            </a:r>
            <a:endParaRPr lang="en-US" sz="2400" dirty="0" smtClean="0"/>
          </a:p>
          <a:p>
            <a:pPr marL="118872" indent="0"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err="1" smtClean="0"/>
              <a:t>Diilustrasikan</a:t>
            </a:r>
            <a:r>
              <a:rPr lang="en-GB" sz="2400" dirty="0" smtClean="0"/>
              <a:t> </a:t>
            </a:r>
            <a:r>
              <a:rPr lang="en-GB" sz="2400" dirty="0" err="1" smtClean="0"/>
              <a:t>bahwa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bukan</a:t>
            </a:r>
            <a:r>
              <a:rPr lang="en-GB" sz="2400" dirty="0" smtClean="0"/>
              <a:t> </a:t>
            </a:r>
            <a:r>
              <a:rPr lang="en-GB" sz="2400" dirty="0" err="1" smtClean="0"/>
              <a:t>merupakan</a:t>
            </a:r>
            <a:r>
              <a:rPr lang="en-GB" sz="2400" dirty="0" smtClean="0"/>
              <a:t> </a:t>
            </a: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bahagia</a:t>
            </a:r>
            <a:r>
              <a:rPr lang="en-GB" sz="2400" dirty="0" smtClean="0"/>
              <a:t> </a:t>
            </a:r>
            <a:r>
              <a:rPr lang="en-GB" sz="2400" dirty="0" err="1" smtClean="0"/>
              <a:t>tetapi</a:t>
            </a:r>
            <a:r>
              <a:rPr lang="en-GB" sz="2400" dirty="0" smtClean="0"/>
              <a:t> </a:t>
            </a:r>
            <a:r>
              <a:rPr lang="en-GB" sz="2400" dirty="0" err="1" smtClean="0"/>
              <a:t>tidak</a:t>
            </a:r>
            <a:r>
              <a:rPr lang="en-GB" sz="2400" dirty="0" smtClean="0"/>
              <a:t> </a:t>
            </a:r>
            <a:r>
              <a:rPr lang="en-GB" sz="2400" dirty="0" err="1" smtClean="0"/>
              <a:t>juga</a:t>
            </a:r>
            <a:r>
              <a:rPr lang="en-GB" sz="2400" dirty="0" smtClean="0"/>
              <a:t> </a:t>
            </a:r>
            <a:r>
              <a:rPr lang="en-GB" sz="2400" dirty="0" err="1" smtClean="0"/>
              <a:t>ketidakbahagiaan</a:t>
            </a:r>
            <a:r>
              <a:rPr lang="en-GB" sz="2400" dirty="0" smtClean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err="1" smtClean="0"/>
              <a:t>Pasien</a:t>
            </a:r>
            <a:r>
              <a:rPr lang="en-GB" sz="2400" dirty="0" smtClean="0"/>
              <a:t> </a:t>
            </a:r>
            <a:r>
              <a:rPr lang="en-GB" sz="2400" dirty="0" err="1" smtClean="0"/>
              <a:t>menerima</a:t>
            </a:r>
            <a:r>
              <a:rPr lang="en-GB" sz="2400" dirty="0" smtClean="0"/>
              <a:t> </a:t>
            </a:r>
            <a:r>
              <a:rPr lang="en-GB" sz="2400" dirty="0" err="1" smtClean="0"/>
              <a:t>kenyataan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pasrah</a:t>
            </a:r>
            <a:r>
              <a:rPr lang="en-GB" sz="2400" dirty="0" smtClean="0"/>
              <a:t> </a:t>
            </a:r>
            <a:r>
              <a:rPr lang="en-GB" sz="2400" dirty="0" err="1" smtClean="0"/>
              <a:t>diri</a:t>
            </a:r>
            <a:r>
              <a:rPr lang="en-GB" sz="2400" dirty="0" smtClean="0"/>
              <a:t> </a:t>
            </a:r>
            <a:r>
              <a:rPr lang="en-GB" sz="2400" dirty="0" err="1" smtClean="0"/>
              <a:t>atau</a:t>
            </a:r>
            <a:r>
              <a:rPr lang="en-GB" sz="2400" dirty="0" smtClean="0"/>
              <a:t> </a:t>
            </a:r>
            <a:r>
              <a:rPr lang="en-GB" sz="2400" dirty="0" err="1" smtClean="0"/>
              <a:t>tawakal</a:t>
            </a:r>
            <a:r>
              <a:rPr lang="en-GB" sz="2400" dirty="0" smtClean="0"/>
              <a:t>.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tahap</a:t>
            </a:r>
            <a:r>
              <a:rPr lang="en-GB" sz="2400" dirty="0" smtClean="0"/>
              <a:t> </a:t>
            </a:r>
            <a:r>
              <a:rPr lang="en-GB" sz="2400" dirty="0" err="1" smtClean="0"/>
              <a:t>ini</a:t>
            </a:r>
            <a:r>
              <a:rPr lang="en-GB" sz="2400" dirty="0" smtClean="0"/>
              <a:t> </a:t>
            </a:r>
            <a:r>
              <a:rPr lang="en-GB" sz="2400" dirty="0" err="1" smtClean="0"/>
              <a:t>pasen</a:t>
            </a:r>
            <a:r>
              <a:rPr lang="en-GB" sz="2400" dirty="0" smtClean="0"/>
              <a:t> </a:t>
            </a:r>
            <a:r>
              <a:rPr lang="en-GB" sz="2400" dirty="0" err="1" smtClean="0"/>
              <a:t>tidak</a:t>
            </a:r>
            <a:r>
              <a:rPr lang="en-GB" sz="2400" dirty="0" smtClean="0"/>
              <a:t> </a:t>
            </a:r>
            <a:r>
              <a:rPr lang="en-GB" sz="2400" dirty="0" err="1" smtClean="0"/>
              <a:t>tertarik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menerima</a:t>
            </a:r>
            <a:r>
              <a:rPr lang="en-GB" sz="2400" dirty="0" smtClean="0"/>
              <a:t> </a:t>
            </a:r>
            <a:r>
              <a:rPr lang="en-GB" sz="2400" dirty="0" err="1" smtClean="0"/>
              <a:t>kunjungan</a:t>
            </a:r>
            <a:r>
              <a:rPr lang="en-GB" sz="2400" dirty="0" smtClean="0"/>
              <a:t> </a:t>
            </a:r>
            <a:r>
              <a:rPr lang="en-GB" sz="2400" dirty="0" err="1" smtClean="0"/>
              <a:t>tamu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aktif</a:t>
            </a:r>
            <a:r>
              <a:rPr lang="en-GB" sz="2400" dirty="0" smtClean="0"/>
              <a:t> </a:t>
            </a:r>
            <a:r>
              <a:rPr lang="en-GB" sz="2400" dirty="0" err="1" smtClean="0"/>
              <a:t>berkomunikasi</a:t>
            </a:r>
            <a:r>
              <a:rPr lang="en-GB" sz="2400" dirty="0" smtClean="0"/>
              <a:t>. </a:t>
            </a:r>
            <a:r>
              <a:rPr lang="en-GB" sz="2400" dirty="0" err="1" smtClean="0"/>
              <a:t>Komunikasi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konselor</a:t>
            </a:r>
            <a:r>
              <a:rPr lang="en-GB" sz="2400" dirty="0" smtClean="0"/>
              <a:t>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lebih</a:t>
            </a:r>
            <a:r>
              <a:rPr lang="en-GB" sz="2400" dirty="0" smtClean="0"/>
              <a:t> </a:t>
            </a:r>
            <a:r>
              <a:rPr lang="en-GB" sz="2400" dirty="0" err="1" smtClean="0"/>
              <a:t>disukai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lebih</a:t>
            </a:r>
            <a:r>
              <a:rPr lang="en-GB" sz="2400" dirty="0" smtClean="0"/>
              <a:t> </a:t>
            </a:r>
            <a:r>
              <a:rPr lang="en-GB" sz="2400" dirty="0" err="1" smtClean="0"/>
              <a:t>kepada</a:t>
            </a:r>
            <a:r>
              <a:rPr lang="en-GB" sz="2400" dirty="0" smtClean="0"/>
              <a:t> </a:t>
            </a:r>
            <a:r>
              <a:rPr lang="en-GB" sz="2400" dirty="0" err="1" smtClean="0"/>
              <a:t>perlakuan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bukan</a:t>
            </a:r>
            <a:r>
              <a:rPr lang="en-GB" sz="2400" dirty="0" smtClean="0"/>
              <a:t> kata-kata.</a:t>
            </a:r>
            <a:endParaRPr lang="en-US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50890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246</TotalTime>
  <Words>1668</Words>
  <Application>Microsoft Office PowerPoint</Application>
  <PresentationFormat>On-screen Show (4:3)</PresentationFormat>
  <Paragraphs>125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Module</vt:lpstr>
      <vt:lpstr>SETTING PRAKTIK PEKERJAN SOSIAL DI RUMAH SAKIT I </vt:lpstr>
      <vt:lpstr>Pembulatan</vt:lpstr>
      <vt:lpstr>Intervensi Pekerja Sosial Dalam Konteks Lingkungan Sosial Dan Hubungan Pasien:</vt:lpstr>
      <vt:lpstr>Teori Five Stages of Dying That Terminally Ill dari Elizabeth Kubler Ross </vt:lpstr>
      <vt:lpstr>Teori Five Stages of Dying That Terminally Ill dari Elizabeth Kubler Ross </vt:lpstr>
      <vt:lpstr>Teori Five Stages of Dying That Terminally Ill dari Elizabeth Kubler Ross  </vt:lpstr>
      <vt:lpstr>Teori Five Stages of Dying That Terminally Ill dari Elizabeth Kubler Ross </vt:lpstr>
      <vt:lpstr>Teori Five Stages of Dying That Terminally Ill dari Elizabeth Kubler Ross </vt:lpstr>
      <vt:lpstr>Teori Five Stages of Dying That Terminally Ill dari Elizabeth Kubler Ross </vt:lpstr>
      <vt:lpstr>Pengantar</vt:lpstr>
      <vt:lpstr>PowerPoint Presentation</vt:lpstr>
      <vt:lpstr>The Renal Social Worker</vt:lpstr>
      <vt:lpstr>The Renal Social Worker</vt:lpstr>
      <vt:lpstr>The Renal Social Worker</vt:lpstr>
      <vt:lpstr>The Renal Social Worker</vt:lpstr>
      <vt:lpstr>The Renal Social Worker</vt:lpstr>
      <vt:lpstr>The Renal Social Worker</vt:lpstr>
      <vt:lpstr>The Renal Social Worker</vt:lpstr>
      <vt:lpstr>PowerPoint Presentation</vt:lpstr>
      <vt:lpstr>Oncology Social Work</vt:lpstr>
      <vt:lpstr>Oncology Social Work </vt:lpstr>
      <vt:lpstr>Oncology Social Work </vt:lpstr>
      <vt:lpstr>Oncology Social Work </vt:lpstr>
      <vt:lpstr>Oncology Social Work </vt:lpstr>
      <vt:lpstr>Oncology Social Work </vt:lpstr>
      <vt:lpstr>Oncology Social Work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Praktik Pekerjan Sosial di Rumah Sakit I</dc:title>
  <dc:creator>samsung</dc:creator>
  <cp:lastModifiedBy>samsung</cp:lastModifiedBy>
  <cp:revision>14</cp:revision>
  <dcterms:created xsi:type="dcterms:W3CDTF">2020-11-24T09:41:53Z</dcterms:created>
  <dcterms:modified xsi:type="dcterms:W3CDTF">2020-11-24T14:12:17Z</dcterms:modified>
</cp:coreProperties>
</file>