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3" r:id="rId4"/>
    <p:sldId id="282" r:id="rId5"/>
    <p:sldId id="264" r:id="rId6"/>
    <p:sldId id="287" r:id="rId7"/>
    <p:sldId id="288" r:id="rId8"/>
    <p:sldId id="315" r:id="rId9"/>
    <p:sldId id="289" r:id="rId10"/>
    <p:sldId id="291" r:id="rId11"/>
    <p:sldId id="290" r:id="rId12"/>
    <p:sldId id="292" r:id="rId13"/>
    <p:sldId id="293" r:id="rId14"/>
    <p:sldId id="294" r:id="rId15"/>
    <p:sldId id="295" r:id="rId16"/>
    <p:sldId id="285" r:id="rId17"/>
    <p:sldId id="259" r:id="rId18"/>
    <p:sldId id="262" r:id="rId19"/>
    <p:sldId id="261" r:id="rId20"/>
    <p:sldId id="265" r:id="rId21"/>
    <p:sldId id="267" r:id="rId22"/>
    <p:sldId id="296" r:id="rId23"/>
    <p:sldId id="301" r:id="rId24"/>
    <p:sldId id="268" r:id="rId25"/>
    <p:sldId id="322" r:id="rId26"/>
    <p:sldId id="323" r:id="rId27"/>
    <p:sldId id="269" r:id="rId28"/>
    <p:sldId id="270" r:id="rId29"/>
    <p:sldId id="271" r:id="rId30"/>
    <p:sldId id="276" r:id="rId31"/>
    <p:sldId id="279" r:id="rId32"/>
    <p:sldId id="283" r:id="rId33"/>
    <p:sldId id="284" r:id="rId34"/>
    <p:sldId id="319" r:id="rId35"/>
    <p:sldId id="324" r:id="rId36"/>
    <p:sldId id="307" r:id="rId37"/>
    <p:sldId id="272" r:id="rId38"/>
    <p:sldId id="273" r:id="rId39"/>
    <p:sldId id="274" r:id="rId40"/>
    <p:sldId id="298" r:id="rId41"/>
    <p:sldId id="300" r:id="rId42"/>
    <p:sldId id="302" r:id="rId43"/>
    <p:sldId id="308" r:id="rId44"/>
    <p:sldId id="304" r:id="rId45"/>
    <p:sldId id="30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104"/>
    <a:srgbClr val="00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07AC-3AB8-4C82-9F2C-58645FEA6343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1BAA-9492-490C-95E8-B3B1E62544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304800" y="228600"/>
            <a:ext cx="11582400" cy="2819400"/>
          </a:xfrm>
          <a:prstGeom prst="round2DiagRect">
            <a:avLst>
              <a:gd name="adj1" fmla="val 28769"/>
              <a:gd name="adj2" fmla="val 0"/>
            </a:avLst>
          </a:prstGeom>
          <a:solidFill>
            <a:srgbClr val="0066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07AC-3AB8-4C82-9F2C-58645FEA6343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1BAA-9492-490C-95E8-B3B1E6254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07AC-3AB8-4C82-9F2C-58645FEA6343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1BAA-9492-490C-95E8-B3B1E6254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304800" y="152400"/>
            <a:ext cx="11582400" cy="1219200"/>
          </a:xfrm>
          <a:prstGeom prst="round2DiagRect">
            <a:avLst>
              <a:gd name="adj1" fmla="val 23384"/>
              <a:gd name="adj2" fmla="val 0"/>
            </a:avLst>
          </a:prstGeom>
          <a:solidFill>
            <a:srgbClr val="0066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07AC-3AB8-4C82-9F2C-58645FEA6343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1BAA-9492-490C-95E8-B3B1E6254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 userDrawn="1"/>
        </p:nvSpPr>
        <p:spPr>
          <a:xfrm>
            <a:off x="304800" y="152400"/>
            <a:ext cx="11582400" cy="3124200"/>
          </a:xfrm>
          <a:prstGeom prst="round2DiagRect">
            <a:avLst>
              <a:gd name="adj1" fmla="val 28769"/>
              <a:gd name="adj2" fmla="val 0"/>
            </a:avLst>
          </a:prstGeom>
          <a:solidFill>
            <a:srgbClr val="0066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07AC-3AB8-4C82-9F2C-58645FEA6343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1BAA-9492-490C-95E8-B3B1E6254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304800" y="152400"/>
            <a:ext cx="11582400" cy="1219200"/>
          </a:xfrm>
          <a:prstGeom prst="round2DiagRect">
            <a:avLst/>
          </a:prstGeom>
          <a:solidFill>
            <a:srgbClr val="006600"/>
          </a:solidFill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07AC-3AB8-4C82-9F2C-58645FEA6343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1BAA-9492-490C-95E8-B3B1E6254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 userDrawn="1"/>
        </p:nvSpPr>
        <p:spPr>
          <a:xfrm>
            <a:off x="304800" y="152400"/>
            <a:ext cx="11582400" cy="1219200"/>
          </a:xfrm>
          <a:prstGeom prst="round2DiagRect">
            <a:avLst/>
          </a:prstGeom>
          <a:solidFill>
            <a:srgbClr val="006600"/>
          </a:solidFill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07AC-3AB8-4C82-9F2C-58645FEA6343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1BAA-9492-490C-95E8-B3B1E6254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304800" y="152400"/>
            <a:ext cx="11582400" cy="1219200"/>
          </a:xfrm>
          <a:prstGeom prst="round2DiagRect">
            <a:avLst/>
          </a:prstGeom>
          <a:solidFill>
            <a:srgbClr val="006600"/>
          </a:solidFill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07AC-3AB8-4C82-9F2C-58645FEA6343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1BAA-9492-490C-95E8-B3B1E6254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304800" y="152400"/>
            <a:ext cx="11582400" cy="1219200"/>
          </a:xfrm>
          <a:prstGeom prst="round2DiagRect">
            <a:avLst/>
          </a:prstGeom>
          <a:solidFill>
            <a:srgbClr val="006600"/>
          </a:solidFill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07AC-3AB8-4C82-9F2C-58645FEA6343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1BAA-9492-490C-95E8-B3B1E6254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07AC-3AB8-4C82-9F2C-58645FEA6343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1BAA-9492-490C-95E8-B3B1E62544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B8A207AC-3AB8-4C82-9F2C-58645FEA6343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72241BAA-9492-490C-95E8-B3B1E6254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A207AC-3AB8-4C82-9F2C-58645FEA6343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241BAA-9492-490C-95E8-B3B1E6254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random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accent4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accent4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accent4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accent4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219200"/>
            <a:ext cx="8013192" cy="1636776"/>
          </a:xfrm>
        </p:spPr>
        <p:txBody>
          <a:bodyPr>
            <a:normAutofit/>
          </a:bodyPr>
          <a:lstStyle/>
          <a:p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PENGEMBANGAN MEDIA PEMBELAJARAN</a:t>
            </a: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KARAKTERISTIK JENIS MEDIA PEMBELAJARAN</a:t>
            </a:r>
            <a:br>
              <a:rPr lang="en-US" sz="2800"/>
            </a:br>
            <a:r>
              <a:rPr lang="en-US" sz="280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1. Media Visual Diam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61722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b. Diagram/Bagan</a:t>
            </a:r>
          </a:p>
          <a:p>
            <a:pPr lvl="1" algn="ctr">
              <a:buNone/>
            </a:pPr>
            <a:r>
              <a:rPr lang="en-US" sz="2400"/>
              <a:t>Bagan merupakan media yang berisi tentang gambar-gambar keterangan-keterangan, daftar-daftar dan sebagainya. Bagan digunakan untuk memperagakanpokok-pokok isi bagan secara jelas dan sederhana antara lain: perkembangan,perbandingan, struktur, organisasi, jenis-jenis media bagan antara lain : Treechart, flow chart.</a:t>
            </a:r>
          </a:p>
          <a:p>
            <a:pPr lvl="1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1916" y="1447800"/>
            <a:ext cx="243988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t2.gstatic.com/images?q=tbn:ANd9GcRNu6vl0Q3TzFsOYxewukCQCZNg_p0GiRzyidpPNQIdm2vbZF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1" y="3276600"/>
            <a:ext cx="2409825" cy="1895476"/>
          </a:xfrm>
          <a:prstGeom prst="rect">
            <a:avLst/>
          </a:prstGeom>
          <a:noFill/>
        </p:spPr>
      </p:pic>
      <p:pic>
        <p:nvPicPr>
          <p:cNvPr id="13316" name="Picture 4" descr="http://t1.gstatic.com/images?q=tbn:ANd9GcQIT4XFdIJb8dyMFLrhHo7HLM-KQ1b4zl3vbs0iYj6YysKXr4x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1" y="5257801"/>
            <a:ext cx="3095625" cy="1476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KARAKTERISTIK JENIS MEDIA PEMBELAJARAN</a:t>
            </a:r>
            <a:br>
              <a:rPr lang="en-US" sz="2800"/>
            </a:br>
            <a:r>
              <a:rPr lang="en-US" sz="280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1. Media Visual Diam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5908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None/>
            </a:pPr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Diagram/Bagan</a:t>
            </a:r>
          </a:p>
          <a:p>
            <a:pPr lvl="1"/>
            <a:r>
              <a:rPr lang="en-US">
                <a:latin typeface="Lucida Handwriting" pitchFamily="66" charset="0"/>
              </a:rPr>
              <a:t>sifat:</a:t>
            </a:r>
          </a:p>
          <a:p>
            <a:pPr lvl="2"/>
            <a:r>
              <a:rPr lang="en-US"/>
              <a:t>simbolis dan abstrak, kadang-kadang sulit dimengerti</a:t>
            </a:r>
          </a:p>
          <a:p>
            <a:pPr lvl="2"/>
            <a:r>
              <a:rPr lang="en-US"/>
              <a:t>untuk dapat membaca diagram diperlukan keahlian khusus dalam bidangnya tentang isi diagram tersebut</a:t>
            </a:r>
          </a:p>
          <a:p>
            <a:pPr lvl="2"/>
            <a:r>
              <a:rPr lang="en-US"/>
              <a:t>walaupun sulit dimengerti, karena sifatnya yang padat diagram dapat memperjelas arti</a:t>
            </a:r>
          </a:p>
          <a:p>
            <a:pPr lvl="1"/>
            <a:r>
              <a:rPr lang="en-US">
                <a:latin typeface="Lucida Handwriting" pitchFamily="66" charset="0"/>
              </a:rPr>
              <a:t>Ciri-ciri diagram yang baik </a:t>
            </a:r>
          </a:p>
          <a:p>
            <a:pPr lvl="2"/>
            <a:r>
              <a:rPr lang="en-US"/>
              <a:t>benar, diagram rapih dan disertai dengan keterangan yang jelas- cukup besar dan ditempatkan secara strategis- penyusunannya disesuaikan dengan pola baca yang umum dari atas kebawah atau dari kiri ke kanan</a:t>
            </a:r>
          </a:p>
          <a:p>
            <a:pPr>
              <a:buNone/>
            </a:pPr>
            <a:r>
              <a:rPr lang="en-US"/>
              <a:t>	</a:t>
            </a:r>
          </a:p>
          <a:p>
            <a:pPr lvl="1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1" y="1447800"/>
            <a:ext cx="3444239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http://t2.gstatic.com/images?q=tbn:ANd9GcSHicPN6LHa3LgGKF8EETD76ZYTjvcVwpROj-Ji3-mRUAQ2Z-Ihx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447801"/>
            <a:ext cx="2476500" cy="183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KARAKTERISTIK JENIS MEDIA PEMBELAJARAN</a:t>
            </a:r>
            <a:br>
              <a:rPr lang="en-US" sz="2800"/>
            </a:br>
            <a:r>
              <a:rPr lang="en-US" sz="360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2. Audiotape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Kelebihan</a:t>
            </a:r>
          </a:p>
          <a:p>
            <a:pPr lvl="1"/>
            <a:r>
              <a:rPr lang="en-US" sz="3100"/>
              <a:t>Baik untuk siswa yang sedang belajar mendengar</a:t>
            </a:r>
          </a:p>
          <a:p>
            <a:pPr lvl="1"/>
            <a:r>
              <a:rPr lang="en-US" sz="3100"/>
              <a:t>pengisi waktu saat menunggu</a:t>
            </a:r>
          </a:p>
          <a:p>
            <a:pPr lvl="1"/>
            <a:r>
              <a:rPr lang="sv-SE" sz="3100"/>
              <a:t>mendengar sambil melakukan mobilitas (kegiatan lain)</a:t>
            </a:r>
          </a:p>
          <a:p>
            <a:pPr lvl="1"/>
            <a:r>
              <a:rPr lang="en-US" sz="3100"/>
              <a:t>merupakan alternatif bagi yang tidak senang membaca atau yangmempunyai kesulitan membaca</a:t>
            </a:r>
          </a:p>
          <a:p>
            <a:pPr lvl="1"/>
            <a:endParaRPr lang="en-US"/>
          </a:p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Kelemahan</a:t>
            </a:r>
          </a:p>
          <a:p>
            <a:pPr lvl="1"/>
            <a:r>
              <a:rPr lang="en-US" sz="3100"/>
              <a:t>kurang fleksibel</a:t>
            </a:r>
          </a:p>
          <a:p>
            <a:pPr lvl="1"/>
            <a:r>
              <a:rPr lang="en-US" sz="3100"/>
              <a:t>tidak memungkinkan melakukan penjelajahan terhadap isi terlebih</a:t>
            </a:r>
          </a:p>
          <a:p>
            <a:pPr lvl="1"/>
            <a:r>
              <a:rPr lang="en-US" sz="3100"/>
              <a:t>hal-hal penting tidak bisa digarisbawahi atau diberi tanda khusus</a:t>
            </a:r>
          </a:p>
          <a:p>
            <a:pPr lvl="1"/>
            <a:r>
              <a:rPr lang="en-US" sz="3100"/>
              <a:t>tidak ada grafik, diagram, atau gambar sebagai bahan klarifikasi</a:t>
            </a:r>
            <a:endParaRPr lang="en-US" sz="31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KARAKTERISTIK JENIS MEDIA PEMBELAJARAN</a:t>
            </a:r>
            <a:br>
              <a:rPr lang="en-US" sz="2800"/>
            </a:br>
            <a:r>
              <a:rPr lang="en-US" sz="360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3. Video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Kelebihan</a:t>
            </a:r>
          </a:p>
          <a:p>
            <a:pPr lvl="1"/>
            <a:r>
              <a:rPr lang="en-US"/>
              <a:t>baik untuk semua yang sedang belajar mendengar dan melihat</a:t>
            </a:r>
            <a:endParaRPr lang="en-US" sz="3100"/>
          </a:p>
          <a:p>
            <a:pPr lvl="1"/>
            <a:r>
              <a:rPr lang="sv-SE"/>
              <a:t>bisa menampilkan gambar, grafik atau diagram </a:t>
            </a:r>
          </a:p>
          <a:p>
            <a:pPr lvl="1"/>
            <a:r>
              <a:rPr lang="it-IT"/>
              <a:t>bisa dipergunakan di rumah, di luar kelas </a:t>
            </a:r>
          </a:p>
          <a:p>
            <a:pPr lvl="1"/>
            <a:r>
              <a:rPr lang="en-US"/>
              <a:t>bisa diperlambat dan diulang</a:t>
            </a:r>
          </a:p>
          <a:p>
            <a:pPr lvl="1"/>
            <a:r>
              <a:rPr lang="en-US"/>
              <a:t>dapat dipergunakan tidak hanya untuk satu orang</a:t>
            </a:r>
          </a:p>
          <a:p>
            <a:pPr lvl="1"/>
            <a:endParaRPr lang="en-US"/>
          </a:p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Kelemahan</a:t>
            </a:r>
          </a:p>
          <a:p>
            <a:pPr lvl="1"/>
            <a:r>
              <a:rPr lang="sv-SE"/>
              <a:t>Sering dianggap sebagai hiburan TV </a:t>
            </a:r>
          </a:p>
          <a:p>
            <a:pPr lvl="1"/>
            <a:r>
              <a:rPr lang="en-US"/>
              <a:t>kegiatan melihat videotape adalah kegiatan pasif </a:t>
            </a:r>
          </a:p>
          <a:p>
            <a:pPr lvl="1"/>
            <a:endParaRPr lang="en-US" sz="31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KARAKTERISTIK JENIS MEDIA PEMBELAJARAN</a:t>
            </a:r>
            <a:br>
              <a:rPr lang="en-US" sz="2800"/>
            </a:br>
            <a:r>
              <a:rPr lang="en-US" sz="360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4. Computer Based Training (CBT)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Kelebihan</a:t>
            </a:r>
          </a:p>
          <a:p>
            <a:pPr lvl="1"/>
            <a:r>
              <a:rPr lang="en-US"/>
              <a:t>Tampilanya bisa menghasilkan kombinasi antara tulisan (teks), suara(audio), gambar (video), serta animasi. </a:t>
            </a:r>
          </a:p>
          <a:p>
            <a:pPr lvl="1"/>
            <a:r>
              <a:rPr lang="en-US"/>
              <a:t>Dapat mengakses informasi secara instan dari manapun yang dicakup dari aplikasi tersebut</a:t>
            </a:r>
          </a:p>
          <a:p>
            <a:pPr lvl="1"/>
            <a:r>
              <a:rPr lang="en-US"/>
              <a:t>Menyediakan fasilitas akses informasi yang lebih banyak</a:t>
            </a:r>
          </a:p>
          <a:p>
            <a:pPr lvl="1"/>
            <a:r>
              <a:rPr lang="en-US"/>
              <a:t>Dapat disesuaikan dengan motivasi, kemampuan dan kecepatanpembelajaran.</a:t>
            </a:r>
          </a:p>
          <a:p>
            <a:pPr lvl="1"/>
            <a:r>
              <a:rPr lang="en-US"/>
              <a:t>Sebagai guru yang sabar, mengurangi kekhawatiran pembelaj ar jika kurang paham</a:t>
            </a:r>
          </a:p>
          <a:p>
            <a:pPr lvl="1"/>
            <a:r>
              <a:rPr lang="en-US"/>
              <a:t>Membagi Ide Dengan Siapa Saja, Dimana Saja, Kapan Saja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Kelemahan</a:t>
            </a:r>
          </a:p>
          <a:p>
            <a:pPr lvl="1"/>
            <a:r>
              <a:rPr lang="en-US"/>
              <a:t>Kelemahan mendasar dari penggunaan program ini adalah tidak adanyaiteraksi antarmanusia</a:t>
            </a:r>
          </a:p>
          <a:p>
            <a:pPr lvl="1"/>
            <a:endParaRPr lang="en-US" sz="31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KARAKTERISTIK JENIS MEDIA PEMBELAJARAN</a:t>
            </a:r>
            <a:br>
              <a:rPr lang="en-US" sz="2800"/>
            </a:br>
            <a:r>
              <a:rPr lang="en-US" sz="360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5. Web Based Training (WBT)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764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Kelebihan</a:t>
            </a:r>
          </a:p>
          <a:p>
            <a:pPr lvl="1"/>
            <a:r>
              <a:rPr lang="nn-NO"/>
              <a:t>Mengkombinasikan kelebihan video, kecepatan komputer, dan akses internet.</a:t>
            </a:r>
          </a:p>
          <a:p>
            <a:pPr lvl="1"/>
            <a:r>
              <a:rPr lang="en-US"/>
              <a:t>Memungkinkan bagi pembelajar untuk aktif berpartisipasi</a:t>
            </a:r>
          </a:p>
          <a:p>
            <a:pPr lvl="1"/>
            <a:r>
              <a:rPr lang="en-US"/>
              <a:t>Memungkinkan akses ke materi/subyek yang diinginkan bagi banyak sekali pembelajar di tempat yang berbeda</a:t>
            </a:r>
          </a:p>
          <a:p>
            <a:pPr lvl="1"/>
            <a:r>
              <a:rPr lang="en-US"/>
              <a:t>Pembelajar dapat berhubungan dengan guru/instruktur, demikiansebaliknya dimanapun mereka berada</a:t>
            </a:r>
          </a:p>
          <a:p>
            <a:pPr lvl="1"/>
            <a:endParaRPr lang="en-US"/>
          </a:p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Kelemahan</a:t>
            </a:r>
          </a:p>
          <a:p>
            <a:pPr lvl="1"/>
            <a:r>
              <a:rPr lang="en-US" sz="3200"/>
              <a:t>Perlu biaya mahal untuk melengkapi peralatan</a:t>
            </a:r>
            <a:endParaRPr lang="en-US" sz="31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Komputer multimedia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1"/>
            <a:ext cx="8458200" cy="5105399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Computer Asisted Instructional (CAI)</a:t>
            </a:r>
          </a:p>
          <a:p>
            <a:pPr lvl="1">
              <a:buNone/>
            </a:pPr>
            <a:r>
              <a:rPr lang="en-US"/>
              <a:t>	mahasiswa langsung berinteraksi dengan komputer, mahasiswa dapat berekplorasi ke seluruh program yang disediakan dan memanfaatkaannyasebagai media pembelajaran tanpa perantara dosen.</a:t>
            </a:r>
          </a:p>
          <a:p>
            <a:pPr lvl="1">
              <a:buNone/>
            </a:pPr>
            <a:endParaRPr lang="en-US"/>
          </a:p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Computer Management Instructional (CMI)</a:t>
            </a:r>
          </a:p>
          <a:p>
            <a:pPr lvl="1">
              <a:buNone/>
            </a:pPr>
            <a:r>
              <a:rPr lang="en-US"/>
              <a:t>	Tutor memanfaatkan komputer untuk mengelola informasi mengenai kamajuan siswadan pilihan sumber belajar agar tetap berada pada jalur yang telah ditentukan danmengendalikan pelajaran perindividu meskipun dalam jumlah yang besar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Manfaat Media Pembelajaran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0" y="1828801"/>
            <a:ext cx="8229600" cy="426719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Proses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instruksional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lebih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menarik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Proses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belajar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lebih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interaktif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Jumlah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waktu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belajar-mengajar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dapat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dikurangi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Kualitas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en-US" sz="2800" b="1" err="1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belajar</a:t>
            </a:r>
            <a:r>
              <a:rPr lang="en-US" sz="2800" b="1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 dapat ditingkatkan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Proses belajar dapat terjadi kapan dan di mana saja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Peran dosen berubah ke arah positif dan produktif</a:t>
            </a:r>
            <a:endParaRPr lang="en-US" sz="2800">
              <a:solidFill>
                <a:schemeClr val="accent2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1447801"/>
            <a:ext cx="1752600" cy="1629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685800"/>
            <a:ext cx="8534400" cy="1636776"/>
          </a:xfrm>
        </p:spPr>
        <p:txBody>
          <a:bodyPr>
            <a:noAutofit/>
          </a:bodyPr>
          <a:lstStyle/>
          <a:p>
            <a:pPr algn="ctr"/>
            <a:r>
              <a:rPr lang="en-US" sz="40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Pembelajaran Berbasis </a:t>
            </a:r>
            <a:br>
              <a:rPr lang="en-US" sz="40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n-US" sz="40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Teknologi Informasi dan Komunikasi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650" y="3429000"/>
            <a:ext cx="3714750" cy="3162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429001"/>
            <a:ext cx="3048000" cy="3212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solidFill>
                  <a:srgbClr val="FFC000"/>
                </a:solidFill>
              </a:rPr>
              <a:t>Perkembangan Media Pembelajaran</a:t>
            </a:r>
            <a:endParaRPr lang="en-US" sz="4000"/>
          </a:p>
        </p:txBody>
      </p:sp>
      <p:graphicFrame>
        <p:nvGraphicFramePr>
          <p:cNvPr id="4" name="Group 87"/>
          <p:cNvGraphicFramePr>
            <a:graphicFrameLocks noGrp="1"/>
          </p:cNvGraphicFramePr>
          <p:nvPr>
            <p:ph idx="1"/>
          </p:nvPr>
        </p:nvGraphicFramePr>
        <p:xfrm>
          <a:off x="1981201" y="1774826"/>
          <a:ext cx="8486781" cy="421301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28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8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9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Alat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Offline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Online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901">
                <a:tc>
                  <a:txBody>
                    <a:bodyPr/>
                    <a:lstStyle/>
                    <a:p>
                      <a:pPr marL="182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12104"/>
                          </a:solidFill>
                          <a:effectLst/>
                        </a:rPr>
                        <a:t>Teks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1210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82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12104"/>
                          </a:solidFill>
                          <a:effectLst/>
                        </a:rPr>
                        <a:t>Buku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1210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1210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973">
                <a:tc>
                  <a:txBody>
                    <a:bodyPr/>
                    <a:lstStyle/>
                    <a:p>
                      <a:pPr marL="342900" marR="0" lvl="0" indent="-160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12104"/>
                          </a:solidFill>
                          <a:effectLst/>
                        </a:rPr>
                        <a:t>Suara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1210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160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12104"/>
                          </a:solidFill>
                          <a:effectLst/>
                        </a:rPr>
                        <a:t>Tape player/recorder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1210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12104"/>
                          </a:solidFill>
                          <a:effectLst/>
                        </a:rPr>
                        <a:t>Radio, telepon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1210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748">
                <a:tc>
                  <a:txBody>
                    <a:bodyPr/>
                    <a:lstStyle/>
                    <a:p>
                      <a:pPr marL="342900" marR="0" lvl="0" indent="-160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12104"/>
                          </a:solidFill>
                          <a:effectLst/>
                        </a:rPr>
                        <a:t>Photo, gambar, teks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1210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160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12104"/>
                          </a:solidFill>
                          <a:effectLst/>
                        </a:rPr>
                        <a:t>Slide projector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1210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1210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7589">
                <a:tc>
                  <a:txBody>
                    <a:bodyPr/>
                    <a:lstStyle/>
                    <a:p>
                      <a:pPr marL="342900" marR="0" lvl="0" indent="-160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12104"/>
                          </a:solidFill>
                          <a:effectLst/>
                        </a:rPr>
                        <a:t>Film, suara, teks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1210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160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12104"/>
                          </a:solidFill>
                          <a:effectLst/>
                        </a:rPr>
                        <a:t>Film projector</a:t>
                      </a:r>
                      <a:endParaRPr kumimoji="0" lang="en-GB" sz="2000" b="1" u="none" strike="noStrike" cap="none" normalizeH="0" baseline="0">
                        <a:ln>
                          <a:noFill/>
                        </a:ln>
                        <a:solidFill>
                          <a:srgbClr val="012104"/>
                        </a:solidFill>
                        <a:effectLst/>
                      </a:endParaRPr>
                    </a:p>
                    <a:p>
                      <a:pPr marL="342900" marR="0" lvl="0" indent="-1603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12104"/>
                          </a:solidFill>
                          <a:effectLst/>
                        </a:rPr>
                        <a:t>Video player/recorder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1210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12104"/>
                          </a:solidFill>
                          <a:effectLst/>
                        </a:rPr>
                        <a:t>Televisi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1210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901">
                <a:tc>
                  <a:txBody>
                    <a:bodyPr/>
                    <a:lstStyle/>
                    <a:p>
                      <a:pPr marL="342900" marR="0" lvl="0" indent="-160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12104"/>
                          </a:solidFill>
                          <a:effectLst/>
                        </a:rPr>
                        <a:t>Multimedia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1210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160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12104"/>
                          </a:solidFill>
                          <a:effectLst/>
                        </a:rPr>
                        <a:t>Komputer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1210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12104"/>
                          </a:solidFill>
                          <a:effectLst/>
                        </a:rPr>
                        <a:t>Internet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1210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8534400" cy="1252728"/>
          </a:xfrm>
        </p:spPr>
        <p:txBody>
          <a:bodyPr>
            <a:noAutofit/>
          </a:bodyPr>
          <a:lstStyle/>
          <a:p>
            <a:pPr algn="ctr"/>
            <a:r>
              <a:rPr lang="en-US" sz="3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Proses Komunikasi dalam Pembelajaran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981200" y="1752601"/>
            <a:ext cx="7982768" cy="4373563"/>
            <a:chOff x="457200" y="1752600"/>
            <a:chExt cx="7982768" cy="4373563"/>
          </a:xfrm>
        </p:grpSpPr>
        <p:grpSp>
          <p:nvGrpSpPr>
            <p:cNvPr id="22" name="Group 21"/>
            <p:cNvGrpSpPr/>
            <p:nvPr/>
          </p:nvGrpSpPr>
          <p:grpSpPr>
            <a:xfrm>
              <a:off x="457200" y="2087710"/>
              <a:ext cx="7982768" cy="4038453"/>
              <a:chOff x="457200" y="2087710"/>
              <a:chExt cx="7982768" cy="4038453"/>
            </a:xfrm>
          </p:grpSpPr>
          <p:sp>
            <p:nvSpPr>
              <p:cNvPr id="4" name="Freeform 3"/>
              <p:cNvSpPr>
                <a:spLocks/>
              </p:cNvSpPr>
              <p:nvPr/>
            </p:nvSpPr>
            <p:spPr bwMode="auto">
              <a:xfrm>
                <a:off x="1687406" y="4365977"/>
                <a:ext cx="5619770" cy="1430353"/>
              </a:xfrm>
              <a:custGeom>
                <a:avLst/>
                <a:gdLst/>
                <a:ahLst/>
                <a:cxnLst>
                  <a:cxn ang="0">
                    <a:pos x="3384" y="0"/>
                  </a:cxn>
                  <a:cxn ang="0">
                    <a:pos x="3384" y="888"/>
                  </a:cxn>
                  <a:cxn ang="0">
                    <a:pos x="0" y="876"/>
                  </a:cxn>
                  <a:cxn ang="0">
                    <a:pos x="0" y="84"/>
                  </a:cxn>
                </a:cxnLst>
                <a:rect l="0" t="0" r="r" b="b"/>
                <a:pathLst>
                  <a:path w="3385" h="889">
                    <a:moveTo>
                      <a:pt x="3384" y="0"/>
                    </a:moveTo>
                    <a:lnTo>
                      <a:pt x="3384" y="888"/>
                    </a:lnTo>
                    <a:lnTo>
                      <a:pt x="0" y="876"/>
                    </a:lnTo>
                    <a:lnTo>
                      <a:pt x="0" y="84"/>
                    </a:lnTo>
                  </a:path>
                </a:pathLst>
              </a:cu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4"/>
              <p:cNvSpPr>
                <a:spLocks/>
              </p:cNvSpPr>
              <p:nvPr/>
            </p:nvSpPr>
            <p:spPr bwMode="auto">
              <a:xfrm>
                <a:off x="1707328" y="2087710"/>
                <a:ext cx="5619770" cy="1430353"/>
              </a:xfrm>
              <a:custGeom>
                <a:avLst/>
                <a:gdLst/>
                <a:ahLst/>
                <a:cxnLst>
                  <a:cxn ang="0">
                    <a:pos x="0" y="888"/>
                  </a:cxn>
                  <a:cxn ang="0">
                    <a:pos x="0" y="0"/>
                  </a:cxn>
                  <a:cxn ang="0">
                    <a:pos x="3384" y="12"/>
                  </a:cxn>
                  <a:cxn ang="0">
                    <a:pos x="3384" y="804"/>
                  </a:cxn>
                </a:cxnLst>
                <a:rect l="0" t="0" r="r" b="b"/>
                <a:pathLst>
                  <a:path w="3385" h="889">
                    <a:moveTo>
                      <a:pt x="0" y="888"/>
                    </a:moveTo>
                    <a:lnTo>
                      <a:pt x="0" y="0"/>
                    </a:lnTo>
                    <a:lnTo>
                      <a:pt x="3384" y="12"/>
                    </a:lnTo>
                    <a:lnTo>
                      <a:pt x="3384" y="804"/>
                    </a:lnTo>
                  </a:path>
                </a:pathLst>
              </a:cu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2726690" y="5427881"/>
                <a:ext cx="3546183" cy="698282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270" y="5"/>
                  </a:cxn>
                  <a:cxn ang="0">
                    <a:pos x="207" y="17"/>
                  </a:cxn>
                  <a:cxn ang="0">
                    <a:pos x="151" y="39"/>
                  </a:cxn>
                  <a:cxn ang="0">
                    <a:pos x="100" y="62"/>
                  </a:cxn>
                  <a:cxn ang="0">
                    <a:pos x="56" y="95"/>
                  </a:cxn>
                  <a:cxn ang="0">
                    <a:pos x="25" y="129"/>
                  </a:cxn>
                  <a:cxn ang="0">
                    <a:pos x="6" y="169"/>
                  </a:cxn>
                  <a:cxn ang="0">
                    <a:pos x="0" y="214"/>
                  </a:cxn>
                  <a:cxn ang="0">
                    <a:pos x="6" y="259"/>
                  </a:cxn>
                  <a:cxn ang="0">
                    <a:pos x="25" y="298"/>
                  </a:cxn>
                  <a:cxn ang="0">
                    <a:pos x="56" y="337"/>
                  </a:cxn>
                  <a:cxn ang="0">
                    <a:pos x="100" y="371"/>
                  </a:cxn>
                  <a:cxn ang="0">
                    <a:pos x="151" y="394"/>
                  </a:cxn>
                  <a:cxn ang="0">
                    <a:pos x="207" y="416"/>
                  </a:cxn>
                  <a:cxn ang="0">
                    <a:pos x="270" y="427"/>
                  </a:cxn>
                  <a:cxn ang="0">
                    <a:pos x="339" y="433"/>
                  </a:cxn>
                  <a:cxn ang="0">
                    <a:pos x="1790" y="433"/>
                  </a:cxn>
                  <a:cxn ang="0">
                    <a:pos x="1859" y="427"/>
                  </a:cxn>
                  <a:cxn ang="0">
                    <a:pos x="1921" y="416"/>
                  </a:cxn>
                  <a:cxn ang="0">
                    <a:pos x="1984" y="394"/>
                  </a:cxn>
                  <a:cxn ang="0">
                    <a:pos x="2035" y="371"/>
                  </a:cxn>
                  <a:cxn ang="0">
                    <a:pos x="2078" y="337"/>
                  </a:cxn>
                  <a:cxn ang="0">
                    <a:pos x="2110" y="298"/>
                  </a:cxn>
                  <a:cxn ang="0">
                    <a:pos x="2129" y="259"/>
                  </a:cxn>
                  <a:cxn ang="0">
                    <a:pos x="2135" y="214"/>
                  </a:cxn>
                  <a:cxn ang="0">
                    <a:pos x="2129" y="169"/>
                  </a:cxn>
                  <a:cxn ang="0">
                    <a:pos x="2110" y="129"/>
                  </a:cxn>
                  <a:cxn ang="0">
                    <a:pos x="2078" y="95"/>
                  </a:cxn>
                  <a:cxn ang="0">
                    <a:pos x="2035" y="62"/>
                  </a:cxn>
                  <a:cxn ang="0">
                    <a:pos x="1984" y="39"/>
                  </a:cxn>
                  <a:cxn ang="0">
                    <a:pos x="1921" y="17"/>
                  </a:cxn>
                  <a:cxn ang="0">
                    <a:pos x="1859" y="5"/>
                  </a:cxn>
                  <a:cxn ang="0">
                    <a:pos x="1790" y="0"/>
                  </a:cxn>
                  <a:cxn ang="0">
                    <a:pos x="339" y="0"/>
                  </a:cxn>
                </a:cxnLst>
                <a:rect l="0" t="0" r="r" b="b"/>
                <a:pathLst>
                  <a:path w="2136" h="434">
                    <a:moveTo>
                      <a:pt x="339" y="0"/>
                    </a:moveTo>
                    <a:lnTo>
                      <a:pt x="270" y="5"/>
                    </a:lnTo>
                    <a:lnTo>
                      <a:pt x="207" y="17"/>
                    </a:lnTo>
                    <a:lnTo>
                      <a:pt x="151" y="39"/>
                    </a:lnTo>
                    <a:lnTo>
                      <a:pt x="100" y="62"/>
                    </a:lnTo>
                    <a:lnTo>
                      <a:pt x="56" y="95"/>
                    </a:lnTo>
                    <a:lnTo>
                      <a:pt x="25" y="129"/>
                    </a:lnTo>
                    <a:lnTo>
                      <a:pt x="6" y="169"/>
                    </a:lnTo>
                    <a:lnTo>
                      <a:pt x="0" y="214"/>
                    </a:lnTo>
                    <a:lnTo>
                      <a:pt x="6" y="259"/>
                    </a:lnTo>
                    <a:lnTo>
                      <a:pt x="25" y="298"/>
                    </a:lnTo>
                    <a:lnTo>
                      <a:pt x="56" y="337"/>
                    </a:lnTo>
                    <a:lnTo>
                      <a:pt x="100" y="371"/>
                    </a:lnTo>
                    <a:lnTo>
                      <a:pt x="151" y="394"/>
                    </a:lnTo>
                    <a:lnTo>
                      <a:pt x="207" y="416"/>
                    </a:lnTo>
                    <a:lnTo>
                      <a:pt x="270" y="427"/>
                    </a:lnTo>
                    <a:lnTo>
                      <a:pt x="339" y="433"/>
                    </a:lnTo>
                    <a:lnTo>
                      <a:pt x="1790" y="433"/>
                    </a:lnTo>
                    <a:lnTo>
                      <a:pt x="1859" y="427"/>
                    </a:lnTo>
                    <a:lnTo>
                      <a:pt x="1921" y="416"/>
                    </a:lnTo>
                    <a:lnTo>
                      <a:pt x="1984" y="394"/>
                    </a:lnTo>
                    <a:lnTo>
                      <a:pt x="2035" y="371"/>
                    </a:lnTo>
                    <a:lnTo>
                      <a:pt x="2078" y="337"/>
                    </a:lnTo>
                    <a:lnTo>
                      <a:pt x="2110" y="298"/>
                    </a:lnTo>
                    <a:lnTo>
                      <a:pt x="2129" y="259"/>
                    </a:lnTo>
                    <a:lnTo>
                      <a:pt x="2135" y="214"/>
                    </a:lnTo>
                    <a:lnTo>
                      <a:pt x="2129" y="169"/>
                    </a:lnTo>
                    <a:lnTo>
                      <a:pt x="2110" y="129"/>
                    </a:lnTo>
                    <a:lnTo>
                      <a:pt x="2078" y="95"/>
                    </a:lnTo>
                    <a:lnTo>
                      <a:pt x="2035" y="62"/>
                    </a:lnTo>
                    <a:lnTo>
                      <a:pt x="1984" y="39"/>
                    </a:lnTo>
                    <a:lnTo>
                      <a:pt x="1921" y="17"/>
                    </a:lnTo>
                    <a:lnTo>
                      <a:pt x="1859" y="5"/>
                    </a:lnTo>
                    <a:lnTo>
                      <a:pt x="1790" y="0"/>
                    </a:lnTo>
                    <a:lnTo>
                      <a:pt x="339" y="0"/>
                    </a:lnTo>
                  </a:path>
                </a:pathLst>
              </a:custGeom>
              <a:solidFill>
                <a:srgbClr val="CCFFCC"/>
              </a:solidFill>
              <a:ln w="12699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05818" y="3349123"/>
                <a:ext cx="1421129" cy="122279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457200" y="3394174"/>
                <a:ext cx="2404503" cy="96379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90487" tIns="44450" rIns="90487" bIns="44450">
                <a:spAutoFit/>
              </a:bodyPr>
              <a:lstStyle/>
              <a:p>
                <a:pPr>
                  <a:lnSpc>
                    <a:spcPct val="140000"/>
                  </a:lnSpc>
                  <a:spcBef>
                    <a:spcPct val="20000"/>
                  </a:spcBef>
                </a:pPr>
                <a:r>
                  <a:rPr lang="en-US" sz="200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charset="0"/>
                  </a:rPr>
                  <a:t> Sumber Informasi</a:t>
                </a:r>
              </a:p>
              <a:p>
                <a:pPr>
                  <a:lnSpc>
                    <a:spcPct val="140000"/>
                  </a:lnSpc>
                  <a:spcBef>
                    <a:spcPct val="20000"/>
                  </a:spcBef>
                </a:pPr>
                <a:r>
                  <a:rPr lang="en-US" sz="200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charset="0"/>
                  </a:rPr>
                  <a:t>Penerima Informasi</a:t>
                </a:r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535229" y="3958914"/>
                <a:ext cx="2284171" cy="3486"/>
              </a:xfrm>
              <a:prstGeom prst="line">
                <a:avLst/>
              </a:prstGeom>
              <a:noFill/>
              <a:ln w="12699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3920008" y="3587247"/>
                <a:ext cx="1235915" cy="705321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FFFF00"/>
                    </a:solidFill>
                  </a:rPr>
                  <a:t>Media</a:t>
                </a:r>
                <a:endParaRPr lang="en-US" b="1">
                  <a:solidFill>
                    <a:srgbClr val="FFFF00"/>
                  </a:solidFill>
                </a:endParaRPr>
              </a:p>
              <a:p>
                <a:pPr algn="ctr"/>
                <a:r>
                  <a:rPr lang="en-US" sz="2000" b="1">
                    <a:solidFill>
                      <a:srgbClr val="FFFF00"/>
                    </a:solidFill>
                  </a:rPr>
                  <a:t>Informasi</a:t>
                </a: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6035465" y="3413481"/>
                <a:ext cx="2404503" cy="95609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90487" tIns="44450" rIns="90487" bIns="4445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charset="0"/>
                  </a:rPr>
                  <a:t>Penerima Informasi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charset="0"/>
                  </a:rPr>
                  <a:t> Sumber Informasi</a:t>
                </a:r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flipV="1">
                <a:off x="6068669" y="3962400"/>
                <a:ext cx="2313331" cy="2950"/>
              </a:xfrm>
              <a:prstGeom prst="line">
                <a:avLst/>
              </a:prstGeom>
              <a:noFill/>
              <a:ln w="12699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3166643" y="5580731"/>
                <a:ext cx="2843918" cy="399018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b="1">
                    <a:solidFill>
                      <a:srgbClr val="024608"/>
                    </a:solidFill>
                    <a:latin typeface="Arial" charset="0"/>
                  </a:rPr>
                  <a:t>Metode Instruksional</a:t>
                </a:r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auto">
              <a:xfrm>
                <a:off x="3188225" y="3484275"/>
                <a:ext cx="624234" cy="296046"/>
              </a:xfrm>
              <a:prstGeom prst="rightArrow">
                <a:avLst>
                  <a:gd name="adj1" fmla="val 50000"/>
                  <a:gd name="adj2" fmla="val 102221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18"/>
              <p:cNvSpPr>
                <a:spLocks noChangeArrowheads="1"/>
              </p:cNvSpPr>
              <p:nvPr/>
            </p:nvSpPr>
            <p:spPr bwMode="auto">
              <a:xfrm>
                <a:off x="5260152" y="3445660"/>
                <a:ext cx="624234" cy="296046"/>
              </a:xfrm>
              <a:prstGeom prst="rightArrow">
                <a:avLst>
                  <a:gd name="adj1" fmla="val 50000"/>
                  <a:gd name="adj2" fmla="val 102221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utoShape 19"/>
              <p:cNvSpPr>
                <a:spLocks noChangeArrowheads="1"/>
              </p:cNvSpPr>
              <p:nvPr/>
            </p:nvSpPr>
            <p:spPr bwMode="auto">
              <a:xfrm flipH="1">
                <a:off x="3188225" y="4121417"/>
                <a:ext cx="624234" cy="296046"/>
              </a:xfrm>
              <a:prstGeom prst="rightArrow">
                <a:avLst>
                  <a:gd name="adj1" fmla="val 50000"/>
                  <a:gd name="adj2" fmla="val 102221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auto">
              <a:xfrm flipH="1">
                <a:off x="5260152" y="4102110"/>
                <a:ext cx="624234" cy="296046"/>
              </a:xfrm>
              <a:prstGeom prst="rightArrow">
                <a:avLst>
                  <a:gd name="adj1" fmla="val 50000"/>
                  <a:gd name="adj2" fmla="val 102221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819400" y="1752600"/>
              <a:ext cx="3546183" cy="698282"/>
            </a:xfrm>
            <a:custGeom>
              <a:avLst/>
              <a:gdLst/>
              <a:ahLst/>
              <a:cxnLst>
                <a:cxn ang="0">
                  <a:pos x="339" y="0"/>
                </a:cxn>
                <a:cxn ang="0">
                  <a:pos x="270" y="5"/>
                </a:cxn>
                <a:cxn ang="0">
                  <a:pos x="207" y="17"/>
                </a:cxn>
                <a:cxn ang="0">
                  <a:pos x="151" y="39"/>
                </a:cxn>
                <a:cxn ang="0">
                  <a:pos x="100" y="62"/>
                </a:cxn>
                <a:cxn ang="0">
                  <a:pos x="56" y="95"/>
                </a:cxn>
                <a:cxn ang="0">
                  <a:pos x="25" y="129"/>
                </a:cxn>
                <a:cxn ang="0">
                  <a:pos x="6" y="169"/>
                </a:cxn>
                <a:cxn ang="0">
                  <a:pos x="0" y="214"/>
                </a:cxn>
                <a:cxn ang="0">
                  <a:pos x="6" y="259"/>
                </a:cxn>
                <a:cxn ang="0">
                  <a:pos x="25" y="298"/>
                </a:cxn>
                <a:cxn ang="0">
                  <a:pos x="56" y="337"/>
                </a:cxn>
                <a:cxn ang="0">
                  <a:pos x="100" y="371"/>
                </a:cxn>
                <a:cxn ang="0">
                  <a:pos x="151" y="394"/>
                </a:cxn>
                <a:cxn ang="0">
                  <a:pos x="207" y="416"/>
                </a:cxn>
                <a:cxn ang="0">
                  <a:pos x="270" y="427"/>
                </a:cxn>
                <a:cxn ang="0">
                  <a:pos x="339" y="433"/>
                </a:cxn>
                <a:cxn ang="0">
                  <a:pos x="1790" y="433"/>
                </a:cxn>
                <a:cxn ang="0">
                  <a:pos x="1859" y="427"/>
                </a:cxn>
                <a:cxn ang="0">
                  <a:pos x="1921" y="416"/>
                </a:cxn>
                <a:cxn ang="0">
                  <a:pos x="1984" y="394"/>
                </a:cxn>
                <a:cxn ang="0">
                  <a:pos x="2035" y="371"/>
                </a:cxn>
                <a:cxn ang="0">
                  <a:pos x="2078" y="337"/>
                </a:cxn>
                <a:cxn ang="0">
                  <a:pos x="2110" y="298"/>
                </a:cxn>
                <a:cxn ang="0">
                  <a:pos x="2129" y="259"/>
                </a:cxn>
                <a:cxn ang="0">
                  <a:pos x="2135" y="214"/>
                </a:cxn>
                <a:cxn ang="0">
                  <a:pos x="2129" y="169"/>
                </a:cxn>
                <a:cxn ang="0">
                  <a:pos x="2110" y="129"/>
                </a:cxn>
                <a:cxn ang="0">
                  <a:pos x="2078" y="95"/>
                </a:cxn>
                <a:cxn ang="0">
                  <a:pos x="2035" y="62"/>
                </a:cxn>
                <a:cxn ang="0">
                  <a:pos x="1984" y="39"/>
                </a:cxn>
                <a:cxn ang="0">
                  <a:pos x="1921" y="17"/>
                </a:cxn>
                <a:cxn ang="0">
                  <a:pos x="1859" y="5"/>
                </a:cxn>
                <a:cxn ang="0">
                  <a:pos x="1790" y="0"/>
                </a:cxn>
                <a:cxn ang="0">
                  <a:pos x="339" y="0"/>
                </a:cxn>
              </a:cxnLst>
              <a:rect l="0" t="0" r="r" b="b"/>
              <a:pathLst>
                <a:path w="2136" h="434">
                  <a:moveTo>
                    <a:pt x="339" y="0"/>
                  </a:moveTo>
                  <a:lnTo>
                    <a:pt x="270" y="5"/>
                  </a:lnTo>
                  <a:lnTo>
                    <a:pt x="207" y="17"/>
                  </a:lnTo>
                  <a:lnTo>
                    <a:pt x="151" y="39"/>
                  </a:lnTo>
                  <a:lnTo>
                    <a:pt x="100" y="62"/>
                  </a:lnTo>
                  <a:lnTo>
                    <a:pt x="56" y="95"/>
                  </a:lnTo>
                  <a:lnTo>
                    <a:pt x="25" y="129"/>
                  </a:lnTo>
                  <a:lnTo>
                    <a:pt x="6" y="169"/>
                  </a:lnTo>
                  <a:lnTo>
                    <a:pt x="0" y="214"/>
                  </a:lnTo>
                  <a:lnTo>
                    <a:pt x="6" y="259"/>
                  </a:lnTo>
                  <a:lnTo>
                    <a:pt x="25" y="298"/>
                  </a:lnTo>
                  <a:lnTo>
                    <a:pt x="56" y="337"/>
                  </a:lnTo>
                  <a:lnTo>
                    <a:pt x="100" y="371"/>
                  </a:lnTo>
                  <a:lnTo>
                    <a:pt x="151" y="394"/>
                  </a:lnTo>
                  <a:lnTo>
                    <a:pt x="207" y="416"/>
                  </a:lnTo>
                  <a:lnTo>
                    <a:pt x="270" y="427"/>
                  </a:lnTo>
                  <a:lnTo>
                    <a:pt x="339" y="433"/>
                  </a:lnTo>
                  <a:lnTo>
                    <a:pt x="1790" y="433"/>
                  </a:lnTo>
                  <a:lnTo>
                    <a:pt x="1859" y="427"/>
                  </a:lnTo>
                  <a:lnTo>
                    <a:pt x="1921" y="416"/>
                  </a:lnTo>
                  <a:lnTo>
                    <a:pt x="1984" y="394"/>
                  </a:lnTo>
                  <a:lnTo>
                    <a:pt x="2035" y="371"/>
                  </a:lnTo>
                  <a:lnTo>
                    <a:pt x="2078" y="337"/>
                  </a:lnTo>
                  <a:lnTo>
                    <a:pt x="2110" y="298"/>
                  </a:lnTo>
                  <a:lnTo>
                    <a:pt x="2129" y="259"/>
                  </a:lnTo>
                  <a:lnTo>
                    <a:pt x="2135" y="214"/>
                  </a:lnTo>
                  <a:lnTo>
                    <a:pt x="2129" y="169"/>
                  </a:lnTo>
                  <a:lnTo>
                    <a:pt x="2110" y="129"/>
                  </a:lnTo>
                  <a:lnTo>
                    <a:pt x="2078" y="95"/>
                  </a:lnTo>
                  <a:lnTo>
                    <a:pt x="2035" y="62"/>
                  </a:lnTo>
                  <a:lnTo>
                    <a:pt x="1984" y="39"/>
                  </a:lnTo>
                  <a:lnTo>
                    <a:pt x="1921" y="17"/>
                  </a:lnTo>
                  <a:lnTo>
                    <a:pt x="1859" y="5"/>
                  </a:lnTo>
                  <a:lnTo>
                    <a:pt x="1790" y="0"/>
                  </a:lnTo>
                  <a:lnTo>
                    <a:pt x="339" y="0"/>
                  </a:lnTo>
                </a:path>
              </a:pathLst>
            </a:custGeom>
            <a:solidFill>
              <a:srgbClr val="CCFFCC"/>
            </a:solidFill>
            <a:ln w="12699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259353" y="1905450"/>
              <a:ext cx="2843918" cy="399018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024608"/>
                  </a:solidFill>
                  <a:latin typeface="Arial" charset="0"/>
                </a:rPr>
                <a:t>Metode Instruksional</a:t>
              </a:r>
            </a:p>
          </p:txBody>
        </p:sp>
      </p:grpSp>
    </p:spTree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sz="36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Pemanfaatan Komputer dlm Pembelajaran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742950" lvl="1" indent="-285750" eaLnBrk="0" fontAlgn="base" hangingPunct="0">
              <a:spcAft>
                <a:spcPct val="0"/>
              </a:spcAft>
              <a:buClr>
                <a:srgbClr val="FFFF00"/>
              </a:buClr>
              <a:buSzPts val="2800"/>
              <a:buFontTx/>
              <a:buChar char="–"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itchFamily="34" charset="0"/>
              </a:rPr>
              <a:t>Komputer sebagai </a:t>
            </a:r>
            <a:r>
              <a:rPr kumimoji="0" lang="en-US" b="1" i="0" u="none" strike="noStrike" cap="none" normalizeH="0" baseline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itchFamily="34" charset="0"/>
              </a:rPr>
              <a:t>Tool (alat)</a:t>
            </a:r>
            <a:endParaRPr kumimoji="0" lang="en-US" b="0" i="0" u="none" strike="noStrike" cap="none" normalizeH="0" baseline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itchFamily="34" charset="0"/>
            </a:endParaRPr>
          </a:p>
          <a:p>
            <a:pPr marL="742950" lvl="1" indent="-285750" eaLnBrk="0" fontAlgn="base" hangingPunct="0">
              <a:spcAft>
                <a:spcPct val="0"/>
              </a:spcAft>
              <a:buClr>
                <a:srgbClr val="FFFF00"/>
              </a:buClr>
              <a:buSzPts val="2800"/>
              <a:buFontTx/>
              <a:buChar char="–"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itchFamily="34" charset="0"/>
              </a:rPr>
              <a:t>Komputer sebagai </a:t>
            </a:r>
            <a:r>
              <a:rPr kumimoji="0" lang="en-US" b="1" i="0" u="none" strike="noStrike" cap="none" normalizeH="0" baseline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itchFamily="34" charset="0"/>
              </a:rPr>
              <a:t>Tutor</a:t>
            </a:r>
            <a:endParaRPr kumimoji="0" lang="en-US" b="0" i="0" u="none" strike="noStrike" cap="none" normalizeH="0" baseline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itchFamily="34" charset="0"/>
            </a:endParaRPr>
          </a:p>
          <a:p>
            <a:pPr marL="742950" lvl="1" indent="-285750" eaLnBrk="0" fontAlgn="base" hangingPunct="0">
              <a:spcAft>
                <a:spcPct val="0"/>
              </a:spcAft>
              <a:buClr>
                <a:srgbClr val="FFFF00"/>
              </a:buClr>
              <a:buSzPts val="2800"/>
              <a:buFontTx/>
              <a:buChar char="–"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itchFamily="34" charset="0"/>
              </a:rPr>
              <a:t>Komputer menampilkan informasi</a:t>
            </a:r>
          </a:p>
          <a:p>
            <a:pPr marL="742950" lvl="1" indent="-285750" eaLnBrk="0" fontAlgn="base" hangingPunct="0">
              <a:spcAft>
                <a:spcPct val="0"/>
              </a:spcAft>
              <a:buClr>
                <a:srgbClr val="FFFF00"/>
              </a:buClr>
              <a:buSzPts val="2800"/>
              <a:buFontTx/>
              <a:buChar char="–"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itchFamily="34" charset="0"/>
              </a:rPr>
              <a:t>Siswa menjawab pertanyaan atau masalah yang sesuai dengan informasi yang diberikan</a:t>
            </a:r>
          </a:p>
          <a:p>
            <a:pPr marL="742950" lvl="1" indent="-285750" eaLnBrk="0" fontAlgn="base" hangingPunct="0">
              <a:spcAft>
                <a:spcPct val="0"/>
              </a:spcAft>
              <a:buClr>
                <a:srgbClr val="FFFF00"/>
              </a:buClr>
              <a:buSzPts val="2800"/>
              <a:buFontTx/>
              <a:buChar char="–"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itchFamily="34" charset="0"/>
              </a:rPr>
              <a:t>Komputer mengevaluasi jawaban siswa</a:t>
            </a:r>
          </a:p>
          <a:p>
            <a:pPr marL="742950" lvl="1" indent="-285750" eaLnBrk="0" fontAlgn="base" hangingPunct="0">
              <a:spcAft>
                <a:spcPct val="0"/>
              </a:spcAft>
              <a:buClr>
                <a:srgbClr val="FFFF00"/>
              </a:buClr>
              <a:buSzPts val="2800"/>
              <a:buFontTx/>
              <a:buChar char="–"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itchFamily="34" charset="0"/>
              </a:rPr>
              <a:t>Komputer menentukan apakah yang harus diperbuat siswa selanjutnya berdasar hasil evaluasi pada jawaban tersebut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80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E-Learning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buFont typeface="Wingdings" pitchFamily="2" charset="2"/>
              <a:buChar char="l"/>
            </a:pPr>
            <a:r>
              <a:rPr lang="en-US" sz="280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</a:rPr>
              <a:t>E-learning adalah sebuah proses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buNone/>
            </a:pPr>
            <a:r>
              <a:rPr lang="en-US" sz="280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</a:rPr>
              <a:t>	pembelajaran yang berbasis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buNone/>
            </a:pPr>
            <a:r>
              <a:rPr lang="en-US" sz="280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</a:rPr>
              <a:t>	elektronik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buFont typeface="Wingdings" pitchFamily="2" charset="2"/>
              <a:buChar char="l"/>
            </a:pPr>
            <a:endParaRPr lang="en-US" sz="120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buFont typeface="Wingdings" pitchFamily="2" charset="2"/>
              <a:buChar char="l"/>
            </a:pPr>
            <a:r>
              <a:rPr lang="en-US" sz="280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</a:rPr>
              <a:t>Menggunakan media jaringan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buNone/>
            </a:pPr>
            <a:r>
              <a:rPr lang="en-US" sz="280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</a:rPr>
              <a:t>	computer (intranet atau internet).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buFont typeface="Wingdings" pitchFamily="2" charset="2"/>
              <a:buChar char="l"/>
            </a:pPr>
            <a:endParaRPr lang="en-US" sz="1300"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buFont typeface="Wingdings" pitchFamily="2" charset="2"/>
              <a:buChar char="l"/>
            </a:pPr>
            <a:r>
              <a:rPr lang="en-US" sz="280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</a:rPr>
              <a:t>Berbasis web 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buFont typeface="Wingdings" pitchFamily="2" charset="2"/>
              <a:buChar char="l"/>
            </a:pPr>
            <a:endParaRPr lang="en-US" sz="130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buFont typeface="Wingdings" pitchFamily="2" charset="2"/>
              <a:buChar char="l"/>
            </a:pPr>
            <a:r>
              <a:rPr lang="en-US" sz="280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</a:rPr>
              <a:t>Siswa dapat belajar dan berinteraksi dengan para guru tanpa ada batasan waktu dan tempat </a:t>
            </a:r>
            <a:r>
              <a:rPr lang="en-US" sz="280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</a:rPr>
              <a:t>.</a:t>
            </a:r>
          </a:p>
          <a:p>
            <a:pPr marL="742950" lvl="1" indent="-285750" eaLnBrk="0" fontAlgn="base" hangingPunct="0">
              <a:spcAft>
                <a:spcPct val="0"/>
              </a:spcAft>
              <a:buClr>
                <a:schemeClr val="tx2"/>
              </a:buClr>
              <a:buSzPts val="1800"/>
              <a:buFont typeface="Courier New" pitchFamily="49" charset="0"/>
              <a:buChar char="o"/>
            </a:pPr>
            <a:r>
              <a:rPr lang="en-US" sz="200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</a:rPr>
              <a:t>Siswa mengerjakan tugas, mendapatkan materi dari manasaja dan kapan saja, para guru juga bisa memberikan tugas dan penilaian dari mana saja dan kapan saja.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/>
              <a:t>Continually update their skills and knowledge base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0043"/>
            <a:ext cx="3048000" cy="3100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E-Learning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0" y="1600200"/>
            <a:ext cx="4876800" cy="525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</a:pP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Keuntungan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>
                <a:solidFill>
                  <a:srgbClr val="012104"/>
                </a:solidFill>
              </a:rPr>
              <a:t>Biaya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>
                <a:solidFill>
                  <a:srgbClr val="012104"/>
                </a:solidFill>
              </a:rPr>
              <a:t>Fleksibilitas waktu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>
                <a:solidFill>
                  <a:srgbClr val="012104"/>
                </a:solidFill>
              </a:rPr>
              <a:t>Fleksibilitas tempat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>
                <a:solidFill>
                  <a:srgbClr val="012104"/>
                </a:solidFill>
              </a:rPr>
              <a:t>Fleksibilitas kecepatan pemblajaran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>
                <a:solidFill>
                  <a:srgbClr val="012104"/>
                </a:solidFill>
              </a:rPr>
              <a:t>Standarisasi pengajaran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>
                <a:solidFill>
                  <a:srgbClr val="012104"/>
                </a:solidFill>
              </a:rPr>
              <a:t>Efektivitas pengajaran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>
                <a:solidFill>
                  <a:srgbClr val="012104"/>
                </a:solidFill>
              </a:rPr>
              <a:t>Kecepatan distribusi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>
                <a:solidFill>
                  <a:srgbClr val="012104"/>
                </a:solidFill>
              </a:rPr>
              <a:t>Ketersediaan On-Demand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>
                <a:solidFill>
                  <a:srgbClr val="012104"/>
                </a:solidFill>
              </a:rPr>
              <a:t>Otomatisasi Proses Administrasi</a:t>
            </a:r>
          </a:p>
          <a:p>
            <a:pPr>
              <a:buNone/>
            </a:pPr>
            <a:endParaRPr lang="en-US" sz="240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buNone/>
            </a:pPr>
            <a:r>
              <a:rPr lang="en-US" sz="240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400800" y="1600200"/>
            <a:ext cx="4267200" cy="525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buFont typeface="Wingdings 2"/>
              <a:buChar char=""/>
              <a:defRPr/>
            </a:pPr>
            <a:r>
              <a:rPr lang="en-US"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Kelemahan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Courier New" pitchFamily="49" charset="0"/>
              <a:buChar char="o"/>
            </a:pPr>
            <a:r>
              <a:rPr lang="en-US" sz="2400"/>
              <a:t>Budaya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Courier New" pitchFamily="49" charset="0"/>
              <a:buChar char="o"/>
            </a:pPr>
            <a:r>
              <a:rPr lang="en-US" sz="2400"/>
              <a:t>Investasi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Courier New" pitchFamily="49" charset="0"/>
              <a:buChar char="o"/>
            </a:pPr>
            <a:r>
              <a:rPr lang="en-US" sz="2400"/>
              <a:t>Teknologi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Courier New" pitchFamily="49" charset="0"/>
              <a:buChar char="o"/>
            </a:pPr>
            <a:r>
              <a:rPr lang="en-US" sz="2400"/>
              <a:t>Infrastruktur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Courier New" pitchFamily="49" charset="0"/>
              <a:buChar char="o"/>
            </a:pPr>
            <a:r>
              <a:rPr lang="en-US" sz="2400"/>
              <a:t>Materi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Courier New" pitchFamily="49" charset="0"/>
              <a:buChar char="o"/>
            </a:pPr>
            <a:endParaRPr 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40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defRPr/>
            </a:pPr>
            <a:r>
              <a:rPr lang="en-US" sz="240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</a:rPr>
              <a:t>	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/>
              <a:t>Tradisional vs ELearning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524000"/>
          <a:ext cx="9144000" cy="5334001"/>
        </p:xfrm>
        <a:graphic>
          <a:graphicData uri="http://schemas.openxmlformats.org/drawingml/2006/table">
            <a:tbl>
              <a:tblPr/>
              <a:tblGrid>
                <a:gridCol w="230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7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4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2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+mn-lt"/>
                          <a:ea typeface="Times New Roman"/>
                        </a:rPr>
                        <a:t> </a:t>
                      </a:r>
                      <a:endParaRPr lang="en-US" sz="200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+mn-lt"/>
                          <a:ea typeface="Times New Roman"/>
                        </a:rPr>
                        <a:t>Traditional</a:t>
                      </a:r>
                      <a:endParaRPr lang="en-US" sz="200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+mn-lt"/>
                          <a:ea typeface="Times New Roman"/>
                        </a:rPr>
                        <a:t>E-learning</a:t>
                      </a:r>
                      <a:endParaRPr lang="en-US" sz="200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7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+mn-lt"/>
                          <a:ea typeface="Times New Roman"/>
                        </a:rPr>
                        <a:t>Classroom  Discussions</a:t>
                      </a:r>
                      <a:endParaRPr lang="en-US" sz="200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+mn-lt"/>
                          <a:ea typeface="Times New Roman"/>
                        </a:rPr>
                        <a:t>Dosen biasanya berbicara lebih banyak dari mahasiswa</a:t>
                      </a:r>
                      <a:endParaRPr lang="en-US" sz="200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+mn-lt"/>
                          <a:ea typeface="Times New Roman"/>
                        </a:rPr>
                        <a:t>Pembicaraan mahasiswa setidaknya sebanyak atau lebih dari </a:t>
                      </a:r>
                      <a:r>
                        <a:rPr lang="en-GB" sz="2000" baseline="0">
                          <a:latin typeface="+mn-lt"/>
                          <a:ea typeface="Times New Roman"/>
                        </a:rPr>
                        <a:t> dosen</a:t>
                      </a:r>
                      <a:endParaRPr lang="en-US" sz="200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7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+mn-lt"/>
                          <a:ea typeface="Times New Roman"/>
                        </a:rPr>
                        <a:t>Learning process</a:t>
                      </a:r>
                      <a:endParaRPr lang="en-US" sz="200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+mn-lt"/>
                          <a:ea typeface="Times New Roman"/>
                        </a:rPr>
                        <a:t>Hampir tidak ada kelompok atau individu studi</a:t>
                      </a:r>
                      <a:endParaRPr lang="en-US" sz="200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+mn-lt"/>
                          <a:ea typeface="Times New Roman"/>
                        </a:rPr>
                        <a:t>Sebagian besar proses belajar berlangsung dalam kelompok mahasiswa</a:t>
                      </a:r>
                      <a:endParaRPr lang="en-US" sz="200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0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+mn-lt"/>
                          <a:ea typeface="Times New Roman"/>
                        </a:rPr>
                        <a:t>Subject Matter</a:t>
                      </a:r>
                      <a:endParaRPr lang="en-US" sz="200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+mn-lt"/>
                          <a:ea typeface="Times New Roman"/>
                        </a:rPr>
                        <a:t>Dosen melakukan pelajaran sesuai dengan program studi dan kurikulum yang ada</a:t>
                      </a:r>
                      <a:endParaRPr lang="en-US" sz="200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+mn-lt"/>
                          <a:ea typeface="Times New Roman"/>
                        </a:rPr>
                        <a:t>Mahasiswa berpartisipasi dalam menentukan materi pelajaran, mempelajari didasarkan pada berbagai sumber informasi</a:t>
                      </a:r>
                      <a:endParaRPr lang="en-US" sz="200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51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+mn-lt"/>
                          <a:ea typeface="Times New Roman"/>
                        </a:rPr>
                        <a:t>Emphases in the Learning Process</a:t>
                      </a:r>
                      <a:endParaRPr lang="en-US" sz="200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latin typeface="+mn-lt"/>
                          <a:ea typeface="Times New Roman"/>
                        </a:rPr>
                        <a:t>Mahasiswa belajar "apa" dan bukan "bagaimana", Mahasiswa dan dosen sibuk menyelesaikan materi pelajaran yang targetkan</a:t>
                      </a:r>
                      <a:endParaRPr lang="en-US" sz="200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+mn-lt"/>
                          <a:ea typeface="Times New Roman"/>
                        </a:rPr>
                        <a:t>Mahasiswa belajar "bagaimana" dan kurang "apa"; pembelajaran termasuk studi penelitian.</a:t>
                      </a:r>
                      <a:endParaRPr lang="en-US" sz="200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Internet-based teaching and learning</a:t>
            </a:r>
            <a:endParaRPr lang="en-US" sz="360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76844"/>
          <a:ext cx="8382000" cy="496824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7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Jenis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Free sources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6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e-mail (web based email)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460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hotmail, yahoo, lycos etc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4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25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mailing list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460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yahoogroup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4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76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ftp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460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ws-ftp, wincommander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4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76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www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460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geocities, freeweb,angelfire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4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35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Social media, chat room (web based chatting)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460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yahoo, mIRC, ICQ, facebook, twitter, youtube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4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25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teleconference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460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Yahoo, skype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4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3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discussion forum (web based discussion)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4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blazeboard, ,phpbb, facebook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4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76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course management system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460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moodle, claroline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4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7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</a:rPr>
                        <a:t>Ensiklopedi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460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</a:rPr>
                        <a:t> Wikipedia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4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76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search engine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460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altavista, yahoo, google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4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Blended Learning</a:t>
            </a:r>
            <a:endParaRPr lang="en-US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perpaduan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metode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belajar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tatap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muka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kelas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materi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diberikan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secara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online.</a:t>
            </a:r>
          </a:p>
          <a:p>
            <a:pPr algn="ctr">
              <a:buNone/>
            </a:pPr>
            <a:endParaRPr lang="en-US" dirty="0"/>
          </a:p>
          <a:p>
            <a:r>
              <a:rPr lang="en-US" dirty="0" err="1"/>
              <a:t>Keuntungan</a:t>
            </a:r>
            <a:r>
              <a:rPr lang="en-US" dirty="0"/>
              <a:t> :</a:t>
            </a:r>
          </a:p>
          <a:p>
            <a:pPr lvl="1"/>
            <a:r>
              <a:rPr lang="en-US" i="1" dirty="0"/>
              <a:t>“differentiated instruction”</a:t>
            </a:r>
            <a:r>
              <a:rPr lang="en-US" dirty="0"/>
              <a:t> (</a:t>
            </a:r>
            <a:r>
              <a:rPr lang="en-US" dirty="0" err="1"/>
              <a:t>keberagaman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) </a:t>
            </a:r>
          </a:p>
          <a:p>
            <a:pPr lvl="1"/>
            <a:r>
              <a:rPr lang="en-US" i="1" dirty="0"/>
              <a:t>“pacing and attendance” (</a:t>
            </a:r>
            <a:r>
              <a:rPr lang="en-US" dirty="0" err="1"/>
              <a:t>kenyamanan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kehadiran</a:t>
            </a:r>
            <a:r>
              <a:rPr lang="en-US" dirty="0"/>
              <a:t>). </a:t>
            </a:r>
            <a:r>
              <a:rPr lang="en-US" i="1" dirty="0"/>
              <a:t> </a:t>
            </a:r>
            <a:endParaRPr lang="en-US" dirty="0"/>
          </a:p>
        </p:txBody>
      </p:sp>
    </p:spTree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Riset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Central Florida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Blended Learning (51%) </a:t>
            </a:r>
          </a:p>
          <a:p>
            <a:pPr lvl="1"/>
            <a:r>
              <a:rPr lang="en-US" dirty="0"/>
              <a:t>online </a:t>
            </a:r>
            <a:r>
              <a:rPr lang="en-US" dirty="0" err="1"/>
              <a:t>penuh</a:t>
            </a:r>
            <a:r>
              <a:rPr lang="en-US" dirty="0"/>
              <a:t> (48,3%) </a:t>
            </a:r>
          </a:p>
          <a:p>
            <a:pPr lvl="1"/>
            <a:r>
              <a:rPr lang="en-US" dirty="0" err="1"/>
              <a:t>tatap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(48,2%). 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8076" y="381000"/>
            <a:ext cx="32099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4791"/>
          <a:stretch>
            <a:fillRect/>
          </a:stretch>
        </p:blipFill>
        <p:spPr bwMode="auto">
          <a:xfrm>
            <a:off x="1489176" y="-1"/>
            <a:ext cx="917882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Tujuan Pengunaan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8305800" cy="1676399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Membuat konkret konsep yang abstrak</a:t>
            </a:r>
          </a:p>
          <a:p>
            <a:r>
              <a:rPr lang="en-US"/>
              <a:t>Memperjelas penyajian pesan agar tidak terlalu bersifat verbalistis (dalam bentuk kata-kata tertulis atau lisan belaka)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34893" y="3505200"/>
            <a:ext cx="8070771" cy="3067050"/>
            <a:chOff x="610892" y="3505200"/>
            <a:chExt cx="8070771" cy="3067050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81400" y="3505200"/>
              <a:ext cx="5100263" cy="30670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892" y="3505200"/>
              <a:ext cx="2894308" cy="29442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976" y="-3666"/>
            <a:ext cx="9158024" cy="68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0" y="0"/>
            <a:ext cx="12197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201" y="0"/>
            <a:ext cx="91675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5448"/>
            <a:ext cx="8229600" cy="1063752"/>
          </a:xfrm>
        </p:spPr>
        <p:txBody>
          <a:bodyPr>
            <a:normAutofit/>
          </a:bodyPr>
          <a:lstStyle/>
          <a:p>
            <a:r>
              <a:rPr lang="en-GB" sz="360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Fitur</a:t>
            </a:r>
            <a:r>
              <a:rPr lang="en-GB" sz="36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E-learning – </a:t>
            </a:r>
            <a:r>
              <a:rPr lang="en-GB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sample : </a:t>
            </a:r>
            <a:r>
              <a:rPr lang="en-GB" sz="36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moodle</a:t>
            </a:r>
            <a:endParaRPr lang="en-US" sz="36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57400" y="1828801"/>
            <a:ext cx="2971800" cy="4244609"/>
          </a:xfrm>
        </p:spPr>
        <p:txBody>
          <a:bodyPr>
            <a:normAutofit/>
          </a:bodyPr>
          <a:lstStyle/>
          <a:p>
            <a:pPr lvl="0"/>
            <a:r>
              <a:rPr lang="en-US" i="1" dirty="0"/>
              <a:t>Lesson</a:t>
            </a:r>
            <a:r>
              <a:rPr lang="en-US" dirty="0"/>
              <a:t>	</a:t>
            </a:r>
          </a:p>
          <a:p>
            <a:pPr lvl="0"/>
            <a:r>
              <a:rPr lang="en-US" i="1" dirty="0"/>
              <a:t>Quiz</a:t>
            </a:r>
            <a:r>
              <a:rPr lang="en-US" dirty="0"/>
              <a:t>	</a:t>
            </a:r>
          </a:p>
          <a:p>
            <a:pPr lvl="0"/>
            <a:r>
              <a:rPr lang="en-US" i="1" dirty="0"/>
              <a:t>Resource </a:t>
            </a:r>
            <a:r>
              <a:rPr lang="en-US" dirty="0"/>
              <a:t>	</a:t>
            </a:r>
          </a:p>
          <a:p>
            <a:pPr lvl="0"/>
            <a:r>
              <a:rPr lang="en-US" i="1" dirty="0" err="1"/>
              <a:t>Assigment</a:t>
            </a:r>
            <a:r>
              <a:rPr lang="en-US" i="1" dirty="0"/>
              <a:t> </a:t>
            </a:r>
            <a:r>
              <a:rPr lang="en-US" dirty="0"/>
              <a:t>	</a:t>
            </a:r>
          </a:p>
          <a:p>
            <a:pPr lvl="0"/>
            <a:r>
              <a:rPr lang="en-US" i="1" dirty="0"/>
              <a:t>Workshop</a:t>
            </a:r>
            <a:endParaRPr lang="en-US" dirty="0"/>
          </a:p>
          <a:p>
            <a:pPr lvl="0"/>
            <a:r>
              <a:rPr lang="en-US" i="1" dirty="0"/>
              <a:t>Database </a:t>
            </a:r>
            <a:r>
              <a:rPr lang="en-US" dirty="0"/>
              <a:t> 	</a:t>
            </a:r>
          </a:p>
          <a:p>
            <a:pPr lvl="0"/>
            <a:r>
              <a:rPr lang="en-US" i="1" dirty="0"/>
              <a:t>Forum </a:t>
            </a:r>
            <a:r>
              <a:rPr lang="en-US" dirty="0"/>
              <a:t>	</a:t>
            </a:r>
          </a:p>
          <a:p>
            <a:pPr lvl="0"/>
            <a:r>
              <a:rPr lang="en-US" i="1" dirty="0"/>
              <a:t>Chat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4978" t="28752" r="27139" b="26161"/>
          <a:stretch>
            <a:fillRect/>
          </a:stretch>
        </p:blipFill>
        <p:spPr bwMode="auto">
          <a:xfrm>
            <a:off x="4572000" y="4724400"/>
            <a:ext cx="609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3" cstate="print"/>
          <a:srcRect t="14815" r="3794" b="22447"/>
          <a:stretch>
            <a:fillRect/>
          </a:stretch>
        </p:blipFill>
        <p:spPr bwMode="auto">
          <a:xfrm>
            <a:off x="4495800" y="2819400"/>
            <a:ext cx="6172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/>
          <p:nvPr/>
        </p:nvPicPr>
        <p:blipFill>
          <a:blip r:embed="rId4" cstate="print"/>
          <a:srcRect t="14368" r="25493" b="36571"/>
          <a:stretch>
            <a:fillRect/>
          </a:stretch>
        </p:blipFill>
        <p:spPr bwMode="auto">
          <a:xfrm>
            <a:off x="4495800" y="990600"/>
            <a:ext cx="617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/>
              <a:t>Bicara Dengan Bahasa Mereka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Pelaporan – </a:t>
            </a:r>
            <a:r>
              <a:rPr lang="en-US" b="1"/>
              <a:t>via blogs dan kamera Hp</a:t>
            </a:r>
            <a:endParaRPr lang="en-US"/>
          </a:p>
          <a:p>
            <a:pPr lvl="0"/>
            <a:r>
              <a:rPr lang="en-US"/>
              <a:t>Pencarian: </a:t>
            </a:r>
            <a:r>
              <a:rPr lang="en-US" b="1"/>
              <a:t>Menggunakan Google, Yahoo, dsb</a:t>
            </a:r>
            <a:endParaRPr lang="en-US"/>
          </a:p>
          <a:p>
            <a:pPr lvl="0"/>
            <a:r>
              <a:rPr lang="en-US"/>
              <a:t>Sosialisasi – </a:t>
            </a:r>
            <a:r>
              <a:rPr lang="en-US" b="1"/>
              <a:t>menggunakan media  online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ransition spd="med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Benefit - 1</a:t>
            </a:r>
            <a:endParaRPr lang="en-US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76401"/>
            <a:ext cx="7239000" cy="4625609"/>
          </a:xfrm>
        </p:spPr>
        <p:txBody>
          <a:bodyPr>
            <a:normAutofit fontScale="92500"/>
          </a:bodyPr>
          <a:lstStyle/>
          <a:p>
            <a:pPr lvl="1" eaLnBrk="0" fontAlgn="base" hangingPunct="0">
              <a:spcAft>
                <a:spcPct val="0"/>
              </a:spcAft>
              <a:buClr>
                <a:srgbClr val="FFC000"/>
              </a:buClr>
              <a:buSzPts val="1500"/>
            </a:pPr>
            <a:r>
              <a:rPr lang="en-US" b="1" i="1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Real-time &amp; on-demands</a:t>
            </a:r>
            <a:r>
              <a:rPr lang="en-US" i="1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 online information</a:t>
            </a:r>
            <a:endParaRPr lang="en-US">
              <a:solidFill>
                <a:schemeClr val="accent3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marL="742950" lvl="1" indent="-285750" eaLnBrk="0" fontAlgn="base" hangingPunct="0">
              <a:spcAft>
                <a:spcPct val="0"/>
              </a:spcAft>
              <a:buClr>
                <a:srgbClr val="FFC000"/>
              </a:buClr>
              <a:buSzPts val="1500"/>
            </a:pPr>
            <a:r>
              <a:rPr lang="en-US" b="1" i="1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Mobility access, </a:t>
            </a:r>
            <a:r>
              <a:rPr lang="en-US" b="1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fleksibel dan praktis</a:t>
            </a:r>
            <a:r>
              <a:rPr lang="en-US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 (dapat dilaksanakan kapan saja sesui keinginan kita)</a:t>
            </a:r>
          </a:p>
          <a:p>
            <a:pPr marL="742950" lvl="1" indent="-285750" eaLnBrk="0" fontAlgn="base" hangingPunct="0">
              <a:spcAft>
                <a:spcPct val="0"/>
              </a:spcAft>
              <a:buClr>
                <a:srgbClr val="FFC000"/>
              </a:buClr>
              <a:buSzPts val="1500"/>
            </a:pPr>
            <a:r>
              <a:rPr lang="en-US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Menjangkau </a:t>
            </a:r>
            <a:r>
              <a:rPr lang="en-US" b="1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wilayah geografis yang luas</a:t>
            </a:r>
            <a:endParaRPr lang="en-US">
              <a:solidFill>
                <a:schemeClr val="accent3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marL="742950" lvl="1" indent="-285750" eaLnBrk="0" fontAlgn="base" hangingPunct="0">
              <a:spcAft>
                <a:spcPct val="0"/>
              </a:spcAft>
              <a:buClr>
                <a:srgbClr val="FFC000"/>
              </a:buClr>
              <a:buSzPts val="1500"/>
            </a:pPr>
            <a:r>
              <a:rPr lang="en-US" b="1" i="1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User friendly, </a:t>
            </a:r>
            <a:r>
              <a:rPr lang="en-US" b="1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bebas repot</a:t>
            </a:r>
            <a:r>
              <a:rPr lang="en-US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 dan ruwet</a:t>
            </a:r>
          </a:p>
          <a:p>
            <a:pPr marL="742950" lvl="1" indent="-285750" eaLnBrk="0" fontAlgn="base" hangingPunct="0">
              <a:spcAft>
                <a:spcPct val="0"/>
              </a:spcAft>
              <a:buClr>
                <a:srgbClr val="FFC000"/>
              </a:buClr>
              <a:buSzPts val="1500"/>
            </a:pPr>
            <a:r>
              <a:rPr lang="pt-BR" b="1" i="1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Benefit in cost</a:t>
            </a:r>
            <a:r>
              <a:rPr lang="pt-BR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, mengurangi (menghemat) biaya pendidikan secara keseluruhan (infrastruktur, peralatan, buku-buku, perjalanan, pengadaan pendidikan dll)</a:t>
            </a:r>
            <a:endParaRPr lang="en-US">
              <a:solidFill>
                <a:schemeClr val="accent3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1" y="4495801"/>
            <a:ext cx="23526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Benefit - 2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7162800" cy="3886200"/>
          </a:xfrm>
        </p:spPr>
        <p:txBody>
          <a:bodyPr>
            <a:noAutofit/>
          </a:bodyPr>
          <a:lstStyle/>
          <a:p>
            <a:pPr marL="742950" lvl="1" indent="-285750" eaLnBrk="0" fontAlgn="base" hangingPunct="0">
              <a:spcAft>
                <a:spcPct val="0"/>
              </a:spcAft>
              <a:buClr>
                <a:srgbClr val="FFC000"/>
              </a:buClr>
              <a:buSzPts val="1500"/>
            </a:pPr>
            <a:r>
              <a:rPr lang="pt-BR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Mengoptimalkan kualitas belajar</a:t>
            </a:r>
            <a:endParaRPr lang="en-US">
              <a:solidFill>
                <a:schemeClr val="accent2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marL="742950" lvl="1" indent="-285750" eaLnBrk="0" fontAlgn="base" hangingPunct="0">
              <a:spcAft>
                <a:spcPct val="0"/>
              </a:spcAft>
              <a:buClr>
                <a:srgbClr val="FFC000"/>
              </a:buClr>
              <a:buSzPts val="1500"/>
            </a:pPr>
            <a:r>
              <a:rPr lang="en-US" i="1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Less administrative papers</a:t>
            </a:r>
            <a:endParaRPr lang="en-US">
              <a:solidFill>
                <a:schemeClr val="accent3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marL="742950" lvl="1" indent="-285750" eaLnBrk="0" fontAlgn="base" hangingPunct="0">
              <a:spcAft>
                <a:spcPct val="0"/>
              </a:spcAft>
              <a:buClr>
                <a:srgbClr val="FFC000"/>
              </a:buClr>
              <a:buSzPts val="1500"/>
            </a:pPr>
            <a:r>
              <a:rPr lang="en-US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Dapat melengkapi aktivitas belajar konvensional</a:t>
            </a:r>
          </a:p>
          <a:p>
            <a:pPr lvl="1" eaLnBrk="0" fontAlgn="base" hangingPunct="0">
              <a:spcAft>
                <a:spcPct val="0"/>
              </a:spcAft>
              <a:buClr>
                <a:srgbClr val="FFC000"/>
              </a:buClr>
              <a:buSzPts val="1500"/>
            </a:pPr>
            <a:r>
              <a:rPr lang="en-US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Cara belajar yang aman dan sehat</a:t>
            </a:r>
          </a:p>
          <a:p>
            <a:pPr lvl="1" eaLnBrk="0" fontAlgn="base" hangingPunct="0">
              <a:spcAft>
                <a:spcPct val="0"/>
              </a:spcAft>
              <a:buClr>
                <a:srgbClr val="FFC000"/>
              </a:buClr>
              <a:buSzPts val="1500"/>
            </a:pPr>
            <a:r>
              <a:rPr lang="en-US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Alternatif media belajar dari anak-anak, remaja, dewasa sampai orang tua, belajar fleksibel tanpa terikat jadwal + menyenangkan </a:t>
            </a:r>
          </a:p>
          <a:p>
            <a:pPr marL="742950" lvl="1" indent="-285750" eaLnBrk="0" fontAlgn="base" hangingPunct="0">
              <a:spcAft>
                <a:spcPct val="0"/>
              </a:spcAft>
              <a:buClr>
                <a:srgbClr val="FFC000"/>
              </a:buClr>
              <a:buSzPts val="1500"/>
            </a:pPr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676400"/>
            <a:ext cx="301958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Benefit - 3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75192"/>
            <a:ext cx="5715000" cy="4168409"/>
          </a:xfrm>
        </p:spPr>
        <p:txBody>
          <a:bodyPr>
            <a:noAutofit/>
          </a:bodyPr>
          <a:lstStyle/>
          <a:p>
            <a:pPr lvl="1" eaLnBrk="0" fontAlgn="base" hangingPunct="0">
              <a:spcAft>
                <a:spcPct val="0"/>
              </a:spcAft>
              <a:buClr>
                <a:srgbClr val="FFC000"/>
              </a:buClr>
              <a:buSzPts val="1500"/>
              <a:buFontTx/>
              <a:buChar char="–"/>
            </a:pPr>
            <a:r>
              <a:rPr lang="en-US" sz="260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Melatih pembelajar lebih mandiri dan berkembang dalam ilmu dan pengetahuan</a:t>
            </a:r>
          </a:p>
          <a:p>
            <a:pPr lvl="1" eaLnBrk="0" fontAlgn="base" hangingPunct="0">
              <a:spcAft>
                <a:spcPct val="0"/>
              </a:spcAft>
              <a:buClr>
                <a:srgbClr val="FFC000"/>
              </a:buClr>
              <a:buSzPts val="1500"/>
              <a:buFontTx/>
              <a:buChar char="–"/>
            </a:pPr>
            <a:r>
              <a:rPr lang="en-US" sz="260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Source ilmu dan informasi yang tidak terbatas (bahkan berlimpah), sehingga kuncinya bukan mendapatkan kesemuanya namun filtering yang kita butuhkan saja</a:t>
            </a:r>
          </a:p>
          <a:p>
            <a:pPr lvl="1" eaLnBrk="0" fontAlgn="base" hangingPunct="0">
              <a:spcAft>
                <a:spcPct val="0"/>
              </a:spcAft>
              <a:buClr>
                <a:srgbClr val="FFC000"/>
              </a:buClr>
              <a:buSzPts val="1500"/>
              <a:buFontTx/>
              <a:buChar char="–"/>
            </a:pPr>
            <a:r>
              <a:rPr lang="en-US" sz="260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Menghemat waktu proses belajar mengajar</a:t>
            </a:r>
          </a:p>
          <a:p>
            <a:pPr marL="742950" lvl="1" indent="-285750" eaLnBrk="0" fontAlgn="base" hangingPunct="0">
              <a:spcAft>
                <a:spcPct val="0"/>
              </a:spcAft>
              <a:buClr>
                <a:srgbClr val="FFC000"/>
              </a:buClr>
              <a:buSzPts val="1500"/>
            </a:pPr>
            <a:endParaRPr lang="en-US" sz="260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590800"/>
            <a:ext cx="3011542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Tujuan Pengunaan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191000" cy="5029200"/>
          </a:xfrm>
        </p:spPr>
        <p:txBody>
          <a:bodyPr>
            <a:normAutofit fontScale="92500" lnSpcReduction="10000"/>
          </a:bodyPr>
          <a:lstStyle/>
          <a:p>
            <a:r>
              <a:rPr lang="de-DE" sz="2400"/>
              <a:t>Mengatasi keterbatasan ruang, waktu, dan daya indera.</a:t>
            </a:r>
          </a:p>
          <a:p>
            <a:endParaRPr lang="de-DE" sz="2400"/>
          </a:p>
          <a:p>
            <a:r>
              <a:rPr lang="en-US" sz="2400"/>
              <a:t>Penggunaan media pendidikan secara tepat dan bervariasi dapat mengatasi sikap pasif anak didik.</a:t>
            </a:r>
          </a:p>
          <a:p>
            <a:endParaRPr lang="en-US" sz="2400"/>
          </a:p>
          <a:p>
            <a:r>
              <a:rPr lang="en-US" sz="2400"/>
              <a:t>Mempersamakan rangsangan, pengalaman dan persepsi.</a:t>
            </a:r>
          </a:p>
          <a:p>
            <a:endParaRPr lang="en-US" sz="2400"/>
          </a:p>
          <a:p>
            <a:r>
              <a:rPr lang="en-US" sz="2400"/>
              <a:t>Media pembelajaran yang memungkinkan adanya interaksi langsung antarapeserta didik dengan lingkungannya</a:t>
            </a:r>
          </a:p>
          <a:p>
            <a:endParaRPr lang="en-US" sz="240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474952"/>
            <a:ext cx="3124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676401"/>
            <a:ext cx="3124200" cy="265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219200"/>
            <a:ext cx="8013192" cy="1636776"/>
          </a:xfrm>
        </p:spPr>
        <p:txBody>
          <a:bodyPr>
            <a:normAutofit/>
          </a:bodyPr>
          <a:lstStyle/>
          <a:p>
            <a:r>
              <a:rPr lang="en-US" sz="40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MULTIMEDIA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2286000" y="1676400"/>
            <a:ext cx="8022336" cy="685800"/>
          </a:xfrm>
        </p:spPr>
        <p:txBody>
          <a:bodyPr anchor="ctr"/>
          <a:lstStyle/>
          <a:p>
            <a:r>
              <a:rPr lang="en-U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Wawan Laksito YS, S.Si, M.Kom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5638801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spc="12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Pelatihan Applied Approach (AA) </a:t>
            </a:r>
          </a:p>
          <a:p>
            <a:pPr algn="ctr"/>
            <a:r>
              <a:rPr lang="en-US" sz="2400" b="1" cap="all" spc="12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Dosen PTS Kopertis Wilayah VI Jawa  Tengah</a:t>
            </a:r>
          </a:p>
        </p:txBody>
      </p:sp>
    </p:spTree>
  </p:cSld>
  <p:clrMapOvr>
    <a:masterClrMapping/>
  </p:clrMapOvr>
  <p:transition spd="med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Era sekarang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75192"/>
            <a:ext cx="8229600" cy="4397009"/>
          </a:xfrm>
        </p:spPr>
        <p:txBody>
          <a:bodyPr>
            <a:normAutofit/>
          </a:bodyPr>
          <a:lstStyle/>
          <a:p>
            <a:pPr lvl="0"/>
            <a:r>
              <a:rPr lang="en-US"/>
              <a:t>Era Informasi Digital</a:t>
            </a:r>
            <a:endParaRPr lang="en-US" sz="4400"/>
          </a:p>
          <a:p>
            <a:pPr lvl="0"/>
            <a:r>
              <a:rPr lang="en-US"/>
              <a:t>Terjadi Penggabungan Media: </a:t>
            </a:r>
            <a:endParaRPr lang="en-US" sz="4400"/>
          </a:p>
          <a:p>
            <a:pPr lvl="1"/>
            <a:r>
              <a:rPr lang="en-US"/>
              <a:t>Teks</a:t>
            </a:r>
            <a:endParaRPr lang="en-US" sz="4000"/>
          </a:p>
          <a:p>
            <a:pPr lvl="1"/>
            <a:r>
              <a:rPr lang="en-US"/>
              <a:t>Audio</a:t>
            </a:r>
            <a:endParaRPr lang="en-US" sz="4000"/>
          </a:p>
          <a:p>
            <a:pPr lvl="1"/>
            <a:r>
              <a:rPr lang="en-US"/>
              <a:t>Video</a:t>
            </a:r>
            <a:endParaRPr lang="en-US" sz="4000"/>
          </a:p>
          <a:p>
            <a:pPr lvl="1"/>
            <a:r>
              <a:rPr lang="en-US"/>
              <a:t>Grafik</a:t>
            </a:r>
            <a:endParaRPr lang="en-US" sz="4000"/>
          </a:p>
          <a:p>
            <a:pPr lvl="0"/>
            <a:r>
              <a:rPr lang="en-US"/>
              <a:t>Media yang Sama dan Makin Kecil serta Berada Dalam Saku Anda (Mobile)!</a:t>
            </a:r>
            <a:endParaRPr lang="en-US" sz="4400"/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  <p:transition spd="med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Mengapa Multimedia 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1"/>
            <a:ext cx="8229600" cy="4625609"/>
          </a:xfrm>
        </p:spPr>
        <p:txBody>
          <a:bodyPr/>
          <a:lstStyle/>
          <a:p>
            <a:pPr lvl="0"/>
            <a:r>
              <a:rPr lang="en-US"/>
              <a:t>Penyerapan sebesar 1,5% melalui </a:t>
            </a:r>
            <a:r>
              <a:rPr lang="en-US" b="1" i="1"/>
              <a:t>sentuhan</a:t>
            </a:r>
          </a:p>
          <a:p>
            <a:pPr lvl="0"/>
            <a:endParaRPr lang="en-US"/>
          </a:p>
          <a:p>
            <a:pPr lvl="0"/>
            <a:r>
              <a:rPr lang="en-US"/>
              <a:t> Penyerapan sebesar 3,4% melalui </a:t>
            </a:r>
            <a:r>
              <a:rPr lang="en-US" b="1" i="1"/>
              <a:t>penciuman</a:t>
            </a:r>
          </a:p>
          <a:p>
            <a:pPr lvl="0"/>
            <a:endParaRPr lang="en-US"/>
          </a:p>
          <a:p>
            <a:pPr lvl="0"/>
            <a:r>
              <a:rPr lang="en-US"/>
              <a:t> Penyerapan sebesar 11%  melalui </a:t>
            </a:r>
            <a:r>
              <a:rPr lang="en-US" b="1" i="1"/>
              <a:t>pendengaran</a:t>
            </a:r>
          </a:p>
          <a:p>
            <a:pPr lvl="0"/>
            <a:endParaRPr lang="en-US"/>
          </a:p>
          <a:p>
            <a:pPr lvl="0"/>
            <a:r>
              <a:rPr lang="en-US"/>
              <a:t> Penyerapan sebesar 83%  melalui </a:t>
            </a:r>
            <a:r>
              <a:rPr lang="en-US" b="1" i="1"/>
              <a:t>penglihatan</a:t>
            </a:r>
            <a:endParaRPr lang="en-US"/>
          </a:p>
        </p:txBody>
      </p:sp>
    </p:spTree>
  </p:cSld>
  <p:clrMapOvr>
    <a:masterClrMapping/>
  </p:clrMapOvr>
  <p:transition spd="med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Interactive Multimedia Instructional </a:t>
            </a:r>
            <a:r>
              <a:rPr lang="en-US" sz="3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(IMI)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amel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429001"/>
            <a:ext cx="4038600" cy="30219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Interactive Multimedia Instructional </a:t>
            </a:r>
            <a:r>
              <a:rPr lang="en-US" sz="36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(IMI)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981200" y="1775192"/>
            <a:ext cx="8229600" cy="477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buFont typeface="Wingdings" pitchFamily="2" charset="2"/>
              <a:buChar char="l"/>
            </a:pPr>
            <a:r>
              <a:rPr lang="en-US" sz="2800">
                <a:solidFill>
                  <a:schemeClr val="accent1">
                    <a:lumMod val="20000"/>
                    <a:lumOff val="80000"/>
                  </a:schemeClr>
                </a:solidFill>
              </a:rPr>
              <a:t>Integrasi berbagai media(seperti media teks (papan tulis), audio, video,)  ke dalam satu jenis media interaktif.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buNone/>
            </a:pPr>
            <a:endParaRPr lang="en-US" sz="90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buFont typeface="Wingdings" pitchFamily="2" charset="2"/>
              <a:buChar char="l"/>
            </a:pPr>
            <a:r>
              <a:rPr lang="en-US" sz="2800">
                <a:solidFill>
                  <a:schemeClr val="accent2">
                    <a:lumMod val="40000"/>
                    <a:lumOff val="60000"/>
                  </a:schemeClr>
                </a:solidFill>
              </a:rPr>
              <a:t>Pengguna lebih nyaman dalam mempelajari isi media, secara berulang-ulang.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buNone/>
            </a:pPr>
            <a:endParaRPr lang="en-US" sz="130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buFont typeface="Wingdings" pitchFamily="2" charset="2"/>
              <a:buChar char="l"/>
            </a:pPr>
            <a:r>
              <a:rPr lang="en-US" sz="2800">
                <a:solidFill>
                  <a:schemeClr val="accent1">
                    <a:lumMod val="20000"/>
                    <a:lumOff val="80000"/>
                  </a:schemeClr>
                </a:solidFill>
              </a:rPr>
              <a:t>Teknologi animasi, simulasi dan visualisasi komputer, pengguna akan mendapatkan infromasi yang lebih real dari infromasi yang bersifat abstrak.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buFont typeface="Wingdings" pitchFamily="2" charset="2"/>
              <a:buChar char="l"/>
            </a:pPr>
            <a:endParaRPr lang="en-US" sz="130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buFont typeface="Wingdings" pitchFamily="2" charset="2"/>
              <a:buChar char="l"/>
            </a:pPr>
            <a:r>
              <a:rPr lang="en-US" sz="2800">
                <a:solidFill>
                  <a:schemeClr val="accent3">
                    <a:lumMod val="40000"/>
                    <a:lumOff val="60000"/>
                  </a:schemeClr>
                </a:solidFill>
              </a:rPr>
              <a:t>Pemanfaatan oleh siswa dapat menggali kemampuan individual siswa serta menimbulkan daya tarik, sehingga diharapkan dapat melahirkan motivasi.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buFont typeface="Wingdings" pitchFamily="2" charset="2"/>
              <a:buChar char="l"/>
            </a:pPr>
            <a:endParaRPr lang="en-US" sz="90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buFont typeface="Wingdings" pitchFamily="2" charset="2"/>
              <a:buChar char="l"/>
            </a:pPr>
            <a:r>
              <a:rPr lang="en-US" sz="2800">
                <a:solidFill>
                  <a:schemeClr val="accent2">
                    <a:lumMod val="40000"/>
                    <a:lumOff val="60000"/>
                  </a:schemeClr>
                </a:solidFill>
              </a:rPr>
              <a:t>permasalahan keterbatasan kemampuan daya serap mahasiswa dan keterbatasan kemampuan guru.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6781800" cy="4625609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Presentasi : </a:t>
            </a:r>
          </a:p>
          <a:p>
            <a:pPr lvl="1">
              <a:buNone/>
            </a:pPr>
            <a:r>
              <a:rPr lang="en-US">
                <a:solidFill>
                  <a:srgbClr val="92D050"/>
                </a:solidFill>
              </a:rPr>
              <a:t>	Ms. PowerPoint, Open Office Impress, Apple Keynote, Adobe Encore,…</a:t>
            </a:r>
          </a:p>
          <a:p>
            <a:r>
              <a:rPr lang="en-US"/>
              <a:t>Pengolah Gambar : </a:t>
            </a:r>
          </a:p>
          <a:p>
            <a:pPr lvl="1">
              <a:buNone/>
            </a:pPr>
            <a:r>
              <a:rPr lang="en-US">
                <a:solidFill>
                  <a:srgbClr val="92D050"/>
                </a:solidFill>
              </a:rPr>
              <a:t>	Corel , Photoshop, Firework,…</a:t>
            </a:r>
          </a:p>
          <a:p>
            <a:r>
              <a:rPr lang="en-US"/>
              <a:t>Animasi : </a:t>
            </a:r>
          </a:p>
          <a:p>
            <a:pPr lvl="1">
              <a:buNone/>
            </a:pPr>
            <a:r>
              <a:rPr lang="en-US">
                <a:solidFill>
                  <a:srgbClr val="92D050"/>
                </a:solidFill>
              </a:rPr>
              <a:t>	Flash, SWiSH, 3DMax, Blender,…</a:t>
            </a:r>
          </a:p>
          <a:p>
            <a:r>
              <a:rPr lang="en-US"/>
              <a:t>Pengolah suara : </a:t>
            </a:r>
          </a:p>
          <a:p>
            <a:pPr lvl="1">
              <a:buNone/>
            </a:pPr>
            <a:r>
              <a:rPr lang="en-US">
                <a:solidFill>
                  <a:srgbClr val="92D050"/>
                </a:solidFill>
              </a:rPr>
              <a:t>	AudioRecorder, AudaCity, Adobe Audition, ..</a:t>
            </a:r>
          </a:p>
          <a:p>
            <a:r>
              <a:rPr lang="en-US"/>
              <a:t>Pengolah Video : </a:t>
            </a:r>
          </a:p>
          <a:p>
            <a:pPr lvl="1">
              <a:buNone/>
            </a:pPr>
            <a:r>
              <a:rPr lang="en-US">
                <a:solidFill>
                  <a:srgbClr val="92D050"/>
                </a:solidFill>
              </a:rPr>
              <a:t>	Movie Maker, Adobe Premiere, Pinnacle Studio, Camtasia, .. 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5401" y="228601"/>
            <a:ext cx="5235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Interactive Multimedia Instructional </a:t>
            </a:r>
            <a:r>
              <a:rPr lang="en-US" sz="24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(IMI)</a:t>
            </a:r>
            <a:endParaRPr lang="en-US" sz="240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5819776"/>
            <a:ext cx="1057275" cy="103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795555"/>
            <a:ext cx="1828801" cy="1062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0714" y="5791200"/>
            <a:ext cx="1120523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600" y="5854046"/>
            <a:ext cx="1371600" cy="1003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1" y="5762910"/>
            <a:ext cx="1524000" cy="1095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5791200"/>
            <a:ext cx="14478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Bentuk Media Pembelajaran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24000"/>
            <a:ext cx="8763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/>
              <a:t>Media Penyaji</a:t>
            </a:r>
          </a:p>
          <a:p>
            <a:pPr lvl="1">
              <a:buNone/>
            </a:pPr>
            <a:r>
              <a:rPr lang="en-US"/>
              <a:t>media yang mampu menyajikan informasi</a:t>
            </a:r>
          </a:p>
          <a:p>
            <a:pPr marL="465138" lvl="1" indent="-7938">
              <a:buNone/>
            </a:pPr>
            <a:r>
              <a:rPr lang="en-US" sz="2000">
                <a:solidFill>
                  <a:schemeClr val="accent1">
                    <a:lumMod val="40000"/>
                    <a:lumOff val="60000"/>
                  </a:schemeClr>
                </a:solidFill>
              </a:rPr>
              <a:t>(</a:t>
            </a:r>
            <a:r>
              <a:rPr lang="es-ES" sz="2000">
                <a:solidFill>
                  <a:schemeClr val="accent1">
                    <a:lumMod val="40000"/>
                    <a:lumOff val="60000"/>
                  </a:schemeClr>
                </a:solidFill>
              </a:rPr>
              <a:t>grafis, bahan cetak, dan gambar diam; media proyeksi diam; media audio; audio dan visual diam; gambar hidup; televisi; dan multimedia)</a:t>
            </a:r>
          </a:p>
          <a:p>
            <a:pPr marL="465138" indent="-301625"/>
            <a:r>
              <a:rPr lang="en-US" sz="2800" b="1"/>
              <a:t>Media Objek</a:t>
            </a:r>
          </a:p>
          <a:p>
            <a:pPr marL="465138" lvl="1" indent="-9525">
              <a:buNone/>
            </a:pPr>
            <a:r>
              <a:rPr lang="en-US" sz="2400"/>
              <a:t>benda tiga dimensi yang mengandung </a:t>
            </a:r>
          </a:p>
          <a:p>
            <a:pPr marL="465138" lvl="1" indent="-9525">
              <a:buNone/>
            </a:pPr>
            <a:r>
              <a:rPr lang="en-US" sz="2400"/>
              <a:t>informasi  tidak dalam bentuk penyajian </a:t>
            </a:r>
          </a:p>
          <a:p>
            <a:pPr marL="465138" lvl="1" indent="-9525">
              <a:buNone/>
            </a:pPr>
            <a:r>
              <a:rPr lang="en-US" sz="2400"/>
              <a:t>tetapi melalui ciri fisiknya</a:t>
            </a:r>
          </a:p>
          <a:p>
            <a:pPr marL="465138" lvl="1" indent="-9525">
              <a:buNone/>
            </a:pPr>
            <a:r>
              <a:rPr lang="en-US" sz="2000">
                <a:solidFill>
                  <a:schemeClr val="accent1">
                    <a:lumMod val="40000"/>
                    <a:lumOff val="60000"/>
                  </a:schemeClr>
                </a:solidFill>
              </a:rPr>
              <a:t>(Objek alami, Objek buatan)</a:t>
            </a:r>
          </a:p>
          <a:p>
            <a:pPr marL="465138" indent="-303213"/>
            <a:r>
              <a:rPr lang="en-US" sz="2800" b="1"/>
              <a:t>Media Interaktif</a:t>
            </a:r>
          </a:p>
          <a:p>
            <a:pPr marL="465138" lvl="1" indent="-11113">
              <a:buNone/>
            </a:pPr>
            <a:r>
              <a:rPr lang="en-US" sz="2600"/>
              <a:t>siswa tidak hanya memperhatikan penyajian atau objek, tetapi dipaksa untuk berinteraksi selama mengikuti pelajaran</a:t>
            </a:r>
            <a:r>
              <a:rPr lang="en-US" sz="2000"/>
              <a:t>.</a:t>
            </a:r>
          </a:p>
          <a:p>
            <a:pPr marL="465138" lvl="1" indent="-11113">
              <a:buNone/>
            </a:pPr>
            <a:r>
              <a:rPr lang="en-US" sz="2000">
                <a:solidFill>
                  <a:schemeClr val="accent1">
                    <a:lumMod val="40000"/>
                    <a:lumOff val="60000"/>
                  </a:schemeClr>
                </a:solidFill>
              </a:rPr>
              <a:t>(berinteraksi dengan sebuah program, mesin dan berinteraksi antar siswa secara teratur tetapi tidak terprogram)</a:t>
            </a:r>
          </a:p>
          <a:p>
            <a:pPr marL="172530" indent="-11113"/>
            <a:r>
              <a:rPr lang="en-US" sz="2400"/>
              <a:t>    </a:t>
            </a:r>
            <a:r>
              <a:rPr lang="en-US" sz="2600" b="1"/>
              <a:t>Lingkungan sebagai media pembelajaran</a:t>
            </a:r>
            <a:endParaRPr lang="en-US" sz="2600" b="1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048001"/>
            <a:ext cx="1905000" cy="181690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288032"/>
            <a:ext cx="8229600" cy="8367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600" cap="all">
                <a:ln/>
                <a:solidFill>
                  <a:srgbClr val="02460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PEMILIHAN MEDIA INSTRUKSIONAL</a:t>
            </a:r>
            <a:endParaRPr lang="en-US" sz="3600" cap="all">
              <a:ln/>
              <a:solidFill>
                <a:srgbClr val="024608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910" y="2428869"/>
            <a:ext cx="8229600" cy="3983047"/>
          </a:xfrm>
        </p:spPr>
        <p:txBody>
          <a:bodyPr>
            <a:normAutofit fontScale="92500" lnSpcReduction="20000"/>
          </a:bodyPr>
          <a:lstStyle/>
          <a:p>
            <a:pPr marL="681038" indent="-681038">
              <a:buFont typeface="Wingdings" pitchFamily="2" charset="2"/>
              <a:buChar char="l"/>
              <a:tabLst>
                <a:tab pos="1263650" algn="l"/>
              </a:tabLst>
            </a:pPr>
            <a:r>
              <a:rPr lang="en-US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Tujuan yang akan dicapai (</a:t>
            </a:r>
            <a:r>
              <a:rPr lang="en-US"/>
              <a:t>kognitif,afektif, dan psikomotor)</a:t>
            </a:r>
            <a:endParaRPr lang="en-US">
              <a:solidFill>
                <a:schemeClr val="bg1">
                  <a:lumMod val="95000"/>
                </a:schemeClr>
              </a:solidFill>
              <a:latin typeface="Corbel" pitchFamily="34" charset="0"/>
            </a:endParaRPr>
          </a:p>
          <a:p>
            <a:pPr marL="681038" indent="-681038">
              <a:buNone/>
              <a:tabLst>
                <a:tab pos="1263650" algn="l"/>
              </a:tabLst>
            </a:pPr>
            <a:endParaRPr lang="en-US">
              <a:solidFill>
                <a:schemeClr val="bg1">
                  <a:lumMod val="95000"/>
                </a:schemeClr>
              </a:solidFill>
              <a:latin typeface="Corbel" pitchFamily="34" charset="0"/>
            </a:endParaRPr>
          </a:p>
          <a:p>
            <a:pPr marL="681038" indent="-681038">
              <a:buFont typeface="Wingdings" pitchFamily="2" charset="2"/>
              <a:buChar char="l"/>
              <a:tabLst>
                <a:tab pos="1263650" algn="l"/>
              </a:tabLst>
            </a:pPr>
            <a:r>
              <a:rPr lang="en-US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Kesesuaian media dengan materi (tepat guna)</a:t>
            </a:r>
          </a:p>
          <a:p>
            <a:pPr marL="681038" indent="-681038">
              <a:buNone/>
              <a:tabLst>
                <a:tab pos="1263650" algn="l"/>
              </a:tabLst>
            </a:pPr>
            <a:endParaRPr lang="en-US">
              <a:solidFill>
                <a:schemeClr val="bg1">
                  <a:lumMod val="95000"/>
                </a:schemeClr>
              </a:solidFill>
              <a:latin typeface="Corbel" pitchFamily="34" charset="0"/>
            </a:endParaRPr>
          </a:p>
          <a:p>
            <a:pPr marL="681038" indent="-681038">
              <a:buFont typeface="Wingdings" pitchFamily="2" charset="2"/>
              <a:buChar char="l"/>
              <a:tabLst>
                <a:tab pos="1263650" algn="l"/>
              </a:tabLst>
            </a:pPr>
            <a:r>
              <a:rPr lang="en-US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Tersedianya sarana dan prasarana</a:t>
            </a:r>
          </a:p>
          <a:p>
            <a:pPr marL="681038" indent="-681038">
              <a:buFont typeface="Wingdings" pitchFamily="2" charset="2"/>
              <a:buChar char="l"/>
              <a:tabLst>
                <a:tab pos="1263650" algn="l"/>
              </a:tabLst>
            </a:pPr>
            <a:endParaRPr lang="en-US">
              <a:solidFill>
                <a:schemeClr val="bg1">
                  <a:lumMod val="95000"/>
                </a:schemeClr>
              </a:solidFill>
              <a:latin typeface="Corbel" pitchFamily="34" charset="0"/>
            </a:endParaRPr>
          </a:p>
          <a:p>
            <a:pPr marL="681038" indent="-681038">
              <a:buFont typeface="Wingdings" pitchFamily="2" charset="2"/>
              <a:buChar char="l"/>
              <a:tabLst>
                <a:tab pos="1263650" algn="l"/>
              </a:tabLst>
            </a:pPr>
            <a:r>
              <a:rPr lang="en-US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Kemampuan pengajar (dosen)</a:t>
            </a:r>
          </a:p>
          <a:p>
            <a:pPr marL="681038" indent="-681038">
              <a:buNone/>
              <a:tabLst>
                <a:tab pos="1263650" algn="l"/>
              </a:tabLst>
            </a:pPr>
            <a:endParaRPr lang="en-US">
              <a:solidFill>
                <a:schemeClr val="bg1">
                  <a:lumMod val="95000"/>
                </a:schemeClr>
              </a:solidFill>
              <a:latin typeface="Corbel" pitchFamily="34" charset="0"/>
            </a:endParaRPr>
          </a:p>
          <a:p>
            <a:pPr marL="681038" indent="-681038">
              <a:buFont typeface="Wingdings" pitchFamily="2" charset="2"/>
              <a:buChar char="l"/>
              <a:tabLst>
                <a:tab pos="1263650" algn="l"/>
              </a:tabLst>
            </a:pPr>
            <a:r>
              <a:rPr lang="en-US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Karakteristik audience</a:t>
            </a:r>
          </a:p>
          <a:p>
            <a:endParaRPr lang="en-US">
              <a:solidFill>
                <a:schemeClr val="bg1">
                  <a:lumMod val="95000"/>
                </a:schemeClr>
              </a:solidFill>
              <a:latin typeface="Corbel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166910" y="1419046"/>
            <a:ext cx="8001056" cy="78581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Mempertimbangkan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Karakteristik audience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4.bp.blogspot.com/_4-5gqcdBjs0/ShdDpPuak7I/AAAAAAAAACw/OO_XPjpiWv8/s400/learning_pyra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752600"/>
            <a:ext cx="5849697" cy="487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364" name="Picture 4" descr="http://mjeducation.co/wp-content/uploads/2012/01/gaya-belaj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438400"/>
            <a:ext cx="3219668" cy="3959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Masing-masing individu berbeda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524000"/>
            <a:ext cx="6781800" cy="514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1524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Contoh</a:t>
            </a:r>
          </a:p>
        </p:txBody>
      </p:sp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KARAKTERISTIK JENIS MEDIA PEMBELAJARAN</a:t>
            </a:r>
            <a:br>
              <a:rPr lang="en-US" sz="2800"/>
            </a:br>
            <a:r>
              <a:rPr lang="en-US" sz="280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1. Media Visual Diam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5029200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lphaLcPeriod"/>
            </a:pPr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Gambar</a:t>
            </a:r>
          </a:p>
          <a:p>
            <a:pPr marL="925830" lvl="1" indent="-514350">
              <a:buFont typeface="Arial" pitchFamily="34" charset="0"/>
              <a:buChar char="•"/>
            </a:pPr>
            <a:r>
              <a:rPr lang="en-US" b="1">
                <a:latin typeface="Lucida Handwriting" pitchFamily="66" charset="0"/>
              </a:rPr>
              <a:t>Kelebihan</a:t>
            </a:r>
          </a:p>
          <a:p>
            <a:pPr marL="1191006" lvl="2" indent="-514350">
              <a:buFont typeface="Arial" pitchFamily="34" charset="0"/>
              <a:buChar char="•"/>
            </a:pPr>
            <a:r>
              <a:rPr lang="en-US"/>
              <a:t>sifatnya konkrit, lebih realistik dibandingkan dengan media verbal</a:t>
            </a:r>
          </a:p>
          <a:p>
            <a:pPr marL="1191006" lvl="2" indent="-514350">
              <a:buFont typeface="Arial" pitchFamily="34" charset="0"/>
              <a:buChar char="•"/>
            </a:pPr>
            <a:r>
              <a:rPr lang="en-US"/>
              <a:t>dapat memperjelas suatu masalah dalam bidang apa saja, baik untuk usiamuda maupun tua</a:t>
            </a:r>
          </a:p>
          <a:p>
            <a:pPr marL="1191006" lvl="2" indent="-514350">
              <a:buFont typeface="Arial" pitchFamily="34" charset="0"/>
              <a:buChar char="•"/>
            </a:pPr>
            <a:r>
              <a:rPr lang="en-US"/>
              <a:t>harganya dan tidak memerlukan peralatan khusus dalam penyampaiannya</a:t>
            </a:r>
          </a:p>
          <a:p>
            <a:pPr marL="925830" lvl="1" indent="-514350">
              <a:buFont typeface="Arial" pitchFamily="34" charset="0"/>
              <a:buChar char="•"/>
            </a:pPr>
            <a:r>
              <a:rPr lang="en-US" b="1">
                <a:latin typeface="Lucida Handwriting" pitchFamily="66" charset="0"/>
              </a:rPr>
              <a:t>Kelemahannya</a:t>
            </a:r>
          </a:p>
          <a:p>
            <a:pPr marL="1191006" lvl="2" indent="-514350">
              <a:buFont typeface="Arial" pitchFamily="34" charset="0"/>
              <a:buChar char="•"/>
            </a:pPr>
            <a:r>
              <a:rPr lang="en-US"/>
              <a:t>gambar/foto hanya menekankan persepsi indera mataukurannya sangat terbatas untuk kelompok besar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1748</TotalTime>
  <Words>1721</Words>
  <Application>Microsoft Office PowerPoint</Application>
  <PresentationFormat>Widescreen</PresentationFormat>
  <Paragraphs>308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Corbel</vt:lpstr>
      <vt:lpstr>Courier New</vt:lpstr>
      <vt:lpstr>Lucida Handwriting</vt:lpstr>
      <vt:lpstr>Tahoma</vt:lpstr>
      <vt:lpstr>Wingdings</vt:lpstr>
      <vt:lpstr>Wingdings 2</vt:lpstr>
      <vt:lpstr>Wingdings 3</vt:lpstr>
      <vt:lpstr>Module</vt:lpstr>
      <vt:lpstr>PENGEMBANGAN MEDIA PEMBELAJARAN</vt:lpstr>
      <vt:lpstr>Proses Komunikasi dalam Pembelajaran</vt:lpstr>
      <vt:lpstr>Tujuan Pengunaan Media</vt:lpstr>
      <vt:lpstr>Tujuan Pengunaan Media</vt:lpstr>
      <vt:lpstr>Bentuk Media Pembelajaran</vt:lpstr>
      <vt:lpstr>PEMILIHAN MEDIA INSTRUKSIONAL</vt:lpstr>
      <vt:lpstr>Karakteristik audience</vt:lpstr>
      <vt:lpstr>Masing-masing individu berbeda</vt:lpstr>
      <vt:lpstr>KARAKTERISTIK JENIS MEDIA PEMBELAJARAN 1. Media Visual Diam</vt:lpstr>
      <vt:lpstr>KARAKTERISTIK JENIS MEDIA PEMBELAJARAN 1. Media Visual Diam</vt:lpstr>
      <vt:lpstr>KARAKTERISTIK JENIS MEDIA PEMBELAJARAN 1. Media Visual Diam</vt:lpstr>
      <vt:lpstr>KARAKTERISTIK JENIS MEDIA PEMBELAJARAN  2. Audiotape</vt:lpstr>
      <vt:lpstr>KARAKTERISTIK JENIS MEDIA PEMBELAJARAN  3. Video</vt:lpstr>
      <vt:lpstr>KARAKTERISTIK JENIS MEDIA PEMBELAJARAN  4. Computer Based Training (CBT)</vt:lpstr>
      <vt:lpstr>KARAKTERISTIK JENIS MEDIA PEMBELAJARAN  5. Web Based Training (WBT)</vt:lpstr>
      <vt:lpstr>Komputer multimedia</vt:lpstr>
      <vt:lpstr>Manfaat Media Pembelajaran</vt:lpstr>
      <vt:lpstr>Pembelajaran Berbasis  Teknologi Informasi dan Komunikasi</vt:lpstr>
      <vt:lpstr>Perkembangan Media Pembelajaran</vt:lpstr>
      <vt:lpstr>Pemanfaatan Komputer dlm Pembelajaran</vt:lpstr>
      <vt:lpstr>E-Learning</vt:lpstr>
      <vt:lpstr>E-Learning</vt:lpstr>
      <vt:lpstr>Tradisional vs ELearning</vt:lpstr>
      <vt:lpstr>Internet-based teaching and learning</vt:lpstr>
      <vt:lpstr>Blended Learning</vt:lpstr>
      <vt:lpstr>Hasil Pembelajaran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Fitur E-learning – sample : moodle</vt:lpstr>
      <vt:lpstr>Bicara Dengan Bahasa Mereka </vt:lpstr>
      <vt:lpstr>Benefit - 1</vt:lpstr>
      <vt:lpstr>Benefit - 2</vt:lpstr>
      <vt:lpstr>Benefit - 3</vt:lpstr>
      <vt:lpstr>MULTIMEDIA</vt:lpstr>
      <vt:lpstr>Era sekarang</vt:lpstr>
      <vt:lpstr>Mengapa Multimedia ?</vt:lpstr>
      <vt:lpstr>Interactive Multimedia Instructional (IMI)</vt:lpstr>
      <vt:lpstr>Interactive Multimedia Instructional (IMI)</vt:lpstr>
      <vt:lpstr>Software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RAGAM MEDIA PEMBELAJARAN</dc:title>
  <dc:creator>Toshiba</dc:creator>
  <cp:lastModifiedBy>Sirajuddin Saleh</cp:lastModifiedBy>
  <cp:revision>41</cp:revision>
  <dcterms:created xsi:type="dcterms:W3CDTF">2011-05-08T12:32:26Z</dcterms:created>
  <dcterms:modified xsi:type="dcterms:W3CDTF">2020-10-19T04:00:28Z</dcterms:modified>
</cp:coreProperties>
</file>