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7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469654" y="2386744"/>
            <a:ext cx="9252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9228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892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40528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95" y="937260"/>
            <a:ext cx="6288232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552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287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75232" y="2386744"/>
            <a:ext cx="925372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09907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653" y="2638044"/>
            <a:ext cx="438403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6" y="2638044"/>
            <a:ext cx="4387355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089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652" y="2313435"/>
            <a:ext cx="4384032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652" y="3143250"/>
            <a:ext cx="4384032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387355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5"/>
            <a:ext cx="4387355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3210683-B386-4CFC-8EA7-F769D690CE5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2CC3D5B-9A2D-46DF-BE11-28812B098B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243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497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4271" y="2243830"/>
            <a:ext cx="4387459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54271" y="6236208"/>
            <a:ext cx="5075197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39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3440" y="2243828"/>
            <a:ext cx="438912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-42172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20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581C724-8609-4797-AA19-059A829B41BB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3440" y="6236208"/>
            <a:ext cx="5071872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229D-92EC-4CE5-B9A0-E58BC12AF9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614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1394" y="964692"/>
            <a:ext cx="7917007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94" y="2638046"/>
            <a:ext cx="7917007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924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685800"/>
            <a:fld id="{D3210683-B386-4CFC-8EA7-F769D690CE5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9652" y="6236208"/>
            <a:ext cx="60755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6816" y="6217920"/>
            <a:ext cx="48768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685800"/>
            <a:fld id="{12CC3D5B-9A2D-46DF-BE11-28812B098B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4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800" kern="0">
                <a:solidFill>
                  <a:srgbClr val="006633"/>
                </a:solidFill>
                <a:latin typeface="Garamond"/>
                <a:cs typeface="Arial"/>
              </a:rPr>
              <a:t>Kondisi Perusahaan memperoleh laba maksimum</a:t>
            </a:r>
            <a:endParaRPr lang="en-US" sz="3800" kern="0" dirty="0">
              <a:solidFill>
                <a:srgbClr val="006633"/>
              </a:solidFill>
              <a:latin typeface="Garamond"/>
              <a:cs typeface="Arial"/>
            </a:endParaRP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819400" y="1981200"/>
            <a:ext cx="0" cy="3124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514600" y="4800600"/>
            <a:ext cx="4038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4876800" y="3048000"/>
            <a:ext cx="0" cy="17526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346325" y="1712913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P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422525" y="2855913"/>
            <a:ext cx="378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P</a:t>
            </a:r>
            <a:r>
              <a:rPr lang="en-US" kern="0" baseline="-25000">
                <a:solidFill>
                  <a:sysClr val="windowText" lastClr="000000"/>
                </a:solidFill>
                <a:latin typeface="Gill Sans MT" panose="020B0502020104020203"/>
              </a:rPr>
              <a:t>1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286000" y="3505201"/>
            <a:ext cx="585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AC</a:t>
            </a:r>
            <a:r>
              <a:rPr lang="en-US" kern="0" baseline="-25000">
                <a:solidFill>
                  <a:sysClr val="windowText" lastClr="000000"/>
                </a:solidFill>
                <a:latin typeface="Gill Sans MT" panose="020B0502020104020203"/>
              </a:rPr>
              <a:t>1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708525" y="4837113"/>
            <a:ext cx="45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Q</a:t>
            </a:r>
            <a:r>
              <a:rPr lang="en-US" kern="0" baseline="-25000">
                <a:solidFill>
                  <a:sysClr val="windowText" lastClr="000000"/>
                </a:solidFill>
                <a:latin typeface="Gill Sans MT" panose="020B0502020104020203"/>
              </a:rPr>
              <a:t>1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4937125" y="201771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MC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6384925" y="21701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AC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6003925" y="3160713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AVC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6172201" y="2819400"/>
            <a:ext cx="18758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D = P = AR = MR</a:t>
            </a:r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3413125" y="2398713"/>
            <a:ext cx="1293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Keunt Maks</a:t>
            </a:r>
          </a:p>
        </p:txBody>
      </p:sp>
      <p:sp>
        <p:nvSpPr>
          <p:cNvPr id="28" name="Freeform 29"/>
          <p:cNvSpPr>
            <a:spLocks/>
          </p:cNvSpPr>
          <p:nvPr/>
        </p:nvSpPr>
        <p:spPr bwMode="auto">
          <a:xfrm>
            <a:off x="2819400" y="3048000"/>
            <a:ext cx="20574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32"/>
              </a:cxn>
              <a:cxn ang="0">
                <a:pos x="0" y="432"/>
              </a:cxn>
              <a:cxn ang="0">
                <a:pos x="0" y="0"/>
              </a:cxn>
            </a:cxnLst>
            <a:rect l="0" t="0" r="r" b="b"/>
            <a:pathLst>
              <a:path w="1296" h="432">
                <a:moveTo>
                  <a:pt x="0" y="0"/>
                </a:moveTo>
                <a:lnTo>
                  <a:pt x="1296" y="0"/>
                </a:lnTo>
                <a:lnTo>
                  <a:pt x="1296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29" name="Arc 30"/>
          <p:cNvSpPr>
            <a:spLocks/>
          </p:cNvSpPr>
          <p:nvPr/>
        </p:nvSpPr>
        <p:spPr bwMode="auto">
          <a:xfrm rot="8167730">
            <a:off x="3498850" y="1625600"/>
            <a:ext cx="2654300" cy="2178050"/>
          </a:xfrm>
          <a:custGeom>
            <a:avLst/>
            <a:gdLst>
              <a:gd name="G0" fmla="+- 11542 0 0"/>
              <a:gd name="G1" fmla="+- 21600 0 0"/>
              <a:gd name="G2" fmla="+- 21600 0 0"/>
              <a:gd name="T0" fmla="*/ 0 w 33142"/>
              <a:gd name="T1" fmla="*/ 3342 h 31983"/>
              <a:gd name="T2" fmla="*/ 30483 w 33142"/>
              <a:gd name="T3" fmla="*/ 31983 h 31983"/>
              <a:gd name="T4" fmla="*/ 11542 w 33142"/>
              <a:gd name="T5" fmla="*/ 21600 h 3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142" h="31983" fill="none" extrusionOk="0">
                <a:moveTo>
                  <a:pt x="0" y="3342"/>
                </a:moveTo>
                <a:cubicBezTo>
                  <a:pt x="3453" y="1158"/>
                  <a:pt x="7456" y="-1"/>
                  <a:pt x="11542" y="0"/>
                </a:cubicBezTo>
                <a:cubicBezTo>
                  <a:pt x="23471" y="0"/>
                  <a:pt x="33142" y="9670"/>
                  <a:pt x="33142" y="21600"/>
                </a:cubicBezTo>
                <a:cubicBezTo>
                  <a:pt x="33142" y="25229"/>
                  <a:pt x="32227" y="28800"/>
                  <a:pt x="30482" y="31982"/>
                </a:cubicBezTo>
              </a:path>
              <a:path w="33142" h="31983" stroke="0" extrusionOk="0">
                <a:moveTo>
                  <a:pt x="0" y="3342"/>
                </a:moveTo>
                <a:cubicBezTo>
                  <a:pt x="3453" y="1158"/>
                  <a:pt x="7456" y="-1"/>
                  <a:pt x="11542" y="0"/>
                </a:cubicBezTo>
                <a:cubicBezTo>
                  <a:pt x="23471" y="0"/>
                  <a:pt x="33142" y="9670"/>
                  <a:pt x="33142" y="21600"/>
                </a:cubicBezTo>
                <a:cubicBezTo>
                  <a:pt x="33142" y="25229"/>
                  <a:pt x="32227" y="28800"/>
                  <a:pt x="30482" y="31982"/>
                </a:cubicBezTo>
                <a:lnTo>
                  <a:pt x="1154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30" name="Arc 31"/>
          <p:cNvSpPr>
            <a:spLocks/>
          </p:cNvSpPr>
          <p:nvPr/>
        </p:nvSpPr>
        <p:spPr bwMode="auto">
          <a:xfrm rot="8396353">
            <a:off x="3459164" y="2619375"/>
            <a:ext cx="2263775" cy="1728788"/>
          </a:xfrm>
          <a:custGeom>
            <a:avLst/>
            <a:gdLst>
              <a:gd name="G0" fmla="+- 4408 0 0"/>
              <a:gd name="G1" fmla="+- 21600 0 0"/>
              <a:gd name="G2" fmla="+- 21600 0 0"/>
              <a:gd name="T0" fmla="*/ 0 w 26008"/>
              <a:gd name="T1" fmla="*/ 454 h 21600"/>
              <a:gd name="T2" fmla="*/ 26008 w 26008"/>
              <a:gd name="T3" fmla="*/ 21600 h 21600"/>
              <a:gd name="T4" fmla="*/ 4408 w 2600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008" h="21600" fill="none" extrusionOk="0">
                <a:moveTo>
                  <a:pt x="0" y="454"/>
                </a:moveTo>
                <a:cubicBezTo>
                  <a:pt x="1449" y="152"/>
                  <a:pt x="2927" y="-1"/>
                  <a:pt x="4408" y="0"/>
                </a:cubicBezTo>
                <a:cubicBezTo>
                  <a:pt x="16337" y="0"/>
                  <a:pt x="26008" y="9670"/>
                  <a:pt x="26008" y="21600"/>
                </a:cubicBezTo>
              </a:path>
              <a:path w="26008" h="21600" stroke="0" extrusionOk="0">
                <a:moveTo>
                  <a:pt x="0" y="454"/>
                </a:moveTo>
                <a:cubicBezTo>
                  <a:pt x="1449" y="152"/>
                  <a:pt x="2927" y="-1"/>
                  <a:pt x="4408" y="0"/>
                </a:cubicBezTo>
                <a:cubicBezTo>
                  <a:pt x="16337" y="0"/>
                  <a:pt x="26008" y="9670"/>
                  <a:pt x="26008" y="21600"/>
                </a:cubicBezTo>
                <a:lnTo>
                  <a:pt x="440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31" name="Arc 32"/>
          <p:cNvSpPr>
            <a:spLocks/>
          </p:cNvSpPr>
          <p:nvPr/>
        </p:nvSpPr>
        <p:spPr bwMode="auto">
          <a:xfrm rot="7060081">
            <a:off x="2818607" y="2678907"/>
            <a:ext cx="2516187" cy="1295400"/>
          </a:xfrm>
          <a:custGeom>
            <a:avLst/>
            <a:gdLst>
              <a:gd name="G0" fmla="+- 17372 0 0"/>
              <a:gd name="G1" fmla="+- 21600 0 0"/>
              <a:gd name="G2" fmla="+- 21600 0 0"/>
              <a:gd name="T0" fmla="*/ 0 w 38972"/>
              <a:gd name="T1" fmla="*/ 8763 h 28238"/>
              <a:gd name="T2" fmla="*/ 37927 w 38972"/>
              <a:gd name="T3" fmla="*/ 28238 h 28238"/>
              <a:gd name="T4" fmla="*/ 17372 w 38972"/>
              <a:gd name="T5" fmla="*/ 21600 h 28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972" h="28238" fill="none" extrusionOk="0">
                <a:moveTo>
                  <a:pt x="0" y="8763"/>
                </a:moveTo>
                <a:cubicBezTo>
                  <a:pt x="4072" y="3251"/>
                  <a:pt x="10519" y="-1"/>
                  <a:pt x="17372" y="0"/>
                </a:cubicBezTo>
                <a:cubicBezTo>
                  <a:pt x="29301" y="0"/>
                  <a:pt x="38972" y="9670"/>
                  <a:pt x="38972" y="21600"/>
                </a:cubicBezTo>
                <a:cubicBezTo>
                  <a:pt x="38972" y="23853"/>
                  <a:pt x="38619" y="26093"/>
                  <a:pt x="37926" y="28237"/>
                </a:cubicBezTo>
              </a:path>
              <a:path w="38972" h="28238" stroke="0" extrusionOk="0">
                <a:moveTo>
                  <a:pt x="0" y="8763"/>
                </a:moveTo>
                <a:cubicBezTo>
                  <a:pt x="4072" y="3251"/>
                  <a:pt x="10519" y="-1"/>
                  <a:pt x="17372" y="0"/>
                </a:cubicBezTo>
                <a:cubicBezTo>
                  <a:pt x="29301" y="0"/>
                  <a:pt x="38972" y="9670"/>
                  <a:pt x="38972" y="21600"/>
                </a:cubicBezTo>
                <a:cubicBezTo>
                  <a:pt x="38972" y="23853"/>
                  <a:pt x="38619" y="26093"/>
                  <a:pt x="37926" y="28237"/>
                </a:cubicBezTo>
                <a:lnTo>
                  <a:pt x="1737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124200" y="3200401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Gill Sans MT" panose="020B0502020104020203"/>
              </a:rPr>
              <a:t>Normal Profit</a:t>
            </a:r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>
            <a:off x="4343400" y="2743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2498725" y="4760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Gill Sans MT" panose="020B0502020104020203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919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"/>
          <p:cNvSpPr>
            <a:spLocks noChangeShapeType="1"/>
          </p:cNvSpPr>
          <p:nvPr/>
        </p:nvSpPr>
        <p:spPr bwMode="auto">
          <a:xfrm>
            <a:off x="2667000" y="1676400"/>
            <a:ext cx="0" cy="358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2667000" y="36576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4" name="Arc 8"/>
          <p:cNvSpPr>
            <a:spLocks/>
          </p:cNvSpPr>
          <p:nvPr/>
        </p:nvSpPr>
        <p:spPr bwMode="auto">
          <a:xfrm rot="8081517">
            <a:off x="4225132" y="1185070"/>
            <a:ext cx="2538413" cy="2606675"/>
          </a:xfrm>
          <a:custGeom>
            <a:avLst/>
            <a:gdLst>
              <a:gd name="G0" fmla="+- 14632 0 0"/>
              <a:gd name="G1" fmla="+- 21600 0 0"/>
              <a:gd name="G2" fmla="+- 21600 0 0"/>
              <a:gd name="T0" fmla="*/ 0 w 36232"/>
              <a:gd name="T1" fmla="*/ 5711 h 36637"/>
              <a:gd name="T2" fmla="*/ 30138 w 36232"/>
              <a:gd name="T3" fmla="*/ 36637 h 36637"/>
              <a:gd name="T4" fmla="*/ 14632 w 36232"/>
              <a:gd name="T5" fmla="*/ 21600 h 36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32" h="36637" fill="none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</a:path>
              <a:path w="36232" h="36637" stroke="0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  <a:lnTo>
                  <a:pt x="1463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5" name="Arc 9"/>
          <p:cNvSpPr>
            <a:spLocks/>
          </p:cNvSpPr>
          <p:nvPr/>
        </p:nvSpPr>
        <p:spPr bwMode="auto">
          <a:xfrm rot="8565901">
            <a:off x="3917950" y="2597151"/>
            <a:ext cx="2217738" cy="2055813"/>
          </a:xfrm>
          <a:custGeom>
            <a:avLst/>
            <a:gdLst>
              <a:gd name="G0" fmla="+- 5187 0 0"/>
              <a:gd name="G1" fmla="+- 21600 0 0"/>
              <a:gd name="G2" fmla="+- 21600 0 0"/>
              <a:gd name="T0" fmla="*/ 0 w 26491"/>
              <a:gd name="T1" fmla="*/ 632 h 21600"/>
              <a:gd name="T2" fmla="*/ 26491 w 26491"/>
              <a:gd name="T3" fmla="*/ 18034 h 21600"/>
              <a:gd name="T4" fmla="*/ 5187 w 2649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91" h="21600" fill="none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</a:path>
              <a:path w="26491" h="21600" stroke="0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  <a:lnTo>
                  <a:pt x="518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6" name="Arc 11"/>
          <p:cNvSpPr>
            <a:spLocks/>
          </p:cNvSpPr>
          <p:nvPr/>
        </p:nvSpPr>
        <p:spPr bwMode="auto">
          <a:xfrm rot="5627254">
            <a:off x="3481388" y="2662238"/>
            <a:ext cx="2398712" cy="1573212"/>
          </a:xfrm>
          <a:custGeom>
            <a:avLst/>
            <a:gdLst>
              <a:gd name="G0" fmla="+- 12852 0 0"/>
              <a:gd name="G1" fmla="+- 21600 0 0"/>
              <a:gd name="G2" fmla="+- 21600 0 0"/>
              <a:gd name="T0" fmla="*/ 0 w 34452"/>
              <a:gd name="T1" fmla="*/ 4239 h 34944"/>
              <a:gd name="T2" fmla="*/ 29837 w 34452"/>
              <a:gd name="T3" fmla="*/ 34944 h 34944"/>
              <a:gd name="T4" fmla="*/ 12852 w 34452"/>
              <a:gd name="T5" fmla="*/ 21600 h 34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452" h="34944" fill="none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</a:path>
              <a:path w="34452" h="34944" stroke="0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  <a:lnTo>
                  <a:pt x="1285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  <a:latin typeface="Gill Sans MT" panose="020B0502020104020203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5470525" y="201771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MC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7146925" y="2093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AC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461125" y="3770313"/>
            <a:ext cx="623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AVC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6705601" y="3429000"/>
            <a:ext cx="1852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D = P = AR = MR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286000" y="1524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P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270125" y="4913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0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1660525" y="3429000"/>
            <a:ext cx="1003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P</a:t>
            </a:r>
            <a:r>
              <a:rPr lang="en-US" baseline="-25000">
                <a:solidFill>
                  <a:srgbClr val="FFFFFF"/>
                </a:solidFill>
                <a:latin typeface="Gill Sans MT" panose="020B0502020104020203"/>
              </a:rPr>
              <a:t>2</a:t>
            </a:r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 = AC</a:t>
            </a:r>
            <a:r>
              <a:rPr lang="en-US" baseline="-25000">
                <a:solidFill>
                  <a:srgbClr val="FFFFFF"/>
                </a:solidFill>
                <a:latin typeface="Gill Sans MT" panose="020B0502020104020203"/>
              </a:rPr>
              <a:t>2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5241925" y="4913313"/>
            <a:ext cx="45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Q</a:t>
            </a:r>
            <a:r>
              <a:rPr lang="en-US" baseline="-25000">
                <a:solidFill>
                  <a:srgbClr val="FFFFFF"/>
                </a:solidFill>
                <a:latin typeface="Gill Sans MT" panose="020B0502020104020203"/>
              </a:rPr>
              <a:t>2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6765925" y="4837113"/>
            <a:ext cx="375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Q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kern="0">
                <a:solidFill>
                  <a:srgbClr val="006633"/>
                </a:solidFill>
                <a:latin typeface="Garamond"/>
                <a:cs typeface="Arial"/>
              </a:rPr>
              <a:t>Kondisi Perusahaan </a:t>
            </a:r>
            <a:r>
              <a:rPr lang="en-US" i="1" kern="0">
                <a:solidFill>
                  <a:srgbClr val="006633"/>
                </a:solidFill>
                <a:latin typeface="Garamond"/>
                <a:cs typeface="Arial"/>
              </a:rPr>
              <a:t>Break-Even Point</a:t>
            </a:r>
            <a:endParaRPr lang="en-US" kern="0">
              <a:solidFill>
                <a:srgbClr val="006633"/>
              </a:solidFill>
              <a:latin typeface="Garamond"/>
              <a:cs typeface="Arial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2209800" y="4876800"/>
            <a:ext cx="4648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44942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139825"/>
          </a:xfrm>
        </p:spPr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Perusahaan </a:t>
            </a:r>
            <a:r>
              <a:rPr lang="en-US" dirty="0" err="1"/>
              <a:t>Rugi</a:t>
            </a:r>
            <a:r>
              <a:rPr lang="en-US" dirty="0"/>
              <a:t> Minimum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667000" y="1676400"/>
            <a:ext cx="0" cy="358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09800" y="4876800"/>
            <a:ext cx="464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667000" y="36576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8" name="Arc 9"/>
          <p:cNvSpPr>
            <a:spLocks/>
          </p:cNvSpPr>
          <p:nvPr/>
        </p:nvSpPr>
        <p:spPr bwMode="auto">
          <a:xfrm rot="8081517">
            <a:off x="4225132" y="804070"/>
            <a:ext cx="2538413" cy="2606675"/>
          </a:xfrm>
          <a:custGeom>
            <a:avLst/>
            <a:gdLst>
              <a:gd name="G0" fmla="+- 14632 0 0"/>
              <a:gd name="G1" fmla="+- 21600 0 0"/>
              <a:gd name="G2" fmla="+- 21600 0 0"/>
              <a:gd name="T0" fmla="*/ 0 w 36232"/>
              <a:gd name="T1" fmla="*/ 5711 h 36637"/>
              <a:gd name="T2" fmla="*/ 30138 w 36232"/>
              <a:gd name="T3" fmla="*/ 36637 h 36637"/>
              <a:gd name="T4" fmla="*/ 14632 w 36232"/>
              <a:gd name="T5" fmla="*/ 21600 h 36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32" h="36637" fill="none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</a:path>
              <a:path w="36232" h="36637" stroke="0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  <a:lnTo>
                  <a:pt x="1463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9" name="Arc 10"/>
          <p:cNvSpPr>
            <a:spLocks/>
          </p:cNvSpPr>
          <p:nvPr/>
        </p:nvSpPr>
        <p:spPr bwMode="auto">
          <a:xfrm rot="8565901">
            <a:off x="3810000" y="2209801"/>
            <a:ext cx="2217738" cy="2055813"/>
          </a:xfrm>
          <a:custGeom>
            <a:avLst/>
            <a:gdLst>
              <a:gd name="G0" fmla="+- 5187 0 0"/>
              <a:gd name="G1" fmla="+- 21600 0 0"/>
              <a:gd name="G2" fmla="+- 21600 0 0"/>
              <a:gd name="T0" fmla="*/ 0 w 26491"/>
              <a:gd name="T1" fmla="*/ 632 h 21600"/>
              <a:gd name="T2" fmla="*/ 26491 w 26491"/>
              <a:gd name="T3" fmla="*/ 18034 h 21600"/>
              <a:gd name="T4" fmla="*/ 5187 w 2649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91" h="21600" fill="none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</a:path>
              <a:path w="26491" h="21600" stroke="0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  <a:lnTo>
                  <a:pt x="518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10" name="Arc 11"/>
          <p:cNvSpPr>
            <a:spLocks/>
          </p:cNvSpPr>
          <p:nvPr/>
        </p:nvSpPr>
        <p:spPr bwMode="auto">
          <a:xfrm rot="5627254">
            <a:off x="3313113" y="2401888"/>
            <a:ext cx="2743200" cy="1752600"/>
          </a:xfrm>
          <a:custGeom>
            <a:avLst/>
            <a:gdLst>
              <a:gd name="G0" fmla="+- 12852 0 0"/>
              <a:gd name="G1" fmla="+- 21600 0 0"/>
              <a:gd name="G2" fmla="+- 21600 0 0"/>
              <a:gd name="T0" fmla="*/ 0 w 34452"/>
              <a:gd name="T1" fmla="*/ 4239 h 34944"/>
              <a:gd name="T2" fmla="*/ 29837 w 34452"/>
              <a:gd name="T3" fmla="*/ 34944 h 34944"/>
              <a:gd name="T4" fmla="*/ 12852 w 34452"/>
              <a:gd name="T5" fmla="*/ 21600 h 34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452" h="34944" fill="none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</a:path>
              <a:path w="34452" h="34944" stroke="0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  <a:lnTo>
                  <a:pt x="1285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410200" y="1676401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MC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010400" y="1600201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AC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6553200" y="3124200"/>
            <a:ext cx="623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AVC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705601" y="3429000"/>
            <a:ext cx="1852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D = P = AR = MR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286000" y="1524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P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270125" y="4913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0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241925" y="4913313"/>
            <a:ext cx="45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Q</a:t>
            </a:r>
            <a:r>
              <a:rPr lang="en-US" baseline="-25000">
                <a:solidFill>
                  <a:srgbClr val="000000"/>
                </a:solidFill>
                <a:latin typeface="Gill Sans MT" panose="020B0502020104020203"/>
              </a:rPr>
              <a:t>3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765925" y="4837113"/>
            <a:ext cx="375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Q</a:t>
            </a: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H="1">
            <a:off x="2667000" y="3276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133600" y="3008313"/>
            <a:ext cx="585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AC</a:t>
            </a:r>
            <a:r>
              <a:rPr lang="en-US" baseline="-25000">
                <a:solidFill>
                  <a:srgbClr val="000000"/>
                </a:solidFill>
                <a:latin typeface="Gill Sans MT" panose="020B0502020104020203"/>
              </a:rPr>
              <a:t>3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286000" y="3465513"/>
            <a:ext cx="378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P</a:t>
            </a:r>
            <a:r>
              <a:rPr lang="en-US" baseline="-25000">
                <a:solidFill>
                  <a:srgbClr val="000000"/>
                </a:solidFill>
                <a:latin typeface="Gill Sans MT" panose="020B0502020104020203"/>
              </a:rPr>
              <a:t>3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276601" y="2743200"/>
            <a:ext cx="15193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Gill Sans MT" panose="020B0502020104020203"/>
              </a:rPr>
              <a:t>Rugi Minimum</a:t>
            </a:r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4343400" y="31242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5410200" y="3276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48693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kern="0">
                <a:solidFill>
                  <a:srgbClr val="006633"/>
                </a:solidFill>
                <a:latin typeface="Garamond"/>
                <a:cs typeface="Arial"/>
              </a:rPr>
              <a:t>Kondisi Perusahaan </a:t>
            </a:r>
            <a:r>
              <a:rPr lang="en-US" i="1" kern="0">
                <a:solidFill>
                  <a:srgbClr val="006633"/>
                </a:solidFill>
                <a:latin typeface="Garamond"/>
                <a:cs typeface="Arial"/>
              </a:rPr>
              <a:t>Shut-Down Point</a:t>
            </a:r>
            <a:endParaRPr lang="en-US" kern="0">
              <a:solidFill>
                <a:srgbClr val="006633"/>
              </a:solidFill>
              <a:latin typeface="Garamond"/>
              <a:cs typeface="Arial"/>
            </a:endParaRP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2667000" y="1676400"/>
            <a:ext cx="0" cy="358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2209800" y="4876800"/>
            <a:ext cx="4648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667000" y="3962400"/>
            <a:ext cx="3886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5334000" y="3276600"/>
            <a:ext cx="0" cy="1600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5" name="Arc 23"/>
          <p:cNvSpPr>
            <a:spLocks/>
          </p:cNvSpPr>
          <p:nvPr/>
        </p:nvSpPr>
        <p:spPr bwMode="auto">
          <a:xfrm rot="8081517">
            <a:off x="4225132" y="804070"/>
            <a:ext cx="2538413" cy="2606675"/>
          </a:xfrm>
          <a:custGeom>
            <a:avLst/>
            <a:gdLst>
              <a:gd name="G0" fmla="+- 14632 0 0"/>
              <a:gd name="G1" fmla="+- 21600 0 0"/>
              <a:gd name="G2" fmla="+- 21600 0 0"/>
              <a:gd name="T0" fmla="*/ 0 w 36232"/>
              <a:gd name="T1" fmla="*/ 5711 h 36637"/>
              <a:gd name="T2" fmla="*/ 30138 w 36232"/>
              <a:gd name="T3" fmla="*/ 36637 h 36637"/>
              <a:gd name="T4" fmla="*/ 14632 w 36232"/>
              <a:gd name="T5" fmla="*/ 21600 h 36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32" h="36637" fill="none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</a:path>
              <a:path w="36232" h="36637" stroke="0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  <a:lnTo>
                  <a:pt x="14632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6" name="Arc 24"/>
          <p:cNvSpPr>
            <a:spLocks/>
          </p:cNvSpPr>
          <p:nvPr/>
        </p:nvSpPr>
        <p:spPr bwMode="auto">
          <a:xfrm rot="8565901">
            <a:off x="3810000" y="2209801"/>
            <a:ext cx="2217738" cy="2055813"/>
          </a:xfrm>
          <a:custGeom>
            <a:avLst/>
            <a:gdLst>
              <a:gd name="G0" fmla="+- 5187 0 0"/>
              <a:gd name="G1" fmla="+- 21600 0 0"/>
              <a:gd name="G2" fmla="+- 21600 0 0"/>
              <a:gd name="T0" fmla="*/ 0 w 26491"/>
              <a:gd name="T1" fmla="*/ 632 h 21600"/>
              <a:gd name="T2" fmla="*/ 26491 w 26491"/>
              <a:gd name="T3" fmla="*/ 18034 h 21600"/>
              <a:gd name="T4" fmla="*/ 5187 w 2649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91" h="21600" fill="none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</a:path>
              <a:path w="26491" h="21600" stroke="0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  <a:lnTo>
                  <a:pt x="5187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7" name="Arc 25"/>
          <p:cNvSpPr>
            <a:spLocks/>
          </p:cNvSpPr>
          <p:nvPr/>
        </p:nvSpPr>
        <p:spPr bwMode="auto">
          <a:xfrm rot="5627254">
            <a:off x="3313113" y="2401888"/>
            <a:ext cx="2743200" cy="1752600"/>
          </a:xfrm>
          <a:custGeom>
            <a:avLst/>
            <a:gdLst>
              <a:gd name="G0" fmla="+- 12852 0 0"/>
              <a:gd name="G1" fmla="+- 21600 0 0"/>
              <a:gd name="G2" fmla="+- 21600 0 0"/>
              <a:gd name="T0" fmla="*/ 0 w 34452"/>
              <a:gd name="T1" fmla="*/ 4239 h 34944"/>
              <a:gd name="T2" fmla="*/ 29837 w 34452"/>
              <a:gd name="T3" fmla="*/ 34944 h 34944"/>
              <a:gd name="T4" fmla="*/ 12852 w 34452"/>
              <a:gd name="T5" fmla="*/ 21600 h 34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452" h="34944" fill="none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</a:path>
              <a:path w="34452" h="34944" stroke="0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  <a:lnTo>
                  <a:pt x="12852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5410200" y="1676401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MC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7010400" y="1600201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AC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553200" y="3124201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AVC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705601" y="3733800"/>
            <a:ext cx="18758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D = P = AR = MR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270125" y="4913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0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5241925" y="4913313"/>
            <a:ext cx="4460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Q</a:t>
            </a:r>
            <a:r>
              <a:rPr lang="en-US" kern="0" baseline="-25000">
                <a:solidFill>
                  <a:sysClr val="windowText" lastClr="000000"/>
                </a:solidFill>
                <a:latin typeface="Gill Sans MT" panose="020B0502020104020203"/>
              </a:rPr>
              <a:t>4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6765925" y="4837113"/>
            <a:ext cx="375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Q</a:t>
            </a:r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2667000" y="3276600"/>
            <a:ext cx="27432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133600" y="3008313"/>
            <a:ext cx="585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AC</a:t>
            </a:r>
            <a:r>
              <a:rPr lang="en-US" kern="0" baseline="-25000">
                <a:solidFill>
                  <a:sysClr val="windowText" lastClr="000000"/>
                </a:solidFill>
                <a:latin typeface="Gill Sans MT" panose="020B0502020104020203"/>
              </a:rPr>
              <a:t>4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286000" y="3733800"/>
            <a:ext cx="378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P</a:t>
            </a:r>
            <a:r>
              <a:rPr lang="en-US" kern="0" baseline="-25000">
                <a:solidFill>
                  <a:sysClr val="windowText" lastClr="000000"/>
                </a:solidFill>
                <a:latin typeface="Gill Sans MT" panose="020B0502020104020203"/>
              </a:rPr>
              <a:t>4</a:t>
            </a: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2286000" y="1524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Gill Sans MT" panose="020B0502020104020203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404278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800" kern="0">
                <a:solidFill>
                  <a:srgbClr val="006633"/>
                </a:solidFill>
                <a:latin typeface="Garamond"/>
                <a:cs typeface="Arial"/>
              </a:rPr>
              <a:t>Kurva Penawaran Individu Perusahaan</a:t>
            </a:r>
            <a:endParaRPr lang="en-US" sz="3800" kern="0" dirty="0">
              <a:solidFill>
                <a:srgbClr val="006633"/>
              </a:solidFill>
              <a:latin typeface="Garamond"/>
              <a:cs typeface="Arial"/>
            </a:endParaRP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2667000" y="1676400"/>
            <a:ext cx="0" cy="358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2209800" y="4876800"/>
            <a:ext cx="4648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2667000" y="3962400"/>
            <a:ext cx="3886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8081517">
            <a:off x="4225132" y="804070"/>
            <a:ext cx="2538413" cy="2606675"/>
          </a:xfrm>
          <a:custGeom>
            <a:avLst/>
            <a:gdLst>
              <a:gd name="G0" fmla="+- 14632 0 0"/>
              <a:gd name="G1" fmla="+- 21600 0 0"/>
              <a:gd name="G2" fmla="+- 21600 0 0"/>
              <a:gd name="T0" fmla="*/ 0 w 36232"/>
              <a:gd name="T1" fmla="*/ 5711 h 36637"/>
              <a:gd name="T2" fmla="*/ 30138 w 36232"/>
              <a:gd name="T3" fmla="*/ 36637 h 36637"/>
              <a:gd name="T4" fmla="*/ 14632 w 36232"/>
              <a:gd name="T5" fmla="*/ 21600 h 36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32" h="36637" fill="none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</a:path>
              <a:path w="36232" h="36637" stroke="0" extrusionOk="0">
                <a:moveTo>
                  <a:pt x="-1" y="5710"/>
                </a:moveTo>
                <a:cubicBezTo>
                  <a:pt x="3987" y="2038"/>
                  <a:pt x="9210" y="-1"/>
                  <a:pt x="14632" y="0"/>
                </a:cubicBezTo>
                <a:cubicBezTo>
                  <a:pt x="26561" y="0"/>
                  <a:pt x="36232" y="9670"/>
                  <a:pt x="36232" y="21600"/>
                </a:cubicBezTo>
                <a:cubicBezTo>
                  <a:pt x="36232" y="27213"/>
                  <a:pt x="34046" y="32607"/>
                  <a:pt x="30138" y="36637"/>
                </a:cubicBezTo>
                <a:lnTo>
                  <a:pt x="14632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8565901">
            <a:off x="3810000" y="2209801"/>
            <a:ext cx="2217738" cy="2055813"/>
          </a:xfrm>
          <a:custGeom>
            <a:avLst/>
            <a:gdLst>
              <a:gd name="G0" fmla="+- 5187 0 0"/>
              <a:gd name="G1" fmla="+- 21600 0 0"/>
              <a:gd name="G2" fmla="+- 21600 0 0"/>
              <a:gd name="T0" fmla="*/ 0 w 26491"/>
              <a:gd name="T1" fmla="*/ 632 h 21600"/>
              <a:gd name="T2" fmla="*/ 26491 w 26491"/>
              <a:gd name="T3" fmla="*/ 18034 h 21600"/>
              <a:gd name="T4" fmla="*/ 5187 w 2649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91" h="21600" fill="none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</a:path>
              <a:path w="26491" h="21600" stroke="0" extrusionOk="0">
                <a:moveTo>
                  <a:pt x="0" y="632"/>
                </a:moveTo>
                <a:cubicBezTo>
                  <a:pt x="1697" y="212"/>
                  <a:pt x="3438" y="-1"/>
                  <a:pt x="5187" y="0"/>
                </a:cubicBezTo>
                <a:cubicBezTo>
                  <a:pt x="15740" y="0"/>
                  <a:pt x="24748" y="7625"/>
                  <a:pt x="26490" y="18034"/>
                </a:cubicBezTo>
                <a:lnTo>
                  <a:pt x="5187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3" name="Arc 10"/>
          <p:cNvSpPr>
            <a:spLocks/>
          </p:cNvSpPr>
          <p:nvPr/>
        </p:nvSpPr>
        <p:spPr bwMode="auto">
          <a:xfrm rot="5627254">
            <a:off x="3313113" y="2401888"/>
            <a:ext cx="2743200" cy="1752600"/>
          </a:xfrm>
          <a:custGeom>
            <a:avLst/>
            <a:gdLst>
              <a:gd name="G0" fmla="+- 12852 0 0"/>
              <a:gd name="G1" fmla="+- 21600 0 0"/>
              <a:gd name="G2" fmla="+- 21600 0 0"/>
              <a:gd name="T0" fmla="*/ 0 w 34452"/>
              <a:gd name="T1" fmla="*/ 4239 h 34944"/>
              <a:gd name="T2" fmla="*/ 29837 w 34452"/>
              <a:gd name="T3" fmla="*/ 34944 h 34944"/>
              <a:gd name="T4" fmla="*/ 12852 w 34452"/>
              <a:gd name="T5" fmla="*/ 21600 h 34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452" h="34944" fill="none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</a:path>
              <a:path w="34452" h="34944" stroke="0" extrusionOk="0">
                <a:moveTo>
                  <a:pt x="0" y="4239"/>
                </a:moveTo>
                <a:cubicBezTo>
                  <a:pt x="3719" y="1486"/>
                  <a:pt x="8224" y="-1"/>
                  <a:pt x="12852" y="0"/>
                </a:cubicBezTo>
                <a:cubicBezTo>
                  <a:pt x="24781" y="0"/>
                  <a:pt x="34452" y="9670"/>
                  <a:pt x="34452" y="21600"/>
                </a:cubicBezTo>
                <a:cubicBezTo>
                  <a:pt x="34452" y="26439"/>
                  <a:pt x="32826" y="31138"/>
                  <a:pt x="29837" y="34944"/>
                </a:cubicBezTo>
                <a:lnTo>
                  <a:pt x="12852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5410200" y="1676401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MC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7010400" y="1600201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AC</a:t>
            </a: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6553200" y="3124201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AVC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705601" y="3733800"/>
            <a:ext cx="18758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D = P = AR = MR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270125" y="4913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0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5181601" y="4953001"/>
            <a:ext cx="70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Q*</a:t>
            </a:r>
            <a:endParaRPr lang="en-US" kern="0" baseline="-2500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6765925" y="4837113"/>
            <a:ext cx="375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Q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2286000" y="3733800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>
                <a:solidFill>
                  <a:sysClr val="windowText" lastClr="000000"/>
                </a:solidFill>
                <a:latin typeface="Gill Sans MT" panose="020B0502020104020203"/>
              </a:rPr>
              <a:t>P*</a:t>
            </a:r>
            <a:endParaRPr lang="en-US" kern="0" baseline="-25000">
              <a:solidFill>
                <a:sysClr val="windowText" lastClr="000000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30851349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Garamond</vt:lpstr>
      <vt:lpstr>Gill Sans MT</vt:lpstr>
      <vt:lpstr>Parcel</vt:lpstr>
      <vt:lpstr>PowerPoint Presentation</vt:lpstr>
      <vt:lpstr>PowerPoint Presentation</vt:lpstr>
      <vt:lpstr>Kondisi Perusahaan Rugi Minimum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2020-10-13T02:38:22Z</dcterms:created>
  <dcterms:modified xsi:type="dcterms:W3CDTF">2020-10-13T02:39:03Z</dcterms:modified>
</cp:coreProperties>
</file>