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</p:sldMasterIdLst>
  <p:notesMasterIdLst>
    <p:notesMasterId r:id="rId21"/>
  </p:notesMasterIdLst>
  <p:sldIdLst>
    <p:sldId id="35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B20F-DABC-453F-8B49-F83A9AA76472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C051E-328A-40CB-81C2-A33926D16F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52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NULL"/><Relationship Id="rId7" Type="http://schemas.openxmlformats.org/officeDocument/2006/relationships/image" Target="../media/image7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BFDDD5-08DA-47AB-8D86-A337F35063B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7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96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0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D# 4738 - Global Network - PowerPoint Animation">
            <a:extLst>
              <a:ext uri="{FF2B5EF4-FFF2-40B4-BE49-F238E27FC236}">
                <a16:creationId xmlns:a16="http://schemas.microsoft.com/office/drawing/2014/main" id="{AD17C9C9-891C-494C-8517-45D0071305E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233" y="4944969"/>
            <a:ext cx="974803" cy="95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reeform 20">
            <a:extLst>
              <a:ext uri="{FF2B5EF4-FFF2-40B4-BE49-F238E27FC236}">
                <a16:creationId xmlns:a16="http://schemas.microsoft.com/office/drawing/2014/main" id="{EDA23DE2-AA77-48EB-AB76-64A2FCAF978A}"/>
              </a:ext>
            </a:extLst>
          </p:cNvPr>
          <p:cNvSpPr>
            <a:spLocks/>
          </p:cNvSpPr>
          <p:nvPr userDrawn="1"/>
        </p:nvSpPr>
        <p:spPr bwMode="gray">
          <a:xfrm flipH="1" flipV="1">
            <a:off x="-27296" y="332413"/>
            <a:ext cx="9208694" cy="680602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  <a:gd name="connsiteX0" fmla="*/ 216 w 9221"/>
              <a:gd name="connsiteY0" fmla="*/ 9791 h 10000"/>
              <a:gd name="connsiteX1" fmla="*/ 9221 w 9221"/>
              <a:gd name="connsiteY1" fmla="*/ 10000 h 10000"/>
              <a:gd name="connsiteX2" fmla="*/ 9221 w 9221"/>
              <a:gd name="connsiteY2" fmla="*/ 17 h 10000"/>
              <a:gd name="connsiteX3" fmla="*/ 0 w 9221"/>
              <a:gd name="connsiteY3" fmla="*/ 0 h 10000"/>
              <a:gd name="connsiteX4" fmla="*/ 216 w 9221"/>
              <a:gd name="connsiteY4" fmla="*/ 9791 h 10000"/>
              <a:gd name="connsiteX0" fmla="*/ 0 w 9766"/>
              <a:gd name="connsiteY0" fmla="*/ 10209 h 10418"/>
              <a:gd name="connsiteX1" fmla="*/ 9766 w 9766"/>
              <a:gd name="connsiteY1" fmla="*/ 10418 h 10418"/>
              <a:gd name="connsiteX2" fmla="*/ 9766 w 9766"/>
              <a:gd name="connsiteY2" fmla="*/ 435 h 10418"/>
              <a:gd name="connsiteX3" fmla="*/ 4 w 9766"/>
              <a:gd name="connsiteY3" fmla="*/ 0 h 10418"/>
              <a:gd name="connsiteX4" fmla="*/ 0 w 9766"/>
              <a:gd name="connsiteY4" fmla="*/ 10209 h 1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" h="10418">
                <a:moveTo>
                  <a:pt x="0" y="10209"/>
                </a:moveTo>
                <a:lnTo>
                  <a:pt x="9766" y="10418"/>
                </a:lnTo>
                <a:lnTo>
                  <a:pt x="9766" y="435"/>
                </a:lnTo>
                <a:lnTo>
                  <a:pt x="4" y="0"/>
                </a:lnTo>
                <a:cubicBezTo>
                  <a:pt x="3" y="3403"/>
                  <a:pt x="1" y="6806"/>
                  <a:pt x="0" y="10209"/>
                </a:cubicBezTo>
                <a:close/>
              </a:path>
            </a:pathLst>
          </a:custGeom>
          <a:pattFill prst="pct40">
            <a:fgClr>
              <a:srgbClr val="92D050"/>
            </a:fgClr>
            <a:bgClr>
              <a:schemeClr val="bg1"/>
            </a:bgClr>
          </a:pattFill>
          <a:ln>
            <a:noFill/>
          </a:ln>
          <a:effectLst/>
        </p:spPr>
        <p:txBody>
          <a:bodyPr/>
          <a:lstStyle/>
          <a:p>
            <a:endParaRPr lang="id-ID" sz="1350" dirty="0"/>
          </a:p>
        </p:txBody>
      </p:sp>
      <p:sp>
        <p:nvSpPr>
          <p:cNvPr id="17" name="AutoShape 47">
            <a:extLst>
              <a:ext uri="{FF2B5EF4-FFF2-40B4-BE49-F238E27FC236}">
                <a16:creationId xmlns:a16="http://schemas.microsoft.com/office/drawing/2014/main" id="{1DDD8F2C-3C97-49EA-B1A2-702CC2BA0D9A}"/>
              </a:ext>
            </a:extLst>
          </p:cNvPr>
          <p:cNvSpPr>
            <a:spLocks noChangeArrowheads="1"/>
          </p:cNvSpPr>
          <p:nvPr userDrawn="1"/>
        </p:nvSpPr>
        <p:spPr bwMode="ltGray">
          <a:xfrm rot="5400000" flipH="1">
            <a:off x="-628359" y="-530171"/>
            <a:ext cx="1175544" cy="234677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80">
            <a:fgClr>
              <a:srgbClr val="92D050"/>
            </a:fgClr>
            <a:bgClr>
              <a:schemeClr val="bg1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latin typeface="Arial" charset="0"/>
            </a:endParaRPr>
          </a:p>
        </p:txBody>
      </p:sp>
      <p:pic>
        <p:nvPicPr>
          <p:cNvPr id="18" name="Picture 2" descr="ID# 4738 - Global Network - PowerPoint Animation">
            <a:extLst>
              <a:ext uri="{FF2B5EF4-FFF2-40B4-BE49-F238E27FC236}">
                <a16:creationId xmlns:a16="http://schemas.microsoft.com/office/drawing/2014/main" id="{FB35F568-31A2-4AEC-B4FA-E04074D1BD8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9568" y="70193"/>
            <a:ext cx="518747" cy="67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C59624-B21D-4594-88FB-704FF7306A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270" y="252509"/>
            <a:ext cx="747946" cy="7479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C7671-8A77-4FEE-B603-C2A7ED120A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8" b="992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5339" y="38501"/>
            <a:ext cx="1250674" cy="12506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636F9A-9A84-48EA-882F-E187063D6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316" t="16350" r="1833" b="18925"/>
          <a:stretch/>
        </p:blipFill>
        <p:spPr>
          <a:xfrm>
            <a:off x="-27296" y="5908246"/>
            <a:ext cx="9208694" cy="751521"/>
          </a:xfrm>
          <a:prstGeom prst="rect">
            <a:avLst/>
          </a:prstGeom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296D508B-6CC7-4EEB-85AB-A9F05CB2F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605516" y="5926326"/>
            <a:ext cx="23795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685800" eaLnBrk="0" hangingPunct="0"/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Jurusan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Ilmu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endParaRPr lang="en-US" sz="1200" dirty="0">
              <a:solidFill>
                <a:schemeClr val="bg1"/>
              </a:solidFill>
              <a:latin typeface="Calibri" panose="020F0502020204030204"/>
            </a:endParaRPr>
          </a:p>
          <a:p>
            <a:pPr algn="r" defTabSz="685800" eaLnBrk="0" hangingPunct="0"/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Pendidikan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algn="r" defTabSz="685800" eaLnBrk="0" hangingPunct="0"/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Fakultas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UNM</a:t>
            </a:r>
          </a:p>
        </p:txBody>
      </p:sp>
      <p:pic>
        <p:nvPicPr>
          <p:cNvPr id="2" name="Picture 2" descr="ID# 4738 - Global Network - PowerPoint Animation">
            <a:extLst>
              <a:ext uri="{FF2B5EF4-FFF2-40B4-BE49-F238E27FC236}">
                <a16:creationId xmlns:a16="http://schemas.microsoft.com/office/drawing/2014/main" id="{FDA37076-766B-48AD-B208-3ABA8DA4AE34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2122" y="4955947"/>
            <a:ext cx="974803" cy="95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FD0B13E-453D-4C2E-9092-869AC1B8BC4C}"/>
              </a:ext>
            </a:extLst>
          </p:cNvPr>
          <p:cNvSpPr/>
          <p:nvPr userDrawn="1"/>
        </p:nvSpPr>
        <p:spPr>
          <a:xfrm>
            <a:off x="188580" y="5067356"/>
            <a:ext cx="702772" cy="702772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EED499-62B5-4D22-A4CB-FE7B299F6F15}"/>
              </a:ext>
            </a:extLst>
          </p:cNvPr>
          <p:cNvSpPr/>
          <p:nvPr userDrawn="1"/>
        </p:nvSpPr>
        <p:spPr>
          <a:xfrm>
            <a:off x="1230934" y="5081633"/>
            <a:ext cx="685819" cy="685819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113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77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0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3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0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3416D63-31BF-4B94-B6C5-E20B2C63F515}" type="datetime4">
              <a:rPr lang="en-US" smtClean="0"/>
              <a:pPr/>
              <a:t>November 10,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1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96F3-CC66-4EBF-AA69-D094C066B279}" type="datetimeFigureOut">
              <a:rPr lang="id-ID" smtClean="0"/>
              <a:t>10/11/2020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D82439F-775A-47CD-8113-C6EE487D135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44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d83r6c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6478" y="228600"/>
            <a:ext cx="938077" cy="875928"/>
            <a:chOff x="-16478" y="228600"/>
            <a:chExt cx="938077" cy="875928"/>
          </a:xfrm>
        </p:grpSpPr>
        <p:pic>
          <p:nvPicPr>
            <p:cNvPr id="8" name="Picture 7" descr="logo formulasi pati bulat copy.gif"/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228600" y="228600"/>
              <a:ext cx="685800" cy="685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-16478" y="896779"/>
              <a:ext cx="93807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750" dirty="0" err="1">
                  <a:solidFill>
                    <a:prstClr val="white"/>
                  </a:solidFill>
                </a:rPr>
                <a:t>Formulasi</a:t>
              </a:r>
              <a:r>
                <a:rPr lang="en-US" sz="750" dirty="0">
                  <a:solidFill>
                    <a:prstClr val="white"/>
                  </a:solidFill>
                </a:rPr>
                <a:t> </a:t>
              </a:r>
              <a:r>
                <a:rPr lang="en-US" sz="750" dirty="0" err="1">
                  <a:solidFill>
                    <a:prstClr val="white"/>
                  </a:solidFill>
                </a:rPr>
                <a:t>Kab</a:t>
              </a:r>
              <a:r>
                <a:rPr lang="en-US" sz="750" dirty="0">
                  <a:solidFill>
                    <a:prstClr val="white"/>
                  </a:solidFill>
                </a:rPr>
                <a:t>. </a:t>
              </a:r>
              <a:r>
                <a:rPr lang="en-US" sz="750" dirty="0" err="1">
                  <a:solidFill>
                    <a:prstClr val="white"/>
                  </a:solidFill>
                </a:rPr>
                <a:t>Pati</a:t>
              </a:r>
              <a:endParaRPr lang="en-US" sz="7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33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60153-092E-4FEA-BB6F-571E1B72E781}"/>
              </a:ext>
            </a:extLst>
          </p:cNvPr>
          <p:cNvSpPr/>
          <p:nvPr/>
        </p:nvSpPr>
        <p:spPr>
          <a:xfrm>
            <a:off x="1907704" y="273259"/>
            <a:ext cx="572464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Pengantar</a:t>
            </a:r>
            <a:r>
              <a:rPr lang="en-ID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Ilmu</a:t>
            </a:r>
            <a:r>
              <a:rPr lang="en-ID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Ekonomi</a:t>
            </a:r>
            <a:r>
              <a:rPr lang="en-ID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97BEB67-75E6-40CD-9E23-15F38B7D62D7}"/>
              </a:ext>
            </a:extLst>
          </p:cNvPr>
          <p:cNvSpPr txBox="1">
            <a:spLocks noChangeArrowheads="1"/>
          </p:cNvSpPr>
          <p:nvPr/>
        </p:nvSpPr>
        <p:spPr>
          <a:xfrm>
            <a:off x="1405200" y="1412032"/>
            <a:ext cx="6400800" cy="1752600"/>
          </a:xfrm>
          <a:prstGeom prst="rect">
            <a:avLst/>
          </a:prstGeom>
          <a:noFill/>
        </p:spPr>
        <p:txBody>
          <a:bodyPr/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00"/>
                </a:solidFill>
              </a:rPr>
              <a:t>Perilaku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Produsen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Kurva Isoquant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Kurva yang menghubungkan titik kombinasi input untuk menghasilkan tingkat output yang sama.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1752600" y="2743200"/>
            <a:ext cx="0" cy="3276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295400" y="5791200"/>
            <a:ext cx="5105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Arc 6"/>
          <p:cNvSpPr>
            <a:spLocks/>
          </p:cNvSpPr>
          <p:nvPr/>
        </p:nvSpPr>
        <p:spPr bwMode="auto">
          <a:xfrm rot="10368944">
            <a:off x="2714625" y="2611438"/>
            <a:ext cx="2808288" cy="2674937"/>
          </a:xfrm>
          <a:custGeom>
            <a:avLst/>
            <a:gdLst>
              <a:gd name="G0" fmla="+- 7887 0 0"/>
              <a:gd name="G1" fmla="+- 21600 0 0"/>
              <a:gd name="G2" fmla="+- 21600 0 0"/>
              <a:gd name="T0" fmla="*/ 0 w 29487"/>
              <a:gd name="T1" fmla="*/ 1491 h 25275"/>
              <a:gd name="T2" fmla="*/ 29172 w 29487"/>
              <a:gd name="T3" fmla="*/ 25275 h 25275"/>
              <a:gd name="T4" fmla="*/ 7887 w 29487"/>
              <a:gd name="T5" fmla="*/ 21600 h 25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87" h="25275" fill="none" extrusionOk="0">
                <a:moveTo>
                  <a:pt x="0" y="1491"/>
                </a:moveTo>
                <a:cubicBezTo>
                  <a:pt x="2512" y="505"/>
                  <a:pt x="5187" y="-1"/>
                  <a:pt x="7887" y="0"/>
                </a:cubicBezTo>
                <a:cubicBezTo>
                  <a:pt x="19816" y="0"/>
                  <a:pt x="29487" y="9670"/>
                  <a:pt x="29487" y="21600"/>
                </a:cubicBezTo>
                <a:cubicBezTo>
                  <a:pt x="29487" y="22831"/>
                  <a:pt x="29381" y="24061"/>
                  <a:pt x="29172" y="25275"/>
                </a:cubicBezTo>
              </a:path>
              <a:path w="29487" h="25275" stroke="0" extrusionOk="0">
                <a:moveTo>
                  <a:pt x="0" y="1491"/>
                </a:moveTo>
                <a:cubicBezTo>
                  <a:pt x="2512" y="505"/>
                  <a:pt x="5187" y="-1"/>
                  <a:pt x="7887" y="0"/>
                </a:cubicBezTo>
                <a:cubicBezTo>
                  <a:pt x="19816" y="0"/>
                  <a:pt x="29487" y="9670"/>
                  <a:pt x="29487" y="21600"/>
                </a:cubicBezTo>
                <a:cubicBezTo>
                  <a:pt x="29487" y="22831"/>
                  <a:pt x="29381" y="24061"/>
                  <a:pt x="29172" y="25275"/>
                </a:cubicBezTo>
                <a:lnTo>
                  <a:pt x="7887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1752600" y="5199704"/>
            <a:ext cx="4419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590800" y="3276600"/>
            <a:ext cx="0" cy="2514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203325" y="2627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384925" y="5751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355725" y="5751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498725" y="5751513"/>
            <a:ext cx="395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1279525" y="49133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403725" y="5218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</a:t>
            </a: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334000" y="4495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Isoquant (I)</a:t>
            </a: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403725" y="52181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651125" y="3008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2803525" y="3465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032125" y="39227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2590800" y="32766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2667000" y="36576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2895600" y="41148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4572000" y="51816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Berbagai kemungkinan kombinasi input pada kurva Isoquant</a:t>
            </a:r>
          </a:p>
        </p:txBody>
      </p:sp>
      <p:graphicFrame>
        <p:nvGraphicFramePr>
          <p:cNvPr id="7" name="Object 2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421587"/>
              </p:ext>
            </p:extLst>
          </p:nvPr>
        </p:nvGraphicFramePr>
        <p:xfrm>
          <a:off x="827088" y="1557338"/>
          <a:ext cx="6867525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3" imgW="6979087" imgH="4385898" progId="Word.Document.8">
                  <p:embed/>
                </p:oleObj>
              </mc:Choice>
              <mc:Fallback>
                <p:oleObj name="Document" r:id="rId3" imgW="6979087" imgH="43858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6867525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15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z="3800"/>
              <a:t>Bentuk-bentuk khusus Kurva Indiferens</a:t>
            </a:r>
          </a:p>
        </p:txBody>
      </p:sp>
      <p:graphicFrame>
        <p:nvGraphicFramePr>
          <p:cNvPr id="5" name="Object 5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964129"/>
              </p:ext>
            </p:extLst>
          </p:nvPr>
        </p:nvGraphicFramePr>
        <p:xfrm>
          <a:off x="684213" y="1557338"/>
          <a:ext cx="7127875" cy="456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3" imgW="6807978" imgH="4356704" progId="Word.Document.8">
                  <p:embed/>
                </p:oleObj>
              </mc:Choice>
              <mc:Fallback>
                <p:oleObj name="Document" r:id="rId3" imgW="6807978" imgH="43567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7127875" cy="456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2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Marjinal Rate of Technical Substitution (MRTS)</a:t>
            </a:r>
          </a:p>
        </p:txBody>
      </p:sp>
      <p:graphicFrame>
        <p:nvGraphicFramePr>
          <p:cNvPr id="9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541600"/>
              </p:ext>
            </p:extLst>
          </p:nvPr>
        </p:nvGraphicFramePr>
        <p:xfrm>
          <a:off x="1387475" y="3810000"/>
          <a:ext cx="5345113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807978" imgH="3333124" progId="Word.Document.8">
                  <p:embed/>
                </p:oleObj>
              </mc:Choice>
              <mc:Fallback>
                <p:oleObj name="Document" r:id="rId3" imgW="6807978" imgH="33331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3810000"/>
                        <a:ext cx="5345113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07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Jumlah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input L yang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dapat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disubstitusikan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terhadap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input K agar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tingkat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output yang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dihasilkan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tidak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berubah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Menunjukkan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tingkat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penggantian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marjinal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yang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semakin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kecil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sepanjang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pergerakan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bawah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kurva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isooquant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/>
        </p:nvGraphicFramePr>
        <p:xfrm>
          <a:off x="1295400" y="2209800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1524000" imgH="393700" progId="Equation.3">
                  <p:embed/>
                </p:oleObj>
              </mc:Choice>
              <mc:Fallback>
                <p:oleObj name="Equation" r:id="rId5" imgW="1524000" imgH="3937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276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50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Kendala Anggaran Produsen </a:t>
            </a:r>
            <a:b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8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(Kurva Isosocost)</a:t>
            </a:r>
            <a:endParaRPr kumimoji="0" lang="en-US" sz="3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28600" y="1600200"/>
            <a:ext cx="8458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Anggaran tertinggi yang mampu disediakan produsen untuk membeli input yang digunakan dalam proses produksi dihubungkan dengan harga input.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3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+ P</a:t>
            </a:r>
            <a:r>
              <a:rPr kumimoji="0" lang="en-US" sz="3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≤ C atau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3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+ P</a:t>
            </a:r>
            <a:r>
              <a:rPr kumimoji="0" lang="en-US" sz="3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C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029200" y="3429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4572000" y="5638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029200" y="3886200"/>
            <a:ext cx="1981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632325" y="32369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13725" y="5675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419600" y="36576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C/P</a:t>
            </a:r>
            <a:r>
              <a:rPr lang="en-US" baseline="-25000" dirty="0"/>
              <a:t>K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629400" y="5715000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C/P</a:t>
            </a:r>
            <a:r>
              <a:rPr lang="en-US" baseline="-25000"/>
              <a:t>L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632325" y="5599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Isocost</a:t>
            </a:r>
          </a:p>
        </p:txBody>
      </p:sp>
    </p:spTree>
    <p:extLst>
      <p:ext uri="{BB962C8B-B14F-4D97-AF65-F5344CB8AC3E}">
        <p14:creationId xmlns:p14="http://schemas.microsoft.com/office/powerpoint/2010/main" val="8300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Kurva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Isocost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Perubahan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Harga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Perubahan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Pendapatan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440401"/>
              </p:ext>
            </p:extLst>
          </p:nvPr>
        </p:nvGraphicFramePr>
        <p:xfrm>
          <a:off x="1687513" y="2016125"/>
          <a:ext cx="6083300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6807978" imgH="3859330" progId="Word.Document.8">
                  <p:embed/>
                </p:oleObj>
              </mc:Choice>
              <mc:Fallback>
                <p:oleObj name="Document" r:id="rId3" imgW="6807978" imgH="38593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016125"/>
                        <a:ext cx="6083300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53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441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Terjadi pada titik singgung antara kurva isoquant dengan kurva isocost.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Secara matematis: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Kondisi penggunaan input variabel yang dapat meminimumkan biaya: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Kombinasi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Variabel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Biaya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Terendah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(Least Cost Combination)</a:t>
            </a:r>
            <a:endParaRPr kumimoji="0" lang="en-US" sz="3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3203575"/>
          <a:ext cx="30464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587240" imgH="393480" progId="Equation.3">
                  <p:embed/>
                </p:oleObj>
              </mc:Choice>
              <mc:Fallback>
                <p:oleObj name="Equation" r:id="rId3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3575"/>
                        <a:ext cx="30464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0" y="5181600"/>
          <a:ext cx="403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5" imgW="1955520" imgH="393480" progId="Equation.3">
                  <p:embed/>
                </p:oleObj>
              </mc:Choice>
              <mc:Fallback>
                <p:oleObj name="Equation" r:id="rId5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4038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5562600" y="19050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5257800" y="4800600"/>
            <a:ext cx="3352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562600" y="365760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6629400" y="3657600"/>
            <a:ext cx="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Arc 16"/>
          <p:cNvSpPr>
            <a:spLocks/>
          </p:cNvSpPr>
          <p:nvPr/>
        </p:nvSpPr>
        <p:spPr bwMode="auto">
          <a:xfrm rot="10800000">
            <a:off x="6096000" y="2286000"/>
            <a:ext cx="17526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Arc 17"/>
          <p:cNvSpPr>
            <a:spLocks/>
          </p:cNvSpPr>
          <p:nvPr/>
        </p:nvSpPr>
        <p:spPr bwMode="auto">
          <a:xfrm rot="10800000">
            <a:off x="6400800" y="1981200"/>
            <a:ext cx="1752600" cy="1905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rc 18"/>
          <p:cNvSpPr>
            <a:spLocks/>
          </p:cNvSpPr>
          <p:nvPr/>
        </p:nvSpPr>
        <p:spPr bwMode="auto">
          <a:xfrm rot="10800000">
            <a:off x="5868988" y="2590800"/>
            <a:ext cx="2019300" cy="1905000"/>
          </a:xfrm>
          <a:custGeom>
            <a:avLst/>
            <a:gdLst>
              <a:gd name="G0" fmla="+- 3288 0 0"/>
              <a:gd name="G1" fmla="+- 21600 0 0"/>
              <a:gd name="G2" fmla="+- 21600 0 0"/>
              <a:gd name="T0" fmla="*/ 0 w 24888"/>
              <a:gd name="T1" fmla="*/ 252 h 21600"/>
              <a:gd name="T2" fmla="*/ 24888 w 24888"/>
              <a:gd name="T3" fmla="*/ 21600 h 21600"/>
              <a:gd name="T4" fmla="*/ 3288 w 248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88" h="21600" fill="none" extrusionOk="0">
                <a:moveTo>
                  <a:pt x="-1" y="251"/>
                </a:moveTo>
                <a:cubicBezTo>
                  <a:pt x="1087" y="84"/>
                  <a:pt x="2187" y="-1"/>
                  <a:pt x="3288" y="0"/>
                </a:cubicBezTo>
                <a:cubicBezTo>
                  <a:pt x="15217" y="0"/>
                  <a:pt x="24888" y="9670"/>
                  <a:pt x="24888" y="21600"/>
                </a:cubicBezTo>
              </a:path>
              <a:path w="24888" h="21600" stroke="0" extrusionOk="0">
                <a:moveTo>
                  <a:pt x="-1" y="251"/>
                </a:moveTo>
                <a:cubicBezTo>
                  <a:pt x="1087" y="84"/>
                  <a:pt x="2187" y="-1"/>
                  <a:pt x="3288" y="0"/>
                </a:cubicBezTo>
                <a:cubicBezTo>
                  <a:pt x="15217" y="0"/>
                  <a:pt x="24888" y="9670"/>
                  <a:pt x="24888" y="21600"/>
                </a:cubicBezTo>
                <a:lnTo>
                  <a:pt x="328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165725" y="16367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8518525" y="491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165725" y="483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089525" y="34655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K*</a:t>
            </a: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6461125" y="4837113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L*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7527925" y="4760913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C/P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4876800" y="2438400"/>
            <a:ext cx="801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C/P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6689725" y="3389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8213725" y="369411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924800" y="39624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8001000" y="43434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48" name="AutoShape 34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AutoShape 35"/>
          <p:cNvSpPr>
            <a:spLocks noChangeArrowheads="1"/>
          </p:cNvSpPr>
          <p:nvPr/>
        </p:nvSpPr>
        <p:spPr bwMode="auto">
          <a:xfrm>
            <a:off x="5867400" y="2895600"/>
            <a:ext cx="76200" cy="7620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6537325" y="2246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5851525" y="2627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6613525" y="38465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53" name="AutoShape 36"/>
          <p:cNvSpPr>
            <a:spLocks noChangeArrowheads="1"/>
          </p:cNvSpPr>
          <p:nvPr/>
        </p:nvSpPr>
        <p:spPr bwMode="auto">
          <a:xfrm>
            <a:off x="6629400" y="36576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6553200" y="4114800"/>
            <a:ext cx="76200" cy="762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1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Berbagai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kombinasi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biaya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terendah</a:t>
            </a:r>
            <a:r>
              <a: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948990"/>
              </p:ext>
            </p:extLst>
          </p:nvPr>
        </p:nvGraphicFramePr>
        <p:xfrm>
          <a:off x="827088" y="1790700"/>
          <a:ext cx="6807200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6807978" imgH="3274736" progId="Word.Document.8">
                  <p:embed/>
                </p:oleObj>
              </mc:Choice>
              <mc:Fallback>
                <p:oleObj name="Document" r:id="rId3" imgW="6807978" imgH="3274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90700"/>
                        <a:ext cx="6807200" cy="327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32325" y="2551113"/>
            <a:ext cx="4197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Titik-Titik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kombinasi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input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Biaya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terendah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(least cost combination)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Dihubungkan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perluasan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Produksi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production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expantion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path)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650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Produksi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Cobb-Douglas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382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Analisis yang menghubungkan input dan output, 		Q = AK</a:t>
            </a:r>
            <a:r>
              <a:rPr kumimoji="0" lang="en-US" sz="26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US" sz="26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Nilai konstanta A, a dan b membedakan proses produksi satu dengan yang lain, menunjukkan teknologi yang digunakan.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Nilai a menunjukkan elastisitas input K.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Nilai b menunjukkan elastisitas input L.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Skala produksi; </a:t>
            </a:r>
          </a:p>
          <a:p>
            <a:pPr marL="839788" marR="0" lvl="1" indent="-4953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Increasing return to scale,  a + b &gt; 1</a:t>
            </a:r>
          </a:p>
          <a:p>
            <a:pPr marL="839788" marR="0" lvl="1" indent="-4953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Constant return to scale, a + b = 1</a:t>
            </a:r>
          </a:p>
          <a:p>
            <a:pPr marL="839788" marR="0" lvl="1" indent="-4953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Decreasing return to scale, a + b &lt; 1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Perbandingan penggunaan input, jika a &gt; b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(capital intensive) atau a &lt; b (Labor intensive)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AutoNum type="arabicPeriod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75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55576" y="277813"/>
            <a:ext cx="793122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j-ea"/>
                <a:cs typeface="Arial"/>
              </a:rPr>
              <a:t>Skema</a:t>
            </a: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j-ea"/>
                <a:cs typeface="Arial"/>
              </a:rPr>
              <a:t> Proses </a:t>
            </a:r>
            <a:r>
              <a:rPr kumimoji="0" lang="en-US" sz="4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/>
                <a:ea typeface="+mj-ea"/>
                <a:cs typeface="Arial"/>
              </a:rPr>
              <a:t>Produksi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/>
              <a:ea typeface="+mj-ea"/>
              <a:cs typeface="Arial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5576" y="1447800"/>
            <a:ext cx="1835224" cy="89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Input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(X</a:t>
            </a:r>
            <a:r>
              <a:rPr kumimoji="0" lang="en-US" sz="26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1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X</a:t>
            </a:r>
            <a:r>
              <a:rPr kumimoji="0" lang="en-US" sz="2600" b="0" i="0" u="none" strike="noStrike" kern="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…)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0" y="1447800"/>
            <a:ext cx="2378075" cy="895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Aktivitas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Produksi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867400" y="1447800"/>
            <a:ext cx="2521024" cy="8925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Output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Barang</a:t>
            </a:r>
            <a:r>
              <a:rPr lang="id-ID" sz="2600" kern="0" dirty="0">
                <a:solidFill>
                  <a:schemeClr val="bg1"/>
                </a:solidFill>
              </a:rPr>
              <a:t>/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Jasa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2590800" y="18288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5410200" y="1752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4" name="Rectangle 13"/>
          <p:cNvSpPr txBox="1">
            <a:spLocks noChangeArrowheads="1"/>
          </p:cNvSpPr>
          <p:nvPr/>
        </p:nvSpPr>
        <p:spPr bwMode="auto">
          <a:xfrm>
            <a:off x="457200" y="2971800"/>
            <a:ext cx="82296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merupakan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konsep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arus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(flow </a:t>
            </a:r>
            <a:r>
              <a:rPr kumimoji="0" lang="en-US" sz="30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consept</a:t>
            </a:r>
            <a:r>
              <a:rPr kumimoji="0" lang="en-US" sz="3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bahwa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kegiatan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diukur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jumlah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barang-barang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jasa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yang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dihasilkan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dalam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suatu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periode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waktu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tertentu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sedangkan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kualitas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barang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atau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jasa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yang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dihasilkan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tidak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berubah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77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637" y="0"/>
            <a:ext cx="8229600" cy="1139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Tujuan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Perusahaan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Maksimisasi Sumberdaya (Tenaga Kerja)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Maksimisasi Output (Penjualan)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Maksimisasi Growth (Pertumbuhan)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Kategori Kegiatan Produksi: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 sesuai pesanan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(custom-order production)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 massal yang kaku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(rigid mass production)</a:t>
            </a:r>
            <a:endParaRPr kumimoji="0" lang="en-US" sz="2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 massal yang fleksibel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(flexible mass production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Proses atau aliran produksi </a:t>
            </a:r>
            <a:r>
              <a:rPr kumimoji="0" lang="en-US" sz="2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(process or flow production)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948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Fungsi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Produksi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matematis yang menunjukkan hubungan antara jumlah faktor produksi (input) yang digunakan dengan jumlah barang atau jasa (output) yang dihasilkan.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Fungsi Produksi Total (Total Product): TP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TP ↔ Q = f(L, K);  L = tenaga kerja,  K = Modal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 rata-rata (Average Product): AP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AP</a:t>
            </a:r>
            <a:r>
              <a:rPr kumimoji="0" lang="en-US" sz="2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= TP/L atau AP</a:t>
            </a:r>
            <a:r>
              <a:rPr kumimoji="0" lang="en-US" sz="2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= TP/K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Produksi Marjinal (Marginal Product): MP</a:t>
            </a:r>
          </a:p>
          <a:p>
            <a:pPr marL="669925" marR="0" lvl="1" indent="-3254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MP</a:t>
            </a:r>
            <a:r>
              <a:rPr kumimoji="0" lang="en-US" sz="2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= ∆TP/∆L atau MP</a:t>
            </a:r>
            <a:r>
              <a:rPr kumimoji="0" lang="en-US" sz="2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K</a:t>
            </a: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= ∆TP/∆K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2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 Skedul Fungsi Produksi (Hipotesis)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395904"/>
              </p:ext>
            </p:extLst>
          </p:nvPr>
        </p:nvGraphicFramePr>
        <p:xfrm>
          <a:off x="1468438" y="2016125"/>
          <a:ext cx="652145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6854448" imgH="3625060" progId="Word.Document.8">
                  <p:embed/>
                </p:oleObj>
              </mc:Choice>
              <mc:Fallback>
                <p:oleObj name="Document" r:id="rId3" imgW="6854448" imgH="36250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2016125"/>
                        <a:ext cx="6521450" cy="344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02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Hubungan Kurva TP, AP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dan MP</a:t>
            </a:r>
            <a:r>
              <a:rPr kumimoji="0" lang="en-US" sz="1800" b="0" i="0" u="none" strike="noStrike" kern="0" cap="none" spc="0" normalizeH="0" baseline="-25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</a:t>
            </a:r>
          </a:p>
        </p:txBody>
      </p:sp>
      <p:graphicFrame>
        <p:nvGraphicFramePr>
          <p:cNvPr id="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912662"/>
              </p:ext>
            </p:extLst>
          </p:nvPr>
        </p:nvGraphicFramePr>
        <p:xfrm>
          <a:off x="2498725" y="2016125"/>
          <a:ext cx="44608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3" imgW="6807978" imgH="5263149" progId="Word.Document.8">
                  <p:embed/>
                </p:oleObj>
              </mc:Choice>
              <mc:Fallback>
                <p:oleObj name="Document" r:id="rId3" imgW="6807978" imgH="52631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016125"/>
                        <a:ext cx="44608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1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Law of Diminishing Return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Hukum yang menyatakan berkurangnya tambahan output dari penambahan satu unit input variabel, pada saat output telah mencapai maksimum.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Asumsi yang berlaku: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Hanya ada satu unit input variabel, input yang lain tetap.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Teknologi yang digunakan dalam proses produksi tidak berubah.</a:t>
            </a:r>
          </a:p>
          <a:p>
            <a:pPr marL="839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AutoNum type="arabicPeriod"/>
              <a:tabLst/>
              <a:defRPr/>
            </a:pPr>
            <a:r>
              <a:rPr kumimoji="0" lang="en-US" sz="2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Sifat koefisien produksi adalah berubah-ubah.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38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Tahap-tahap Proses Produksi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29169"/>
              </p:ext>
            </p:extLst>
          </p:nvPr>
        </p:nvGraphicFramePr>
        <p:xfrm>
          <a:off x="2498725" y="2016125"/>
          <a:ext cx="44608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3" imgW="6807978" imgH="5263149" progId="Word.Document.8">
                  <p:embed/>
                </p:oleObj>
              </mc:Choice>
              <mc:Fallback>
                <p:oleObj name="Document" r:id="rId3" imgW="6807978" imgH="526314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2016125"/>
                        <a:ext cx="44608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93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Kemajuan Teknologi dan Perubahan Kurva Produksi</a:t>
            </a:r>
          </a:p>
        </p:txBody>
      </p:sp>
      <p:graphicFrame>
        <p:nvGraphicFramePr>
          <p:cNvPr id="7" name="Object 5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69923"/>
              </p:ext>
            </p:extLst>
          </p:nvPr>
        </p:nvGraphicFramePr>
        <p:xfrm>
          <a:off x="1704975" y="2016125"/>
          <a:ext cx="6046788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6807978" imgH="3882757" progId="Word.Document.8">
                  <p:embed/>
                </p:oleObj>
              </mc:Choice>
              <mc:Fallback>
                <p:oleObj name="Document" r:id="rId3" imgW="6807978" imgH="388275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2016125"/>
                        <a:ext cx="6046788" cy="344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8331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</TotalTime>
  <Words>605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Garamond</vt:lpstr>
      <vt:lpstr>Gill Sans MT</vt:lpstr>
      <vt:lpstr>Times New Roman</vt:lpstr>
      <vt:lpstr>Wingdings</vt:lpstr>
      <vt:lpstr>Gallery</vt:lpstr>
      <vt:lpstr>2_Office Theme</vt:lpstr>
      <vt:lpstr>Document</vt:lpstr>
      <vt:lpstr>Equation</vt:lpstr>
      <vt:lpstr>PowerPoint Presentation</vt:lpstr>
      <vt:lpstr>PowerPoint Presentation</vt:lpstr>
      <vt:lpstr>Tujuan Perusahaan</vt:lpstr>
      <vt:lpstr>Fungsi Produksi</vt:lpstr>
      <vt:lpstr>Tabel Skedul Fungsi Produksi (Hipotesis)</vt:lpstr>
      <vt:lpstr>Hubungan Kurva TP, APL dan MPL</vt:lpstr>
      <vt:lpstr>The Law of Diminishing Return</vt:lpstr>
      <vt:lpstr>Tahap-tahap Proses Produksi</vt:lpstr>
      <vt:lpstr>Kemajuan Teknologi dan Perubahan Kurva Produksi</vt:lpstr>
      <vt:lpstr>Kurva Isoquant</vt:lpstr>
      <vt:lpstr>Berbagai kemungkinan kombinasi input pada kurva Isoquant</vt:lpstr>
      <vt:lpstr>Bentuk-bentuk khusus Kurva Indiferens</vt:lpstr>
      <vt:lpstr>Marjinal Rate of Technical Substitution (MRTS)</vt:lpstr>
      <vt:lpstr>Kendala Anggaran Produsen  (Kurva Isosocost)</vt:lpstr>
      <vt:lpstr>Kurva Isocost dengan Perubahan Harga Input dan Perubahan Pendapatan</vt:lpstr>
      <vt:lpstr>Kombinasi Input Variabel Biaya Terendah (Least Cost Combination)</vt:lpstr>
      <vt:lpstr>Berbagai kombinasi input dengan biaya terendah </vt:lpstr>
      <vt:lpstr>Fungsi Produksi Cobb-Douglas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z1401</dc:creator>
  <cp:lastModifiedBy>LENOVO</cp:lastModifiedBy>
  <cp:revision>8</cp:revision>
  <dcterms:created xsi:type="dcterms:W3CDTF">2016-11-21T01:16:24Z</dcterms:created>
  <dcterms:modified xsi:type="dcterms:W3CDTF">2020-11-10T00:28:24Z</dcterms:modified>
</cp:coreProperties>
</file>