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handoutMasterIdLst>
    <p:handoutMasterId r:id="rId26"/>
  </p:handoutMasterIdLst>
  <p:sldIdLst>
    <p:sldId id="35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8F4"/>
    <a:srgbClr val="F7F7A7"/>
    <a:srgbClr val="ADF1DC"/>
    <a:srgbClr val="A9F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477B65A-17C5-4F38-BDB0-24232B70A34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NULL"/><Relationship Id="rId7" Type="http://schemas.openxmlformats.org/officeDocument/2006/relationships/image" Target="../media/image6.jpg"/><Relationship Id="rId2" Type="http://schemas.openxmlformats.org/officeDocument/2006/relationships/image" Target="../media/image3.gif"/><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C88E78-96E0-49D6-B429-F8CE557D85A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612158-6B90-413A-873D-78A41CB2553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9B2D2D-188E-4BF5-A3AD-BE6DB39089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CE09E24-3A37-4D48-BC0E-7907736FDB9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4C99EB-DDA4-44E3-A3EB-E02F1B8F166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439138"/>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75032"/>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24209"/>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2" descr="ID# 4738 - Global Network - PowerPoint Animation">
            <a:extLst>
              <a:ext uri="{FF2B5EF4-FFF2-40B4-BE49-F238E27FC236}">
                <a16:creationId xmlns:a16="http://schemas.microsoft.com/office/drawing/2014/main" id="{AD17C9C9-891C-494C-8517-45D0071305EA}"/>
              </a:ext>
            </a:extLst>
          </p:cNvPr>
          <p:cNvPicPr>
            <a:picLocks noChangeAspect="1" noChangeArrowheads="1" noCrop="1"/>
          </p:cNvPicPr>
          <p:nvPr userDrawn="1"/>
        </p:nvPicPr>
        <p:blipFill>
          <a:blip r:embed="rId2"/>
          <a:srcRect/>
          <a:stretch>
            <a:fillRect/>
          </a:stretch>
        </p:blipFill>
        <p:spPr bwMode="auto">
          <a:xfrm>
            <a:off x="54233" y="4944969"/>
            <a:ext cx="974803" cy="952781"/>
          </a:xfrm>
          <a:prstGeom prst="ellipse">
            <a:avLst/>
          </a:prstGeom>
          <a:ln>
            <a:noFill/>
          </a:ln>
          <a:effectLst>
            <a:softEdge rad="112500"/>
          </a:effectLst>
        </p:spPr>
      </p:pic>
      <p:sp>
        <p:nvSpPr>
          <p:cNvPr id="16" name="Freeform 20">
            <a:extLst>
              <a:ext uri="{FF2B5EF4-FFF2-40B4-BE49-F238E27FC236}">
                <a16:creationId xmlns:a16="http://schemas.microsoft.com/office/drawing/2014/main" id="{EDA23DE2-AA77-48EB-AB76-64A2FCAF978A}"/>
              </a:ext>
            </a:extLst>
          </p:cNvPr>
          <p:cNvSpPr>
            <a:spLocks/>
          </p:cNvSpPr>
          <p:nvPr userDrawn="1"/>
        </p:nvSpPr>
        <p:spPr bwMode="gray">
          <a:xfrm flipH="1" flipV="1">
            <a:off x="-27296" y="332413"/>
            <a:ext cx="9208694" cy="680602"/>
          </a:xfrm>
          <a:custGeom>
            <a:avLst/>
            <a:gdLst>
              <a:gd name="T0" fmla="*/ 0 w 4134"/>
              <a:gd name="T1" fmla="*/ 573 h 573"/>
              <a:gd name="T2" fmla="*/ 4134 w 4134"/>
              <a:gd name="T3" fmla="*/ 573 h 573"/>
              <a:gd name="T4" fmla="*/ 4134 w 4134"/>
              <a:gd name="T5" fmla="*/ 1 h 573"/>
              <a:gd name="T6" fmla="*/ 322 w 4134"/>
              <a:gd name="T7" fmla="*/ 0 h 573"/>
              <a:gd name="T8" fmla="*/ 0 w 4134"/>
              <a:gd name="T9" fmla="*/ 573 h 573"/>
              <a:gd name="connsiteX0" fmla="*/ 216 w 9221"/>
              <a:gd name="connsiteY0" fmla="*/ 9791 h 10000"/>
              <a:gd name="connsiteX1" fmla="*/ 9221 w 9221"/>
              <a:gd name="connsiteY1" fmla="*/ 10000 h 10000"/>
              <a:gd name="connsiteX2" fmla="*/ 9221 w 9221"/>
              <a:gd name="connsiteY2" fmla="*/ 17 h 10000"/>
              <a:gd name="connsiteX3" fmla="*/ 0 w 9221"/>
              <a:gd name="connsiteY3" fmla="*/ 0 h 10000"/>
              <a:gd name="connsiteX4" fmla="*/ 216 w 9221"/>
              <a:gd name="connsiteY4" fmla="*/ 9791 h 10000"/>
              <a:gd name="connsiteX0" fmla="*/ 0 w 9766"/>
              <a:gd name="connsiteY0" fmla="*/ 10209 h 10418"/>
              <a:gd name="connsiteX1" fmla="*/ 9766 w 9766"/>
              <a:gd name="connsiteY1" fmla="*/ 10418 h 10418"/>
              <a:gd name="connsiteX2" fmla="*/ 9766 w 9766"/>
              <a:gd name="connsiteY2" fmla="*/ 435 h 10418"/>
              <a:gd name="connsiteX3" fmla="*/ 4 w 9766"/>
              <a:gd name="connsiteY3" fmla="*/ 0 h 10418"/>
              <a:gd name="connsiteX4" fmla="*/ 0 w 9766"/>
              <a:gd name="connsiteY4" fmla="*/ 10209 h 1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 h="10418">
                <a:moveTo>
                  <a:pt x="0" y="10209"/>
                </a:moveTo>
                <a:lnTo>
                  <a:pt x="9766" y="10418"/>
                </a:lnTo>
                <a:lnTo>
                  <a:pt x="9766" y="435"/>
                </a:lnTo>
                <a:lnTo>
                  <a:pt x="4" y="0"/>
                </a:lnTo>
                <a:cubicBezTo>
                  <a:pt x="3" y="3403"/>
                  <a:pt x="1" y="6806"/>
                  <a:pt x="0" y="10209"/>
                </a:cubicBezTo>
                <a:close/>
              </a:path>
            </a:pathLst>
          </a:custGeom>
          <a:pattFill prst="pct40">
            <a:fgClr>
              <a:srgbClr val="92D050"/>
            </a:fgClr>
            <a:bgClr>
              <a:schemeClr val="bg1"/>
            </a:bgClr>
          </a:pattFill>
          <a:ln>
            <a:noFill/>
          </a:ln>
          <a:effectLst/>
        </p:spPr>
        <p:txBody>
          <a:bodyPr/>
          <a:lstStyle/>
          <a:p>
            <a:endParaRPr lang="id-ID" sz="1350" dirty="0"/>
          </a:p>
        </p:txBody>
      </p:sp>
      <p:sp>
        <p:nvSpPr>
          <p:cNvPr id="17" name="AutoShape 47">
            <a:extLst>
              <a:ext uri="{FF2B5EF4-FFF2-40B4-BE49-F238E27FC236}">
                <a16:creationId xmlns:a16="http://schemas.microsoft.com/office/drawing/2014/main" id="{1DDD8F2C-3C97-49EA-B1A2-702CC2BA0D9A}"/>
              </a:ext>
            </a:extLst>
          </p:cNvPr>
          <p:cNvSpPr>
            <a:spLocks noChangeArrowheads="1"/>
          </p:cNvSpPr>
          <p:nvPr userDrawn="1"/>
        </p:nvSpPr>
        <p:spPr bwMode="ltGray">
          <a:xfrm rot="5400000" flipH="1">
            <a:off x="-628359" y="-530171"/>
            <a:ext cx="1175544" cy="2346777"/>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pattFill prst="pct80">
            <a:fgClr>
              <a:srgbClr val="92D050"/>
            </a:fgClr>
            <a:bgClr>
              <a:schemeClr val="bg1"/>
            </a:bgClr>
          </a:pattFill>
          <a:ln w="0" algn="ctr">
            <a:noFill/>
            <a:miter lim="800000"/>
            <a:headEnd/>
            <a:tailEnd/>
          </a:ln>
          <a:effectLst/>
        </p:spPr>
        <p:txBody>
          <a:bodyPr wrap="none" anchor="ctr"/>
          <a:lstStyle/>
          <a:p>
            <a:pPr>
              <a:defRPr/>
            </a:pPr>
            <a:endParaRPr lang="en-US" sz="1350" dirty="0">
              <a:latin typeface="Arial" charset="0"/>
            </a:endParaRPr>
          </a:p>
        </p:txBody>
      </p:sp>
      <p:pic>
        <p:nvPicPr>
          <p:cNvPr id="18" name="Picture 2" descr="ID# 4738 - Global Network - PowerPoint Animation">
            <a:extLst>
              <a:ext uri="{FF2B5EF4-FFF2-40B4-BE49-F238E27FC236}">
                <a16:creationId xmlns:a16="http://schemas.microsoft.com/office/drawing/2014/main" id="{FB35F568-31A2-4AEC-B4FA-E04074D1BD8A}"/>
              </a:ext>
            </a:extLst>
          </p:cNvPr>
          <p:cNvPicPr>
            <a:picLocks noChangeAspect="1" noChangeArrowheads="1" noCrop="1"/>
          </p:cNvPicPr>
          <p:nvPr userDrawn="1"/>
        </p:nvPicPr>
        <p:blipFill>
          <a:blip r:embed="rId3"/>
          <a:srcRect/>
          <a:stretch>
            <a:fillRect/>
          </a:stretch>
        </p:blipFill>
        <p:spPr bwMode="auto">
          <a:xfrm>
            <a:off x="6929568" y="70193"/>
            <a:ext cx="518747" cy="676037"/>
          </a:xfrm>
          <a:prstGeom prst="ellipse">
            <a:avLst/>
          </a:prstGeom>
          <a:ln>
            <a:noFill/>
          </a:ln>
          <a:effectLst>
            <a:softEdge rad="112500"/>
          </a:effectLst>
        </p:spPr>
      </p:pic>
      <p:pic>
        <p:nvPicPr>
          <p:cNvPr id="20" name="Picture 19">
            <a:extLst>
              <a:ext uri="{FF2B5EF4-FFF2-40B4-BE49-F238E27FC236}">
                <a16:creationId xmlns:a16="http://schemas.microsoft.com/office/drawing/2014/main" id="{72C59624-B21D-4594-88FB-704FF7306A2E}"/>
              </a:ext>
            </a:extLst>
          </p:cNvPr>
          <p:cNvPicPr>
            <a:picLocks noChangeAspect="1"/>
          </p:cNvPicPr>
          <p:nvPr userDrawn="1"/>
        </p:nvPicPr>
        <p:blipFill>
          <a:blip r:embed="rId4"/>
          <a:stretch>
            <a:fillRect/>
          </a:stretch>
        </p:blipFill>
        <p:spPr>
          <a:xfrm>
            <a:off x="186270" y="252509"/>
            <a:ext cx="747946" cy="747946"/>
          </a:xfrm>
          <a:prstGeom prst="rect">
            <a:avLst/>
          </a:prstGeom>
        </p:spPr>
      </p:pic>
      <p:pic>
        <p:nvPicPr>
          <p:cNvPr id="23" name="Picture 22">
            <a:extLst>
              <a:ext uri="{FF2B5EF4-FFF2-40B4-BE49-F238E27FC236}">
                <a16:creationId xmlns:a16="http://schemas.microsoft.com/office/drawing/2014/main" id="{B39C7671-8A77-4FEE-B603-C2A7ED120A1E}"/>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1758" b="99219" l="0" r="100000"/>
                    </a14:imgEffect>
                  </a14:imgLayer>
                </a14:imgProps>
              </a:ext>
            </a:extLst>
          </a:blip>
          <a:stretch>
            <a:fillRect/>
          </a:stretch>
        </p:blipFill>
        <p:spPr>
          <a:xfrm>
            <a:off x="7775339" y="38501"/>
            <a:ext cx="1250674" cy="1250674"/>
          </a:xfrm>
          <a:prstGeom prst="rect">
            <a:avLst/>
          </a:prstGeom>
        </p:spPr>
      </p:pic>
      <p:pic>
        <p:nvPicPr>
          <p:cNvPr id="29" name="Picture 28">
            <a:extLst>
              <a:ext uri="{FF2B5EF4-FFF2-40B4-BE49-F238E27FC236}">
                <a16:creationId xmlns:a16="http://schemas.microsoft.com/office/drawing/2014/main" id="{8D636F9A-9A84-48EA-882F-E187063D6D6E}"/>
              </a:ext>
            </a:extLst>
          </p:cNvPr>
          <p:cNvPicPr>
            <a:picLocks noChangeAspect="1"/>
          </p:cNvPicPr>
          <p:nvPr userDrawn="1"/>
        </p:nvPicPr>
        <p:blipFill rotWithShape="1">
          <a:blip r:embed="rId7"/>
          <a:srcRect l="2316" t="16350" r="1833" b="18925"/>
          <a:stretch/>
        </p:blipFill>
        <p:spPr>
          <a:xfrm>
            <a:off x="-27296" y="5908246"/>
            <a:ext cx="9208694" cy="751521"/>
          </a:xfrm>
          <a:prstGeom prst="rect">
            <a:avLst/>
          </a:prstGeom>
        </p:spPr>
      </p:pic>
      <p:sp>
        <p:nvSpPr>
          <p:cNvPr id="31" name="Text Box 4">
            <a:extLst>
              <a:ext uri="{FF2B5EF4-FFF2-40B4-BE49-F238E27FC236}">
                <a16:creationId xmlns:a16="http://schemas.microsoft.com/office/drawing/2014/main" id="{296D508B-6CC7-4EEB-85AB-A9F05CB2FA47}"/>
              </a:ext>
            </a:extLst>
          </p:cNvPr>
          <p:cNvSpPr txBox="1">
            <a:spLocks noChangeArrowheads="1"/>
          </p:cNvSpPr>
          <p:nvPr userDrawn="1"/>
        </p:nvSpPr>
        <p:spPr bwMode="auto">
          <a:xfrm>
            <a:off x="6605516" y="5926326"/>
            <a:ext cx="23795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685800" eaLnBrk="0" hangingPunct="0"/>
            <a:r>
              <a:rPr lang="en-US" sz="1200" dirty="0" err="1">
                <a:solidFill>
                  <a:schemeClr val="bg1"/>
                </a:solidFill>
                <a:latin typeface="Calibri" panose="020F0502020204030204"/>
              </a:rPr>
              <a:t>Jurusan</a:t>
            </a:r>
            <a:r>
              <a:rPr lang="en-US" sz="1200" dirty="0">
                <a:solidFill>
                  <a:schemeClr val="bg1"/>
                </a:solidFill>
                <a:latin typeface="Calibri" panose="020F0502020204030204"/>
              </a:rPr>
              <a:t> </a:t>
            </a:r>
            <a:r>
              <a:rPr lang="en-US" sz="1200" dirty="0" err="1">
                <a:solidFill>
                  <a:schemeClr val="bg1"/>
                </a:solidFill>
                <a:latin typeface="Calibri" panose="020F0502020204030204"/>
              </a:rPr>
              <a:t>Ilmu</a:t>
            </a:r>
            <a:r>
              <a:rPr lang="en-US" sz="1200" dirty="0">
                <a:solidFill>
                  <a:schemeClr val="bg1"/>
                </a:solidFill>
                <a:latin typeface="Calibri" panose="020F0502020204030204"/>
              </a:rPr>
              <a:t> </a:t>
            </a:r>
            <a:r>
              <a:rPr lang="en-US" sz="1200" dirty="0" err="1">
                <a:solidFill>
                  <a:schemeClr val="bg1"/>
                </a:solidFill>
                <a:latin typeface="Calibri" panose="020F0502020204030204"/>
              </a:rPr>
              <a:t>Ekonomi</a:t>
            </a:r>
            <a:endParaRPr lang="en-US" sz="1200" dirty="0">
              <a:solidFill>
                <a:schemeClr val="bg1"/>
              </a:solidFill>
              <a:latin typeface="Calibri" panose="020F0502020204030204"/>
            </a:endParaRPr>
          </a:p>
          <a:p>
            <a:pPr algn="r" defTabSz="685800" eaLnBrk="0" hangingPunct="0"/>
            <a:r>
              <a:rPr lang="en-US" sz="1200" dirty="0">
                <a:solidFill>
                  <a:schemeClr val="bg1"/>
                </a:solidFill>
                <a:latin typeface="Calibri" panose="020F0502020204030204"/>
              </a:rPr>
              <a:t>Program </a:t>
            </a:r>
            <a:r>
              <a:rPr lang="en-US" sz="1200" dirty="0" err="1">
                <a:solidFill>
                  <a:schemeClr val="bg1"/>
                </a:solidFill>
                <a:latin typeface="Calibri" panose="020F0502020204030204"/>
              </a:rPr>
              <a:t>Studi</a:t>
            </a:r>
            <a:r>
              <a:rPr lang="en-US" sz="1200" dirty="0">
                <a:solidFill>
                  <a:schemeClr val="bg1"/>
                </a:solidFill>
                <a:latin typeface="Calibri" panose="020F0502020204030204"/>
              </a:rPr>
              <a:t> Pendidikan </a:t>
            </a:r>
            <a:r>
              <a:rPr lang="en-US" sz="1200" dirty="0" err="1">
                <a:solidFill>
                  <a:schemeClr val="bg1"/>
                </a:solidFill>
                <a:latin typeface="Calibri" panose="020F0502020204030204"/>
              </a:rPr>
              <a:t>Ekonomi</a:t>
            </a:r>
            <a:r>
              <a:rPr lang="en-US" sz="1200" dirty="0">
                <a:solidFill>
                  <a:schemeClr val="bg1"/>
                </a:solidFill>
                <a:latin typeface="Calibri" panose="020F0502020204030204"/>
              </a:rPr>
              <a:t> </a:t>
            </a:r>
          </a:p>
          <a:p>
            <a:pPr algn="r" defTabSz="685800" eaLnBrk="0" hangingPunct="0"/>
            <a:r>
              <a:rPr lang="en-US" sz="1200" dirty="0" err="1">
                <a:solidFill>
                  <a:schemeClr val="bg1"/>
                </a:solidFill>
                <a:latin typeface="Calibri" panose="020F0502020204030204"/>
              </a:rPr>
              <a:t>Fakultas</a:t>
            </a:r>
            <a:r>
              <a:rPr lang="en-US" sz="1200" dirty="0">
                <a:solidFill>
                  <a:schemeClr val="bg1"/>
                </a:solidFill>
                <a:latin typeface="Calibri" panose="020F0502020204030204"/>
              </a:rPr>
              <a:t> </a:t>
            </a:r>
            <a:r>
              <a:rPr lang="en-US" sz="1200" dirty="0" err="1">
                <a:solidFill>
                  <a:schemeClr val="bg1"/>
                </a:solidFill>
                <a:latin typeface="Calibri" panose="020F0502020204030204"/>
              </a:rPr>
              <a:t>Ekonomi</a:t>
            </a:r>
            <a:r>
              <a:rPr lang="en-US" sz="1200" dirty="0">
                <a:solidFill>
                  <a:schemeClr val="bg1"/>
                </a:solidFill>
                <a:latin typeface="Calibri" panose="020F0502020204030204"/>
              </a:rPr>
              <a:t> UNM</a:t>
            </a:r>
          </a:p>
        </p:txBody>
      </p:sp>
      <p:pic>
        <p:nvPicPr>
          <p:cNvPr id="2" name="Picture 2" descr="ID# 4738 - Global Network - PowerPoint Animation">
            <a:extLst>
              <a:ext uri="{FF2B5EF4-FFF2-40B4-BE49-F238E27FC236}">
                <a16:creationId xmlns:a16="http://schemas.microsoft.com/office/drawing/2014/main" id="{FDA37076-766B-48AD-B208-3ABA8DA4AE34}"/>
              </a:ext>
            </a:extLst>
          </p:cNvPr>
          <p:cNvPicPr>
            <a:picLocks noChangeAspect="1" noChangeArrowheads="1" noCrop="1"/>
          </p:cNvPicPr>
          <p:nvPr userDrawn="1"/>
        </p:nvPicPr>
        <p:blipFill>
          <a:blip r:embed="rId2"/>
          <a:srcRect/>
          <a:stretch>
            <a:fillRect/>
          </a:stretch>
        </p:blipFill>
        <p:spPr bwMode="auto">
          <a:xfrm>
            <a:off x="1102122" y="4955947"/>
            <a:ext cx="974803" cy="952781"/>
          </a:xfrm>
          <a:prstGeom prst="ellipse">
            <a:avLst/>
          </a:prstGeom>
          <a:ln>
            <a:noFill/>
          </a:ln>
          <a:effectLst>
            <a:softEdge rad="112500"/>
          </a:effectLst>
        </p:spPr>
      </p:pic>
      <p:sp>
        <p:nvSpPr>
          <p:cNvPr id="3" name="Oval 2">
            <a:extLst>
              <a:ext uri="{FF2B5EF4-FFF2-40B4-BE49-F238E27FC236}">
                <a16:creationId xmlns:a16="http://schemas.microsoft.com/office/drawing/2014/main" id="{DFD0B13E-453D-4C2E-9092-869AC1B8BC4C}"/>
              </a:ext>
            </a:extLst>
          </p:cNvPr>
          <p:cNvSpPr/>
          <p:nvPr userDrawn="1"/>
        </p:nvSpPr>
        <p:spPr>
          <a:xfrm>
            <a:off x="188580" y="5067356"/>
            <a:ext cx="702772" cy="702772"/>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 name="Oval 3">
            <a:extLst>
              <a:ext uri="{FF2B5EF4-FFF2-40B4-BE49-F238E27FC236}">
                <a16:creationId xmlns:a16="http://schemas.microsoft.com/office/drawing/2014/main" id="{F3EED499-62B5-4D22-A4CB-FE7B299F6F15}"/>
              </a:ext>
            </a:extLst>
          </p:cNvPr>
          <p:cNvSpPr/>
          <p:nvPr userDrawn="1"/>
        </p:nvSpPr>
        <p:spPr>
          <a:xfrm>
            <a:off x="1230934" y="5081633"/>
            <a:ext cx="685819" cy="685819"/>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26969838"/>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521844"/>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09704"/>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7B39D7-5833-4E06-A4A5-95E5850F6DE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631713"/>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42555"/>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65458"/>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349177"/>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210683-B386-4CFC-8EA7-F769D690CE55}"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CC3D5B-9A2D-46DF-BE11-28812B098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1030"/>
      </p:ext>
    </p:extLst>
  </p:cSld>
  <p:clrMapOvr>
    <a:masterClrMapping/>
  </p:clrMapOvr>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4C91CB-FBB1-433B-BAA5-17B30E5047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8E4A0B-AEDF-43FD-AD7D-6593CE1889A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6A2117-BB00-4E39-A343-D0FE973010E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E6C2B7-DBA9-4CC2-B4A2-47758B76678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263CB0-9FDE-4BDF-8DD7-8D2E8B4ACB8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8C78C9-9E91-4FA3-97BA-06C5706447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4C27D7-D933-4109-B9FA-2C04DB58F8F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gi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21202C-4D2F-4757-8363-E91D61484B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3210683-B386-4CFC-8EA7-F769D690CE55}" type="datetimeFigureOut">
              <a:rPr lang="en-US" smtClean="0">
                <a:solidFill>
                  <a:prstClr val="black">
                    <a:tint val="75000"/>
                  </a:prstClr>
                </a:solidFill>
              </a:rPr>
              <a:pPr defTabSz="685800"/>
              <a:t>11/10/2020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2CC3D5B-9A2D-46DF-BE11-28812B098BA0}" type="slidenum">
              <a:rPr lang="en-US" smtClean="0">
                <a:solidFill>
                  <a:prstClr val="black">
                    <a:tint val="75000"/>
                  </a:prstClr>
                </a:solidFill>
              </a:rPr>
              <a:pPr defTabSz="685800"/>
              <a:t>‹#›</a:t>
            </a:fld>
            <a:endParaRPr lang="en-US">
              <a:solidFill>
                <a:prstClr val="black">
                  <a:tint val="75000"/>
                </a:prstClr>
              </a:solidFill>
            </a:endParaRPr>
          </a:p>
        </p:txBody>
      </p:sp>
      <p:pic>
        <p:nvPicPr>
          <p:cNvPr id="7" name="Picture 6" descr="2d83r6c.gif"/>
          <p:cNvPicPr>
            <a:picLocks noChangeAspect="1"/>
          </p:cNvPicPr>
          <p:nvPr/>
        </p:nvPicPr>
        <p:blipFill>
          <a:blip r:embed="rId13"/>
          <a:stretch>
            <a:fillRect/>
          </a:stretch>
        </p:blipFill>
        <p:spPr>
          <a:xfrm>
            <a:off x="0" y="0"/>
            <a:ext cx="9144000" cy="6858000"/>
          </a:xfrm>
          <a:prstGeom prst="rect">
            <a:avLst/>
          </a:prstGeom>
        </p:spPr>
      </p:pic>
      <p:grpSp>
        <p:nvGrpSpPr>
          <p:cNvPr id="10" name="Group 9"/>
          <p:cNvGrpSpPr/>
          <p:nvPr/>
        </p:nvGrpSpPr>
        <p:grpSpPr>
          <a:xfrm>
            <a:off x="-16478" y="228600"/>
            <a:ext cx="938077" cy="875928"/>
            <a:chOff x="-16478" y="228600"/>
            <a:chExt cx="938077" cy="875928"/>
          </a:xfrm>
        </p:grpSpPr>
        <p:pic>
          <p:nvPicPr>
            <p:cNvPr id="8" name="Picture 7" descr="logo formulasi pati bulat copy.gif"/>
            <p:cNvPicPr>
              <a:picLocks noChangeAspect="1"/>
            </p:cNvPicPr>
            <p:nvPr userDrawn="1"/>
          </p:nvPicPr>
          <p:blipFill>
            <a:blip r:embed="rId14"/>
            <a:stretch>
              <a:fillRect/>
            </a:stretch>
          </p:blipFill>
          <p:spPr>
            <a:xfrm>
              <a:off x="228600" y="228600"/>
              <a:ext cx="685800" cy="685800"/>
            </a:xfrm>
            <a:prstGeom prst="rect">
              <a:avLst/>
            </a:prstGeom>
          </p:spPr>
        </p:pic>
        <p:sp>
          <p:nvSpPr>
            <p:cNvPr id="9" name="TextBox 8"/>
            <p:cNvSpPr txBox="1"/>
            <p:nvPr userDrawn="1"/>
          </p:nvSpPr>
          <p:spPr>
            <a:xfrm>
              <a:off x="-16478" y="896779"/>
              <a:ext cx="938077" cy="207749"/>
            </a:xfrm>
            <a:prstGeom prst="rect">
              <a:avLst/>
            </a:prstGeom>
            <a:noFill/>
          </p:spPr>
          <p:txBody>
            <a:bodyPr wrap="none" rtlCol="0">
              <a:spAutoFit/>
            </a:bodyPr>
            <a:lstStyle/>
            <a:p>
              <a:pPr defTabSz="685800"/>
              <a:r>
                <a:rPr lang="en-US" sz="750" dirty="0" err="1">
                  <a:solidFill>
                    <a:prstClr val="white"/>
                  </a:solidFill>
                </a:rPr>
                <a:t>Formulasi</a:t>
              </a:r>
              <a:r>
                <a:rPr lang="en-US" sz="750" dirty="0">
                  <a:solidFill>
                    <a:prstClr val="white"/>
                  </a:solidFill>
                </a:rPr>
                <a:t> </a:t>
              </a:r>
              <a:r>
                <a:rPr lang="en-US" sz="750" dirty="0" err="1">
                  <a:solidFill>
                    <a:prstClr val="white"/>
                  </a:solidFill>
                </a:rPr>
                <a:t>Kab</a:t>
              </a:r>
              <a:r>
                <a:rPr lang="en-US" sz="750" dirty="0">
                  <a:solidFill>
                    <a:prstClr val="white"/>
                  </a:solidFill>
                </a:rPr>
                <a:t>. </a:t>
              </a:r>
              <a:r>
                <a:rPr lang="en-US" sz="750" dirty="0" err="1">
                  <a:solidFill>
                    <a:prstClr val="white"/>
                  </a:solidFill>
                </a:rPr>
                <a:t>Pati</a:t>
              </a:r>
              <a:endParaRPr lang="en-US" sz="750" dirty="0">
                <a:solidFill>
                  <a:prstClr val="white"/>
                </a:solidFill>
              </a:endParaRPr>
            </a:p>
          </p:txBody>
        </p:sp>
      </p:grpSp>
    </p:spTree>
    <p:extLst>
      <p:ext uri="{BB962C8B-B14F-4D97-AF65-F5344CB8AC3E}">
        <p14:creationId xmlns:p14="http://schemas.microsoft.com/office/powerpoint/2010/main" val="750996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3000" advClick="0" advTm="1000">
        <p14:shred pattern="rectangle" dir="out"/>
      </p:transition>
    </mc:Choice>
    <mc:Fallback xmlns="">
      <p:transition spd="slow" advClick="0" advTm="1000">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37771B-B6B3-4694-A3CF-2CC641B41D18}"/>
              </a:ext>
            </a:extLst>
          </p:cNvPr>
          <p:cNvSpPr/>
          <p:nvPr/>
        </p:nvSpPr>
        <p:spPr>
          <a:xfrm>
            <a:off x="1905000" y="76200"/>
            <a:ext cx="5724644" cy="153888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ID" sz="5400" dirty="0">
                <a:solidFill>
                  <a:srgbClr val="000000"/>
                </a:solidFill>
                <a:latin typeface="Times New Roman" panose="02020603050405020304" pitchFamily="18" charset="0"/>
              </a:rPr>
              <a:t> </a:t>
            </a:r>
            <a:r>
              <a:rPr lang="en-ID" sz="4000" dirty="0" err="1">
                <a:solidFill>
                  <a:srgbClr val="000000"/>
                </a:solidFill>
                <a:latin typeface="Times New Roman" panose="02020603050405020304" pitchFamily="18" charset="0"/>
              </a:rPr>
              <a:t>Pengantar</a:t>
            </a:r>
            <a:r>
              <a:rPr lang="en-ID" sz="4000" dirty="0">
                <a:solidFill>
                  <a:srgbClr val="000000"/>
                </a:solidFill>
                <a:latin typeface="Times New Roman" panose="02020603050405020304" pitchFamily="18" charset="0"/>
              </a:rPr>
              <a:t> </a:t>
            </a:r>
            <a:r>
              <a:rPr lang="en-ID" sz="4000" dirty="0" err="1">
                <a:solidFill>
                  <a:srgbClr val="000000"/>
                </a:solidFill>
                <a:latin typeface="Times New Roman" panose="02020603050405020304" pitchFamily="18" charset="0"/>
              </a:rPr>
              <a:t>Ilmu</a:t>
            </a:r>
            <a:r>
              <a:rPr lang="en-ID" sz="4000" dirty="0">
                <a:solidFill>
                  <a:srgbClr val="000000"/>
                </a:solidFill>
                <a:latin typeface="Times New Roman" panose="02020603050405020304" pitchFamily="18" charset="0"/>
              </a:rPr>
              <a:t> </a:t>
            </a:r>
            <a:r>
              <a:rPr lang="en-ID" sz="4000" dirty="0" err="1">
                <a:solidFill>
                  <a:srgbClr val="000000"/>
                </a:solidFill>
                <a:latin typeface="Times New Roman" panose="02020603050405020304" pitchFamily="18" charset="0"/>
              </a:rPr>
              <a:t>ekonomi</a:t>
            </a:r>
            <a:r>
              <a:rPr lang="en-ID" sz="4000" dirty="0">
                <a:solidFill>
                  <a:srgbClr val="000000"/>
                </a:solidFill>
                <a:latin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solidFill>
                <a:prstClr val="black"/>
              </a:solidFill>
              <a:effectLst/>
              <a:uLnTx/>
              <a:uFillTx/>
              <a:latin typeface="Calibri"/>
            </a:endParaRPr>
          </a:p>
        </p:txBody>
      </p:sp>
      <p:sp>
        <p:nvSpPr>
          <p:cNvPr id="4" name="Rectangle 3">
            <a:extLst>
              <a:ext uri="{FF2B5EF4-FFF2-40B4-BE49-F238E27FC236}">
                <a16:creationId xmlns:a16="http://schemas.microsoft.com/office/drawing/2014/main" id="{424FCAFE-BDC8-4597-9236-B7101A6D92C0}"/>
              </a:ext>
            </a:extLst>
          </p:cNvPr>
          <p:cNvSpPr txBox="1">
            <a:spLocks noChangeArrowheads="1"/>
          </p:cNvSpPr>
          <p:nvPr/>
        </p:nvSpPr>
        <p:spPr>
          <a:xfrm>
            <a:off x="1405200" y="1371600"/>
            <a:ext cx="6400800" cy="1752600"/>
          </a:xfrm>
          <a:prstGeom prst="rect">
            <a:avLst/>
          </a:prstGeom>
          <a:no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fontAlgn="auto">
              <a:spcAft>
                <a:spcPts val="0"/>
              </a:spcAft>
              <a:buNone/>
            </a:pPr>
            <a:r>
              <a:rPr lang="en-US" sz="4400" b="1" dirty="0" err="1">
                <a:solidFill>
                  <a:srgbClr val="FFFF00"/>
                </a:solidFill>
              </a:rPr>
              <a:t>Teori</a:t>
            </a:r>
            <a:r>
              <a:rPr lang="en-US" sz="4400" b="1" dirty="0">
                <a:solidFill>
                  <a:srgbClr val="FFFF00"/>
                </a:solidFill>
              </a:rPr>
              <a:t> </a:t>
            </a:r>
            <a:r>
              <a:rPr lang="en-US" sz="4400" b="1" dirty="0" err="1">
                <a:solidFill>
                  <a:srgbClr val="FFFF00"/>
                </a:solidFill>
              </a:rPr>
              <a:t>Produksi</a:t>
            </a:r>
            <a:r>
              <a:rPr lang="en-US" sz="4400" b="1" dirty="0">
                <a:solidFill>
                  <a:srgbClr val="FFFF00"/>
                </a:solidFill>
              </a:rPr>
              <a:t> dan </a:t>
            </a:r>
            <a:r>
              <a:rPr lang="en-US" sz="4400" b="1" dirty="0" err="1">
                <a:solidFill>
                  <a:srgbClr val="FFFF00"/>
                </a:solidFill>
              </a:rPr>
              <a:t>Kegiatan</a:t>
            </a:r>
            <a:r>
              <a:rPr lang="en-US" sz="4400" b="1" dirty="0">
                <a:solidFill>
                  <a:srgbClr val="FFFF00"/>
                </a:solidFill>
              </a:rPr>
              <a:t> Perusahaan</a:t>
            </a:r>
          </a:p>
        </p:txBody>
      </p:sp>
    </p:spTree>
    <p:extLst>
      <p:ext uri="{BB962C8B-B14F-4D97-AF65-F5344CB8AC3E}">
        <p14:creationId xmlns:p14="http://schemas.microsoft.com/office/powerpoint/2010/main" val="400077275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ADF1DC"/>
          </a:solidFill>
        </p:spPr>
        <p:txBody>
          <a:bodyPr/>
          <a:lstStyle/>
          <a:p>
            <a:r>
              <a:rPr lang="en-US" sz="4000" b="1"/>
              <a:t>Cara mencapai tujuan keuntungan maksimum</a:t>
            </a:r>
          </a:p>
        </p:txBody>
      </p:sp>
      <p:sp>
        <p:nvSpPr>
          <p:cNvPr id="13315" name="Rectangle 3"/>
          <p:cNvSpPr>
            <a:spLocks noGrp="1" noChangeArrowheads="1"/>
          </p:cNvSpPr>
          <p:nvPr>
            <p:ph type="body" idx="1"/>
          </p:nvPr>
        </p:nvSpPr>
        <p:spPr>
          <a:solidFill>
            <a:srgbClr val="ADF1DC"/>
          </a:solidFill>
        </p:spPr>
        <p:txBody>
          <a:bodyPr/>
          <a:lstStyle/>
          <a:p>
            <a:pPr>
              <a:lnSpc>
                <a:spcPct val="90000"/>
              </a:lnSpc>
            </a:pPr>
            <a:r>
              <a:rPr lang="en-US" b="1"/>
              <a:t>Komposisi faktor produksi yg bagaimana perlu digunakan untuk menciptakan tingkat produksi yang tinggi</a:t>
            </a:r>
          </a:p>
          <a:p>
            <a:pPr>
              <a:lnSpc>
                <a:spcPct val="90000"/>
              </a:lnSpc>
            </a:pPr>
            <a:r>
              <a:rPr lang="en-US" b="1"/>
              <a:t>Komposisi faktor produksi yang bagaimana akan meminimumkan ongkos produksi yg dikeluarkan untuk mencapai satu tingkat produksi tertentu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75" fill="hold"/>
                                        <p:tgtEl>
                                          <p:spTgt spid="13314">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331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7F7A7"/>
          </a:solidFill>
        </p:spPr>
        <p:txBody>
          <a:bodyPr/>
          <a:lstStyle/>
          <a:p>
            <a:r>
              <a:rPr lang="en-US" sz="4000" b="1"/>
              <a:t>Terminologi penting dalam teori produksi</a:t>
            </a:r>
          </a:p>
        </p:txBody>
      </p:sp>
      <p:sp>
        <p:nvSpPr>
          <p:cNvPr id="14339" name="Rectangle 3"/>
          <p:cNvSpPr>
            <a:spLocks noGrp="1" noChangeArrowheads="1"/>
          </p:cNvSpPr>
          <p:nvPr>
            <p:ph type="body" idx="1"/>
          </p:nvPr>
        </p:nvSpPr>
        <p:spPr>
          <a:solidFill>
            <a:srgbClr val="F7F7A7"/>
          </a:solidFill>
        </p:spPr>
        <p:txBody>
          <a:bodyPr/>
          <a:lstStyle/>
          <a:p>
            <a:pPr marL="609600" indent="-609600">
              <a:buFontTx/>
              <a:buAutoNum type="arabicPeriod"/>
            </a:pPr>
            <a:r>
              <a:rPr lang="en-US" b="1"/>
              <a:t>Fungsi produksi</a:t>
            </a:r>
          </a:p>
          <a:p>
            <a:pPr marL="609600" indent="-609600">
              <a:buFontTx/>
              <a:buAutoNum type="arabicPeriod"/>
            </a:pPr>
            <a:r>
              <a:rPr lang="en-US" b="1"/>
              <a:t>Biaya produksi minimum</a:t>
            </a:r>
          </a:p>
          <a:p>
            <a:pPr marL="609600" indent="-609600">
              <a:buFontTx/>
              <a:buAutoNum type="arabicPeriod"/>
            </a:pPr>
            <a:r>
              <a:rPr lang="en-US" b="1"/>
              <a:t>Jangka waktu analisis</a:t>
            </a:r>
          </a:p>
          <a:p>
            <a:pPr marL="609600" indent="-609600">
              <a:buFontTx/>
              <a:buNone/>
            </a:pPr>
            <a:r>
              <a:rPr lang="en-US" b="1"/>
              <a:t>4.  Perusahaan dan industri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 calcmode="lin" valueType="num">
                                      <p:cBhvr additive="base">
                                        <p:cTn id="3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7F7A7"/>
          </a:solidFill>
        </p:spPr>
        <p:txBody>
          <a:bodyPr/>
          <a:lstStyle/>
          <a:p>
            <a:r>
              <a:rPr lang="en-US" b="1"/>
              <a:t>Fungsi produksi</a:t>
            </a:r>
          </a:p>
        </p:txBody>
      </p:sp>
      <p:sp>
        <p:nvSpPr>
          <p:cNvPr id="15363" name="Rectangle 3"/>
          <p:cNvSpPr>
            <a:spLocks noGrp="1" noChangeArrowheads="1"/>
          </p:cNvSpPr>
          <p:nvPr>
            <p:ph type="body" idx="1"/>
          </p:nvPr>
        </p:nvSpPr>
        <p:spPr>
          <a:solidFill>
            <a:srgbClr val="F7F7A7"/>
          </a:solidFill>
        </p:spPr>
        <p:txBody>
          <a:bodyPr/>
          <a:lstStyle/>
          <a:p>
            <a:pPr>
              <a:lnSpc>
                <a:spcPct val="90000"/>
              </a:lnSpc>
            </a:pPr>
            <a:r>
              <a:rPr lang="en-US" b="1"/>
              <a:t>Fungsi produksi menunjukan sifat hubungan antara faktor-faktor produksi (input) dan tingkat produksi yang diciptakan (output)</a:t>
            </a:r>
          </a:p>
          <a:p>
            <a:pPr>
              <a:lnSpc>
                <a:spcPct val="90000"/>
              </a:lnSpc>
            </a:pPr>
            <a:r>
              <a:rPr lang="en-US" b="1"/>
              <a:t>Q = f (K, L, R, T)</a:t>
            </a:r>
          </a:p>
          <a:p>
            <a:pPr>
              <a:lnSpc>
                <a:spcPct val="90000"/>
              </a:lnSpc>
              <a:buFontTx/>
              <a:buNone/>
            </a:pPr>
            <a:r>
              <a:rPr lang="en-US" sz="2400" b="1"/>
              <a:t>Q = output</a:t>
            </a:r>
          </a:p>
          <a:p>
            <a:pPr>
              <a:lnSpc>
                <a:spcPct val="90000"/>
              </a:lnSpc>
              <a:buFontTx/>
              <a:buNone/>
            </a:pPr>
            <a:r>
              <a:rPr lang="en-US" sz="2400" b="1"/>
              <a:t>K = modal</a:t>
            </a:r>
          </a:p>
          <a:p>
            <a:pPr>
              <a:lnSpc>
                <a:spcPct val="90000"/>
              </a:lnSpc>
              <a:buFontTx/>
              <a:buNone/>
            </a:pPr>
            <a:r>
              <a:rPr lang="en-US" sz="2400" b="1"/>
              <a:t>L = tenaga kerja</a:t>
            </a:r>
          </a:p>
          <a:p>
            <a:pPr>
              <a:lnSpc>
                <a:spcPct val="90000"/>
              </a:lnSpc>
              <a:buFontTx/>
              <a:buNone/>
            </a:pPr>
            <a:r>
              <a:rPr lang="en-US" sz="2400" b="1"/>
              <a:t>R = kekayaan alam</a:t>
            </a:r>
          </a:p>
          <a:p>
            <a:pPr>
              <a:lnSpc>
                <a:spcPct val="90000"/>
              </a:lnSpc>
              <a:buFontTx/>
              <a:buNone/>
            </a:pPr>
            <a:r>
              <a:rPr lang="en-US" sz="2400" b="1"/>
              <a:t>T = Teknologi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75" fill="hold"/>
                                        <p:tgtEl>
                                          <p:spTgt spid="15362">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536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dissolve">
                                      <p:cBhvr>
                                        <p:cTn id="13" dur="500"/>
                                        <p:tgtEl>
                                          <p:spTgt spid="153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Effect transition="in" filter="dissolve">
                                      <p:cBhvr>
                                        <p:cTn id="18" dur="500"/>
                                        <p:tgtEl>
                                          <p:spTgt spid="153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Effect transition="in" filter="dissolve">
                                      <p:cBhvr>
                                        <p:cTn id="23" dur="500"/>
                                        <p:tgtEl>
                                          <p:spTgt spid="153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dissolve">
                                      <p:cBhvr>
                                        <p:cTn id="28" dur="500"/>
                                        <p:tgtEl>
                                          <p:spTgt spid="1536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363">
                                            <p:txEl>
                                              <p:pRg st="4" end="4"/>
                                            </p:txEl>
                                          </p:spTgt>
                                        </p:tgtEl>
                                        <p:attrNameLst>
                                          <p:attrName>style.visibility</p:attrName>
                                        </p:attrNameLst>
                                      </p:cBhvr>
                                      <p:to>
                                        <p:strVal val="visible"/>
                                      </p:to>
                                    </p:set>
                                    <p:animEffect transition="in" filter="dissolve">
                                      <p:cBhvr>
                                        <p:cTn id="33" dur="500"/>
                                        <p:tgtEl>
                                          <p:spTgt spid="1536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363">
                                            <p:txEl>
                                              <p:pRg st="5" end="5"/>
                                            </p:txEl>
                                          </p:spTgt>
                                        </p:tgtEl>
                                        <p:attrNameLst>
                                          <p:attrName>style.visibility</p:attrName>
                                        </p:attrNameLst>
                                      </p:cBhvr>
                                      <p:to>
                                        <p:strVal val="visible"/>
                                      </p:to>
                                    </p:set>
                                    <p:animEffect transition="in" filter="dissolve">
                                      <p:cBhvr>
                                        <p:cTn id="38" dur="500"/>
                                        <p:tgtEl>
                                          <p:spTgt spid="1536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Effect transition="in" filter="dissolve">
                                      <p:cBhvr>
                                        <p:cTn id="43"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P spid="153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F7F7A7"/>
          </a:solidFill>
        </p:spPr>
        <p:txBody>
          <a:bodyPr/>
          <a:lstStyle/>
          <a:p>
            <a:r>
              <a:rPr lang="en-US" sz="3200" b="1"/>
              <a:t>Faktor yang dipertimbangkan produsen dalam meminimumkan biaya produksi</a:t>
            </a:r>
          </a:p>
        </p:txBody>
      </p:sp>
      <p:sp>
        <p:nvSpPr>
          <p:cNvPr id="16387" name="Rectangle 3"/>
          <p:cNvSpPr>
            <a:spLocks noGrp="1" noChangeArrowheads="1"/>
          </p:cNvSpPr>
          <p:nvPr>
            <p:ph type="body" sz="half" idx="1"/>
          </p:nvPr>
        </p:nvSpPr>
        <p:spPr>
          <a:solidFill>
            <a:srgbClr val="F7F7A7"/>
          </a:solidFill>
        </p:spPr>
        <p:txBody>
          <a:bodyPr/>
          <a:lstStyle/>
          <a:p>
            <a:pPr marL="609600" indent="-609600">
              <a:lnSpc>
                <a:spcPct val="90000"/>
              </a:lnSpc>
              <a:buFontTx/>
              <a:buAutoNum type="alphaLcPeriod"/>
            </a:pPr>
            <a:r>
              <a:rPr lang="en-US" b="1"/>
              <a:t>Besarnya pembayaran untuk faktor produksi tambahan (marginal cost)</a:t>
            </a:r>
          </a:p>
          <a:p>
            <a:pPr marL="609600" indent="-609600">
              <a:lnSpc>
                <a:spcPct val="90000"/>
              </a:lnSpc>
              <a:buFontTx/>
              <a:buAutoNum type="alphaLcPeriod"/>
            </a:pPr>
            <a:r>
              <a:rPr lang="en-US" b="1"/>
              <a:t>Besarnya tambahan hasil penjualan yang diakibatkan oleh tambahan faktor produksi tersebut</a:t>
            </a:r>
          </a:p>
          <a:p>
            <a:pPr marL="609600" indent="-609600">
              <a:lnSpc>
                <a:spcPct val="90000"/>
              </a:lnSpc>
              <a:buFontTx/>
              <a:buNone/>
            </a:pPr>
            <a:endParaRPr lang="en-US" b="1"/>
          </a:p>
          <a:p>
            <a:pPr marL="609600" indent="-609600">
              <a:lnSpc>
                <a:spcPct val="90000"/>
              </a:lnSpc>
              <a:buFontTx/>
              <a:buAutoNum type="alphaLcPeriod"/>
            </a:pPr>
            <a:endParaRPr lang="en-US"/>
          </a:p>
        </p:txBody>
      </p:sp>
      <p:sp>
        <p:nvSpPr>
          <p:cNvPr id="16388" name="Rectangle 4"/>
          <p:cNvSpPr>
            <a:spLocks noGrp="1" noChangeArrowheads="1"/>
          </p:cNvSpPr>
          <p:nvPr>
            <p:ph type="body" sz="half" idx="2"/>
          </p:nvPr>
        </p:nvSpPr>
        <p:spPr>
          <a:solidFill>
            <a:srgbClr val="F7F7A7"/>
          </a:solidFill>
        </p:spPr>
        <p:txBody>
          <a:bodyPr/>
          <a:lstStyle/>
          <a:p>
            <a:pPr>
              <a:lnSpc>
                <a:spcPct val="90000"/>
              </a:lnSpc>
            </a:pPr>
            <a:r>
              <a:rPr lang="en-US" b="1"/>
              <a:t>Prinsip produsen: mengambil unit tambahan faktor produksi yang biaya per rupiah akan menghasilkan tambahan nilai penjualan yang paling maksimum.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up)">
                                      <p:cBhvr>
                                        <p:cTn id="7" dur="75"/>
                                        <p:tgtEl>
                                          <p:spTgt spid="163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ssolve">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dissolve">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8">
                                            <p:txEl>
                                              <p:pRg st="0" end="0"/>
                                            </p:txEl>
                                          </p:spTgt>
                                        </p:tgtEl>
                                        <p:attrNameLst>
                                          <p:attrName>style.visibility</p:attrName>
                                        </p:attrNameLst>
                                      </p:cBhvr>
                                      <p:to>
                                        <p:strVal val="visible"/>
                                      </p:to>
                                    </p:set>
                                    <p:animEffect transition="in" filter="dissolve">
                                      <p:cBhvr>
                                        <p:cTn id="22" dur="500"/>
                                        <p:tgtEl>
                                          <p:spTgt spid="163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P spid="16387" grpId="0" build="p" autoUpdateAnimBg="0"/>
      <p:bldP spid="1638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solidFill>
            <a:srgbClr val="F7F7A7"/>
          </a:solidFill>
        </p:spPr>
        <p:txBody>
          <a:bodyPr/>
          <a:lstStyle/>
          <a:p>
            <a:r>
              <a:rPr lang="en-US" b="1"/>
              <a:t>Jangka waktu analisis</a:t>
            </a:r>
          </a:p>
        </p:txBody>
      </p:sp>
      <p:sp>
        <p:nvSpPr>
          <p:cNvPr id="18437" name="Rectangle 5"/>
          <p:cNvSpPr>
            <a:spLocks noGrp="1" noChangeArrowheads="1"/>
          </p:cNvSpPr>
          <p:nvPr>
            <p:ph type="body" sz="half" idx="1"/>
          </p:nvPr>
        </p:nvSpPr>
        <p:spPr>
          <a:solidFill>
            <a:srgbClr val="F7F7A7"/>
          </a:solidFill>
        </p:spPr>
        <p:txBody>
          <a:bodyPr/>
          <a:lstStyle/>
          <a:p>
            <a:r>
              <a:rPr lang="en-US" sz="3200" b="1"/>
              <a:t>Jangka pendek</a:t>
            </a:r>
            <a:r>
              <a:rPr lang="en-US" b="1"/>
              <a:t> </a:t>
            </a:r>
            <a:r>
              <a:rPr lang="en-US" b="1" i="1"/>
              <a:t>yaitu jangka waktu dimana terdapat sebagian faktor produksi yang jumlahnya dianggap tetap</a:t>
            </a:r>
          </a:p>
        </p:txBody>
      </p:sp>
      <p:sp>
        <p:nvSpPr>
          <p:cNvPr id="18438" name="Rectangle 6"/>
          <p:cNvSpPr>
            <a:spLocks noGrp="1" noChangeArrowheads="1"/>
          </p:cNvSpPr>
          <p:nvPr>
            <p:ph type="body" sz="half" idx="2"/>
          </p:nvPr>
        </p:nvSpPr>
        <p:spPr>
          <a:solidFill>
            <a:srgbClr val="F7F7A7"/>
          </a:solidFill>
        </p:spPr>
        <p:txBody>
          <a:bodyPr/>
          <a:lstStyle/>
          <a:p>
            <a:r>
              <a:rPr lang="en-US" sz="3200" b="1"/>
              <a:t>Jangka panjang</a:t>
            </a:r>
            <a:r>
              <a:rPr lang="en-US" b="1"/>
              <a:t> yaitu </a:t>
            </a:r>
            <a:r>
              <a:rPr lang="en-US" b="1" i="1"/>
              <a:t>jangka waktu dimana semua faktor produksi bersifat variabel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wipe(up)">
                                      <p:cBhvr>
                                        <p:cTn id="7" dur="75"/>
                                        <p:tgtEl>
                                          <p:spTgt spid="1843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7">
                                            <p:txEl>
                                              <p:pRg st="0" end="0"/>
                                            </p:txEl>
                                          </p:spTgt>
                                        </p:tgtEl>
                                        <p:attrNameLst>
                                          <p:attrName>style.visibility</p:attrName>
                                        </p:attrNameLst>
                                      </p:cBhvr>
                                      <p:to>
                                        <p:strVal val="visible"/>
                                      </p:to>
                                    </p:set>
                                    <p:animEffect transition="in" filter="dissolve">
                                      <p:cBhvr>
                                        <p:cTn id="12" dur="500"/>
                                        <p:tgtEl>
                                          <p:spTgt spid="184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8438">
                                            <p:txEl>
                                              <p:pRg st="0" end="0"/>
                                            </p:txEl>
                                          </p:spTgt>
                                        </p:tgtEl>
                                        <p:attrNameLst>
                                          <p:attrName>style.visibility</p:attrName>
                                        </p:attrNameLst>
                                      </p:cBhvr>
                                      <p:to>
                                        <p:strVal val="visible"/>
                                      </p:to>
                                    </p:set>
                                    <p:anim calcmode="lin" valueType="num">
                                      <p:cBhvr additive="base">
                                        <p:cTn id="17" dur="5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P spid="18437" grpId="0" build="p" autoUpdateAnimBg="0"/>
      <p:bldP spid="1843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solidFill>
            <a:srgbClr val="F7F7A7"/>
          </a:solidFill>
        </p:spPr>
        <p:txBody>
          <a:bodyPr/>
          <a:lstStyle/>
          <a:p>
            <a:r>
              <a:rPr lang="en-US" sz="4000" b="1"/>
              <a:t>Perbedaan perusahaan dan industri</a:t>
            </a:r>
          </a:p>
        </p:txBody>
      </p:sp>
      <p:sp>
        <p:nvSpPr>
          <p:cNvPr id="20485" name="Rectangle 5"/>
          <p:cNvSpPr>
            <a:spLocks noGrp="1" noChangeArrowheads="1"/>
          </p:cNvSpPr>
          <p:nvPr>
            <p:ph type="body" sz="half" idx="1"/>
          </p:nvPr>
        </p:nvSpPr>
        <p:spPr>
          <a:solidFill>
            <a:srgbClr val="F7F7A7"/>
          </a:solidFill>
        </p:spPr>
        <p:txBody>
          <a:bodyPr/>
          <a:lstStyle/>
          <a:p>
            <a:r>
              <a:rPr lang="en-US" sz="3200" b="1"/>
              <a:t>Perusahaan </a:t>
            </a:r>
            <a:r>
              <a:rPr lang="en-US" b="1" i="1"/>
              <a:t>yaitu suatu badan usaha yang menggunakan faktor-faktor produksi untuk menghasilkan barang-barang yang dibutuhkan masyarakat</a:t>
            </a:r>
          </a:p>
        </p:txBody>
      </p:sp>
      <p:sp>
        <p:nvSpPr>
          <p:cNvPr id="20486" name="Rectangle 6"/>
          <p:cNvSpPr>
            <a:spLocks noGrp="1" noChangeArrowheads="1"/>
          </p:cNvSpPr>
          <p:nvPr>
            <p:ph type="body" sz="half" idx="2"/>
          </p:nvPr>
        </p:nvSpPr>
        <p:spPr>
          <a:solidFill>
            <a:srgbClr val="F7F7A7"/>
          </a:solidFill>
        </p:spPr>
        <p:txBody>
          <a:bodyPr/>
          <a:lstStyle/>
          <a:p>
            <a:r>
              <a:rPr lang="en-US" sz="3200" b="1"/>
              <a:t>Industri</a:t>
            </a:r>
            <a:r>
              <a:rPr lang="en-US" sz="2400" b="1"/>
              <a:t> </a:t>
            </a:r>
            <a:r>
              <a:rPr lang="en-US" b="1" i="1"/>
              <a:t>yaitu kumpulan perusahaan yang menghasilkan barang-barang yang sama dalam suatu pasar.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up)">
                                      <p:cBhvr>
                                        <p:cTn id="7" dur="75"/>
                                        <p:tgtEl>
                                          <p:spTgt spid="2048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0"/>
                                  </p:iterate>
                                  <p:childTnLst>
                                    <p:set>
                                      <p:cBhvr>
                                        <p:cTn id="11" dur="1" fill="hold">
                                          <p:stCondLst>
                                            <p:cond delay="0"/>
                                          </p:stCondLst>
                                        </p:cTn>
                                        <p:tgtEl>
                                          <p:spTgt spid="20485">
                                            <p:txEl>
                                              <p:pRg st="0" end="0"/>
                                            </p:txEl>
                                          </p:spTgt>
                                        </p:tgtEl>
                                        <p:attrNameLst>
                                          <p:attrName>style.visibility</p:attrName>
                                        </p:attrNameLst>
                                      </p:cBhvr>
                                      <p:to>
                                        <p:strVal val="visible"/>
                                      </p:to>
                                    </p:set>
                                    <p:anim calcmode="lin" valueType="num">
                                      <p:cBhvr additive="base">
                                        <p:cTn id="12" dur="75" fill="hold"/>
                                        <p:tgtEl>
                                          <p:spTgt spid="20485">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2048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0486">
                                            <p:txEl>
                                              <p:pRg st="0" end="0"/>
                                            </p:txEl>
                                          </p:spTgt>
                                        </p:tgtEl>
                                        <p:attrNameLst>
                                          <p:attrName>style.visibility</p:attrName>
                                        </p:attrNameLst>
                                      </p:cBhvr>
                                      <p:to>
                                        <p:strVal val="visible"/>
                                      </p:to>
                                    </p:set>
                                    <p:animEffect transition="in" filter="dissolve">
                                      <p:cBhvr>
                                        <p:cTn id="18" dur="500"/>
                                        <p:tgtEl>
                                          <p:spTgt spid="20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P spid="20485" grpId="0" build="p" autoUpdateAnimBg="0"/>
      <p:bldP spid="2048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F7F7A7"/>
          </a:solidFill>
        </p:spPr>
        <p:txBody>
          <a:bodyPr/>
          <a:lstStyle/>
          <a:p>
            <a:r>
              <a:rPr lang="en-US" sz="3200" b="1"/>
              <a:t>Teori produksi dg satu faktor produksi variabel (analisis jk pendek</a:t>
            </a:r>
            <a:r>
              <a:rPr lang="en-US" sz="4000" b="1"/>
              <a:t>)</a:t>
            </a:r>
          </a:p>
        </p:txBody>
      </p:sp>
      <p:sp>
        <p:nvSpPr>
          <p:cNvPr id="22531" name="Rectangle 3"/>
          <p:cNvSpPr>
            <a:spLocks noGrp="1" noChangeArrowheads="1"/>
          </p:cNvSpPr>
          <p:nvPr>
            <p:ph type="body" idx="1"/>
          </p:nvPr>
        </p:nvSpPr>
        <p:spPr>
          <a:solidFill>
            <a:srgbClr val="F7F7A7"/>
          </a:solidFill>
        </p:spPr>
        <p:txBody>
          <a:bodyPr/>
          <a:lstStyle/>
          <a:p>
            <a:r>
              <a:rPr lang="en-US" b="1"/>
              <a:t>Pada umumnya faktor produksi yang dianggap variabel adalah tenaga kerja</a:t>
            </a:r>
          </a:p>
          <a:p>
            <a:r>
              <a:rPr lang="en-US" b="1"/>
              <a:t>Modal, tanah dan teknologi dianggap tetap atau konstan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up)">
                                      <p:cBhvr>
                                        <p:cTn id="7" dur="75"/>
                                        <p:tgtEl>
                                          <p:spTgt spid="225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 calcmode="lin" valueType="num">
                                      <p:cBhvr additive="base">
                                        <p:cTn id="18"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3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6A8F4"/>
          </a:solidFill>
        </p:spPr>
        <p:txBody>
          <a:bodyPr/>
          <a:lstStyle/>
          <a:p>
            <a:r>
              <a:rPr lang="en-US" sz="3600" b="1" i="1"/>
              <a:t>Hukum hasil lebih yang semakin berkurang</a:t>
            </a:r>
          </a:p>
        </p:txBody>
      </p:sp>
      <p:sp>
        <p:nvSpPr>
          <p:cNvPr id="23555" name="Rectangle 3"/>
          <p:cNvSpPr>
            <a:spLocks noGrp="1" noChangeArrowheads="1"/>
          </p:cNvSpPr>
          <p:nvPr>
            <p:ph type="body" idx="1"/>
          </p:nvPr>
        </p:nvSpPr>
        <p:spPr>
          <a:solidFill>
            <a:srgbClr val="F6A8F4"/>
          </a:solidFill>
        </p:spPr>
        <p:txBody>
          <a:bodyPr/>
          <a:lstStyle/>
          <a:p>
            <a:pPr>
              <a:lnSpc>
                <a:spcPct val="90000"/>
              </a:lnSpc>
            </a:pPr>
            <a:r>
              <a:rPr lang="en-US" sz="2800" b="1"/>
              <a:t>Jika faktor produksi yang dapat dirubah jumlahnya (</a:t>
            </a:r>
            <a:r>
              <a:rPr lang="en-US" sz="2800" b="1" i="1"/>
              <a:t>tenaga kerja</a:t>
            </a:r>
            <a:r>
              <a:rPr lang="en-US" sz="2800" b="1"/>
              <a:t>) terus menerus ditambah satu unit, pada mulanya produksi total akan semakin banyak pertambahanya, tetapi sesudah mencapai suatu tingkat tertentu produksi tambahan akan semakin berkurang dan akhirnya mencapai nilai negatif dan ini menyebabkan tambahan produksi total semakin lambat dan akhirnya ia mencapai tingkat yang maksimum untuk kemudian menurun.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dissolve">
                                      <p:cBhvr>
                                        <p:cTn id="13"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6A8F4"/>
          </a:solidFill>
        </p:spPr>
        <p:txBody>
          <a:bodyPr/>
          <a:lstStyle/>
          <a:p>
            <a:r>
              <a:rPr lang="en-US" sz="3600" b="1"/>
              <a:t>Beberapa pengertian penting dalam Teori Produksi</a:t>
            </a:r>
          </a:p>
        </p:txBody>
      </p:sp>
      <p:sp>
        <p:nvSpPr>
          <p:cNvPr id="24579" name="Rectangle 3"/>
          <p:cNvSpPr>
            <a:spLocks noGrp="1" noChangeArrowheads="1"/>
          </p:cNvSpPr>
          <p:nvPr>
            <p:ph type="body" idx="1"/>
          </p:nvPr>
        </p:nvSpPr>
        <p:spPr>
          <a:solidFill>
            <a:srgbClr val="F6A8F4"/>
          </a:solidFill>
        </p:spPr>
        <p:txBody>
          <a:bodyPr/>
          <a:lstStyle/>
          <a:p>
            <a:pPr>
              <a:lnSpc>
                <a:spcPct val="90000"/>
              </a:lnSpc>
              <a:buFontTx/>
              <a:buNone/>
            </a:pPr>
            <a:r>
              <a:rPr lang="en-US"/>
              <a:t>1. Produk total (Total product)</a:t>
            </a:r>
            <a:r>
              <a:rPr lang="en-US" sz="2800"/>
              <a:t> yaitu keseluruhan output yang dihasilkan dari hasil penggunaan sejumlah faktor produksi tertentu.</a:t>
            </a:r>
          </a:p>
          <a:p>
            <a:pPr>
              <a:lnSpc>
                <a:spcPct val="90000"/>
              </a:lnSpc>
              <a:buFontTx/>
              <a:buNone/>
            </a:pPr>
            <a:r>
              <a:rPr lang="en-US"/>
              <a:t>2</a:t>
            </a:r>
            <a:r>
              <a:rPr lang="en-US" sz="2800"/>
              <a:t>. </a:t>
            </a:r>
            <a:r>
              <a:rPr lang="en-US"/>
              <a:t>Produk rata-rata (Average product)</a:t>
            </a:r>
            <a:r>
              <a:rPr lang="en-US" sz="2800"/>
              <a:t> yaitu produksi yang dihasilkan oleh satu orang tenaga kerja /input variabel (AP = TP / L)</a:t>
            </a:r>
          </a:p>
          <a:p>
            <a:pPr>
              <a:lnSpc>
                <a:spcPct val="90000"/>
              </a:lnSpc>
              <a:buFontTx/>
              <a:buNone/>
            </a:pPr>
            <a:r>
              <a:rPr lang="en-US"/>
              <a:t>3. Produk marjinal (marginal product)</a:t>
            </a:r>
            <a:r>
              <a:rPr lang="en-US" sz="2800"/>
              <a:t> yaitu tambahan produk yang diakibatkan oleh bertambahnya seorang tenaga kerja, dan sebaliknya (</a:t>
            </a:r>
            <a:r>
              <a:rPr lang="en-US" sz="2800">
                <a:sym typeface="Symbol" pitchFamily="18" charset="2"/>
              </a:rPr>
              <a:t>TP /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75" fill="hold"/>
                                        <p:tgtEl>
                                          <p:spTgt spid="24578">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457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4579">
                                            <p:txEl>
                                              <p:pRg st="2" end="2"/>
                                            </p:txEl>
                                          </p:spTgt>
                                        </p:tgtEl>
                                        <p:attrNameLst>
                                          <p:attrName>style.visibility</p:attrName>
                                        </p:attrNameLst>
                                      </p:cBhvr>
                                      <p:to>
                                        <p:strVal val="visible"/>
                                      </p:to>
                                    </p:set>
                                    <p:anim calcmode="lin" valueType="num">
                                      <p:cBhvr additive="base">
                                        <p:cTn id="2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P spid="245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F6A8F4"/>
          </a:solidFill>
        </p:spPr>
        <p:txBody>
          <a:bodyPr/>
          <a:lstStyle/>
          <a:p>
            <a:r>
              <a:rPr lang="en-US" sz="2800" b="1"/>
              <a:t>Tabel: Pengaruh perubahan tenaga kerja atas produksi beras</a:t>
            </a:r>
          </a:p>
        </p:txBody>
      </p:sp>
      <p:graphicFrame>
        <p:nvGraphicFramePr>
          <p:cNvPr id="25724" name="Group 124"/>
          <p:cNvGraphicFramePr>
            <a:graphicFrameLocks noGrp="1"/>
          </p:cNvGraphicFramePr>
          <p:nvPr>
            <p:ph idx="1"/>
          </p:nvPr>
        </p:nvGraphicFramePr>
        <p:xfrm>
          <a:off x="381000" y="1752600"/>
          <a:ext cx="8458200" cy="3951288"/>
        </p:xfrm>
        <a:graphic>
          <a:graphicData uri="http://schemas.openxmlformats.org/drawingml/2006/table">
            <a:tbl>
              <a:tblPr/>
              <a:tblGrid>
                <a:gridCol w="1676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Tanah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Tenaga kerja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Produksi total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Produksi rata-rata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Produksi majinal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Tahap produksi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0"/>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1"/>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Tahap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2"/>
                  </a:ext>
                </a:extLst>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Pertama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3"/>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4"/>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5"/>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Tahap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6"/>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Kedua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7"/>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8"/>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09"/>
                  </a:ext>
                </a:extLst>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10"/>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Tahap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11"/>
                  </a:ext>
                </a:extLst>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F5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Ketiga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F5B0"/>
                    </a:soli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75" fill="hold"/>
                                        <p:tgtEl>
                                          <p:spTgt spid="25602">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560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724"/>
                                        </p:tgtEl>
                                        <p:attrNameLst>
                                          <p:attrName>style.visibility</p:attrName>
                                        </p:attrNameLst>
                                      </p:cBhvr>
                                      <p:to>
                                        <p:strVal val="visible"/>
                                      </p:to>
                                    </p:set>
                                    <p:animEffect transition="in" filter="dissolve">
                                      <p:cBhvr>
                                        <p:cTn id="13" dur="500"/>
                                        <p:tgtEl>
                                          <p:spTgt spid="25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gradFill rotWithShape="0">
            <a:gsLst>
              <a:gs pos="0">
                <a:schemeClr val="accent1">
                  <a:gamma/>
                  <a:shade val="46275"/>
                  <a:invGamma/>
                </a:schemeClr>
              </a:gs>
              <a:gs pos="100000">
                <a:schemeClr val="accent1"/>
              </a:gs>
            </a:gsLst>
            <a:lin ang="5400000" scaled="1"/>
          </a:gradFill>
        </p:spPr>
        <p:txBody>
          <a:bodyPr/>
          <a:lstStyle/>
          <a:p>
            <a:r>
              <a:rPr lang="en-US" sz="4000" b="1"/>
              <a:t>Bentuk-bentuk Organisasi Perusahaan</a:t>
            </a:r>
          </a:p>
        </p:txBody>
      </p:sp>
      <p:sp>
        <p:nvSpPr>
          <p:cNvPr id="3075" name="Rectangle 3"/>
          <p:cNvSpPr>
            <a:spLocks noGrp="1" noChangeArrowheads="1"/>
          </p:cNvSpPr>
          <p:nvPr>
            <p:ph type="body" idx="1"/>
          </p:nvPr>
        </p:nvSpPr>
        <p:spPr>
          <a:gradFill rotWithShape="0">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marL="609600" indent="-609600">
              <a:buFontTx/>
              <a:buAutoNum type="arabicPeriod"/>
            </a:pPr>
            <a:r>
              <a:rPr lang="en-US"/>
              <a:t>Perusahaan perseorangan</a:t>
            </a:r>
          </a:p>
          <a:p>
            <a:pPr marL="609600" indent="-609600">
              <a:buFontTx/>
              <a:buAutoNum type="arabicPeriod"/>
            </a:pPr>
            <a:r>
              <a:rPr lang="en-US"/>
              <a:t>Firma (kongsi)</a:t>
            </a:r>
          </a:p>
          <a:p>
            <a:pPr marL="609600" indent="-609600">
              <a:buFontTx/>
              <a:buAutoNum type="arabicPeriod"/>
            </a:pPr>
            <a:r>
              <a:rPr lang="en-US"/>
              <a:t>Perseroan terbatas</a:t>
            </a:r>
          </a:p>
          <a:p>
            <a:pPr marL="609600" indent="-609600">
              <a:buFontTx/>
              <a:buAutoNum type="arabicPeriod"/>
            </a:pPr>
            <a:r>
              <a:rPr lang="en-US"/>
              <a:t>Perusahaan negara</a:t>
            </a:r>
          </a:p>
          <a:p>
            <a:pPr marL="609600" indent="-609600">
              <a:buFontTx/>
              <a:buAutoNum type="arabicPeriod"/>
            </a:pPr>
            <a:r>
              <a:rPr lang="en-US"/>
              <a:t>Koperasi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75" fill="hold"/>
                                        <p:tgtEl>
                                          <p:spTgt spid="3074">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307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75"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307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75" fill="hold"/>
                                        <p:tgtEl>
                                          <p:spTgt spid="3075">
                                            <p:txEl>
                                              <p:pRg st="1" end="1"/>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3075">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75" fill="hold"/>
                                        <p:tgtEl>
                                          <p:spTgt spid="3075">
                                            <p:txEl>
                                              <p:pRg st="2" end="2"/>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307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75" fill="hold"/>
                                        <p:tgtEl>
                                          <p:spTgt spid="3075">
                                            <p:txEl>
                                              <p:pRg st="3" end="3"/>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3075">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75" fill="hold"/>
                                        <p:tgtEl>
                                          <p:spTgt spid="3075">
                                            <p:txEl>
                                              <p:pRg st="4" end="4"/>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307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5" name="Rectangle 7"/>
          <p:cNvSpPr>
            <a:spLocks noGrp="1" noChangeArrowheads="1"/>
          </p:cNvSpPr>
          <p:nvPr>
            <p:ph type="title"/>
          </p:nvPr>
        </p:nvSpPr>
        <p:spPr>
          <a:solidFill>
            <a:srgbClr val="A9F5B0"/>
          </a:solidFill>
        </p:spPr>
        <p:txBody>
          <a:bodyPr/>
          <a:lstStyle/>
          <a:p>
            <a:r>
              <a:rPr lang="en-US" sz="3600" b="1"/>
              <a:t>Kurva Produksi Total, Produksi Rata-rata dan Produksi Marginal</a:t>
            </a:r>
          </a:p>
        </p:txBody>
      </p:sp>
      <p:sp>
        <p:nvSpPr>
          <p:cNvPr id="27656" name="Rectangle 8"/>
          <p:cNvSpPr>
            <a:spLocks noGrp="1" noChangeArrowheads="1"/>
          </p:cNvSpPr>
          <p:nvPr>
            <p:ph type="body" idx="1"/>
          </p:nvPr>
        </p:nvSpPr>
        <p:spPr/>
        <p:txBody>
          <a:bodyPr/>
          <a:lstStyle/>
          <a:p>
            <a:endParaRPr lang="en-US"/>
          </a:p>
        </p:txBody>
      </p:sp>
      <p:sp>
        <p:nvSpPr>
          <p:cNvPr id="27658" name="Line 10"/>
          <p:cNvSpPr>
            <a:spLocks noChangeShapeType="1"/>
          </p:cNvSpPr>
          <p:nvPr/>
        </p:nvSpPr>
        <p:spPr bwMode="auto">
          <a:xfrm>
            <a:off x="990600" y="4038600"/>
            <a:ext cx="4572000" cy="0"/>
          </a:xfrm>
          <a:prstGeom prst="line">
            <a:avLst/>
          </a:prstGeom>
          <a:noFill/>
          <a:ln w="9525">
            <a:solidFill>
              <a:schemeClr val="tx1"/>
            </a:solidFill>
            <a:round/>
            <a:headEnd/>
            <a:tailEnd/>
          </a:ln>
          <a:effectLst/>
        </p:spPr>
        <p:txBody>
          <a:bodyPr/>
          <a:lstStyle/>
          <a:p>
            <a:endParaRPr lang="en-US"/>
          </a:p>
        </p:txBody>
      </p:sp>
      <p:sp>
        <p:nvSpPr>
          <p:cNvPr id="27659" name="Line 11"/>
          <p:cNvSpPr>
            <a:spLocks noChangeShapeType="1"/>
          </p:cNvSpPr>
          <p:nvPr/>
        </p:nvSpPr>
        <p:spPr bwMode="auto">
          <a:xfrm>
            <a:off x="990600" y="5715000"/>
            <a:ext cx="4724400" cy="0"/>
          </a:xfrm>
          <a:prstGeom prst="line">
            <a:avLst/>
          </a:prstGeom>
          <a:noFill/>
          <a:ln w="9525">
            <a:solidFill>
              <a:schemeClr val="tx1"/>
            </a:solidFill>
            <a:round/>
            <a:headEnd/>
            <a:tailEnd/>
          </a:ln>
          <a:effectLst/>
        </p:spPr>
        <p:txBody>
          <a:bodyPr/>
          <a:lstStyle/>
          <a:p>
            <a:endParaRPr lang="en-US"/>
          </a:p>
        </p:txBody>
      </p:sp>
      <p:sp>
        <p:nvSpPr>
          <p:cNvPr id="27660" name="Line 12"/>
          <p:cNvSpPr>
            <a:spLocks noChangeShapeType="1"/>
          </p:cNvSpPr>
          <p:nvPr/>
        </p:nvSpPr>
        <p:spPr bwMode="auto">
          <a:xfrm flipV="1">
            <a:off x="990600" y="2209800"/>
            <a:ext cx="0" cy="1828800"/>
          </a:xfrm>
          <a:prstGeom prst="line">
            <a:avLst/>
          </a:prstGeom>
          <a:noFill/>
          <a:ln w="9525">
            <a:solidFill>
              <a:schemeClr val="tx1"/>
            </a:solidFill>
            <a:round/>
            <a:headEnd/>
            <a:tailEnd/>
          </a:ln>
          <a:effectLst/>
        </p:spPr>
        <p:txBody>
          <a:bodyPr/>
          <a:lstStyle/>
          <a:p>
            <a:endParaRPr lang="en-US"/>
          </a:p>
        </p:txBody>
      </p:sp>
      <p:sp>
        <p:nvSpPr>
          <p:cNvPr id="27661" name="Line 13"/>
          <p:cNvSpPr>
            <a:spLocks noChangeShapeType="1"/>
          </p:cNvSpPr>
          <p:nvPr/>
        </p:nvSpPr>
        <p:spPr bwMode="auto">
          <a:xfrm flipV="1">
            <a:off x="990600" y="4191000"/>
            <a:ext cx="0" cy="1524000"/>
          </a:xfrm>
          <a:prstGeom prst="line">
            <a:avLst/>
          </a:prstGeom>
          <a:noFill/>
          <a:ln w="9525">
            <a:solidFill>
              <a:schemeClr val="tx1"/>
            </a:solidFill>
            <a:round/>
            <a:headEnd/>
            <a:tailEnd/>
          </a:ln>
          <a:effectLst/>
        </p:spPr>
        <p:txBody>
          <a:bodyPr/>
          <a:lstStyle/>
          <a:p>
            <a:endParaRPr lang="en-US"/>
          </a:p>
        </p:txBody>
      </p:sp>
      <p:sp>
        <p:nvSpPr>
          <p:cNvPr id="27663" name="Line 15"/>
          <p:cNvSpPr>
            <a:spLocks noChangeShapeType="1"/>
          </p:cNvSpPr>
          <p:nvPr/>
        </p:nvSpPr>
        <p:spPr bwMode="auto">
          <a:xfrm flipV="1">
            <a:off x="1371600" y="3810000"/>
            <a:ext cx="0" cy="1905000"/>
          </a:xfrm>
          <a:prstGeom prst="line">
            <a:avLst/>
          </a:prstGeom>
          <a:noFill/>
          <a:ln w="9525">
            <a:solidFill>
              <a:schemeClr val="tx1"/>
            </a:solidFill>
            <a:prstDash val="dashDot"/>
            <a:round/>
            <a:headEnd/>
            <a:tailEnd/>
          </a:ln>
          <a:effectLst/>
        </p:spPr>
        <p:txBody>
          <a:bodyPr/>
          <a:lstStyle/>
          <a:p>
            <a:endParaRPr lang="en-US"/>
          </a:p>
        </p:txBody>
      </p:sp>
      <p:sp>
        <p:nvSpPr>
          <p:cNvPr id="27664" name="Line 16"/>
          <p:cNvSpPr>
            <a:spLocks noChangeShapeType="1"/>
          </p:cNvSpPr>
          <p:nvPr/>
        </p:nvSpPr>
        <p:spPr bwMode="auto">
          <a:xfrm flipV="1">
            <a:off x="2133600" y="2209800"/>
            <a:ext cx="0" cy="3505200"/>
          </a:xfrm>
          <a:prstGeom prst="line">
            <a:avLst/>
          </a:prstGeom>
          <a:noFill/>
          <a:ln w="9525">
            <a:solidFill>
              <a:schemeClr val="tx1"/>
            </a:solidFill>
            <a:prstDash val="dashDot"/>
            <a:round/>
            <a:headEnd/>
            <a:tailEnd/>
          </a:ln>
          <a:effectLst/>
        </p:spPr>
        <p:txBody>
          <a:bodyPr/>
          <a:lstStyle/>
          <a:p>
            <a:endParaRPr lang="en-US"/>
          </a:p>
        </p:txBody>
      </p:sp>
      <p:sp>
        <p:nvSpPr>
          <p:cNvPr id="27665" name="Line 17"/>
          <p:cNvSpPr>
            <a:spLocks noChangeShapeType="1"/>
          </p:cNvSpPr>
          <p:nvPr/>
        </p:nvSpPr>
        <p:spPr bwMode="auto">
          <a:xfrm flipV="1">
            <a:off x="2895600" y="1752600"/>
            <a:ext cx="0" cy="3962400"/>
          </a:xfrm>
          <a:prstGeom prst="line">
            <a:avLst/>
          </a:prstGeom>
          <a:noFill/>
          <a:ln w="9525">
            <a:solidFill>
              <a:schemeClr val="tx1"/>
            </a:solidFill>
            <a:prstDash val="dashDot"/>
            <a:round/>
            <a:headEnd/>
            <a:tailEnd/>
          </a:ln>
          <a:effectLst/>
        </p:spPr>
        <p:txBody>
          <a:bodyPr/>
          <a:lstStyle/>
          <a:p>
            <a:endParaRPr lang="en-US"/>
          </a:p>
        </p:txBody>
      </p:sp>
      <p:sp>
        <p:nvSpPr>
          <p:cNvPr id="27671" name="Line 23"/>
          <p:cNvSpPr>
            <a:spLocks noChangeShapeType="1"/>
          </p:cNvSpPr>
          <p:nvPr/>
        </p:nvSpPr>
        <p:spPr bwMode="auto">
          <a:xfrm flipV="1">
            <a:off x="1752600" y="3200400"/>
            <a:ext cx="0" cy="1600200"/>
          </a:xfrm>
          <a:prstGeom prst="line">
            <a:avLst/>
          </a:prstGeom>
          <a:noFill/>
          <a:ln w="9525">
            <a:solidFill>
              <a:schemeClr val="tx1"/>
            </a:solidFill>
            <a:prstDash val="dashDot"/>
            <a:round/>
            <a:headEnd/>
            <a:tailEnd/>
          </a:ln>
          <a:effectLst/>
        </p:spPr>
        <p:txBody>
          <a:bodyPr/>
          <a:lstStyle/>
          <a:p>
            <a:endParaRPr lang="en-US"/>
          </a:p>
        </p:txBody>
      </p:sp>
      <p:sp>
        <p:nvSpPr>
          <p:cNvPr id="27679" name="Freeform 31"/>
          <p:cNvSpPr>
            <a:spLocks/>
          </p:cNvSpPr>
          <p:nvPr/>
        </p:nvSpPr>
        <p:spPr bwMode="auto">
          <a:xfrm>
            <a:off x="990600" y="4660900"/>
            <a:ext cx="3784600" cy="1054100"/>
          </a:xfrm>
          <a:custGeom>
            <a:avLst/>
            <a:gdLst/>
            <a:ahLst/>
            <a:cxnLst>
              <a:cxn ang="0">
                <a:pos x="0" y="664"/>
              </a:cxn>
              <a:cxn ang="0">
                <a:pos x="432" y="232"/>
              </a:cxn>
              <a:cxn ang="0">
                <a:pos x="912" y="40"/>
              </a:cxn>
              <a:cxn ang="0">
                <a:pos x="2160" y="472"/>
              </a:cxn>
              <a:cxn ang="0">
                <a:pos x="2256" y="520"/>
              </a:cxn>
            </a:cxnLst>
            <a:rect l="0" t="0" r="r" b="b"/>
            <a:pathLst>
              <a:path w="2384" h="664">
                <a:moveTo>
                  <a:pt x="0" y="664"/>
                </a:moveTo>
                <a:cubicBezTo>
                  <a:pt x="140" y="500"/>
                  <a:pt x="280" y="336"/>
                  <a:pt x="432" y="232"/>
                </a:cubicBezTo>
                <a:cubicBezTo>
                  <a:pt x="584" y="128"/>
                  <a:pt x="624" y="0"/>
                  <a:pt x="912" y="40"/>
                </a:cubicBezTo>
                <a:cubicBezTo>
                  <a:pt x="1200" y="80"/>
                  <a:pt x="1936" y="392"/>
                  <a:pt x="2160" y="472"/>
                </a:cubicBezTo>
                <a:cubicBezTo>
                  <a:pt x="2384" y="552"/>
                  <a:pt x="2320" y="536"/>
                  <a:pt x="2256" y="520"/>
                </a:cubicBezTo>
              </a:path>
            </a:pathLst>
          </a:custGeom>
          <a:noFill/>
          <a:ln w="9525">
            <a:solidFill>
              <a:schemeClr val="tx1"/>
            </a:solidFill>
            <a:round/>
            <a:headEnd/>
            <a:tailEnd/>
          </a:ln>
          <a:effectLst/>
        </p:spPr>
        <p:txBody>
          <a:bodyPr/>
          <a:lstStyle/>
          <a:p>
            <a:endParaRPr lang="en-US"/>
          </a:p>
        </p:txBody>
      </p:sp>
      <p:sp>
        <p:nvSpPr>
          <p:cNvPr id="27680" name="Freeform 32"/>
          <p:cNvSpPr>
            <a:spLocks/>
          </p:cNvSpPr>
          <p:nvPr/>
        </p:nvSpPr>
        <p:spPr bwMode="auto">
          <a:xfrm>
            <a:off x="1752600" y="4419600"/>
            <a:ext cx="2120900" cy="1701800"/>
          </a:xfrm>
          <a:custGeom>
            <a:avLst/>
            <a:gdLst/>
            <a:ahLst/>
            <a:cxnLst>
              <a:cxn ang="0">
                <a:pos x="0" y="208"/>
              </a:cxn>
              <a:cxn ang="0">
                <a:pos x="240" y="16"/>
              </a:cxn>
              <a:cxn ang="0">
                <a:pos x="480" y="304"/>
              </a:cxn>
              <a:cxn ang="0">
                <a:pos x="1200" y="928"/>
              </a:cxn>
              <a:cxn ang="0">
                <a:pos x="1296" y="1072"/>
              </a:cxn>
            </a:cxnLst>
            <a:rect l="0" t="0" r="r" b="b"/>
            <a:pathLst>
              <a:path w="1336" h="1072">
                <a:moveTo>
                  <a:pt x="0" y="208"/>
                </a:moveTo>
                <a:cubicBezTo>
                  <a:pt x="80" y="104"/>
                  <a:pt x="160" y="0"/>
                  <a:pt x="240" y="16"/>
                </a:cubicBezTo>
                <a:cubicBezTo>
                  <a:pt x="320" y="32"/>
                  <a:pt x="320" y="152"/>
                  <a:pt x="480" y="304"/>
                </a:cubicBezTo>
                <a:cubicBezTo>
                  <a:pt x="640" y="456"/>
                  <a:pt x="1064" y="800"/>
                  <a:pt x="1200" y="928"/>
                </a:cubicBezTo>
                <a:cubicBezTo>
                  <a:pt x="1336" y="1056"/>
                  <a:pt x="1316" y="1064"/>
                  <a:pt x="1296" y="1072"/>
                </a:cubicBezTo>
              </a:path>
            </a:pathLst>
          </a:custGeom>
          <a:noFill/>
          <a:ln w="9525">
            <a:solidFill>
              <a:schemeClr val="tx1"/>
            </a:solidFill>
            <a:round/>
            <a:headEnd/>
            <a:tailEnd/>
          </a:ln>
          <a:effectLst/>
        </p:spPr>
        <p:txBody>
          <a:bodyPr/>
          <a:lstStyle/>
          <a:p>
            <a:endParaRPr lang="en-US"/>
          </a:p>
        </p:txBody>
      </p:sp>
      <p:sp>
        <p:nvSpPr>
          <p:cNvPr id="27697" name="Line 49"/>
          <p:cNvSpPr>
            <a:spLocks noChangeShapeType="1"/>
          </p:cNvSpPr>
          <p:nvPr/>
        </p:nvSpPr>
        <p:spPr bwMode="auto">
          <a:xfrm flipV="1">
            <a:off x="990600" y="2057400"/>
            <a:ext cx="1524000" cy="1981200"/>
          </a:xfrm>
          <a:prstGeom prst="line">
            <a:avLst/>
          </a:prstGeom>
          <a:noFill/>
          <a:ln w="9525">
            <a:solidFill>
              <a:schemeClr val="tx1"/>
            </a:solidFill>
            <a:prstDash val="dashDot"/>
            <a:round/>
            <a:headEnd/>
            <a:tailEnd/>
          </a:ln>
          <a:effectLst/>
        </p:spPr>
        <p:txBody>
          <a:bodyPr/>
          <a:lstStyle/>
          <a:p>
            <a:endParaRPr lang="en-US"/>
          </a:p>
        </p:txBody>
      </p:sp>
      <p:sp>
        <p:nvSpPr>
          <p:cNvPr id="27703" name="Freeform 55"/>
          <p:cNvSpPr>
            <a:spLocks/>
          </p:cNvSpPr>
          <p:nvPr/>
        </p:nvSpPr>
        <p:spPr bwMode="auto">
          <a:xfrm>
            <a:off x="990600" y="2070100"/>
            <a:ext cx="3200400" cy="1968500"/>
          </a:xfrm>
          <a:custGeom>
            <a:avLst/>
            <a:gdLst/>
            <a:ahLst/>
            <a:cxnLst>
              <a:cxn ang="0">
                <a:pos x="0" y="1240"/>
              </a:cxn>
              <a:cxn ang="0">
                <a:pos x="336" y="1000"/>
              </a:cxn>
              <a:cxn ang="0">
                <a:pos x="720" y="328"/>
              </a:cxn>
              <a:cxn ang="0">
                <a:pos x="1248" y="88"/>
              </a:cxn>
              <a:cxn ang="0">
                <a:pos x="2016" y="856"/>
              </a:cxn>
            </a:cxnLst>
            <a:rect l="0" t="0" r="r" b="b"/>
            <a:pathLst>
              <a:path w="2016" h="1240">
                <a:moveTo>
                  <a:pt x="0" y="1240"/>
                </a:moveTo>
                <a:cubicBezTo>
                  <a:pt x="108" y="1196"/>
                  <a:pt x="216" y="1152"/>
                  <a:pt x="336" y="1000"/>
                </a:cubicBezTo>
                <a:cubicBezTo>
                  <a:pt x="456" y="848"/>
                  <a:pt x="568" y="480"/>
                  <a:pt x="720" y="328"/>
                </a:cubicBezTo>
                <a:cubicBezTo>
                  <a:pt x="872" y="176"/>
                  <a:pt x="1032" y="0"/>
                  <a:pt x="1248" y="88"/>
                </a:cubicBezTo>
                <a:cubicBezTo>
                  <a:pt x="1464" y="176"/>
                  <a:pt x="1888" y="728"/>
                  <a:pt x="2016" y="856"/>
                </a:cubicBezTo>
              </a:path>
            </a:pathLst>
          </a:custGeom>
          <a:noFill/>
          <a:ln w="9525">
            <a:solidFill>
              <a:schemeClr val="tx1"/>
            </a:solidFill>
            <a:round/>
            <a:headEnd/>
            <a:tailEnd/>
          </a:ln>
          <a:effectLst/>
        </p:spPr>
        <p:txBody>
          <a:bodyPr/>
          <a:lstStyle/>
          <a:p>
            <a:endParaRPr lang="en-US"/>
          </a:p>
        </p:txBody>
      </p:sp>
      <p:sp>
        <p:nvSpPr>
          <p:cNvPr id="27704" name="Text Box 56"/>
          <p:cNvSpPr txBox="1">
            <a:spLocks noChangeArrowheads="1"/>
          </p:cNvSpPr>
          <p:nvPr/>
        </p:nvSpPr>
        <p:spPr bwMode="auto">
          <a:xfrm>
            <a:off x="4038600" y="3505200"/>
            <a:ext cx="457200" cy="304800"/>
          </a:xfrm>
          <a:prstGeom prst="rect">
            <a:avLst/>
          </a:prstGeom>
          <a:noFill/>
          <a:ln w="9525">
            <a:noFill/>
            <a:miter lim="800000"/>
            <a:headEnd/>
            <a:tailEnd/>
          </a:ln>
          <a:effectLst/>
        </p:spPr>
        <p:txBody>
          <a:bodyPr>
            <a:spAutoFit/>
          </a:bodyPr>
          <a:lstStyle/>
          <a:p>
            <a:pPr>
              <a:spcBef>
                <a:spcPct val="50000"/>
              </a:spcBef>
            </a:pPr>
            <a:r>
              <a:rPr lang="en-US" sz="1400"/>
              <a:t>TP</a:t>
            </a:r>
          </a:p>
        </p:txBody>
      </p:sp>
      <p:sp>
        <p:nvSpPr>
          <p:cNvPr id="27708" name="Text Box 60"/>
          <p:cNvSpPr txBox="1">
            <a:spLocks noChangeArrowheads="1"/>
          </p:cNvSpPr>
          <p:nvPr/>
        </p:nvSpPr>
        <p:spPr bwMode="auto">
          <a:xfrm>
            <a:off x="4648200" y="5791200"/>
            <a:ext cx="1828800" cy="274638"/>
          </a:xfrm>
          <a:prstGeom prst="rect">
            <a:avLst/>
          </a:prstGeom>
          <a:noFill/>
          <a:ln w="9525">
            <a:noFill/>
            <a:miter lim="800000"/>
            <a:headEnd/>
            <a:tailEnd/>
          </a:ln>
          <a:effectLst/>
        </p:spPr>
        <p:txBody>
          <a:bodyPr>
            <a:spAutoFit/>
          </a:bodyPr>
          <a:lstStyle/>
          <a:p>
            <a:pPr>
              <a:spcBef>
                <a:spcPct val="50000"/>
              </a:spcBef>
            </a:pPr>
            <a:r>
              <a:rPr lang="en-US" sz="1200"/>
              <a:t>Jumlah tenaga kerja</a:t>
            </a:r>
          </a:p>
        </p:txBody>
      </p:sp>
      <p:sp>
        <p:nvSpPr>
          <p:cNvPr id="27709" name="Text Box 61"/>
          <p:cNvSpPr txBox="1">
            <a:spLocks noChangeArrowheads="1"/>
          </p:cNvSpPr>
          <p:nvPr/>
        </p:nvSpPr>
        <p:spPr bwMode="auto">
          <a:xfrm>
            <a:off x="3810000" y="5791200"/>
            <a:ext cx="457200" cy="304800"/>
          </a:xfrm>
          <a:prstGeom prst="rect">
            <a:avLst/>
          </a:prstGeom>
          <a:noFill/>
          <a:ln w="9525">
            <a:noFill/>
            <a:miter lim="800000"/>
            <a:headEnd/>
            <a:tailEnd/>
          </a:ln>
          <a:effectLst/>
        </p:spPr>
        <p:txBody>
          <a:bodyPr>
            <a:spAutoFit/>
          </a:bodyPr>
          <a:lstStyle/>
          <a:p>
            <a:pPr>
              <a:spcBef>
                <a:spcPct val="50000"/>
              </a:spcBef>
            </a:pPr>
            <a:r>
              <a:rPr lang="en-US" sz="1400"/>
              <a:t>MP</a:t>
            </a:r>
          </a:p>
        </p:txBody>
      </p:sp>
      <p:sp>
        <p:nvSpPr>
          <p:cNvPr id="27710" name="Text Box 62"/>
          <p:cNvSpPr txBox="1">
            <a:spLocks noChangeArrowheads="1"/>
          </p:cNvSpPr>
          <p:nvPr/>
        </p:nvSpPr>
        <p:spPr bwMode="auto">
          <a:xfrm>
            <a:off x="1219200" y="5791200"/>
            <a:ext cx="304800" cy="274638"/>
          </a:xfrm>
          <a:prstGeom prst="rect">
            <a:avLst/>
          </a:prstGeom>
          <a:noFill/>
          <a:ln w="9525">
            <a:noFill/>
            <a:miter lim="800000"/>
            <a:headEnd/>
            <a:tailEnd/>
          </a:ln>
          <a:effectLst/>
        </p:spPr>
        <p:txBody>
          <a:bodyPr>
            <a:spAutoFit/>
          </a:bodyPr>
          <a:lstStyle/>
          <a:p>
            <a:pPr>
              <a:spcBef>
                <a:spcPct val="50000"/>
              </a:spcBef>
            </a:pPr>
            <a:r>
              <a:rPr lang="en-US" sz="1200"/>
              <a:t>2</a:t>
            </a:r>
          </a:p>
        </p:txBody>
      </p:sp>
      <p:sp>
        <p:nvSpPr>
          <p:cNvPr id="27711" name="Text Box 63"/>
          <p:cNvSpPr txBox="1">
            <a:spLocks noChangeArrowheads="1"/>
          </p:cNvSpPr>
          <p:nvPr/>
        </p:nvSpPr>
        <p:spPr bwMode="auto">
          <a:xfrm>
            <a:off x="1981200" y="5791200"/>
            <a:ext cx="381000" cy="274638"/>
          </a:xfrm>
          <a:prstGeom prst="rect">
            <a:avLst/>
          </a:prstGeom>
          <a:noFill/>
          <a:ln w="9525">
            <a:noFill/>
            <a:miter lim="800000"/>
            <a:headEnd/>
            <a:tailEnd/>
          </a:ln>
          <a:effectLst/>
        </p:spPr>
        <p:txBody>
          <a:bodyPr>
            <a:spAutoFit/>
          </a:bodyPr>
          <a:lstStyle/>
          <a:p>
            <a:pPr>
              <a:spcBef>
                <a:spcPct val="50000"/>
              </a:spcBef>
            </a:pPr>
            <a:r>
              <a:rPr lang="en-US" sz="1200"/>
              <a:t>4</a:t>
            </a:r>
          </a:p>
        </p:txBody>
      </p:sp>
      <p:sp>
        <p:nvSpPr>
          <p:cNvPr id="27712" name="Text Box 64"/>
          <p:cNvSpPr txBox="1">
            <a:spLocks noChangeArrowheads="1"/>
          </p:cNvSpPr>
          <p:nvPr/>
        </p:nvSpPr>
        <p:spPr bwMode="auto">
          <a:xfrm>
            <a:off x="4648200" y="4114800"/>
            <a:ext cx="1676400" cy="274638"/>
          </a:xfrm>
          <a:prstGeom prst="rect">
            <a:avLst/>
          </a:prstGeom>
          <a:noFill/>
          <a:ln w="9525">
            <a:noFill/>
            <a:miter lim="800000"/>
            <a:headEnd/>
            <a:tailEnd/>
          </a:ln>
          <a:effectLst/>
        </p:spPr>
        <p:txBody>
          <a:bodyPr>
            <a:spAutoFit/>
          </a:bodyPr>
          <a:lstStyle/>
          <a:p>
            <a:pPr>
              <a:spcBef>
                <a:spcPct val="50000"/>
              </a:spcBef>
            </a:pPr>
            <a:r>
              <a:rPr lang="en-US" sz="1200"/>
              <a:t>Jumlah tenaga kerja</a:t>
            </a:r>
          </a:p>
        </p:txBody>
      </p:sp>
      <p:sp>
        <p:nvSpPr>
          <p:cNvPr id="27713" name="Text Box 65"/>
          <p:cNvSpPr txBox="1">
            <a:spLocks noChangeArrowheads="1"/>
          </p:cNvSpPr>
          <p:nvPr/>
        </p:nvSpPr>
        <p:spPr bwMode="auto">
          <a:xfrm>
            <a:off x="4648200" y="5410200"/>
            <a:ext cx="457200" cy="304800"/>
          </a:xfrm>
          <a:prstGeom prst="rect">
            <a:avLst/>
          </a:prstGeom>
          <a:noFill/>
          <a:ln w="9525">
            <a:noFill/>
            <a:miter lim="800000"/>
            <a:headEnd/>
            <a:tailEnd/>
          </a:ln>
          <a:effectLst/>
        </p:spPr>
        <p:txBody>
          <a:bodyPr>
            <a:spAutoFit/>
          </a:bodyPr>
          <a:lstStyle/>
          <a:p>
            <a:pPr>
              <a:spcBef>
                <a:spcPct val="50000"/>
              </a:spcBef>
            </a:pPr>
            <a:r>
              <a:rPr lang="en-US" sz="1400"/>
              <a:t>AP</a:t>
            </a:r>
          </a:p>
        </p:txBody>
      </p:sp>
      <p:sp>
        <p:nvSpPr>
          <p:cNvPr id="27714" name="Text Box 66"/>
          <p:cNvSpPr txBox="1">
            <a:spLocks noChangeArrowheads="1"/>
          </p:cNvSpPr>
          <p:nvPr/>
        </p:nvSpPr>
        <p:spPr bwMode="auto">
          <a:xfrm>
            <a:off x="4495800" y="2743200"/>
            <a:ext cx="1676400" cy="304800"/>
          </a:xfrm>
          <a:prstGeom prst="rect">
            <a:avLst/>
          </a:prstGeom>
          <a:noFill/>
          <a:ln w="9525">
            <a:noFill/>
            <a:miter lim="800000"/>
            <a:headEnd/>
            <a:tailEnd/>
          </a:ln>
          <a:effectLst/>
        </p:spPr>
        <p:txBody>
          <a:bodyPr>
            <a:spAutoFit/>
          </a:bodyPr>
          <a:lstStyle/>
          <a:p>
            <a:pPr>
              <a:spcBef>
                <a:spcPct val="50000"/>
              </a:spcBef>
            </a:pPr>
            <a:r>
              <a:rPr lang="en-US" sz="1400"/>
              <a:t>(i)   Produksi Total</a:t>
            </a:r>
          </a:p>
        </p:txBody>
      </p:sp>
      <p:sp>
        <p:nvSpPr>
          <p:cNvPr id="27715" name="Text Box 67"/>
          <p:cNvSpPr txBox="1">
            <a:spLocks noChangeArrowheads="1"/>
          </p:cNvSpPr>
          <p:nvPr/>
        </p:nvSpPr>
        <p:spPr bwMode="auto">
          <a:xfrm>
            <a:off x="4800600" y="4800600"/>
            <a:ext cx="2514600" cy="579438"/>
          </a:xfrm>
          <a:prstGeom prst="rect">
            <a:avLst/>
          </a:prstGeom>
          <a:noFill/>
          <a:ln w="9525">
            <a:noFill/>
            <a:miter lim="800000"/>
            <a:headEnd/>
            <a:tailEnd/>
          </a:ln>
          <a:effectLst/>
        </p:spPr>
        <p:txBody>
          <a:bodyPr>
            <a:spAutoFit/>
          </a:bodyPr>
          <a:lstStyle/>
          <a:p>
            <a:pPr>
              <a:spcBef>
                <a:spcPct val="50000"/>
              </a:spcBef>
              <a:tabLst>
                <a:tab pos="398463" algn="l"/>
              </a:tabLst>
            </a:pPr>
            <a:r>
              <a:rPr lang="en-US"/>
              <a:t>(</a:t>
            </a:r>
            <a:r>
              <a:rPr lang="en-US" sz="1400"/>
              <a:t>ii)    Produksi Marginal dan            	Produksi rata-rata</a:t>
            </a:r>
          </a:p>
        </p:txBody>
      </p:sp>
      <p:sp>
        <p:nvSpPr>
          <p:cNvPr id="27716" name="Text Box 68"/>
          <p:cNvSpPr txBox="1">
            <a:spLocks noChangeArrowheads="1"/>
          </p:cNvSpPr>
          <p:nvPr/>
        </p:nvSpPr>
        <p:spPr bwMode="auto">
          <a:xfrm>
            <a:off x="2819400" y="5791200"/>
            <a:ext cx="457200" cy="274638"/>
          </a:xfrm>
          <a:prstGeom prst="rect">
            <a:avLst/>
          </a:prstGeom>
          <a:noFill/>
          <a:ln w="9525">
            <a:noFill/>
            <a:miter lim="800000"/>
            <a:headEnd/>
            <a:tailEnd/>
          </a:ln>
          <a:effectLst/>
        </p:spPr>
        <p:txBody>
          <a:bodyPr>
            <a:spAutoFit/>
          </a:bodyPr>
          <a:lstStyle/>
          <a:p>
            <a:pPr>
              <a:spcBef>
                <a:spcPct val="50000"/>
              </a:spcBef>
            </a:pPr>
            <a:r>
              <a:rPr lang="en-US" sz="1200"/>
              <a:t>8</a:t>
            </a:r>
          </a:p>
        </p:txBody>
      </p:sp>
      <p:sp>
        <p:nvSpPr>
          <p:cNvPr id="27717" name="Text Box 69"/>
          <p:cNvSpPr txBox="1">
            <a:spLocks noChangeArrowheads="1"/>
          </p:cNvSpPr>
          <p:nvPr/>
        </p:nvSpPr>
        <p:spPr bwMode="auto">
          <a:xfrm>
            <a:off x="533400" y="5334000"/>
            <a:ext cx="533400" cy="274638"/>
          </a:xfrm>
          <a:prstGeom prst="rect">
            <a:avLst/>
          </a:prstGeom>
          <a:noFill/>
          <a:ln w="9525">
            <a:noFill/>
            <a:miter lim="800000"/>
            <a:headEnd/>
            <a:tailEnd/>
          </a:ln>
          <a:effectLst/>
        </p:spPr>
        <p:txBody>
          <a:bodyPr>
            <a:spAutoFit/>
          </a:bodyPr>
          <a:lstStyle/>
          <a:p>
            <a:pPr>
              <a:spcBef>
                <a:spcPct val="50000"/>
              </a:spcBef>
            </a:pPr>
            <a:r>
              <a:rPr lang="en-US" sz="1200"/>
              <a:t>100</a:t>
            </a:r>
          </a:p>
        </p:txBody>
      </p:sp>
      <p:sp>
        <p:nvSpPr>
          <p:cNvPr id="27718" name="Text Box 70"/>
          <p:cNvSpPr txBox="1">
            <a:spLocks noChangeArrowheads="1"/>
          </p:cNvSpPr>
          <p:nvPr/>
        </p:nvSpPr>
        <p:spPr bwMode="auto">
          <a:xfrm>
            <a:off x="533400" y="4724400"/>
            <a:ext cx="457200" cy="274638"/>
          </a:xfrm>
          <a:prstGeom prst="rect">
            <a:avLst/>
          </a:prstGeom>
          <a:noFill/>
          <a:ln w="9525">
            <a:noFill/>
            <a:miter lim="800000"/>
            <a:headEnd/>
            <a:tailEnd/>
          </a:ln>
          <a:effectLst/>
        </p:spPr>
        <p:txBody>
          <a:bodyPr>
            <a:spAutoFit/>
          </a:bodyPr>
          <a:lstStyle/>
          <a:p>
            <a:pPr>
              <a:spcBef>
                <a:spcPct val="50000"/>
              </a:spcBef>
            </a:pPr>
            <a:r>
              <a:rPr lang="en-US" sz="1200"/>
              <a:t>200</a:t>
            </a:r>
          </a:p>
        </p:txBody>
      </p:sp>
      <p:sp>
        <p:nvSpPr>
          <p:cNvPr id="27719" name="Text Box 71"/>
          <p:cNvSpPr txBox="1">
            <a:spLocks noChangeArrowheads="1"/>
          </p:cNvSpPr>
          <p:nvPr/>
        </p:nvSpPr>
        <p:spPr bwMode="auto">
          <a:xfrm>
            <a:off x="533400" y="4114800"/>
            <a:ext cx="457200" cy="274638"/>
          </a:xfrm>
          <a:prstGeom prst="rect">
            <a:avLst/>
          </a:prstGeom>
          <a:noFill/>
          <a:ln w="9525">
            <a:noFill/>
            <a:miter lim="800000"/>
            <a:headEnd/>
            <a:tailEnd/>
          </a:ln>
          <a:effectLst/>
        </p:spPr>
        <p:txBody>
          <a:bodyPr>
            <a:spAutoFit/>
          </a:bodyPr>
          <a:lstStyle/>
          <a:p>
            <a:pPr>
              <a:spcBef>
                <a:spcPct val="50000"/>
              </a:spcBef>
            </a:pPr>
            <a:r>
              <a:rPr lang="en-US" sz="1200"/>
              <a:t>300</a:t>
            </a:r>
          </a:p>
        </p:txBody>
      </p:sp>
      <p:sp>
        <p:nvSpPr>
          <p:cNvPr id="27720" name="Text Box 72"/>
          <p:cNvSpPr txBox="1">
            <a:spLocks noChangeArrowheads="1"/>
          </p:cNvSpPr>
          <p:nvPr/>
        </p:nvSpPr>
        <p:spPr bwMode="auto">
          <a:xfrm>
            <a:off x="533400" y="3733800"/>
            <a:ext cx="533400" cy="274638"/>
          </a:xfrm>
          <a:prstGeom prst="rect">
            <a:avLst/>
          </a:prstGeom>
          <a:noFill/>
          <a:ln w="9525">
            <a:noFill/>
            <a:miter lim="800000"/>
            <a:headEnd/>
            <a:tailEnd/>
          </a:ln>
          <a:effectLst/>
        </p:spPr>
        <p:txBody>
          <a:bodyPr>
            <a:spAutoFit/>
          </a:bodyPr>
          <a:lstStyle/>
          <a:p>
            <a:pPr>
              <a:spcBef>
                <a:spcPct val="50000"/>
              </a:spcBef>
            </a:pPr>
            <a:r>
              <a:rPr lang="en-US" sz="1200"/>
              <a:t>200</a:t>
            </a:r>
          </a:p>
        </p:txBody>
      </p:sp>
      <p:sp>
        <p:nvSpPr>
          <p:cNvPr id="27721" name="Text Box 73"/>
          <p:cNvSpPr txBox="1">
            <a:spLocks noChangeArrowheads="1"/>
          </p:cNvSpPr>
          <p:nvPr/>
        </p:nvSpPr>
        <p:spPr bwMode="auto">
          <a:xfrm>
            <a:off x="533400" y="3352800"/>
            <a:ext cx="533400" cy="274638"/>
          </a:xfrm>
          <a:prstGeom prst="rect">
            <a:avLst/>
          </a:prstGeom>
          <a:noFill/>
          <a:ln w="9525">
            <a:noFill/>
            <a:miter lim="800000"/>
            <a:headEnd/>
            <a:tailEnd/>
          </a:ln>
          <a:effectLst/>
        </p:spPr>
        <p:txBody>
          <a:bodyPr>
            <a:spAutoFit/>
          </a:bodyPr>
          <a:lstStyle/>
          <a:p>
            <a:pPr>
              <a:spcBef>
                <a:spcPct val="50000"/>
              </a:spcBef>
            </a:pPr>
            <a:r>
              <a:rPr lang="en-US" sz="1200"/>
              <a:t>400</a:t>
            </a:r>
          </a:p>
        </p:txBody>
      </p:sp>
      <p:sp>
        <p:nvSpPr>
          <p:cNvPr id="27722" name="Text Box 74"/>
          <p:cNvSpPr txBox="1">
            <a:spLocks noChangeArrowheads="1"/>
          </p:cNvSpPr>
          <p:nvPr/>
        </p:nvSpPr>
        <p:spPr bwMode="auto">
          <a:xfrm>
            <a:off x="533400" y="2971800"/>
            <a:ext cx="533400" cy="274638"/>
          </a:xfrm>
          <a:prstGeom prst="rect">
            <a:avLst/>
          </a:prstGeom>
          <a:noFill/>
          <a:ln w="9525">
            <a:noFill/>
            <a:miter lim="800000"/>
            <a:headEnd/>
            <a:tailEnd/>
          </a:ln>
          <a:effectLst/>
        </p:spPr>
        <p:txBody>
          <a:bodyPr>
            <a:spAutoFit/>
          </a:bodyPr>
          <a:lstStyle/>
          <a:p>
            <a:pPr>
              <a:spcBef>
                <a:spcPct val="50000"/>
              </a:spcBef>
            </a:pPr>
            <a:r>
              <a:rPr lang="en-US" sz="1200"/>
              <a:t>600</a:t>
            </a:r>
          </a:p>
        </p:txBody>
      </p:sp>
      <p:sp>
        <p:nvSpPr>
          <p:cNvPr id="27723" name="Text Box 75"/>
          <p:cNvSpPr txBox="1">
            <a:spLocks noChangeArrowheads="1"/>
          </p:cNvSpPr>
          <p:nvPr/>
        </p:nvSpPr>
        <p:spPr bwMode="auto">
          <a:xfrm>
            <a:off x="533400" y="2590800"/>
            <a:ext cx="457200" cy="274638"/>
          </a:xfrm>
          <a:prstGeom prst="rect">
            <a:avLst/>
          </a:prstGeom>
          <a:noFill/>
          <a:ln w="9525">
            <a:noFill/>
            <a:miter lim="800000"/>
            <a:headEnd/>
            <a:tailEnd/>
          </a:ln>
          <a:effectLst/>
        </p:spPr>
        <p:txBody>
          <a:bodyPr>
            <a:spAutoFit/>
          </a:bodyPr>
          <a:lstStyle/>
          <a:p>
            <a:pPr>
              <a:spcBef>
                <a:spcPct val="50000"/>
              </a:spcBef>
            </a:pPr>
            <a:r>
              <a:rPr lang="en-US" sz="1200"/>
              <a:t>800</a:t>
            </a:r>
          </a:p>
        </p:txBody>
      </p:sp>
      <p:sp>
        <p:nvSpPr>
          <p:cNvPr id="27724" name="Text Box 76"/>
          <p:cNvSpPr txBox="1">
            <a:spLocks noChangeArrowheads="1"/>
          </p:cNvSpPr>
          <p:nvPr/>
        </p:nvSpPr>
        <p:spPr bwMode="auto">
          <a:xfrm>
            <a:off x="533400" y="2133600"/>
            <a:ext cx="625475" cy="304800"/>
          </a:xfrm>
          <a:prstGeom prst="rect">
            <a:avLst/>
          </a:prstGeom>
          <a:noFill/>
          <a:ln w="9525">
            <a:noFill/>
            <a:miter lim="800000"/>
            <a:headEnd/>
            <a:tailEnd/>
          </a:ln>
          <a:effectLst/>
        </p:spPr>
        <p:txBody>
          <a:bodyPr>
            <a:spAutoFit/>
          </a:bodyPr>
          <a:lstStyle/>
          <a:p>
            <a:r>
              <a:rPr lang="en-US" sz="1400"/>
              <a:t>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7655">
                                            <p:txEl>
                                              <p:pRg st="0" end="0"/>
                                            </p:txEl>
                                          </p:spTgt>
                                        </p:tgtEl>
                                        <p:attrNameLst>
                                          <p:attrName>style.visibility</p:attrName>
                                        </p:attrNameLst>
                                      </p:cBhvr>
                                      <p:to>
                                        <p:strVal val="visible"/>
                                      </p:to>
                                    </p:set>
                                    <p:animEffect transition="in" filter="wipe(up)">
                                      <p:cBhvr>
                                        <p:cTn id="7" dur="75"/>
                                        <p:tgtEl>
                                          <p:spTgt spid="276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7656">
                                            <p:txEl>
                                              <p:pRg st="0" end="0"/>
                                            </p:txEl>
                                          </p:spTgt>
                                        </p:tgtEl>
                                        <p:attrNameLst>
                                          <p:attrName>style.visibility</p:attrName>
                                        </p:attrNameLst>
                                      </p:cBhvr>
                                      <p:to>
                                        <p:strVal val="visible"/>
                                      </p:to>
                                    </p:set>
                                    <p:animEffect transition="in" filter="dissolve">
                                      <p:cBhvr>
                                        <p:cTn id="12" dur="500"/>
                                        <p:tgtEl>
                                          <p:spTgt spid="276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24">
                                            <p:txEl>
                                              <p:pRg st="0" end="0"/>
                                            </p:txEl>
                                          </p:spTgt>
                                        </p:tgtEl>
                                        <p:attrNameLst>
                                          <p:attrName>style.visibility</p:attrName>
                                        </p:attrNameLst>
                                      </p:cBhvr>
                                      <p:to>
                                        <p:strVal val="visible"/>
                                      </p:to>
                                    </p:set>
                                    <p:animEffect transition="in" filter="dissolve">
                                      <p:cBhvr>
                                        <p:cTn id="17" dur="500"/>
                                        <p:tgtEl>
                                          <p:spTgt spid="277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23">
                                            <p:txEl>
                                              <p:pRg st="0" end="0"/>
                                            </p:txEl>
                                          </p:spTgt>
                                        </p:tgtEl>
                                        <p:attrNameLst>
                                          <p:attrName>style.visibility</p:attrName>
                                        </p:attrNameLst>
                                      </p:cBhvr>
                                      <p:to>
                                        <p:strVal val="visible"/>
                                      </p:to>
                                    </p:set>
                                    <p:animEffect transition="in" filter="dissolve">
                                      <p:cBhvr>
                                        <p:cTn id="22" dur="500"/>
                                        <p:tgtEl>
                                          <p:spTgt spid="277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22">
                                            <p:txEl>
                                              <p:pRg st="0" end="0"/>
                                            </p:txEl>
                                          </p:spTgt>
                                        </p:tgtEl>
                                        <p:attrNameLst>
                                          <p:attrName>style.visibility</p:attrName>
                                        </p:attrNameLst>
                                      </p:cBhvr>
                                      <p:to>
                                        <p:strVal val="visible"/>
                                      </p:to>
                                    </p:set>
                                    <p:animEffect transition="in" filter="dissolve">
                                      <p:cBhvr>
                                        <p:cTn id="27" dur="500"/>
                                        <p:tgtEl>
                                          <p:spTgt spid="277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721">
                                            <p:txEl>
                                              <p:pRg st="0" end="0"/>
                                            </p:txEl>
                                          </p:spTgt>
                                        </p:tgtEl>
                                        <p:attrNameLst>
                                          <p:attrName>style.visibility</p:attrName>
                                        </p:attrNameLst>
                                      </p:cBhvr>
                                      <p:to>
                                        <p:strVal val="visible"/>
                                      </p:to>
                                    </p:set>
                                    <p:animEffect transition="in" filter="dissolve">
                                      <p:cBhvr>
                                        <p:cTn id="32" dur="500"/>
                                        <p:tgtEl>
                                          <p:spTgt spid="277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720">
                                            <p:txEl>
                                              <p:pRg st="0" end="0"/>
                                            </p:txEl>
                                          </p:spTgt>
                                        </p:tgtEl>
                                        <p:attrNameLst>
                                          <p:attrName>style.visibility</p:attrName>
                                        </p:attrNameLst>
                                      </p:cBhvr>
                                      <p:to>
                                        <p:strVal val="visible"/>
                                      </p:to>
                                    </p:set>
                                    <p:animEffect transition="in" filter="dissolve">
                                      <p:cBhvr>
                                        <p:cTn id="37" dur="500"/>
                                        <p:tgtEl>
                                          <p:spTgt spid="277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714">
                                            <p:txEl>
                                              <p:pRg st="0" end="0"/>
                                            </p:txEl>
                                          </p:spTgt>
                                        </p:tgtEl>
                                        <p:attrNameLst>
                                          <p:attrName>style.visibility</p:attrName>
                                        </p:attrNameLst>
                                      </p:cBhvr>
                                      <p:to>
                                        <p:strVal val="visible"/>
                                      </p:to>
                                    </p:set>
                                    <p:animEffect transition="in" filter="dissolve">
                                      <p:cBhvr>
                                        <p:cTn id="42" dur="500"/>
                                        <p:tgtEl>
                                          <p:spTgt spid="277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7719">
                                            <p:txEl>
                                              <p:pRg st="0" end="0"/>
                                            </p:txEl>
                                          </p:spTgt>
                                        </p:tgtEl>
                                        <p:attrNameLst>
                                          <p:attrName>style.visibility</p:attrName>
                                        </p:attrNameLst>
                                      </p:cBhvr>
                                      <p:to>
                                        <p:strVal val="visible"/>
                                      </p:to>
                                    </p:set>
                                    <p:animEffect transition="in" filter="dissolve">
                                      <p:cBhvr>
                                        <p:cTn id="47" dur="500"/>
                                        <p:tgtEl>
                                          <p:spTgt spid="277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718">
                                            <p:txEl>
                                              <p:pRg st="0" end="0"/>
                                            </p:txEl>
                                          </p:spTgt>
                                        </p:tgtEl>
                                        <p:attrNameLst>
                                          <p:attrName>style.visibility</p:attrName>
                                        </p:attrNameLst>
                                      </p:cBhvr>
                                      <p:to>
                                        <p:strVal val="visible"/>
                                      </p:to>
                                    </p:set>
                                    <p:animEffect transition="in" filter="dissolve">
                                      <p:cBhvr>
                                        <p:cTn id="52" dur="500"/>
                                        <p:tgtEl>
                                          <p:spTgt spid="277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7717">
                                            <p:txEl>
                                              <p:pRg st="0" end="0"/>
                                            </p:txEl>
                                          </p:spTgt>
                                        </p:tgtEl>
                                        <p:attrNameLst>
                                          <p:attrName>style.visibility</p:attrName>
                                        </p:attrNameLst>
                                      </p:cBhvr>
                                      <p:to>
                                        <p:strVal val="visible"/>
                                      </p:to>
                                    </p:set>
                                    <p:animEffect transition="in" filter="dissolve">
                                      <p:cBhvr>
                                        <p:cTn id="57" dur="500"/>
                                        <p:tgtEl>
                                          <p:spTgt spid="277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7712">
                                            <p:txEl>
                                              <p:pRg st="0" end="0"/>
                                            </p:txEl>
                                          </p:spTgt>
                                        </p:tgtEl>
                                        <p:attrNameLst>
                                          <p:attrName>style.visibility</p:attrName>
                                        </p:attrNameLst>
                                      </p:cBhvr>
                                      <p:to>
                                        <p:strVal val="visible"/>
                                      </p:to>
                                    </p:set>
                                    <p:animEffect transition="in" filter="dissolve">
                                      <p:cBhvr>
                                        <p:cTn id="62" dur="500"/>
                                        <p:tgtEl>
                                          <p:spTgt spid="2771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7715">
                                            <p:txEl>
                                              <p:pRg st="0" end="0"/>
                                            </p:txEl>
                                          </p:spTgt>
                                        </p:tgtEl>
                                        <p:attrNameLst>
                                          <p:attrName>style.visibility</p:attrName>
                                        </p:attrNameLst>
                                      </p:cBhvr>
                                      <p:to>
                                        <p:strVal val="visible"/>
                                      </p:to>
                                    </p:set>
                                    <p:animEffect transition="in" filter="dissolve">
                                      <p:cBhvr>
                                        <p:cTn id="67" dur="500"/>
                                        <p:tgtEl>
                                          <p:spTgt spid="277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7710">
                                            <p:txEl>
                                              <p:pRg st="0" end="0"/>
                                            </p:txEl>
                                          </p:spTgt>
                                        </p:tgtEl>
                                        <p:attrNameLst>
                                          <p:attrName>style.visibility</p:attrName>
                                        </p:attrNameLst>
                                      </p:cBhvr>
                                      <p:to>
                                        <p:strVal val="visible"/>
                                      </p:to>
                                    </p:set>
                                    <p:animEffect transition="in" filter="dissolve">
                                      <p:cBhvr>
                                        <p:cTn id="72" dur="500"/>
                                        <p:tgtEl>
                                          <p:spTgt spid="2771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27711">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7716">
                                            <p:txEl>
                                              <p:pRg st="0" end="0"/>
                                            </p:txEl>
                                          </p:spTgt>
                                        </p:tgtEl>
                                        <p:attrNameLst>
                                          <p:attrName>style.visibility</p:attrName>
                                        </p:attrNameLst>
                                      </p:cBhvr>
                                      <p:to>
                                        <p:strVal val="visible"/>
                                      </p:to>
                                    </p:set>
                                    <p:animEffect transition="in" filter="dissolve">
                                      <p:cBhvr>
                                        <p:cTn id="81" dur="500"/>
                                        <p:tgtEl>
                                          <p:spTgt spid="2771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7709">
                                            <p:txEl>
                                              <p:pRg st="0" end="0"/>
                                            </p:txEl>
                                          </p:spTgt>
                                        </p:tgtEl>
                                        <p:attrNameLst>
                                          <p:attrName>style.visibility</p:attrName>
                                        </p:attrNameLst>
                                      </p:cBhvr>
                                      <p:to>
                                        <p:strVal val="visible"/>
                                      </p:to>
                                    </p:set>
                                    <p:animEffect transition="in" filter="dissolve">
                                      <p:cBhvr>
                                        <p:cTn id="86" dur="500"/>
                                        <p:tgtEl>
                                          <p:spTgt spid="27709">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7708">
                                            <p:txEl>
                                              <p:pRg st="0" end="0"/>
                                            </p:txEl>
                                          </p:spTgt>
                                        </p:tgtEl>
                                        <p:attrNameLst>
                                          <p:attrName>style.visibility</p:attrName>
                                        </p:attrNameLst>
                                      </p:cBhvr>
                                      <p:to>
                                        <p:strVal val="visible"/>
                                      </p:to>
                                    </p:set>
                                    <p:animEffect transition="in" filter="dissolve">
                                      <p:cBhvr>
                                        <p:cTn id="91" dur="500"/>
                                        <p:tgtEl>
                                          <p:spTgt spid="27708">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7713">
                                            <p:txEl>
                                              <p:pRg st="0" end="0"/>
                                            </p:txEl>
                                          </p:spTgt>
                                        </p:tgtEl>
                                        <p:attrNameLst>
                                          <p:attrName>style.visibility</p:attrName>
                                        </p:attrNameLst>
                                      </p:cBhvr>
                                      <p:to>
                                        <p:strVal val="visible"/>
                                      </p:to>
                                    </p:set>
                                    <p:animEffect transition="in" filter="dissolve">
                                      <p:cBhvr>
                                        <p:cTn id="96" dur="500"/>
                                        <p:tgtEl>
                                          <p:spTgt spid="277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build="p" autoUpdateAnimBg="0"/>
      <p:bldP spid="27656" grpId="0" build="p" autoUpdateAnimBg="0"/>
      <p:bldP spid="27708" grpId="0" build="p" autoUpdateAnimBg="0"/>
      <p:bldP spid="27709" grpId="0" build="p" autoUpdateAnimBg="0"/>
      <p:bldP spid="27710" grpId="0" build="p" autoUpdateAnimBg="0"/>
      <p:bldP spid="27711" grpId="0" build="p" autoUpdateAnimBg="0"/>
      <p:bldP spid="27712" grpId="0" build="p" autoUpdateAnimBg="0"/>
      <p:bldP spid="27713" grpId="0" build="p" autoUpdateAnimBg="0"/>
      <p:bldP spid="27714" grpId="0" build="p" autoUpdateAnimBg="0"/>
      <p:bldP spid="27715" grpId="0" build="p" autoUpdateAnimBg="0"/>
      <p:bldP spid="27716" grpId="0" build="p" autoUpdateAnimBg="0"/>
      <p:bldP spid="27717" grpId="0" build="p" autoUpdateAnimBg="0"/>
      <p:bldP spid="27718" grpId="0" build="p" autoUpdateAnimBg="0"/>
      <p:bldP spid="27719" grpId="0" build="p" autoUpdateAnimBg="0"/>
      <p:bldP spid="27720" grpId="0" build="p" autoUpdateAnimBg="0"/>
      <p:bldP spid="27721" grpId="0" build="p" autoUpdateAnimBg="0"/>
      <p:bldP spid="27722" grpId="0" build="p" autoUpdateAnimBg="0"/>
      <p:bldP spid="27723" grpId="0" build="p" autoUpdateAnimBg="0"/>
      <p:bldP spid="2772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solidFill>
            <a:srgbClr val="A9F5B0"/>
          </a:solidFill>
        </p:spPr>
        <p:txBody>
          <a:bodyPr/>
          <a:lstStyle/>
          <a:p>
            <a:r>
              <a:rPr lang="en-US" sz="4000" b="1"/>
              <a:t>Kurva Produksi Sama</a:t>
            </a:r>
          </a:p>
        </p:txBody>
      </p:sp>
      <p:graphicFrame>
        <p:nvGraphicFramePr>
          <p:cNvPr id="34117" name="Group 325"/>
          <p:cNvGraphicFramePr>
            <a:graphicFrameLocks noGrp="1"/>
          </p:cNvGraphicFramePr>
          <p:nvPr>
            <p:ph sz="half" idx="1"/>
          </p:nvPr>
        </p:nvGraphicFramePr>
        <p:xfrm>
          <a:off x="457200" y="3505200"/>
          <a:ext cx="3429000" cy="2847975"/>
        </p:xfrm>
        <a:graphic>
          <a:graphicData uri="http://schemas.openxmlformats.org/drawingml/2006/table">
            <a:tbl>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Gabungan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Tenaga Kerja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Modal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4039" name="Text Box 247"/>
          <p:cNvSpPr txBox="1">
            <a:spLocks noChangeArrowheads="1"/>
          </p:cNvSpPr>
          <p:nvPr/>
        </p:nvSpPr>
        <p:spPr bwMode="auto">
          <a:xfrm>
            <a:off x="838200" y="1828800"/>
            <a:ext cx="3048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4041" name="Text Box 249"/>
          <p:cNvSpPr txBox="1">
            <a:spLocks noChangeArrowheads="1"/>
          </p:cNvSpPr>
          <p:nvPr/>
        </p:nvSpPr>
        <p:spPr bwMode="auto">
          <a:xfrm>
            <a:off x="762000" y="1676400"/>
            <a:ext cx="2362200" cy="1616075"/>
          </a:xfrm>
          <a:prstGeom prst="rect">
            <a:avLst/>
          </a:prstGeom>
          <a:noFill/>
          <a:ln w="9525">
            <a:noFill/>
            <a:miter lim="800000"/>
            <a:headEnd/>
            <a:tailEnd/>
          </a:ln>
          <a:effectLst/>
        </p:spPr>
        <p:txBody>
          <a:bodyPr>
            <a:spAutoFit/>
          </a:bodyPr>
          <a:lstStyle/>
          <a:p>
            <a:pPr algn="ctr">
              <a:spcBef>
                <a:spcPct val="50000"/>
              </a:spcBef>
            </a:pPr>
            <a:r>
              <a:rPr lang="en-US" sz="2000"/>
              <a:t>Tabel Tenaga Kerja dan Modal Untuk Menghasilkan 1.000 unit Produksi</a:t>
            </a:r>
          </a:p>
        </p:txBody>
      </p:sp>
      <p:sp>
        <p:nvSpPr>
          <p:cNvPr id="34052" name="Line 260"/>
          <p:cNvSpPr>
            <a:spLocks noChangeShapeType="1"/>
          </p:cNvSpPr>
          <p:nvPr/>
        </p:nvSpPr>
        <p:spPr bwMode="auto">
          <a:xfrm>
            <a:off x="5029200" y="2286000"/>
            <a:ext cx="0" cy="3429000"/>
          </a:xfrm>
          <a:prstGeom prst="line">
            <a:avLst/>
          </a:prstGeom>
          <a:noFill/>
          <a:ln w="9525">
            <a:solidFill>
              <a:schemeClr val="tx1"/>
            </a:solidFill>
            <a:round/>
            <a:headEnd/>
            <a:tailEnd/>
          </a:ln>
          <a:effectLst/>
        </p:spPr>
        <p:txBody>
          <a:bodyPr/>
          <a:lstStyle/>
          <a:p>
            <a:endParaRPr lang="en-US"/>
          </a:p>
        </p:txBody>
      </p:sp>
      <p:sp>
        <p:nvSpPr>
          <p:cNvPr id="34053" name="Line 261"/>
          <p:cNvSpPr>
            <a:spLocks noChangeShapeType="1"/>
          </p:cNvSpPr>
          <p:nvPr/>
        </p:nvSpPr>
        <p:spPr bwMode="auto">
          <a:xfrm>
            <a:off x="5029200" y="5715000"/>
            <a:ext cx="3352800" cy="0"/>
          </a:xfrm>
          <a:prstGeom prst="line">
            <a:avLst/>
          </a:prstGeom>
          <a:noFill/>
          <a:ln w="9525">
            <a:solidFill>
              <a:schemeClr val="tx1"/>
            </a:solidFill>
            <a:round/>
            <a:headEnd/>
            <a:tailEnd/>
          </a:ln>
          <a:effectLst/>
        </p:spPr>
        <p:txBody>
          <a:bodyPr/>
          <a:lstStyle/>
          <a:p>
            <a:endParaRPr lang="en-US"/>
          </a:p>
        </p:txBody>
      </p:sp>
      <p:sp>
        <p:nvSpPr>
          <p:cNvPr id="34091" name="Freeform 299"/>
          <p:cNvSpPr>
            <a:spLocks/>
          </p:cNvSpPr>
          <p:nvPr/>
        </p:nvSpPr>
        <p:spPr bwMode="auto">
          <a:xfrm>
            <a:off x="5029200" y="2438400"/>
            <a:ext cx="3327400" cy="3124200"/>
          </a:xfrm>
          <a:custGeom>
            <a:avLst/>
            <a:gdLst/>
            <a:ahLst/>
            <a:cxnLst>
              <a:cxn ang="0">
                <a:pos x="176" y="0"/>
              </a:cxn>
              <a:cxn ang="0">
                <a:pos x="320" y="1488"/>
              </a:cxn>
              <a:cxn ang="0">
                <a:pos x="2096" y="1968"/>
              </a:cxn>
            </a:cxnLst>
            <a:rect l="0" t="0" r="r" b="b"/>
            <a:pathLst>
              <a:path w="2096" h="1968">
                <a:moveTo>
                  <a:pt x="176" y="0"/>
                </a:moveTo>
                <a:cubicBezTo>
                  <a:pt x="88" y="580"/>
                  <a:pt x="0" y="1160"/>
                  <a:pt x="320" y="1488"/>
                </a:cubicBezTo>
                <a:cubicBezTo>
                  <a:pt x="640" y="1816"/>
                  <a:pt x="1368" y="1892"/>
                  <a:pt x="2096" y="1968"/>
                </a:cubicBezTo>
              </a:path>
            </a:pathLst>
          </a:custGeom>
          <a:noFill/>
          <a:ln w="9525">
            <a:solidFill>
              <a:schemeClr val="tx1"/>
            </a:solidFill>
            <a:round/>
            <a:headEnd/>
            <a:tailEnd/>
          </a:ln>
          <a:effectLst/>
        </p:spPr>
        <p:txBody>
          <a:bodyPr/>
          <a:lstStyle/>
          <a:p>
            <a:endParaRPr lang="en-US"/>
          </a:p>
        </p:txBody>
      </p:sp>
      <p:sp>
        <p:nvSpPr>
          <p:cNvPr id="34092" name="Freeform 300"/>
          <p:cNvSpPr>
            <a:spLocks/>
          </p:cNvSpPr>
          <p:nvPr/>
        </p:nvSpPr>
        <p:spPr bwMode="auto">
          <a:xfrm>
            <a:off x="5334000" y="2438400"/>
            <a:ext cx="2971800" cy="2819400"/>
          </a:xfrm>
          <a:custGeom>
            <a:avLst/>
            <a:gdLst/>
            <a:ahLst/>
            <a:cxnLst>
              <a:cxn ang="0">
                <a:pos x="176" y="0"/>
              </a:cxn>
              <a:cxn ang="0">
                <a:pos x="320" y="1488"/>
              </a:cxn>
              <a:cxn ang="0">
                <a:pos x="2096" y="1968"/>
              </a:cxn>
            </a:cxnLst>
            <a:rect l="0" t="0" r="r" b="b"/>
            <a:pathLst>
              <a:path w="2096" h="1968">
                <a:moveTo>
                  <a:pt x="176" y="0"/>
                </a:moveTo>
                <a:cubicBezTo>
                  <a:pt x="88" y="580"/>
                  <a:pt x="0" y="1160"/>
                  <a:pt x="320" y="1488"/>
                </a:cubicBezTo>
                <a:cubicBezTo>
                  <a:pt x="640" y="1816"/>
                  <a:pt x="1368" y="1892"/>
                  <a:pt x="2096" y="1968"/>
                </a:cubicBezTo>
              </a:path>
            </a:pathLst>
          </a:custGeom>
          <a:noFill/>
          <a:ln w="9525">
            <a:solidFill>
              <a:schemeClr val="tx1"/>
            </a:solidFill>
            <a:round/>
            <a:headEnd/>
            <a:tailEnd/>
          </a:ln>
          <a:effectLst/>
        </p:spPr>
        <p:txBody>
          <a:bodyPr/>
          <a:lstStyle/>
          <a:p>
            <a:endParaRPr lang="en-US"/>
          </a:p>
        </p:txBody>
      </p:sp>
      <p:sp>
        <p:nvSpPr>
          <p:cNvPr id="34093" name="Freeform 301"/>
          <p:cNvSpPr>
            <a:spLocks/>
          </p:cNvSpPr>
          <p:nvPr/>
        </p:nvSpPr>
        <p:spPr bwMode="auto">
          <a:xfrm>
            <a:off x="5943600" y="2514600"/>
            <a:ext cx="2286000" cy="2133600"/>
          </a:xfrm>
          <a:custGeom>
            <a:avLst/>
            <a:gdLst/>
            <a:ahLst/>
            <a:cxnLst>
              <a:cxn ang="0">
                <a:pos x="176" y="0"/>
              </a:cxn>
              <a:cxn ang="0">
                <a:pos x="320" y="1488"/>
              </a:cxn>
              <a:cxn ang="0">
                <a:pos x="2096" y="1968"/>
              </a:cxn>
            </a:cxnLst>
            <a:rect l="0" t="0" r="r" b="b"/>
            <a:pathLst>
              <a:path w="2096" h="1968">
                <a:moveTo>
                  <a:pt x="176" y="0"/>
                </a:moveTo>
                <a:cubicBezTo>
                  <a:pt x="88" y="580"/>
                  <a:pt x="0" y="1160"/>
                  <a:pt x="320" y="1488"/>
                </a:cubicBezTo>
                <a:cubicBezTo>
                  <a:pt x="640" y="1816"/>
                  <a:pt x="1368" y="1892"/>
                  <a:pt x="2096" y="1968"/>
                </a:cubicBezTo>
              </a:path>
            </a:pathLst>
          </a:custGeom>
          <a:noFill/>
          <a:ln w="9525">
            <a:solidFill>
              <a:schemeClr val="tx1"/>
            </a:solidFill>
            <a:round/>
            <a:headEnd/>
            <a:tailEnd/>
          </a:ln>
          <a:effectLst/>
        </p:spPr>
        <p:txBody>
          <a:bodyPr/>
          <a:lstStyle/>
          <a:p>
            <a:endParaRPr lang="en-US"/>
          </a:p>
        </p:txBody>
      </p:sp>
      <p:sp>
        <p:nvSpPr>
          <p:cNvPr id="34094" name="Freeform 302"/>
          <p:cNvSpPr>
            <a:spLocks/>
          </p:cNvSpPr>
          <p:nvPr/>
        </p:nvSpPr>
        <p:spPr bwMode="auto">
          <a:xfrm>
            <a:off x="5638800" y="2514600"/>
            <a:ext cx="2667000" cy="2438400"/>
          </a:xfrm>
          <a:custGeom>
            <a:avLst/>
            <a:gdLst/>
            <a:ahLst/>
            <a:cxnLst>
              <a:cxn ang="0">
                <a:pos x="176" y="0"/>
              </a:cxn>
              <a:cxn ang="0">
                <a:pos x="320" y="1488"/>
              </a:cxn>
              <a:cxn ang="0">
                <a:pos x="2096" y="1968"/>
              </a:cxn>
            </a:cxnLst>
            <a:rect l="0" t="0" r="r" b="b"/>
            <a:pathLst>
              <a:path w="2096" h="1968">
                <a:moveTo>
                  <a:pt x="176" y="0"/>
                </a:moveTo>
                <a:cubicBezTo>
                  <a:pt x="88" y="580"/>
                  <a:pt x="0" y="1160"/>
                  <a:pt x="320" y="1488"/>
                </a:cubicBezTo>
                <a:cubicBezTo>
                  <a:pt x="640" y="1816"/>
                  <a:pt x="1368" y="1892"/>
                  <a:pt x="2096" y="1968"/>
                </a:cubicBezTo>
              </a:path>
            </a:pathLst>
          </a:custGeom>
          <a:noFill/>
          <a:ln w="9525">
            <a:solidFill>
              <a:schemeClr val="tx1"/>
            </a:solidFill>
            <a:round/>
            <a:headEnd/>
            <a:tailEnd/>
          </a:ln>
          <a:effectLst/>
        </p:spPr>
        <p:txBody>
          <a:bodyPr/>
          <a:lstStyle/>
          <a:p>
            <a:endParaRPr lang="en-US"/>
          </a:p>
        </p:txBody>
      </p:sp>
      <p:sp>
        <p:nvSpPr>
          <p:cNvPr id="34095" name="Text Box 303"/>
          <p:cNvSpPr txBox="1">
            <a:spLocks noChangeArrowheads="1"/>
          </p:cNvSpPr>
          <p:nvPr/>
        </p:nvSpPr>
        <p:spPr bwMode="auto">
          <a:xfrm>
            <a:off x="4572000" y="4876800"/>
            <a:ext cx="381000" cy="366713"/>
          </a:xfrm>
          <a:prstGeom prst="rect">
            <a:avLst/>
          </a:prstGeom>
          <a:noFill/>
          <a:ln w="9525">
            <a:noFill/>
            <a:miter lim="800000"/>
            <a:headEnd/>
            <a:tailEnd/>
          </a:ln>
          <a:effectLst/>
        </p:spPr>
        <p:txBody>
          <a:bodyPr>
            <a:spAutoFit/>
          </a:bodyPr>
          <a:lstStyle/>
          <a:p>
            <a:pPr>
              <a:spcBef>
                <a:spcPct val="50000"/>
              </a:spcBef>
            </a:pPr>
            <a:r>
              <a:rPr lang="en-US"/>
              <a:t>2</a:t>
            </a:r>
          </a:p>
        </p:txBody>
      </p:sp>
      <p:sp>
        <p:nvSpPr>
          <p:cNvPr id="34096" name="Text Box 304"/>
          <p:cNvSpPr txBox="1">
            <a:spLocks noChangeArrowheads="1"/>
          </p:cNvSpPr>
          <p:nvPr/>
        </p:nvSpPr>
        <p:spPr bwMode="auto">
          <a:xfrm>
            <a:off x="4572000" y="4114800"/>
            <a:ext cx="381000" cy="366713"/>
          </a:xfrm>
          <a:prstGeom prst="rect">
            <a:avLst/>
          </a:prstGeom>
          <a:noFill/>
          <a:ln w="9525">
            <a:noFill/>
            <a:miter lim="800000"/>
            <a:headEnd/>
            <a:tailEnd/>
          </a:ln>
          <a:effectLst/>
        </p:spPr>
        <p:txBody>
          <a:bodyPr>
            <a:spAutoFit/>
          </a:bodyPr>
          <a:lstStyle/>
          <a:p>
            <a:pPr>
              <a:spcBef>
                <a:spcPct val="50000"/>
              </a:spcBef>
            </a:pPr>
            <a:r>
              <a:rPr lang="en-US"/>
              <a:t>4</a:t>
            </a:r>
          </a:p>
        </p:txBody>
      </p:sp>
      <p:sp>
        <p:nvSpPr>
          <p:cNvPr id="34097" name="Text Box 305"/>
          <p:cNvSpPr txBox="1">
            <a:spLocks noChangeArrowheads="1"/>
          </p:cNvSpPr>
          <p:nvPr/>
        </p:nvSpPr>
        <p:spPr bwMode="auto">
          <a:xfrm>
            <a:off x="4572000" y="3352800"/>
            <a:ext cx="311150" cy="366713"/>
          </a:xfrm>
          <a:prstGeom prst="rect">
            <a:avLst/>
          </a:prstGeom>
          <a:noFill/>
          <a:ln w="9525">
            <a:noFill/>
            <a:miter lim="800000"/>
            <a:headEnd/>
            <a:tailEnd/>
          </a:ln>
          <a:effectLst/>
        </p:spPr>
        <p:txBody>
          <a:bodyPr wrap="none">
            <a:spAutoFit/>
          </a:bodyPr>
          <a:lstStyle/>
          <a:p>
            <a:r>
              <a:rPr lang="en-US"/>
              <a:t>6</a:t>
            </a:r>
          </a:p>
        </p:txBody>
      </p:sp>
      <p:sp>
        <p:nvSpPr>
          <p:cNvPr id="34098" name="Text Box 306"/>
          <p:cNvSpPr txBox="1">
            <a:spLocks noChangeArrowheads="1"/>
          </p:cNvSpPr>
          <p:nvPr/>
        </p:nvSpPr>
        <p:spPr bwMode="auto">
          <a:xfrm>
            <a:off x="4572000" y="2667000"/>
            <a:ext cx="311150" cy="366713"/>
          </a:xfrm>
          <a:prstGeom prst="rect">
            <a:avLst/>
          </a:prstGeom>
          <a:noFill/>
          <a:ln w="9525">
            <a:noFill/>
            <a:miter lim="800000"/>
            <a:headEnd/>
            <a:tailEnd/>
          </a:ln>
          <a:effectLst/>
        </p:spPr>
        <p:txBody>
          <a:bodyPr wrap="none">
            <a:spAutoFit/>
          </a:bodyPr>
          <a:lstStyle/>
          <a:p>
            <a:r>
              <a:rPr lang="en-US"/>
              <a:t>8</a:t>
            </a:r>
          </a:p>
        </p:txBody>
      </p:sp>
      <p:sp>
        <p:nvSpPr>
          <p:cNvPr id="34099" name="Text Box 307"/>
          <p:cNvSpPr txBox="1">
            <a:spLocks noChangeArrowheads="1"/>
          </p:cNvSpPr>
          <p:nvPr/>
        </p:nvSpPr>
        <p:spPr bwMode="auto">
          <a:xfrm>
            <a:off x="5486400" y="5867400"/>
            <a:ext cx="311150" cy="366713"/>
          </a:xfrm>
          <a:prstGeom prst="rect">
            <a:avLst/>
          </a:prstGeom>
          <a:noFill/>
          <a:ln w="9525">
            <a:noFill/>
            <a:miter lim="800000"/>
            <a:headEnd/>
            <a:tailEnd/>
          </a:ln>
          <a:effectLst/>
        </p:spPr>
        <p:txBody>
          <a:bodyPr wrap="none">
            <a:spAutoFit/>
          </a:bodyPr>
          <a:lstStyle/>
          <a:p>
            <a:r>
              <a:rPr lang="en-US"/>
              <a:t>2</a:t>
            </a:r>
          </a:p>
        </p:txBody>
      </p:sp>
      <p:sp>
        <p:nvSpPr>
          <p:cNvPr id="34100" name="Text Box 308"/>
          <p:cNvSpPr txBox="1">
            <a:spLocks noChangeArrowheads="1"/>
          </p:cNvSpPr>
          <p:nvPr/>
        </p:nvSpPr>
        <p:spPr bwMode="auto">
          <a:xfrm>
            <a:off x="6172200" y="5867400"/>
            <a:ext cx="311150" cy="366713"/>
          </a:xfrm>
          <a:prstGeom prst="rect">
            <a:avLst/>
          </a:prstGeom>
          <a:noFill/>
          <a:ln w="9525">
            <a:noFill/>
            <a:miter lim="800000"/>
            <a:headEnd/>
            <a:tailEnd/>
          </a:ln>
          <a:effectLst/>
        </p:spPr>
        <p:txBody>
          <a:bodyPr wrap="none">
            <a:spAutoFit/>
          </a:bodyPr>
          <a:lstStyle/>
          <a:p>
            <a:r>
              <a:rPr lang="en-US"/>
              <a:t>4</a:t>
            </a:r>
          </a:p>
        </p:txBody>
      </p:sp>
      <p:sp>
        <p:nvSpPr>
          <p:cNvPr id="34101" name="Text Box 309"/>
          <p:cNvSpPr txBox="1">
            <a:spLocks noChangeArrowheads="1"/>
          </p:cNvSpPr>
          <p:nvPr/>
        </p:nvSpPr>
        <p:spPr bwMode="auto">
          <a:xfrm>
            <a:off x="6858000" y="5867400"/>
            <a:ext cx="311150" cy="366713"/>
          </a:xfrm>
          <a:prstGeom prst="rect">
            <a:avLst/>
          </a:prstGeom>
          <a:noFill/>
          <a:ln w="9525">
            <a:noFill/>
            <a:miter lim="800000"/>
            <a:headEnd/>
            <a:tailEnd/>
          </a:ln>
          <a:effectLst/>
        </p:spPr>
        <p:txBody>
          <a:bodyPr wrap="none">
            <a:spAutoFit/>
          </a:bodyPr>
          <a:lstStyle/>
          <a:p>
            <a:r>
              <a:rPr lang="en-US"/>
              <a:t>6</a:t>
            </a:r>
          </a:p>
        </p:txBody>
      </p:sp>
      <p:sp>
        <p:nvSpPr>
          <p:cNvPr id="34102" name="Text Box 310"/>
          <p:cNvSpPr txBox="1">
            <a:spLocks noChangeArrowheads="1"/>
          </p:cNvSpPr>
          <p:nvPr/>
        </p:nvSpPr>
        <p:spPr bwMode="auto">
          <a:xfrm>
            <a:off x="7620000" y="5867400"/>
            <a:ext cx="311150" cy="366713"/>
          </a:xfrm>
          <a:prstGeom prst="rect">
            <a:avLst/>
          </a:prstGeom>
          <a:noFill/>
          <a:ln w="9525">
            <a:noFill/>
            <a:miter lim="800000"/>
            <a:headEnd/>
            <a:tailEnd/>
          </a:ln>
          <a:effectLst/>
        </p:spPr>
        <p:txBody>
          <a:bodyPr wrap="none">
            <a:spAutoFit/>
          </a:bodyPr>
          <a:lstStyle/>
          <a:p>
            <a:r>
              <a:rPr lang="en-US"/>
              <a:t>8</a:t>
            </a:r>
          </a:p>
        </p:txBody>
      </p:sp>
      <p:sp>
        <p:nvSpPr>
          <p:cNvPr id="34103" name="Freeform 311"/>
          <p:cNvSpPr>
            <a:spLocks/>
          </p:cNvSpPr>
          <p:nvPr/>
        </p:nvSpPr>
        <p:spPr bwMode="auto">
          <a:xfrm>
            <a:off x="5105400" y="3505200"/>
            <a:ext cx="174625" cy="149225"/>
          </a:xfrm>
          <a:custGeom>
            <a:avLst/>
            <a:gdLst/>
            <a:ahLst/>
            <a:cxnLst>
              <a:cxn ang="0">
                <a:pos x="52" y="15"/>
              </a:cxn>
              <a:cxn ang="0">
                <a:pos x="43" y="43"/>
              </a:cxn>
              <a:cxn ang="0">
                <a:pos x="70" y="61"/>
              </a:cxn>
              <a:cxn ang="0">
                <a:pos x="61" y="34"/>
              </a:cxn>
              <a:cxn ang="0">
                <a:pos x="89" y="52"/>
              </a:cxn>
              <a:cxn ang="0">
                <a:pos x="52" y="15"/>
              </a:cxn>
              <a:cxn ang="0">
                <a:pos x="43" y="43"/>
              </a:cxn>
              <a:cxn ang="0">
                <a:pos x="52" y="71"/>
              </a:cxn>
              <a:cxn ang="0">
                <a:pos x="80" y="34"/>
              </a:cxn>
              <a:cxn ang="0">
                <a:pos x="70" y="61"/>
              </a:cxn>
              <a:cxn ang="0">
                <a:pos x="98" y="52"/>
              </a:cxn>
              <a:cxn ang="0">
                <a:pos x="70" y="34"/>
              </a:cxn>
              <a:cxn ang="0">
                <a:pos x="70" y="61"/>
              </a:cxn>
              <a:cxn ang="0">
                <a:pos x="98" y="52"/>
              </a:cxn>
              <a:cxn ang="0">
                <a:pos x="61" y="43"/>
              </a:cxn>
              <a:cxn ang="0">
                <a:pos x="89" y="52"/>
              </a:cxn>
              <a:cxn ang="0">
                <a:pos x="52" y="15"/>
              </a:cxn>
            </a:cxnLst>
            <a:rect l="0" t="0" r="r" b="b"/>
            <a:pathLst>
              <a:path w="110" h="94">
                <a:moveTo>
                  <a:pt x="52" y="15"/>
                </a:moveTo>
                <a:cubicBezTo>
                  <a:pt x="49" y="24"/>
                  <a:pt x="39" y="34"/>
                  <a:pt x="43" y="43"/>
                </a:cubicBezTo>
                <a:cubicBezTo>
                  <a:pt x="47" y="53"/>
                  <a:pt x="60" y="66"/>
                  <a:pt x="70" y="61"/>
                </a:cubicBezTo>
                <a:cubicBezTo>
                  <a:pt x="78" y="57"/>
                  <a:pt x="64" y="43"/>
                  <a:pt x="61" y="34"/>
                </a:cubicBezTo>
                <a:cubicBezTo>
                  <a:pt x="61" y="34"/>
                  <a:pt x="80" y="46"/>
                  <a:pt x="89" y="52"/>
                </a:cubicBezTo>
                <a:cubicBezTo>
                  <a:pt x="86" y="41"/>
                  <a:pt x="81" y="0"/>
                  <a:pt x="52" y="15"/>
                </a:cubicBezTo>
                <a:cubicBezTo>
                  <a:pt x="43" y="19"/>
                  <a:pt x="46" y="34"/>
                  <a:pt x="43" y="43"/>
                </a:cubicBezTo>
                <a:cubicBezTo>
                  <a:pt x="46" y="52"/>
                  <a:pt x="43" y="67"/>
                  <a:pt x="52" y="71"/>
                </a:cubicBezTo>
                <a:cubicBezTo>
                  <a:pt x="110" y="94"/>
                  <a:pt x="84" y="47"/>
                  <a:pt x="80" y="34"/>
                </a:cubicBezTo>
                <a:cubicBezTo>
                  <a:pt x="77" y="43"/>
                  <a:pt x="63" y="54"/>
                  <a:pt x="70" y="61"/>
                </a:cubicBezTo>
                <a:cubicBezTo>
                  <a:pt x="77" y="68"/>
                  <a:pt x="98" y="62"/>
                  <a:pt x="98" y="52"/>
                </a:cubicBezTo>
                <a:cubicBezTo>
                  <a:pt x="98" y="41"/>
                  <a:pt x="79" y="40"/>
                  <a:pt x="70" y="34"/>
                </a:cubicBezTo>
                <a:cubicBezTo>
                  <a:pt x="64" y="36"/>
                  <a:pt x="0" y="50"/>
                  <a:pt x="70" y="61"/>
                </a:cubicBezTo>
                <a:cubicBezTo>
                  <a:pt x="80" y="63"/>
                  <a:pt x="89" y="55"/>
                  <a:pt x="98" y="52"/>
                </a:cubicBezTo>
                <a:cubicBezTo>
                  <a:pt x="86" y="49"/>
                  <a:pt x="74" y="43"/>
                  <a:pt x="61" y="43"/>
                </a:cubicBezTo>
                <a:cubicBezTo>
                  <a:pt x="51" y="43"/>
                  <a:pt x="92" y="61"/>
                  <a:pt x="89" y="52"/>
                </a:cubicBezTo>
                <a:cubicBezTo>
                  <a:pt x="84" y="35"/>
                  <a:pt x="64" y="27"/>
                  <a:pt x="52" y="15"/>
                </a:cubicBezTo>
                <a:close/>
              </a:path>
            </a:pathLst>
          </a:custGeom>
          <a:solidFill>
            <a:schemeClr val="accent1"/>
          </a:solidFill>
          <a:ln w="9525">
            <a:solidFill>
              <a:schemeClr val="tx1"/>
            </a:solidFill>
            <a:round/>
            <a:headEnd/>
            <a:tailEnd/>
          </a:ln>
          <a:effectLst/>
        </p:spPr>
        <p:txBody>
          <a:bodyPr/>
          <a:lstStyle/>
          <a:p>
            <a:endParaRPr lang="en-US"/>
          </a:p>
        </p:txBody>
      </p:sp>
      <p:sp>
        <p:nvSpPr>
          <p:cNvPr id="34104" name="Freeform 312"/>
          <p:cNvSpPr>
            <a:spLocks/>
          </p:cNvSpPr>
          <p:nvPr/>
        </p:nvSpPr>
        <p:spPr bwMode="auto">
          <a:xfrm>
            <a:off x="5410200" y="4648200"/>
            <a:ext cx="174625" cy="149225"/>
          </a:xfrm>
          <a:custGeom>
            <a:avLst/>
            <a:gdLst/>
            <a:ahLst/>
            <a:cxnLst>
              <a:cxn ang="0">
                <a:pos x="52" y="15"/>
              </a:cxn>
              <a:cxn ang="0">
                <a:pos x="43" y="43"/>
              </a:cxn>
              <a:cxn ang="0">
                <a:pos x="70" y="61"/>
              </a:cxn>
              <a:cxn ang="0">
                <a:pos x="61" y="34"/>
              </a:cxn>
              <a:cxn ang="0">
                <a:pos x="89" y="52"/>
              </a:cxn>
              <a:cxn ang="0">
                <a:pos x="52" y="15"/>
              </a:cxn>
              <a:cxn ang="0">
                <a:pos x="43" y="43"/>
              </a:cxn>
              <a:cxn ang="0">
                <a:pos x="52" y="71"/>
              </a:cxn>
              <a:cxn ang="0">
                <a:pos x="80" y="34"/>
              </a:cxn>
              <a:cxn ang="0">
                <a:pos x="70" y="61"/>
              </a:cxn>
              <a:cxn ang="0">
                <a:pos x="98" y="52"/>
              </a:cxn>
              <a:cxn ang="0">
                <a:pos x="70" y="34"/>
              </a:cxn>
              <a:cxn ang="0">
                <a:pos x="70" y="61"/>
              </a:cxn>
              <a:cxn ang="0">
                <a:pos x="98" y="52"/>
              </a:cxn>
              <a:cxn ang="0">
                <a:pos x="61" y="43"/>
              </a:cxn>
              <a:cxn ang="0">
                <a:pos x="89" y="52"/>
              </a:cxn>
              <a:cxn ang="0">
                <a:pos x="52" y="15"/>
              </a:cxn>
            </a:cxnLst>
            <a:rect l="0" t="0" r="r" b="b"/>
            <a:pathLst>
              <a:path w="110" h="94">
                <a:moveTo>
                  <a:pt x="52" y="15"/>
                </a:moveTo>
                <a:cubicBezTo>
                  <a:pt x="49" y="24"/>
                  <a:pt x="39" y="34"/>
                  <a:pt x="43" y="43"/>
                </a:cubicBezTo>
                <a:cubicBezTo>
                  <a:pt x="47" y="53"/>
                  <a:pt x="60" y="66"/>
                  <a:pt x="70" y="61"/>
                </a:cubicBezTo>
                <a:cubicBezTo>
                  <a:pt x="78" y="57"/>
                  <a:pt x="64" y="43"/>
                  <a:pt x="61" y="34"/>
                </a:cubicBezTo>
                <a:cubicBezTo>
                  <a:pt x="61" y="34"/>
                  <a:pt x="80" y="46"/>
                  <a:pt x="89" y="52"/>
                </a:cubicBezTo>
                <a:cubicBezTo>
                  <a:pt x="86" y="41"/>
                  <a:pt x="81" y="0"/>
                  <a:pt x="52" y="15"/>
                </a:cubicBezTo>
                <a:cubicBezTo>
                  <a:pt x="43" y="19"/>
                  <a:pt x="46" y="34"/>
                  <a:pt x="43" y="43"/>
                </a:cubicBezTo>
                <a:cubicBezTo>
                  <a:pt x="46" y="52"/>
                  <a:pt x="43" y="67"/>
                  <a:pt x="52" y="71"/>
                </a:cubicBezTo>
                <a:cubicBezTo>
                  <a:pt x="110" y="94"/>
                  <a:pt x="84" y="47"/>
                  <a:pt x="80" y="34"/>
                </a:cubicBezTo>
                <a:cubicBezTo>
                  <a:pt x="77" y="43"/>
                  <a:pt x="63" y="54"/>
                  <a:pt x="70" y="61"/>
                </a:cubicBezTo>
                <a:cubicBezTo>
                  <a:pt x="77" y="68"/>
                  <a:pt x="98" y="62"/>
                  <a:pt x="98" y="52"/>
                </a:cubicBezTo>
                <a:cubicBezTo>
                  <a:pt x="98" y="41"/>
                  <a:pt x="79" y="40"/>
                  <a:pt x="70" y="34"/>
                </a:cubicBezTo>
                <a:cubicBezTo>
                  <a:pt x="64" y="36"/>
                  <a:pt x="0" y="50"/>
                  <a:pt x="70" y="61"/>
                </a:cubicBezTo>
                <a:cubicBezTo>
                  <a:pt x="80" y="63"/>
                  <a:pt x="89" y="55"/>
                  <a:pt x="98" y="52"/>
                </a:cubicBezTo>
                <a:cubicBezTo>
                  <a:pt x="86" y="49"/>
                  <a:pt x="74" y="43"/>
                  <a:pt x="61" y="43"/>
                </a:cubicBezTo>
                <a:cubicBezTo>
                  <a:pt x="51" y="43"/>
                  <a:pt x="92" y="61"/>
                  <a:pt x="89" y="52"/>
                </a:cubicBezTo>
                <a:cubicBezTo>
                  <a:pt x="84" y="35"/>
                  <a:pt x="64" y="27"/>
                  <a:pt x="52" y="15"/>
                </a:cubicBezTo>
                <a:close/>
              </a:path>
            </a:pathLst>
          </a:custGeom>
          <a:solidFill>
            <a:schemeClr val="accent1"/>
          </a:solidFill>
          <a:ln w="9525">
            <a:solidFill>
              <a:schemeClr val="tx1"/>
            </a:solidFill>
            <a:round/>
            <a:headEnd/>
            <a:tailEnd/>
          </a:ln>
          <a:effectLst/>
        </p:spPr>
        <p:txBody>
          <a:bodyPr/>
          <a:lstStyle/>
          <a:p>
            <a:endParaRPr lang="en-US"/>
          </a:p>
        </p:txBody>
      </p:sp>
      <p:sp>
        <p:nvSpPr>
          <p:cNvPr id="34105" name="Freeform 313"/>
          <p:cNvSpPr>
            <a:spLocks/>
          </p:cNvSpPr>
          <p:nvPr/>
        </p:nvSpPr>
        <p:spPr bwMode="auto">
          <a:xfrm>
            <a:off x="6934200" y="5334000"/>
            <a:ext cx="152400" cy="76200"/>
          </a:xfrm>
          <a:custGeom>
            <a:avLst/>
            <a:gdLst/>
            <a:ahLst/>
            <a:cxnLst>
              <a:cxn ang="0">
                <a:pos x="52" y="15"/>
              </a:cxn>
              <a:cxn ang="0">
                <a:pos x="43" y="43"/>
              </a:cxn>
              <a:cxn ang="0">
                <a:pos x="70" y="61"/>
              </a:cxn>
              <a:cxn ang="0">
                <a:pos x="61" y="34"/>
              </a:cxn>
              <a:cxn ang="0">
                <a:pos x="89" y="52"/>
              </a:cxn>
              <a:cxn ang="0">
                <a:pos x="52" y="15"/>
              </a:cxn>
              <a:cxn ang="0">
                <a:pos x="43" y="43"/>
              </a:cxn>
              <a:cxn ang="0">
                <a:pos x="52" y="71"/>
              </a:cxn>
              <a:cxn ang="0">
                <a:pos x="80" y="34"/>
              </a:cxn>
              <a:cxn ang="0">
                <a:pos x="70" y="61"/>
              </a:cxn>
              <a:cxn ang="0">
                <a:pos x="98" y="52"/>
              </a:cxn>
              <a:cxn ang="0">
                <a:pos x="70" y="34"/>
              </a:cxn>
              <a:cxn ang="0">
                <a:pos x="70" y="61"/>
              </a:cxn>
              <a:cxn ang="0">
                <a:pos x="98" y="52"/>
              </a:cxn>
              <a:cxn ang="0">
                <a:pos x="61" y="43"/>
              </a:cxn>
              <a:cxn ang="0">
                <a:pos x="89" y="52"/>
              </a:cxn>
              <a:cxn ang="0">
                <a:pos x="52" y="15"/>
              </a:cxn>
            </a:cxnLst>
            <a:rect l="0" t="0" r="r" b="b"/>
            <a:pathLst>
              <a:path w="110" h="94">
                <a:moveTo>
                  <a:pt x="52" y="15"/>
                </a:moveTo>
                <a:cubicBezTo>
                  <a:pt x="49" y="24"/>
                  <a:pt x="39" y="34"/>
                  <a:pt x="43" y="43"/>
                </a:cubicBezTo>
                <a:cubicBezTo>
                  <a:pt x="47" y="53"/>
                  <a:pt x="60" y="66"/>
                  <a:pt x="70" y="61"/>
                </a:cubicBezTo>
                <a:cubicBezTo>
                  <a:pt x="78" y="57"/>
                  <a:pt x="64" y="43"/>
                  <a:pt x="61" y="34"/>
                </a:cubicBezTo>
                <a:cubicBezTo>
                  <a:pt x="61" y="34"/>
                  <a:pt x="80" y="46"/>
                  <a:pt x="89" y="52"/>
                </a:cubicBezTo>
                <a:cubicBezTo>
                  <a:pt x="86" y="41"/>
                  <a:pt x="81" y="0"/>
                  <a:pt x="52" y="15"/>
                </a:cubicBezTo>
                <a:cubicBezTo>
                  <a:pt x="43" y="19"/>
                  <a:pt x="46" y="34"/>
                  <a:pt x="43" y="43"/>
                </a:cubicBezTo>
                <a:cubicBezTo>
                  <a:pt x="46" y="52"/>
                  <a:pt x="43" y="67"/>
                  <a:pt x="52" y="71"/>
                </a:cubicBezTo>
                <a:cubicBezTo>
                  <a:pt x="110" y="94"/>
                  <a:pt x="84" y="47"/>
                  <a:pt x="80" y="34"/>
                </a:cubicBezTo>
                <a:cubicBezTo>
                  <a:pt x="77" y="43"/>
                  <a:pt x="63" y="54"/>
                  <a:pt x="70" y="61"/>
                </a:cubicBezTo>
                <a:cubicBezTo>
                  <a:pt x="77" y="68"/>
                  <a:pt x="98" y="62"/>
                  <a:pt x="98" y="52"/>
                </a:cubicBezTo>
                <a:cubicBezTo>
                  <a:pt x="98" y="41"/>
                  <a:pt x="79" y="40"/>
                  <a:pt x="70" y="34"/>
                </a:cubicBezTo>
                <a:cubicBezTo>
                  <a:pt x="64" y="36"/>
                  <a:pt x="0" y="50"/>
                  <a:pt x="70" y="61"/>
                </a:cubicBezTo>
                <a:cubicBezTo>
                  <a:pt x="80" y="63"/>
                  <a:pt x="89" y="55"/>
                  <a:pt x="98" y="52"/>
                </a:cubicBezTo>
                <a:cubicBezTo>
                  <a:pt x="86" y="49"/>
                  <a:pt x="74" y="43"/>
                  <a:pt x="61" y="43"/>
                </a:cubicBezTo>
                <a:cubicBezTo>
                  <a:pt x="51" y="43"/>
                  <a:pt x="92" y="61"/>
                  <a:pt x="89" y="52"/>
                </a:cubicBezTo>
                <a:cubicBezTo>
                  <a:pt x="84" y="35"/>
                  <a:pt x="64" y="27"/>
                  <a:pt x="52" y="15"/>
                </a:cubicBezTo>
                <a:close/>
              </a:path>
            </a:pathLst>
          </a:custGeom>
          <a:solidFill>
            <a:schemeClr val="accent1"/>
          </a:solidFill>
          <a:ln w="9525">
            <a:solidFill>
              <a:schemeClr val="tx1"/>
            </a:solidFill>
            <a:round/>
            <a:headEnd/>
            <a:tailEnd/>
          </a:ln>
          <a:effectLst/>
        </p:spPr>
        <p:txBody>
          <a:bodyPr/>
          <a:lstStyle/>
          <a:p>
            <a:endParaRPr lang="en-US"/>
          </a:p>
        </p:txBody>
      </p:sp>
      <p:sp>
        <p:nvSpPr>
          <p:cNvPr id="34106" name="Freeform 314"/>
          <p:cNvSpPr>
            <a:spLocks/>
          </p:cNvSpPr>
          <p:nvPr/>
        </p:nvSpPr>
        <p:spPr bwMode="auto">
          <a:xfrm>
            <a:off x="5791200" y="4953000"/>
            <a:ext cx="174625" cy="149225"/>
          </a:xfrm>
          <a:custGeom>
            <a:avLst/>
            <a:gdLst/>
            <a:ahLst/>
            <a:cxnLst>
              <a:cxn ang="0">
                <a:pos x="52" y="15"/>
              </a:cxn>
              <a:cxn ang="0">
                <a:pos x="43" y="43"/>
              </a:cxn>
              <a:cxn ang="0">
                <a:pos x="70" y="61"/>
              </a:cxn>
              <a:cxn ang="0">
                <a:pos x="61" y="34"/>
              </a:cxn>
              <a:cxn ang="0">
                <a:pos x="89" y="52"/>
              </a:cxn>
              <a:cxn ang="0">
                <a:pos x="52" y="15"/>
              </a:cxn>
              <a:cxn ang="0">
                <a:pos x="43" y="43"/>
              </a:cxn>
              <a:cxn ang="0">
                <a:pos x="52" y="71"/>
              </a:cxn>
              <a:cxn ang="0">
                <a:pos x="80" y="34"/>
              </a:cxn>
              <a:cxn ang="0">
                <a:pos x="70" y="61"/>
              </a:cxn>
              <a:cxn ang="0">
                <a:pos x="98" y="52"/>
              </a:cxn>
              <a:cxn ang="0">
                <a:pos x="70" y="34"/>
              </a:cxn>
              <a:cxn ang="0">
                <a:pos x="70" y="61"/>
              </a:cxn>
              <a:cxn ang="0">
                <a:pos x="98" y="52"/>
              </a:cxn>
              <a:cxn ang="0">
                <a:pos x="61" y="43"/>
              </a:cxn>
              <a:cxn ang="0">
                <a:pos x="89" y="52"/>
              </a:cxn>
              <a:cxn ang="0">
                <a:pos x="52" y="15"/>
              </a:cxn>
            </a:cxnLst>
            <a:rect l="0" t="0" r="r" b="b"/>
            <a:pathLst>
              <a:path w="110" h="94">
                <a:moveTo>
                  <a:pt x="52" y="15"/>
                </a:moveTo>
                <a:cubicBezTo>
                  <a:pt x="49" y="24"/>
                  <a:pt x="39" y="34"/>
                  <a:pt x="43" y="43"/>
                </a:cubicBezTo>
                <a:cubicBezTo>
                  <a:pt x="47" y="53"/>
                  <a:pt x="60" y="66"/>
                  <a:pt x="70" y="61"/>
                </a:cubicBezTo>
                <a:cubicBezTo>
                  <a:pt x="78" y="57"/>
                  <a:pt x="64" y="43"/>
                  <a:pt x="61" y="34"/>
                </a:cubicBezTo>
                <a:cubicBezTo>
                  <a:pt x="61" y="34"/>
                  <a:pt x="80" y="46"/>
                  <a:pt x="89" y="52"/>
                </a:cubicBezTo>
                <a:cubicBezTo>
                  <a:pt x="86" y="41"/>
                  <a:pt x="81" y="0"/>
                  <a:pt x="52" y="15"/>
                </a:cubicBezTo>
                <a:cubicBezTo>
                  <a:pt x="43" y="19"/>
                  <a:pt x="46" y="34"/>
                  <a:pt x="43" y="43"/>
                </a:cubicBezTo>
                <a:cubicBezTo>
                  <a:pt x="46" y="52"/>
                  <a:pt x="43" y="67"/>
                  <a:pt x="52" y="71"/>
                </a:cubicBezTo>
                <a:cubicBezTo>
                  <a:pt x="110" y="94"/>
                  <a:pt x="84" y="47"/>
                  <a:pt x="80" y="34"/>
                </a:cubicBezTo>
                <a:cubicBezTo>
                  <a:pt x="77" y="43"/>
                  <a:pt x="63" y="54"/>
                  <a:pt x="70" y="61"/>
                </a:cubicBezTo>
                <a:cubicBezTo>
                  <a:pt x="77" y="68"/>
                  <a:pt x="98" y="62"/>
                  <a:pt x="98" y="52"/>
                </a:cubicBezTo>
                <a:cubicBezTo>
                  <a:pt x="98" y="41"/>
                  <a:pt x="79" y="40"/>
                  <a:pt x="70" y="34"/>
                </a:cubicBezTo>
                <a:cubicBezTo>
                  <a:pt x="64" y="36"/>
                  <a:pt x="0" y="50"/>
                  <a:pt x="70" y="61"/>
                </a:cubicBezTo>
                <a:cubicBezTo>
                  <a:pt x="80" y="63"/>
                  <a:pt x="89" y="55"/>
                  <a:pt x="98" y="52"/>
                </a:cubicBezTo>
                <a:cubicBezTo>
                  <a:pt x="86" y="49"/>
                  <a:pt x="74" y="43"/>
                  <a:pt x="61" y="43"/>
                </a:cubicBezTo>
                <a:cubicBezTo>
                  <a:pt x="51" y="43"/>
                  <a:pt x="92" y="61"/>
                  <a:pt x="89" y="52"/>
                </a:cubicBezTo>
                <a:cubicBezTo>
                  <a:pt x="84" y="35"/>
                  <a:pt x="64" y="27"/>
                  <a:pt x="52" y="15"/>
                </a:cubicBezTo>
                <a:close/>
              </a:path>
            </a:pathLst>
          </a:custGeom>
          <a:solidFill>
            <a:schemeClr val="accent1"/>
          </a:solidFill>
          <a:ln w="9525">
            <a:solidFill>
              <a:schemeClr val="tx1"/>
            </a:solidFill>
            <a:round/>
            <a:headEnd/>
            <a:tailEnd/>
          </a:ln>
          <a:effectLst/>
        </p:spPr>
        <p:txBody>
          <a:bodyPr/>
          <a:lstStyle/>
          <a:p>
            <a:endParaRPr lang="en-US"/>
          </a:p>
        </p:txBody>
      </p:sp>
      <p:sp>
        <p:nvSpPr>
          <p:cNvPr id="34107" name="Text Box 315"/>
          <p:cNvSpPr txBox="1">
            <a:spLocks noChangeArrowheads="1"/>
          </p:cNvSpPr>
          <p:nvPr/>
        </p:nvSpPr>
        <p:spPr bwMode="auto">
          <a:xfrm>
            <a:off x="5181600" y="3581400"/>
            <a:ext cx="336550" cy="366713"/>
          </a:xfrm>
          <a:prstGeom prst="rect">
            <a:avLst/>
          </a:prstGeom>
          <a:noFill/>
          <a:ln w="9525">
            <a:noFill/>
            <a:miter lim="800000"/>
            <a:headEnd/>
            <a:tailEnd/>
          </a:ln>
          <a:effectLst/>
        </p:spPr>
        <p:txBody>
          <a:bodyPr wrap="none">
            <a:spAutoFit/>
          </a:bodyPr>
          <a:lstStyle/>
          <a:p>
            <a:r>
              <a:rPr lang="en-US"/>
              <a:t>A</a:t>
            </a:r>
          </a:p>
        </p:txBody>
      </p:sp>
      <p:sp>
        <p:nvSpPr>
          <p:cNvPr id="34108" name="Text Box 316"/>
          <p:cNvSpPr txBox="1">
            <a:spLocks noChangeArrowheads="1"/>
          </p:cNvSpPr>
          <p:nvPr/>
        </p:nvSpPr>
        <p:spPr bwMode="auto">
          <a:xfrm>
            <a:off x="5562600" y="4495800"/>
            <a:ext cx="336550" cy="366713"/>
          </a:xfrm>
          <a:prstGeom prst="rect">
            <a:avLst/>
          </a:prstGeom>
          <a:noFill/>
          <a:ln w="9525">
            <a:noFill/>
            <a:miter lim="800000"/>
            <a:headEnd/>
            <a:tailEnd/>
          </a:ln>
          <a:effectLst/>
        </p:spPr>
        <p:txBody>
          <a:bodyPr wrap="none">
            <a:spAutoFit/>
          </a:bodyPr>
          <a:lstStyle/>
          <a:p>
            <a:r>
              <a:rPr lang="en-US"/>
              <a:t>B</a:t>
            </a:r>
          </a:p>
        </p:txBody>
      </p:sp>
      <p:sp>
        <p:nvSpPr>
          <p:cNvPr id="34109" name="Text Box 317"/>
          <p:cNvSpPr txBox="1">
            <a:spLocks noChangeArrowheads="1"/>
          </p:cNvSpPr>
          <p:nvPr/>
        </p:nvSpPr>
        <p:spPr bwMode="auto">
          <a:xfrm>
            <a:off x="5943600" y="4800600"/>
            <a:ext cx="349250" cy="366713"/>
          </a:xfrm>
          <a:prstGeom prst="rect">
            <a:avLst/>
          </a:prstGeom>
          <a:noFill/>
          <a:ln w="9525">
            <a:noFill/>
            <a:miter lim="800000"/>
            <a:headEnd/>
            <a:tailEnd/>
          </a:ln>
          <a:effectLst/>
        </p:spPr>
        <p:txBody>
          <a:bodyPr wrap="none">
            <a:spAutoFit/>
          </a:bodyPr>
          <a:lstStyle/>
          <a:p>
            <a:r>
              <a:rPr lang="en-US"/>
              <a:t>C</a:t>
            </a:r>
          </a:p>
        </p:txBody>
      </p:sp>
      <p:sp>
        <p:nvSpPr>
          <p:cNvPr id="34110" name="Text Box 318"/>
          <p:cNvSpPr txBox="1">
            <a:spLocks noChangeArrowheads="1"/>
          </p:cNvSpPr>
          <p:nvPr/>
        </p:nvSpPr>
        <p:spPr bwMode="auto">
          <a:xfrm>
            <a:off x="7010400" y="5105400"/>
            <a:ext cx="349250" cy="366713"/>
          </a:xfrm>
          <a:prstGeom prst="rect">
            <a:avLst/>
          </a:prstGeom>
          <a:noFill/>
          <a:ln w="9525">
            <a:noFill/>
            <a:miter lim="800000"/>
            <a:headEnd/>
            <a:tailEnd/>
          </a:ln>
          <a:effectLst/>
        </p:spPr>
        <p:txBody>
          <a:bodyPr wrap="none">
            <a:spAutoFit/>
          </a:bodyPr>
          <a:lstStyle/>
          <a:p>
            <a:r>
              <a:rPr lang="en-US"/>
              <a:t>D</a:t>
            </a:r>
          </a:p>
        </p:txBody>
      </p:sp>
      <p:sp>
        <p:nvSpPr>
          <p:cNvPr id="34111" name="Text Box 319"/>
          <p:cNvSpPr txBox="1">
            <a:spLocks noChangeArrowheads="1"/>
          </p:cNvSpPr>
          <p:nvPr/>
        </p:nvSpPr>
        <p:spPr bwMode="auto">
          <a:xfrm>
            <a:off x="7696200" y="4321175"/>
            <a:ext cx="1212850" cy="304800"/>
          </a:xfrm>
          <a:prstGeom prst="rect">
            <a:avLst/>
          </a:prstGeom>
          <a:noFill/>
          <a:ln w="9525">
            <a:noFill/>
            <a:miter lim="800000"/>
            <a:headEnd/>
            <a:tailEnd/>
          </a:ln>
          <a:effectLst/>
        </p:spPr>
        <p:txBody>
          <a:bodyPr wrap="none">
            <a:spAutoFit/>
          </a:bodyPr>
          <a:lstStyle/>
          <a:p>
            <a:r>
              <a:rPr lang="en-US" sz="1400"/>
              <a:t>d = 4000 unit</a:t>
            </a:r>
          </a:p>
        </p:txBody>
      </p:sp>
      <p:sp>
        <p:nvSpPr>
          <p:cNvPr id="34112" name="Text Box 320"/>
          <p:cNvSpPr txBox="1">
            <a:spLocks noChangeArrowheads="1"/>
          </p:cNvSpPr>
          <p:nvPr/>
        </p:nvSpPr>
        <p:spPr bwMode="auto">
          <a:xfrm>
            <a:off x="7772400" y="4625975"/>
            <a:ext cx="1203325" cy="304800"/>
          </a:xfrm>
          <a:prstGeom prst="rect">
            <a:avLst/>
          </a:prstGeom>
          <a:noFill/>
          <a:ln w="9525">
            <a:noFill/>
            <a:miter lim="800000"/>
            <a:headEnd/>
            <a:tailEnd/>
          </a:ln>
          <a:effectLst/>
        </p:spPr>
        <p:txBody>
          <a:bodyPr wrap="none">
            <a:spAutoFit/>
          </a:bodyPr>
          <a:lstStyle/>
          <a:p>
            <a:r>
              <a:rPr lang="en-US" sz="1400"/>
              <a:t>c = 3000 unit</a:t>
            </a:r>
          </a:p>
        </p:txBody>
      </p:sp>
      <p:sp>
        <p:nvSpPr>
          <p:cNvPr id="34113" name="Text Box 321"/>
          <p:cNvSpPr txBox="1">
            <a:spLocks noChangeArrowheads="1"/>
          </p:cNvSpPr>
          <p:nvPr/>
        </p:nvSpPr>
        <p:spPr bwMode="auto">
          <a:xfrm>
            <a:off x="7772400" y="4930775"/>
            <a:ext cx="1212850" cy="304800"/>
          </a:xfrm>
          <a:prstGeom prst="rect">
            <a:avLst/>
          </a:prstGeom>
          <a:noFill/>
          <a:ln w="9525">
            <a:noFill/>
            <a:miter lim="800000"/>
            <a:headEnd/>
            <a:tailEnd/>
          </a:ln>
          <a:effectLst/>
        </p:spPr>
        <p:txBody>
          <a:bodyPr wrap="none">
            <a:spAutoFit/>
          </a:bodyPr>
          <a:lstStyle/>
          <a:p>
            <a:r>
              <a:rPr lang="en-US" sz="1400"/>
              <a:t>b = 2000 unit</a:t>
            </a:r>
          </a:p>
        </p:txBody>
      </p:sp>
      <p:sp>
        <p:nvSpPr>
          <p:cNvPr id="34114" name="Text Box 322"/>
          <p:cNvSpPr txBox="1">
            <a:spLocks noChangeArrowheads="1"/>
          </p:cNvSpPr>
          <p:nvPr/>
        </p:nvSpPr>
        <p:spPr bwMode="auto">
          <a:xfrm>
            <a:off x="7772400" y="5235575"/>
            <a:ext cx="1212850" cy="304800"/>
          </a:xfrm>
          <a:prstGeom prst="rect">
            <a:avLst/>
          </a:prstGeom>
          <a:noFill/>
          <a:ln w="9525">
            <a:noFill/>
            <a:miter lim="800000"/>
            <a:headEnd/>
            <a:tailEnd/>
          </a:ln>
          <a:effectLst/>
        </p:spPr>
        <p:txBody>
          <a:bodyPr wrap="none">
            <a:spAutoFit/>
          </a:bodyPr>
          <a:lstStyle/>
          <a:p>
            <a:r>
              <a:rPr lang="en-US" sz="1400"/>
              <a:t>a = 1000 unit</a:t>
            </a:r>
          </a:p>
        </p:txBody>
      </p:sp>
      <p:sp>
        <p:nvSpPr>
          <p:cNvPr id="34115" name="Text Box 323"/>
          <p:cNvSpPr txBox="1">
            <a:spLocks noChangeArrowheads="1"/>
          </p:cNvSpPr>
          <p:nvPr/>
        </p:nvSpPr>
        <p:spPr bwMode="auto">
          <a:xfrm>
            <a:off x="5715000" y="6172200"/>
            <a:ext cx="2362200" cy="366713"/>
          </a:xfrm>
          <a:prstGeom prst="rect">
            <a:avLst/>
          </a:prstGeom>
          <a:noFill/>
          <a:ln w="9525">
            <a:noFill/>
            <a:miter lim="800000"/>
            <a:headEnd/>
            <a:tailEnd/>
          </a:ln>
          <a:effectLst/>
        </p:spPr>
        <p:txBody>
          <a:bodyPr>
            <a:spAutoFit/>
          </a:bodyPr>
          <a:lstStyle/>
          <a:p>
            <a:pPr>
              <a:spcBef>
                <a:spcPct val="50000"/>
              </a:spcBef>
            </a:pPr>
            <a:r>
              <a:rPr lang="en-US"/>
              <a:t>Tenaga Kerja (unit)</a:t>
            </a:r>
          </a:p>
        </p:txBody>
      </p:sp>
      <p:sp>
        <p:nvSpPr>
          <p:cNvPr id="34116" name="Text Box 324"/>
          <p:cNvSpPr txBox="1">
            <a:spLocks noChangeArrowheads="1"/>
          </p:cNvSpPr>
          <p:nvPr/>
        </p:nvSpPr>
        <p:spPr bwMode="auto">
          <a:xfrm>
            <a:off x="4572000" y="1752600"/>
            <a:ext cx="1390650" cy="366713"/>
          </a:xfrm>
          <a:prstGeom prst="rect">
            <a:avLst/>
          </a:prstGeom>
          <a:noFill/>
          <a:ln w="9525">
            <a:noFill/>
            <a:miter lim="800000"/>
            <a:headEnd/>
            <a:tailEnd/>
          </a:ln>
          <a:effectLst/>
        </p:spPr>
        <p:txBody>
          <a:bodyPr wrap="none">
            <a:spAutoFit/>
          </a:bodyPr>
          <a:lstStyle/>
          <a:p>
            <a:r>
              <a:rPr lang="en-US"/>
              <a:t>Modal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wipe(up)">
                                      <p:cBhvr>
                                        <p:cTn id="7" dur="75"/>
                                        <p:tgtEl>
                                          <p:spTgt spid="3379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34041">
                                            <p:txEl>
                                              <p:pRg st="0" end="0"/>
                                            </p:txEl>
                                          </p:spTgt>
                                        </p:tgtEl>
                                        <p:attrNameLst>
                                          <p:attrName>style.visibility</p:attrName>
                                        </p:attrNameLst>
                                      </p:cBhvr>
                                      <p:to>
                                        <p:strVal val="visible"/>
                                      </p:to>
                                    </p:set>
                                    <p:animEffect transition="in" filter="wipe(up)">
                                      <p:cBhvr>
                                        <p:cTn id="12" dur="75"/>
                                        <p:tgtEl>
                                          <p:spTgt spid="3404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117"/>
                                        </p:tgtEl>
                                        <p:attrNameLst>
                                          <p:attrName>style.visibility</p:attrName>
                                        </p:attrNameLst>
                                      </p:cBhvr>
                                      <p:to>
                                        <p:strVal val="visible"/>
                                      </p:to>
                                    </p:set>
                                    <p:animEffect transition="in" filter="dissolve">
                                      <p:cBhvr>
                                        <p:cTn id="17" dur="500"/>
                                        <p:tgtEl>
                                          <p:spTgt spid="34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P spid="3404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rgbClr val="A9F5B0"/>
          </a:solidFill>
        </p:spPr>
        <p:txBody>
          <a:bodyPr/>
          <a:lstStyle/>
          <a:p>
            <a:r>
              <a:rPr lang="en-US"/>
              <a:t>Kurva Isocost</a:t>
            </a:r>
          </a:p>
        </p:txBody>
      </p:sp>
      <p:sp>
        <p:nvSpPr>
          <p:cNvPr id="43011" name="Rectangle 3"/>
          <p:cNvSpPr>
            <a:spLocks noGrp="1" noChangeArrowheads="1"/>
          </p:cNvSpPr>
          <p:nvPr>
            <p:ph type="body" idx="1"/>
          </p:nvPr>
        </p:nvSpPr>
        <p:spPr>
          <a:xfrm>
            <a:off x="457200" y="1600200"/>
            <a:ext cx="8229600" cy="4800600"/>
          </a:xfrm>
        </p:spPr>
        <p:txBody>
          <a:bodyPr/>
          <a:lstStyle/>
          <a:p>
            <a:endParaRPr lang="en-US"/>
          </a:p>
        </p:txBody>
      </p:sp>
      <p:sp>
        <p:nvSpPr>
          <p:cNvPr id="43012" name="Line 4"/>
          <p:cNvSpPr>
            <a:spLocks noChangeShapeType="1"/>
          </p:cNvSpPr>
          <p:nvPr/>
        </p:nvSpPr>
        <p:spPr bwMode="auto">
          <a:xfrm>
            <a:off x="990600" y="2438400"/>
            <a:ext cx="0" cy="3124200"/>
          </a:xfrm>
          <a:prstGeom prst="line">
            <a:avLst/>
          </a:prstGeom>
          <a:noFill/>
          <a:ln w="9525">
            <a:solidFill>
              <a:schemeClr val="tx1"/>
            </a:solidFill>
            <a:round/>
            <a:headEnd/>
            <a:tailEnd/>
          </a:ln>
          <a:effectLst/>
        </p:spPr>
        <p:txBody>
          <a:bodyPr/>
          <a:lstStyle/>
          <a:p>
            <a:endParaRPr lang="en-US"/>
          </a:p>
        </p:txBody>
      </p:sp>
      <p:sp>
        <p:nvSpPr>
          <p:cNvPr id="43013" name="Line 5"/>
          <p:cNvSpPr>
            <a:spLocks noChangeShapeType="1"/>
          </p:cNvSpPr>
          <p:nvPr/>
        </p:nvSpPr>
        <p:spPr bwMode="auto">
          <a:xfrm>
            <a:off x="990600" y="5562600"/>
            <a:ext cx="6324600" cy="0"/>
          </a:xfrm>
          <a:prstGeom prst="line">
            <a:avLst/>
          </a:prstGeom>
          <a:noFill/>
          <a:ln w="9525">
            <a:solidFill>
              <a:schemeClr val="tx1"/>
            </a:solidFill>
            <a:round/>
            <a:headEnd/>
            <a:tailEnd/>
          </a:ln>
          <a:effectLst/>
        </p:spPr>
        <p:txBody>
          <a:bodyPr/>
          <a:lstStyle/>
          <a:p>
            <a:endParaRPr lang="en-US"/>
          </a:p>
        </p:txBody>
      </p:sp>
      <p:sp>
        <p:nvSpPr>
          <p:cNvPr id="43014" name="Line 6"/>
          <p:cNvSpPr>
            <a:spLocks noChangeShapeType="1"/>
          </p:cNvSpPr>
          <p:nvPr/>
        </p:nvSpPr>
        <p:spPr bwMode="auto">
          <a:xfrm>
            <a:off x="990600" y="4419600"/>
            <a:ext cx="3200400" cy="1143000"/>
          </a:xfrm>
          <a:prstGeom prst="line">
            <a:avLst/>
          </a:prstGeom>
          <a:noFill/>
          <a:ln w="9525">
            <a:solidFill>
              <a:schemeClr val="tx1"/>
            </a:solidFill>
            <a:round/>
            <a:headEnd/>
            <a:tailEnd/>
          </a:ln>
          <a:effectLst/>
        </p:spPr>
        <p:txBody>
          <a:bodyPr/>
          <a:lstStyle/>
          <a:p>
            <a:endParaRPr lang="en-US"/>
          </a:p>
        </p:txBody>
      </p:sp>
      <p:sp>
        <p:nvSpPr>
          <p:cNvPr id="43015" name="Line 7"/>
          <p:cNvSpPr>
            <a:spLocks noChangeShapeType="1"/>
          </p:cNvSpPr>
          <p:nvPr/>
        </p:nvSpPr>
        <p:spPr bwMode="auto">
          <a:xfrm>
            <a:off x="990600" y="4114800"/>
            <a:ext cx="3962400" cy="1447800"/>
          </a:xfrm>
          <a:prstGeom prst="line">
            <a:avLst/>
          </a:prstGeom>
          <a:noFill/>
          <a:ln w="9525">
            <a:solidFill>
              <a:schemeClr val="tx1"/>
            </a:solidFill>
            <a:round/>
            <a:headEnd/>
            <a:tailEnd/>
          </a:ln>
          <a:effectLst/>
        </p:spPr>
        <p:txBody>
          <a:bodyPr/>
          <a:lstStyle/>
          <a:p>
            <a:endParaRPr lang="en-US"/>
          </a:p>
        </p:txBody>
      </p:sp>
      <p:sp>
        <p:nvSpPr>
          <p:cNvPr id="43016" name="Line 8"/>
          <p:cNvSpPr>
            <a:spLocks noChangeShapeType="1"/>
          </p:cNvSpPr>
          <p:nvPr/>
        </p:nvSpPr>
        <p:spPr bwMode="auto">
          <a:xfrm>
            <a:off x="990600" y="3810000"/>
            <a:ext cx="4572000" cy="1752600"/>
          </a:xfrm>
          <a:prstGeom prst="line">
            <a:avLst/>
          </a:prstGeom>
          <a:noFill/>
          <a:ln w="9525">
            <a:solidFill>
              <a:schemeClr val="tx1"/>
            </a:solidFill>
            <a:round/>
            <a:headEnd/>
            <a:tailEnd/>
          </a:ln>
          <a:effectLst/>
        </p:spPr>
        <p:txBody>
          <a:bodyPr/>
          <a:lstStyle/>
          <a:p>
            <a:endParaRPr lang="en-US"/>
          </a:p>
        </p:txBody>
      </p:sp>
      <p:sp>
        <p:nvSpPr>
          <p:cNvPr id="43017" name="Line 9"/>
          <p:cNvSpPr>
            <a:spLocks noChangeShapeType="1"/>
          </p:cNvSpPr>
          <p:nvPr/>
        </p:nvSpPr>
        <p:spPr bwMode="auto">
          <a:xfrm>
            <a:off x="990600" y="3505200"/>
            <a:ext cx="5181600" cy="2057400"/>
          </a:xfrm>
          <a:prstGeom prst="line">
            <a:avLst/>
          </a:prstGeom>
          <a:noFill/>
          <a:ln w="9525">
            <a:solidFill>
              <a:schemeClr val="tx1"/>
            </a:solidFill>
            <a:round/>
            <a:headEnd/>
            <a:tailEnd/>
          </a:ln>
          <a:effectLst/>
        </p:spPr>
        <p:txBody>
          <a:bodyPr/>
          <a:lstStyle/>
          <a:p>
            <a:endParaRPr lang="en-US"/>
          </a:p>
        </p:txBody>
      </p:sp>
      <p:sp>
        <p:nvSpPr>
          <p:cNvPr id="43018" name="Text Box 10"/>
          <p:cNvSpPr txBox="1">
            <a:spLocks noChangeArrowheads="1"/>
          </p:cNvSpPr>
          <p:nvPr/>
        </p:nvSpPr>
        <p:spPr bwMode="auto">
          <a:xfrm>
            <a:off x="381000" y="2133600"/>
            <a:ext cx="1390650" cy="366713"/>
          </a:xfrm>
          <a:prstGeom prst="rect">
            <a:avLst/>
          </a:prstGeom>
          <a:noFill/>
          <a:ln w="9525">
            <a:noFill/>
            <a:miter lim="800000"/>
            <a:headEnd/>
            <a:tailEnd/>
          </a:ln>
          <a:effectLst/>
        </p:spPr>
        <p:txBody>
          <a:bodyPr wrap="none">
            <a:spAutoFit/>
          </a:bodyPr>
          <a:lstStyle/>
          <a:p>
            <a:r>
              <a:rPr lang="en-US"/>
              <a:t>Modal (unit)</a:t>
            </a:r>
          </a:p>
        </p:txBody>
      </p:sp>
      <p:sp>
        <p:nvSpPr>
          <p:cNvPr id="43019" name="Text Box 11"/>
          <p:cNvSpPr txBox="1">
            <a:spLocks noChangeArrowheads="1"/>
          </p:cNvSpPr>
          <p:nvPr/>
        </p:nvSpPr>
        <p:spPr bwMode="auto">
          <a:xfrm>
            <a:off x="609600" y="4800600"/>
            <a:ext cx="311150" cy="366713"/>
          </a:xfrm>
          <a:prstGeom prst="rect">
            <a:avLst/>
          </a:prstGeom>
          <a:noFill/>
          <a:ln w="9525">
            <a:noFill/>
            <a:miter lim="800000"/>
            <a:headEnd/>
            <a:tailEnd/>
          </a:ln>
          <a:effectLst/>
        </p:spPr>
        <p:txBody>
          <a:bodyPr wrap="none">
            <a:spAutoFit/>
          </a:bodyPr>
          <a:lstStyle/>
          <a:p>
            <a:r>
              <a:rPr lang="en-US"/>
              <a:t>2</a:t>
            </a:r>
          </a:p>
        </p:txBody>
      </p:sp>
      <p:sp>
        <p:nvSpPr>
          <p:cNvPr id="43020" name="Text Box 12"/>
          <p:cNvSpPr txBox="1">
            <a:spLocks noChangeArrowheads="1"/>
          </p:cNvSpPr>
          <p:nvPr/>
        </p:nvSpPr>
        <p:spPr bwMode="auto">
          <a:xfrm>
            <a:off x="609600" y="4191000"/>
            <a:ext cx="311150" cy="366713"/>
          </a:xfrm>
          <a:prstGeom prst="rect">
            <a:avLst/>
          </a:prstGeom>
          <a:noFill/>
          <a:ln w="9525">
            <a:noFill/>
            <a:miter lim="800000"/>
            <a:headEnd/>
            <a:tailEnd/>
          </a:ln>
          <a:effectLst/>
        </p:spPr>
        <p:txBody>
          <a:bodyPr wrap="none">
            <a:spAutoFit/>
          </a:bodyPr>
          <a:lstStyle/>
          <a:p>
            <a:r>
              <a:rPr lang="en-US"/>
              <a:t>4</a:t>
            </a:r>
          </a:p>
        </p:txBody>
      </p:sp>
      <p:sp>
        <p:nvSpPr>
          <p:cNvPr id="43021" name="Text Box 13"/>
          <p:cNvSpPr txBox="1">
            <a:spLocks noChangeArrowheads="1"/>
          </p:cNvSpPr>
          <p:nvPr/>
        </p:nvSpPr>
        <p:spPr bwMode="auto">
          <a:xfrm>
            <a:off x="609600" y="3581400"/>
            <a:ext cx="311150" cy="366713"/>
          </a:xfrm>
          <a:prstGeom prst="rect">
            <a:avLst/>
          </a:prstGeom>
          <a:noFill/>
          <a:ln w="9525">
            <a:noFill/>
            <a:miter lim="800000"/>
            <a:headEnd/>
            <a:tailEnd/>
          </a:ln>
          <a:effectLst/>
        </p:spPr>
        <p:txBody>
          <a:bodyPr wrap="none">
            <a:spAutoFit/>
          </a:bodyPr>
          <a:lstStyle/>
          <a:p>
            <a:r>
              <a:rPr lang="en-US"/>
              <a:t>6</a:t>
            </a:r>
          </a:p>
        </p:txBody>
      </p:sp>
      <p:sp>
        <p:nvSpPr>
          <p:cNvPr id="43022" name="Text Box 14"/>
          <p:cNvSpPr txBox="1">
            <a:spLocks noChangeArrowheads="1"/>
          </p:cNvSpPr>
          <p:nvPr/>
        </p:nvSpPr>
        <p:spPr bwMode="auto">
          <a:xfrm>
            <a:off x="609600" y="2971800"/>
            <a:ext cx="311150" cy="366713"/>
          </a:xfrm>
          <a:prstGeom prst="rect">
            <a:avLst/>
          </a:prstGeom>
          <a:noFill/>
          <a:ln w="9525">
            <a:noFill/>
            <a:miter lim="800000"/>
            <a:headEnd/>
            <a:tailEnd/>
          </a:ln>
          <a:effectLst/>
        </p:spPr>
        <p:txBody>
          <a:bodyPr wrap="none">
            <a:spAutoFit/>
          </a:bodyPr>
          <a:lstStyle/>
          <a:p>
            <a:r>
              <a:rPr lang="en-US"/>
              <a:t>8</a:t>
            </a:r>
          </a:p>
        </p:txBody>
      </p:sp>
      <p:sp>
        <p:nvSpPr>
          <p:cNvPr id="43023" name="Text Box 15"/>
          <p:cNvSpPr txBox="1">
            <a:spLocks noChangeArrowheads="1"/>
          </p:cNvSpPr>
          <p:nvPr/>
        </p:nvSpPr>
        <p:spPr bwMode="auto">
          <a:xfrm>
            <a:off x="1524000" y="5562600"/>
            <a:ext cx="311150" cy="366713"/>
          </a:xfrm>
          <a:prstGeom prst="rect">
            <a:avLst/>
          </a:prstGeom>
          <a:noFill/>
          <a:ln w="9525">
            <a:noFill/>
            <a:miter lim="800000"/>
            <a:headEnd/>
            <a:tailEnd/>
          </a:ln>
          <a:effectLst/>
        </p:spPr>
        <p:txBody>
          <a:bodyPr wrap="none">
            <a:spAutoFit/>
          </a:bodyPr>
          <a:lstStyle/>
          <a:p>
            <a:r>
              <a:rPr lang="en-US"/>
              <a:t>2</a:t>
            </a:r>
          </a:p>
        </p:txBody>
      </p:sp>
      <p:sp>
        <p:nvSpPr>
          <p:cNvPr id="43024" name="Text Box 16"/>
          <p:cNvSpPr txBox="1">
            <a:spLocks noChangeArrowheads="1"/>
          </p:cNvSpPr>
          <p:nvPr/>
        </p:nvSpPr>
        <p:spPr bwMode="auto">
          <a:xfrm>
            <a:off x="2286000" y="5562600"/>
            <a:ext cx="311150" cy="366713"/>
          </a:xfrm>
          <a:prstGeom prst="rect">
            <a:avLst/>
          </a:prstGeom>
          <a:noFill/>
          <a:ln w="9525">
            <a:noFill/>
            <a:miter lim="800000"/>
            <a:headEnd/>
            <a:tailEnd/>
          </a:ln>
          <a:effectLst/>
        </p:spPr>
        <p:txBody>
          <a:bodyPr wrap="none">
            <a:spAutoFit/>
          </a:bodyPr>
          <a:lstStyle/>
          <a:p>
            <a:r>
              <a:rPr lang="en-US"/>
              <a:t>4</a:t>
            </a:r>
          </a:p>
        </p:txBody>
      </p:sp>
      <p:sp>
        <p:nvSpPr>
          <p:cNvPr id="43025" name="Text Box 17"/>
          <p:cNvSpPr txBox="1">
            <a:spLocks noChangeArrowheads="1"/>
          </p:cNvSpPr>
          <p:nvPr/>
        </p:nvSpPr>
        <p:spPr bwMode="auto">
          <a:xfrm>
            <a:off x="3200400" y="5562600"/>
            <a:ext cx="311150" cy="366713"/>
          </a:xfrm>
          <a:prstGeom prst="rect">
            <a:avLst/>
          </a:prstGeom>
          <a:noFill/>
          <a:ln w="9525">
            <a:noFill/>
            <a:miter lim="800000"/>
            <a:headEnd/>
            <a:tailEnd/>
          </a:ln>
          <a:effectLst/>
        </p:spPr>
        <p:txBody>
          <a:bodyPr wrap="none">
            <a:spAutoFit/>
          </a:bodyPr>
          <a:lstStyle/>
          <a:p>
            <a:r>
              <a:rPr lang="en-US"/>
              <a:t>6</a:t>
            </a:r>
          </a:p>
        </p:txBody>
      </p:sp>
      <p:sp>
        <p:nvSpPr>
          <p:cNvPr id="43026" name="Text Box 18"/>
          <p:cNvSpPr txBox="1">
            <a:spLocks noChangeArrowheads="1"/>
          </p:cNvSpPr>
          <p:nvPr/>
        </p:nvSpPr>
        <p:spPr bwMode="auto">
          <a:xfrm>
            <a:off x="4038600" y="5562600"/>
            <a:ext cx="311150" cy="366713"/>
          </a:xfrm>
          <a:prstGeom prst="rect">
            <a:avLst/>
          </a:prstGeom>
          <a:noFill/>
          <a:ln w="9525">
            <a:noFill/>
            <a:miter lim="800000"/>
            <a:headEnd/>
            <a:tailEnd/>
          </a:ln>
          <a:effectLst/>
        </p:spPr>
        <p:txBody>
          <a:bodyPr wrap="none">
            <a:spAutoFit/>
          </a:bodyPr>
          <a:lstStyle/>
          <a:p>
            <a:r>
              <a:rPr lang="en-US"/>
              <a:t>8</a:t>
            </a:r>
          </a:p>
        </p:txBody>
      </p:sp>
      <p:sp>
        <p:nvSpPr>
          <p:cNvPr id="43027" name="Text Box 19"/>
          <p:cNvSpPr txBox="1">
            <a:spLocks noChangeArrowheads="1"/>
          </p:cNvSpPr>
          <p:nvPr/>
        </p:nvSpPr>
        <p:spPr bwMode="auto">
          <a:xfrm>
            <a:off x="4724400" y="5562600"/>
            <a:ext cx="438150" cy="366713"/>
          </a:xfrm>
          <a:prstGeom prst="rect">
            <a:avLst/>
          </a:prstGeom>
          <a:noFill/>
          <a:ln w="9525">
            <a:noFill/>
            <a:miter lim="800000"/>
            <a:headEnd/>
            <a:tailEnd/>
          </a:ln>
          <a:effectLst/>
        </p:spPr>
        <p:txBody>
          <a:bodyPr wrap="none">
            <a:spAutoFit/>
          </a:bodyPr>
          <a:lstStyle/>
          <a:p>
            <a:r>
              <a:rPr lang="en-US"/>
              <a:t>10</a:t>
            </a:r>
          </a:p>
        </p:txBody>
      </p:sp>
      <p:sp>
        <p:nvSpPr>
          <p:cNvPr id="43028" name="Text Box 20"/>
          <p:cNvSpPr txBox="1">
            <a:spLocks noChangeArrowheads="1"/>
          </p:cNvSpPr>
          <p:nvPr/>
        </p:nvSpPr>
        <p:spPr bwMode="auto">
          <a:xfrm>
            <a:off x="5410200" y="5562600"/>
            <a:ext cx="438150" cy="366713"/>
          </a:xfrm>
          <a:prstGeom prst="rect">
            <a:avLst/>
          </a:prstGeom>
          <a:noFill/>
          <a:ln w="9525">
            <a:noFill/>
            <a:miter lim="800000"/>
            <a:headEnd/>
            <a:tailEnd/>
          </a:ln>
          <a:effectLst/>
        </p:spPr>
        <p:txBody>
          <a:bodyPr wrap="none">
            <a:spAutoFit/>
          </a:bodyPr>
          <a:lstStyle/>
          <a:p>
            <a:r>
              <a:rPr lang="en-US"/>
              <a:t>12</a:t>
            </a:r>
          </a:p>
        </p:txBody>
      </p:sp>
      <p:sp>
        <p:nvSpPr>
          <p:cNvPr id="43029" name="Text Box 21"/>
          <p:cNvSpPr txBox="1">
            <a:spLocks noChangeArrowheads="1"/>
          </p:cNvSpPr>
          <p:nvPr/>
        </p:nvSpPr>
        <p:spPr bwMode="auto">
          <a:xfrm>
            <a:off x="5943600" y="5562600"/>
            <a:ext cx="438150" cy="366713"/>
          </a:xfrm>
          <a:prstGeom prst="rect">
            <a:avLst/>
          </a:prstGeom>
          <a:noFill/>
          <a:ln w="9525">
            <a:noFill/>
            <a:miter lim="800000"/>
            <a:headEnd/>
            <a:tailEnd/>
          </a:ln>
          <a:effectLst/>
        </p:spPr>
        <p:txBody>
          <a:bodyPr wrap="none">
            <a:spAutoFit/>
          </a:bodyPr>
          <a:lstStyle/>
          <a:p>
            <a:r>
              <a:rPr lang="en-US"/>
              <a:t>14</a:t>
            </a:r>
          </a:p>
        </p:txBody>
      </p:sp>
      <p:sp>
        <p:nvSpPr>
          <p:cNvPr id="43030" name="Text Box 22"/>
          <p:cNvSpPr txBox="1">
            <a:spLocks noChangeArrowheads="1"/>
          </p:cNvSpPr>
          <p:nvPr/>
        </p:nvSpPr>
        <p:spPr bwMode="auto">
          <a:xfrm>
            <a:off x="2651125" y="5827713"/>
            <a:ext cx="2139950" cy="366712"/>
          </a:xfrm>
          <a:prstGeom prst="rect">
            <a:avLst/>
          </a:prstGeom>
          <a:noFill/>
          <a:ln w="9525">
            <a:noFill/>
            <a:miter lim="800000"/>
            <a:headEnd/>
            <a:tailEnd/>
          </a:ln>
          <a:effectLst/>
        </p:spPr>
        <p:txBody>
          <a:bodyPr wrap="none">
            <a:spAutoFit/>
          </a:bodyPr>
          <a:lstStyle/>
          <a:p>
            <a:r>
              <a:rPr lang="en-US"/>
              <a:t>Tenaga Kerja (unit)</a:t>
            </a:r>
          </a:p>
        </p:txBody>
      </p:sp>
      <p:sp>
        <p:nvSpPr>
          <p:cNvPr id="43031" name="Text Box 23"/>
          <p:cNvSpPr txBox="1">
            <a:spLocks noChangeArrowheads="1"/>
          </p:cNvSpPr>
          <p:nvPr/>
        </p:nvSpPr>
        <p:spPr bwMode="auto">
          <a:xfrm>
            <a:off x="1752600" y="3581400"/>
            <a:ext cx="838200" cy="366713"/>
          </a:xfrm>
          <a:prstGeom prst="rect">
            <a:avLst/>
          </a:prstGeom>
          <a:noFill/>
          <a:ln w="9525">
            <a:noFill/>
            <a:miter lim="800000"/>
            <a:headEnd/>
            <a:tailEnd/>
          </a:ln>
          <a:effectLst/>
        </p:spPr>
        <p:txBody>
          <a:bodyPr>
            <a:spAutoFit/>
          </a:bodyPr>
          <a:lstStyle/>
          <a:p>
            <a:pPr>
              <a:spcBef>
                <a:spcPct val="50000"/>
              </a:spcBef>
            </a:pPr>
            <a:r>
              <a:rPr lang="en-US"/>
              <a:t>TC4</a:t>
            </a:r>
          </a:p>
        </p:txBody>
      </p:sp>
      <p:sp>
        <p:nvSpPr>
          <p:cNvPr id="43032" name="Text Box 24"/>
          <p:cNvSpPr txBox="1">
            <a:spLocks noChangeArrowheads="1"/>
          </p:cNvSpPr>
          <p:nvPr/>
        </p:nvSpPr>
        <p:spPr bwMode="auto">
          <a:xfrm>
            <a:off x="2057400" y="4038600"/>
            <a:ext cx="615950" cy="366713"/>
          </a:xfrm>
          <a:prstGeom prst="rect">
            <a:avLst/>
          </a:prstGeom>
          <a:noFill/>
          <a:ln w="9525">
            <a:noFill/>
            <a:miter lim="800000"/>
            <a:headEnd/>
            <a:tailEnd/>
          </a:ln>
          <a:effectLst/>
        </p:spPr>
        <p:txBody>
          <a:bodyPr wrap="none">
            <a:spAutoFit/>
          </a:bodyPr>
          <a:lstStyle/>
          <a:p>
            <a:r>
              <a:rPr lang="en-US"/>
              <a:t>TC3</a:t>
            </a:r>
          </a:p>
        </p:txBody>
      </p:sp>
      <p:sp>
        <p:nvSpPr>
          <p:cNvPr id="43033" name="Text Box 25"/>
          <p:cNvSpPr txBox="1">
            <a:spLocks noChangeArrowheads="1"/>
          </p:cNvSpPr>
          <p:nvPr/>
        </p:nvSpPr>
        <p:spPr bwMode="auto">
          <a:xfrm>
            <a:off x="2362200" y="4419600"/>
            <a:ext cx="615950" cy="366713"/>
          </a:xfrm>
          <a:prstGeom prst="rect">
            <a:avLst/>
          </a:prstGeom>
          <a:noFill/>
          <a:ln w="9525">
            <a:noFill/>
            <a:miter lim="800000"/>
            <a:headEnd/>
            <a:tailEnd/>
          </a:ln>
          <a:effectLst/>
        </p:spPr>
        <p:txBody>
          <a:bodyPr wrap="none">
            <a:spAutoFit/>
          </a:bodyPr>
          <a:lstStyle/>
          <a:p>
            <a:r>
              <a:rPr lang="en-US"/>
              <a:t>TC2</a:t>
            </a:r>
          </a:p>
        </p:txBody>
      </p:sp>
      <p:sp>
        <p:nvSpPr>
          <p:cNvPr id="43034" name="Text Box 26"/>
          <p:cNvSpPr txBox="1">
            <a:spLocks noChangeArrowheads="1"/>
          </p:cNvSpPr>
          <p:nvPr/>
        </p:nvSpPr>
        <p:spPr bwMode="auto">
          <a:xfrm>
            <a:off x="2667000" y="4800600"/>
            <a:ext cx="615950" cy="366713"/>
          </a:xfrm>
          <a:prstGeom prst="rect">
            <a:avLst/>
          </a:prstGeom>
          <a:noFill/>
          <a:ln w="9525">
            <a:noFill/>
            <a:miter lim="800000"/>
            <a:headEnd/>
            <a:tailEnd/>
          </a:ln>
          <a:effectLst/>
        </p:spPr>
        <p:txBody>
          <a:bodyPr wrap="none">
            <a:spAutoFit/>
          </a:bodyPr>
          <a:lstStyle/>
          <a:p>
            <a:r>
              <a:rPr lang="en-US"/>
              <a:t>TC1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wipe(up)">
                                      <p:cBhvr>
                                        <p:cTn id="7" dur="75"/>
                                        <p:tgtEl>
                                          <p:spTgt spid="430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dissolve">
                                      <p:cBhvr>
                                        <p:cTn id="12"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P spid="430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rgbClr val="A9F5B0"/>
          </a:solidFill>
        </p:spPr>
        <p:txBody>
          <a:bodyPr/>
          <a:lstStyle/>
          <a:p>
            <a:r>
              <a:rPr lang="en-US" sz="3600" b="1"/>
              <a:t>Gambar Meminimumkan Biaya atau Memaksimumkan Keuntungan</a:t>
            </a:r>
          </a:p>
        </p:txBody>
      </p:sp>
      <p:sp>
        <p:nvSpPr>
          <p:cNvPr id="44094" name="Rectangle 6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endParaRPr lang="en-US" sz="4400">
              <a:solidFill>
                <a:schemeClr val="tx2"/>
              </a:solidFill>
            </a:endParaRPr>
          </a:p>
        </p:txBody>
      </p:sp>
      <p:sp>
        <p:nvSpPr>
          <p:cNvPr id="44095" name="Line 63"/>
          <p:cNvSpPr>
            <a:spLocks noChangeShapeType="1"/>
          </p:cNvSpPr>
          <p:nvPr/>
        </p:nvSpPr>
        <p:spPr bwMode="auto">
          <a:xfrm>
            <a:off x="990600" y="2438400"/>
            <a:ext cx="0" cy="3124200"/>
          </a:xfrm>
          <a:prstGeom prst="line">
            <a:avLst/>
          </a:prstGeom>
          <a:noFill/>
          <a:ln w="9525">
            <a:solidFill>
              <a:schemeClr val="tx1"/>
            </a:solidFill>
            <a:round/>
            <a:headEnd/>
            <a:tailEnd/>
          </a:ln>
          <a:effectLst/>
        </p:spPr>
        <p:txBody>
          <a:bodyPr/>
          <a:lstStyle/>
          <a:p>
            <a:endParaRPr lang="en-US"/>
          </a:p>
        </p:txBody>
      </p:sp>
      <p:sp>
        <p:nvSpPr>
          <p:cNvPr id="44096" name="Line 64"/>
          <p:cNvSpPr>
            <a:spLocks noChangeShapeType="1"/>
          </p:cNvSpPr>
          <p:nvPr/>
        </p:nvSpPr>
        <p:spPr bwMode="auto">
          <a:xfrm>
            <a:off x="990600" y="5562600"/>
            <a:ext cx="6324600" cy="0"/>
          </a:xfrm>
          <a:prstGeom prst="line">
            <a:avLst/>
          </a:prstGeom>
          <a:noFill/>
          <a:ln w="9525">
            <a:solidFill>
              <a:schemeClr val="tx1"/>
            </a:solidFill>
            <a:round/>
            <a:headEnd/>
            <a:tailEnd/>
          </a:ln>
          <a:effectLst/>
        </p:spPr>
        <p:txBody>
          <a:bodyPr/>
          <a:lstStyle/>
          <a:p>
            <a:endParaRPr lang="en-US"/>
          </a:p>
        </p:txBody>
      </p:sp>
      <p:sp>
        <p:nvSpPr>
          <p:cNvPr id="44101" name="Text Box 69"/>
          <p:cNvSpPr txBox="1">
            <a:spLocks noChangeArrowheads="1"/>
          </p:cNvSpPr>
          <p:nvPr/>
        </p:nvSpPr>
        <p:spPr bwMode="auto">
          <a:xfrm>
            <a:off x="381000" y="2133600"/>
            <a:ext cx="1390650" cy="366713"/>
          </a:xfrm>
          <a:prstGeom prst="rect">
            <a:avLst/>
          </a:prstGeom>
          <a:noFill/>
          <a:ln w="9525">
            <a:noFill/>
            <a:miter lim="800000"/>
            <a:headEnd/>
            <a:tailEnd/>
          </a:ln>
          <a:effectLst/>
        </p:spPr>
        <p:txBody>
          <a:bodyPr wrap="none">
            <a:spAutoFit/>
          </a:bodyPr>
          <a:lstStyle/>
          <a:p>
            <a:r>
              <a:rPr lang="en-US"/>
              <a:t>Modal (unit)</a:t>
            </a:r>
          </a:p>
        </p:txBody>
      </p:sp>
      <p:sp>
        <p:nvSpPr>
          <p:cNvPr id="44102" name="Text Box 70"/>
          <p:cNvSpPr txBox="1">
            <a:spLocks noChangeArrowheads="1"/>
          </p:cNvSpPr>
          <p:nvPr/>
        </p:nvSpPr>
        <p:spPr bwMode="auto">
          <a:xfrm>
            <a:off x="609600" y="4800600"/>
            <a:ext cx="311150" cy="366713"/>
          </a:xfrm>
          <a:prstGeom prst="rect">
            <a:avLst/>
          </a:prstGeom>
          <a:noFill/>
          <a:ln w="9525">
            <a:noFill/>
            <a:miter lim="800000"/>
            <a:headEnd/>
            <a:tailEnd/>
          </a:ln>
          <a:effectLst/>
        </p:spPr>
        <p:txBody>
          <a:bodyPr wrap="none">
            <a:spAutoFit/>
          </a:bodyPr>
          <a:lstStyle/>
          <a:p>
            <a:r>
              <a:rPr lang="en-US"/>
              <a:t>2</a:t>
            </a:r>
          </a:p>
        </p:txBody>
      </p:sp>
      <p:sp>
        <p:nvSpPr>
          <p:cNvPr id="44103" name="Text Box 71"/>
          <p:cNvSpPr txBox="1">
            <a:spLocks noChangeArrowheads="1"/>
          </p:cNvSpPr>
          <p:nvPr/>
        </p:nvSpPr>
        <p:spPr bwMode="auto">
          <a:xfrm>
            <a:off x="609600" y="4191000"/>
            <a:ext cx="311150" cy="366713"/>
          </a:xfrm>
          <a:prstGeom prst="rect">
            <a:avLst/>
          </a:prstGeom>
          <a:noFill/>
          <a:ln w="9525">
            <a:noFill/>
            <a:miter lim="800000"/>
            <a:headEnd/>
            <a:tailEnd/>
          </a:ln>
          <a:effectLst/>
        </p:spPr>
        <p:txBody>
          <a:bodyPr wrap="none">
            <a:spAutoFit/>
          </a:bodyPr>
          <a:lstStyle/>
          <a:p>
            <a:r>
              <a:rPr lang="en-US"/>
              <a:t>4</a:t>
            </a:r>
          </a:p>
        </p:txBody>
      </p:sp>
      <p:sp>
        <p:nvSpPr>
          <p:cNvPr id="44104" name="Text Box 72"/>
          <p:cNvSpPr txBox="1">
            <a:spLocks noChangeArrowheads="1"/>
          </p:cNvSpPr>
          <p:nvPr/>
        </p:nvSpPr>
        <p:spPr bwMode="auto">
          <a:xfrm>
            <a:off x="609600" y="3581400"/>
            <a:ext cx="311150" cy="366713"/>
          </a:xfrm>
          <a:prstGeom prst="rect">
            <a:avLst/>
          </a:prstGeom>
          <a:noFill/>
          <a:ln w="9525">
            <a:noFill/>
            <a:miter lim="800000"/>
            <a:headEnd/>
            <a:tailEnd/>
          </a:ln>
          <a:effectLst/>
        </p:spPr>
        <p:txBody>
          <a:bodyPr wrap="none">
            <a:spAutoFit/>
          </a:bodyPr>
          <a:lstStyle/>
          <a:p>
            <a:r>
              <a:rPr lang="en-US"/>
              <a:t>6</a:t>
            </a:r>
          </a:p>
        </p:txBody>
      </p:sp>
      <p:sp>
        <p:nvSpPr>
          <p:cNvPr id="44105" name="Text Box 73"/>
          <p:cNvSpPr txBox="1">
            <a:spLocks noChangeArrowheads="1"/>
          </p:cNvSpPr>
          <p:nvPr/>
        </p:nvSpPr>
        <p:spPr bwMode="auto">
          <a:xfrm>
            <a:off x="609600" y="2971800"/>
            <a:ext cx="311150" cy="366713"/>
          </a:xfrm>
          <a:prstGeom prst="rect">
            <a:avLst/>
          </a:prstGeom>
          <a:noFill/>
          <a:ln w="9525">
            <a:noFill/>
            <a:miter lim="800000"/>
            <a:headEnd/>
            <a:tailEnd/>
          </a:ln>
          <a:effectLst/>
        </p:spPr>
        <p:txBody>
          <a:bodyPr wrap="none">
            <a:spAutoFit/>
          </a:bodyPr>
          <a:lstStyle/>
          <a:p>
            <a:r>
              <a:rPr lang="en-US"/>
              <a:t>8</a:t>
            </a:r>
          </a:p>
        </p:txBody>
      </p:sp>
      <p:sp>
        <p:nvSpPr>
          <p:cNvPr id="44106" name="Text Box 74"/>
          <p:cNvSpPr txBox="1">
            <a:spLocks noChangeArrowheads="1"/>
          </p:cNvSpPr>
          <p:nvPr/>
        </p:nvSpPr>
        <p:spPr bwMode="auto">
          <a:xfrm>
            <a:off x="1524000" y="5562600"/>
            <a:ext cx="311150" cy="366713"/>
          </a:xfrm>
          <a:prstGeom prst="rect">
            <a:avLst/>
          </a:prstGeom>
          <a:noFill/>
          <a:ln w="9525">
            <a:noFill/>
            <a:miter lim="800000"/>
            <a:headEnd/>
            <a:tailEnd/>
          </a:ln>
          <a:effectLst/>
        </p:spPr>
        <p:txBody>
          <a:bodyPr wrap="none">
            <a:spAutoFit/>
          </a:bodyPr>
          <a:lstStyle/>
          <a:p>
            <a:r>
              <a:rPr lang="en-US"/>
              <a:t>2</a:t>
            </a:r>
          </a:p>
        </p:txBody>
      </p:sp>
      <p:sp>
        <p:nvSpPr>
          <p:cNvPr id="44107" name="Text Box 75"/>
          <p:cNvSpPr txBox="1">
            <a:spLocks noChangeArrowheads="1"/>
          </p:cNvSpPr>
          <p:nvPr/>
        </p:nvSpPr>
        <p:spPr bwMode="auto">
          <a:xfrm>
            <a:off x="2286000" y="5562600"/>
            <a:ext cx="311150" cy="366713"/>
          </a:xfrm>
          <a:prstGeom prst="rect">
            <a:avLst/>
          </a:prstGeom>
          <a:noFill/>
          <a:ln w="9525">
            <a:noFill/>
            <a:miter lim="800000"/>
            <a:headEnd/>
            <a:tailEnd/>
          </a:ln>
          <a:effectLst/>
        </p:spPr>
        <p:txBody>
          <a:bodyPr wrap="none">
            <a:spAutoFit/>
          </a:bodyPr>
          <a:lstStyle/>
          <a:p>
            <a:r>
              <a:rPr lang="en-US"/>
              <a:t>4</a:t>
            </a:r>
          </a:p>
        </p:txBody>
      </p:sp>
      <p:sp>
        <p:nvSpPr>
          <p:cNvPr id="44108" name="Text Box 76"/>
          <p:cNvSpPr txBox="1">
            <a:spLocks noChangeArrowheads="1"/>
          </p:cNvSpPr>
          <p:nvPr/>
        </p:nvSpPr>
        <p:spPr bwMode="auto">
          <a:xfrm>
            <a:off x="2971800" y="5562600"/>
            <a:ext cx="311150" cy="366713"/>
          </a:xfrm>
          <a:prstGeom prst="rect">
            <a:avLst/>
          </a:prstGeom>
          <a:noFill/>
          <a:ln w="9525">
            <a:noFill/>
            <a:miter lim="800000"/>
            <a:headEnd/>
            <a:tailEnd/>
          </a:ln>
          <a:effectLst/>
        </p:spPr>
        <p:txBody>
          <a:bodyPr wrap="none">
            <a:spAutoFit/>
          </a:bodyPr>
          <a:lstStyle/>
          <a:p>
            <a:r>
              <a:rPr lang="en-US"/>
              <a:t>6</a:t>
            </a:r>
          </a:p>
        </p:txBody>
      </p:sp>
      <p:sp>
        <p:nvSpPr>
          <p:cNvPr id="44109" name="Text Box 77"/>
          <p:cNvSpPr txBox="1">
            <a:spLocks noChangeArrowheads="1"/>
          </p:cNvSpPr>
          <p:nvPr/>
        </p:nvSpPr>
        <p:spPr bwMode="auto">
          <a:xfrm>
            <a:off x="3657600" y="5562600"/>
            <a:ext cx="311150" cy="366713"/>
          </a:xfrm>
          <a:prstGeom prst="rect">
            <a:avLst/>
          </a:prstGeom>
          <a:noFill/>
          <a:ln w="9525">
            <a:noFill/>
            <a:miter lim="800000"/>
            <a:headEnd/>
            <a:tailEnd/>
          </a:ln>
          <a:effectLst/>
        </p:spPr>
        <p:txBody>
          <a:bodyPr wrap="none">
            <a:spAutoFit/>
          </a:bodyPr>
          <a:lstStyle/>
          <a:p>
            <a:r>
              <a:rPr lang="en-US"/>
              <a:t>8</a:t>
            </a:r>
          </a:p>
        </p:txBody>
      </p:sp>
      <p:sp>
        <p:nvSpPr>
          <p:cNvPr id="44110" name="Text Box 78"/>
          <p:cNvSpPr txBox="1">
            <a:spLocks noChangeArrowheads="1"/>
          </p:cNvSpPr>
          <p:nvPr/>
        </p:nvSpPr>
        <p:spPr bwMode="auto">
          <a:xfrm>
            <a:off x="4191000" y="5562600"/>
            <a:ext cx="438150" cy="366713"/>
          </a:xfrm>
          <a:prstGeom prst="rect">
            <a:avLst/>
          </a:prstGeom>
          <a:noFill/>
          <a:ln w="9525">
            <a:noFill/>
            <a:miter lim="800000"/>
            <a:headEnd/>
            <a:tailEnd/>
          </a:ln>
          <a:effectLst/>
        </p:spPr>
        <p:txBody>
          <a:bodyPr wrap="none">
            <a:spAutoFit/>
          </a:bodyPr>
          <a:lstStyle/>
          <a:p>
            <a:r>
              <a:rPr lang="en-US"/>
              <a:t>10</a:t>
            </a:r>
          </a:p>
        </p:txBody>
      </p:sp>
      <p:sp>
        <p:nvSpPr>
          <p:cNvPr id="44111" name="Text Box 79"/>
          <p:cNvSpPr txBox="1">
            <a:spLocks noChangeArrowheads="1"/>
          </p:cNvSpPr>
          <p:nvPr/>
        </p:nvSpPr>
        <p:spPr bwMode="auto">
          <a:xfrm>
            <a:off x="4876800" y="5562600"/>
            <a:ext cx="438150" cy="366713"/>
          </a:xfrm>
          <a:prstGeom prst="rect">
            <a:avLst/>
          </a:prstGeom>
          <a:noFill/>
          <a:ln w="9525">
            <a:noFill/>
            <a:miter lim="800000"/>
            <a:headEnd/>
            <a:tailEnd/>
          </a:ln>
          <a:effectLst/>
        </p:spPr>
        <p:txBody>
          <a:bodyPr wrap="none">
            <a:spAutoFit/>
          </a:bodyPr>
          <a:lstStyle/>
          <a:p>
            <a:r>
              <a:rPr lang="en-US"/>
              <a:t>12</a:t>
            </a:r>
          </a:p>
        </p:txBody>
      </p:sp>
      <p:sp>
        <p:nvSpPr>
          <p:cNvPr id="44112" name="Text Box 80"/>
          <p:cNvSpPr txBox="1">
            <a:spLocks noChangeArrowheads="1"/>
          </p:cNvSpPr>
          <p:nvPr/>
        </p:nvSpPr>
        <p:spPr bwMode="auto">
          <a:xfrm>
            <a:off x="5562600" y="5562600"/>
            <a:ext cx="438150" cy="366713"/>
          </a:xfrm>
          <a:prstGeom prst="rect">
            <a:avLst/>
          </a:prstGeom>
          <a:noFill/>
          <a:ln w="9525">
            <a:noFill/>
            <a:miter lim="800000"/>
            <a:headEnd/>
            <a:tailEnd/>
          </a:ln>
          <a:effectLst/>
        </p:spPr>
        <p:txBody>
          <a:bodyPr wrap="none">
            <a:spAutoFit/>
          </a:bodyPr>
          <a:lstStyle/>
          <a:p>
            <a:r>
              <a:rPr lang="en-US"/>
              <a:t>14</a:t>
            </a:r>
          </a:p>
        </p:txBody>
      </p:sp>
      <p:sp>
        <p:nvSpPr>
          <p:cNvPr id="44113" name="Text Box 81"/>
          <p:cNvSpPr txBox="1">
            <a:spLocks noChangeArrowheads="1"/>
          </p:cNvSpPr>
          <p:nvPr/>
        </p:nvSpPr>
        <p:spPr bwMode="auto">
          <a:xfrm>
            <a:off x="2651125" y="5827713"/>
            <a:ext cx="2139950" cy="366712"/>
          </a:xfrm>
          <a:prstGeom prst="rect">
            <a:avLst/>
          </a:prstGeom>
          <a:noFill/>
          <a:ln w="9525">
            <a:noFill/>
            <a:miter lim="800000"/>
            <a:headEnd/>
            <a:tailEnd/>
          </a:ln>
          <a:effectLst/>
        </p:spPr>
        <p:txBody>
          <a:bodyPr wrap="none">
            <a:spAutoFit/>
          </a:bodyPr>
          <a:lstStyle/>
          <a:p>
            <a:r>
              <a:rPr lang="en-US"/>
              <a:t>Tenaga Kerja (unit)</a:t>
            </a:r>
          </a:p>
        </p:txBody>
      </p:sp>
      <p:sp>
        <p:nvSpPr>
          <p:cNvPr id="44122" name="Line 90"/>
          <p:cNvSpPr>
            <a:spLocks noChangeShapeType="1"/>
          </p:cNvSpPr>
          <p:nvPr/>
        </p:nvSpPr>
        <p:spPr bwMode="auto">
          <a:xfrm>
            <a:off x="990600" y="4724400"/>
            <a:ext cx="1447800" cy="0"/>
          </a:xfrm>
          <a:prstGeom prst="line">
            <a:avLst/>
          </a:prstGeom>
          <a:noFill/>
          <a:ln w="9525">
            <a:solidFill>
              <a:schemeClr val="tx1"/>
            </a:solidFill>
            <a:prstDash val="dashDot"/>
            <a:round/>
            <a:headEnd/>
            <a:tailEnd/>
          </a:ln>
          <a:effectLst/>
        </p:spPr>
        <p:txBody>
          <a:bodyPr/>
          <a:lstStyle/>
          <a:p>
            <a:endParaRPr lang="en-US"/>
          </a:p>
        </p:txBody>
      </p:sp>
      <p:sp>
        <p:nvSpPr>
          <p:cNvPr id="44123" name="Line 91"/>
          <p:cNvSpPr>
            <a:spLocks noChangeShapeType="1"/>
          </p:cNvSpPr>
          <p:nvPr/>
        </p:nvSpPr>
        <p:spPr bwMode="auto">
          <a:xfrm>
            <a:off x="2438400" y="4724400"/>
            <a:ext cx="0" cy="838200"/>
          </a:xfrm>
          <a:prstGeom prst="line">
            <a:avLst/>
          </a:prstGeom>
          <a:noFill/>
          <a:ln w="9525">
            <a:solidFill>
              <a:schemeClr val="tx1"/>
            </a:solidFill>
            <a:prstDash val="dashDot"/>
            <a:round/>
            <a:headEnd/>
            <a:tailEnd/>
          </a:ln>
          <a:effectLst/>
        </p:spPr>
        <p:txBody>
          <a:bodyPr/>
          <a:lstStyle/>
          <a:p>
            <a:endParaRPr lang="en-US"/>
          </a:p>
        </p:txBody>
      </p:sp>
      <p:sp>
        <p:nvSpPr>
          <p:cNvPr id="44124" name="Line 92"/>
          <p:cNvSpPr>
            <a:spLocks noChangeShapeType="1"/>
          </p:cNvSpPr>
          <p:nvPr/>
        </p:nvSpPr>
        <p:spPr bwMode="auto">
          <a:xfrm>
            <a:off x="990600" y="4343400"/>
            <a:ext cx="2133600" cy="0"/>
          </a:xfrm>
          <a:prstGeom prst="line">
            <a:avLst/>
          </a:prstGeom>
          <a:noFill/>
          <a:ln w="9525">
            <a:solidFill>
              <a:schemeClr val="tx1"/>
            </a:solidFill>
            <a:prstDash val="dashDot"/>
            <a:round/>
            <a:headEnd/>
            <a:tailEnd/>
          </a:ln>
          <a:effectLst/>
        </p:spPr>
        <p:txBody>
          <a:bodyPr/>
          <a:lstStyle/>
          <a:p>
            <a:endParaRPr lang="en-US"/>
          </a:p>
        </p:txBody>
      </p:sp>
      <p:sp>
        <p:nvSpPr>
          <p:cNvPr id="44125" name="Line 93"/>
          <p:cNvSpPr>
            <a:spLocks noChangeShapeType="1"/>
          </p:cNvSpPr>
          <p:nvPr/>
        </p:nvSpPr>
        <p:spPr bwMode="auto">
          <a:xfrm>
            <a:off x="3124200" y="4343400"/>
            <a:ext cx="0" cy="1219200"/>
          </a:xfrm>
          <a:prstGeom prst="line">
            <a:avLst/>
          </a:prstGeom>
          <a:noFill/>
          <a:ln w="9525">
            <a:solidFill>
              <a:schemeClr val="tx1"/>
            </a:solidFill>
            <a:prstDash val="dashDot"/>
            <a:round/>
            <a:headEnd/>
            <a:tailEnd/>
          </a:ln>
          <a:effectLst/>
        </p:spPr>
        <p:txBody>
          <a:bodyPr/>
          <a:lstStyle/>
          <a:p>
            <a:endParaRPr lang="en-US"/>
          </a:p>
        </p:txBody>
      </p:sp>
      <p:sp>
        <p:nvSpPr>
          <p:cNvPr id="44126" name="Line 94"/>
          <p:cNvSpPr>
            <a:spLocks noChangeShapeType="1"/>
          </p:cNvSpPr>
          <p:nvPr/>
        </p:nvSpPr>
        <p:spPr bwMode="auto">
          <a:xfrm>
            <a:off x="1066800" y="4419600"/>
            <a:ext cx="2819400" cy="1219200"/>
          </a:xfrm>
          <a:prstGeom prst="line">
            <a:avLst/>
          </a:prstGeom>
          <a:noFill/>
          <a:ln w="9525">
            <a:solidFill>
              <a:schemeClr val="tx1"/>
            </a:solidFill>
            <a:round/>
            <a:headEnd/>
            <a:tailEnd/>
          </a:ln>
          <a:effectLst/>
        </p:spPr>
        <p:txBody>
          <a:bodyPr/>
          <a:lstStyle/>
          <a:p>
            <a:endParaRPr lang="en-US"/>
          </a:p>
        </p:txBody>
      </p:sp>
      <p:sp>
        <p:nvSpPr>
          <p:cNvPr id="44127" name="Line 95"/>
          <p:cNvSpPr>
            <a:spLocks noChangeShapeType="1"/>
          </p:cNvSpPr>
          <p:nvPr/>
        </p:nvSpPr>
        <p:spPr bwMode="auto">
          <a:xfrm>
            <a:off x="990600" y="4038600"/>
            <a:ext cx="3505200" cy="1600200"/>
          </a:xfrm>
          <a:prstGeom prst="line">
            <a:avLst/>
          </a:prstGeom>
          <a:noFill/>
          <a:ln w="9525">
            <a:solidFill>
              <a:schemeClr val="tx1"/>
            </a:solidFill>
            <a:round/>
            <a:headEnd/>
            <a:tailEnd/>
          </a:ln>
          <a:effectLst/>
        </p:spPr>
        <p:txBody>
          <a:bodyPr/>
          <a:lstStyle/>
          <a:p>
            <a:endParaRPr lang="en-US"/>
          </a:p>
        </p:txBody>
      </p:sp>
      <p:sp>
        <p:nvSpPr>
          <p:cNvPr id="44128" name="Line 96"/>
          <p:cNvSpPr>
            <a:spLocks noChangeShapeType="1"/>
          </p:cNvSpPr>
          <p:nvPr/>
        </p:nvSpPr>
        <p:spPr bwMode="auto">
          <a:xfrm>
            <a:off x="990600" y="3657600"/>
            <a:ext cx="4038600" cy="1905000"/>
          </a:xfrm>
          <a:prstGeom prst="line">
            <a:avLst/>
          </a:prstGeom>
          <a:noFill/>
          <a:ln w="9525">
            <a:solidFill>
              <a:schemeClr val="tx1"/>
            </a:solidFill>
            <a:round/>
            <a:headEnd/>
            <a:tailEnd/>
          </a:ln>
          <a:effectLst/>
        </p:spPr>
        <p:txBody>
          <a:bodyPr/>
          <a:lstStyle/>
          <a:p>
            <a:endParaRPr lang="en-US"/>
          </a:p>
        </p:txBody>
      </p:sp>
      <p:sp>
        <p:nvSpPr>
          <p:cNvPr id="44129" name="Line 97"/>
          <p:cNvSpPr>
            <a:spLocks noChangeShapeType="1"/>
          </p:cNvSpPr>
          <p:nvPr/>
        </p:nvSpPr>
        <p:spPr bwMode="auto">
          <a:xfrm>
            <a:off x="990600" y="3276600"/>
            <a:ext cx="4572000" cy="2286000"/>
          </a:xfrm>
          <a:prstGeom prst="line">
            <a:avLst/>
          </a:prstGeom>
          <a:noFill/>
          <a:ln w="9525">
            <a:solidFill>
              <a:schemeClr val="tx1"/>
            </a:solidFill>
            <a:round/>
            <a:headEnd/>
            <a:tailEnd/>
          </a:ln>
          <a:effectLst/>
        </p:spPr>
        <p:txBody>
          <a:bodyPr/>
          <a:lstStyle/>
          <a:p>
            <a:endParaRPr lang="en-US"/>
          </a:p>
        </p:txBody>
      </p:sp>
      <p:sp>
        <p:nvSpPr>
          <p:cNvPr id="44130" name="Freeform 98"/>
          <p:cNvSpPr>
            <a:spLocks/>
          </p:cNvSpPr>
          <p:nvPr/>
        </p:nvSpPr>
        <p:spPr bwMode="auto">
          <a:xfrm>
            <a:off x="1219200" y="3124200"/>
            <a:ext cx="4648200" cy="2184400"/>
          </a:xfrm>
          <a:custGeom>
            <a:avLst/>
            <a:gdLst/>
            <a:ahLst/>
            <a:cxnLst>
              <a:cxn ang="0">
                <a:pos x="0" y="0"/>
              </a:cxn>
              <a:cxn ang="0">
                <a:pos x="720" y="1152"/>
              </a:cxn>
              <a:cxn ang="0">
                <a:pos x="2928" y="1344"/>
              </a:cxn>
            </a:cxnLst>
            <a:rect l="0" t="0" r="r" b="b"/>
            <a:pathLst>
              <a:path w="2928" h="1376">
                <a:moveTo>
                  <a:pt x="0" y="0"/>
                </a:moveTo>
                <a:cubicBezTo>
                  <a:pt x="116" y="464"/>
                  <a:pt x="232" y="928"/>
                  <a:pt x="720" y="1152"/>
                </a:cubicBezTo>
                <a:cubicBezTo>
                  <a:pt x="1208" y="1376"/>
                  <a:pt x="2068" y="1360"/>
                  <a:pt x="2928" y="1344"/>
                </a:cubicBezTo>
              </a:path>
            </a:pathLst>
          </a:custGeom>
          <a:noFill/>
          <a:ln w="9525">
            <a:solidFill>
              <a:schemeClr val="tx1"/>
            </a:solidFill>
            <a:round/>
            <a:headEnd/>
            <a:tailEnd/>
          </a:ln>
          <a:effectLst/>
        </p:spPr>
        <p:txBody>
          <a:bodyPr/>
          <a:lstStyle/>
          <a:p>
            <a:endParaRPr lang="en-US"/>
          </a:p>
        </p:txBody>
      </p:sp>
      <p:sp>
        <p:nvSpPr>
          <p:cNvPr id="44131" name="Freeform 99"/>
          <p:cNvSpPr>
            <a:spLocks/>
          </p:cNvSpPr>
          <p:nvPr/>
        </p:nvSpPr>
        <p:spPr bwMode="auto">
          <a:xfrm>
            <a:off x="1600200" y="3200400"/>
            <a:ext cx="4267200" cy="1828800"/>
          </a:xfrm>
          <a:custGeom>
            <a:avLst/>
            <a:gdLst/>
            <a:ahLst/>
            <a:cxnLst>
              <a:cxn ang="0">
                <a:pos x="0" y="0"/>
              </a:cxn>
              <a:cxn ang="0">
                <a:pos x="528" y="960"/>
              </a:cxn>
              <a:cxn ang="0">
                <a:pos x="2688" y="1152"/>
              </a:cxn>
            </a:cxnLst>
            <a:rect l="0" t="0" r="r" b="b"/>
            <a:pathLst>
              <a:path w="2688" h="1152">
                <a:moveTo>
                  <a:pt x="0" y="0"/>
                </a:moveTo>
                <a:cubicBezTo>
                  <a:pt x="40" y="384"/>
                  <a:pt x="80" y="768"/>
                  <a:pt x="528" y="960"/>
                </a:cubicBezTo>
                <a:cubicBezTo>
                  <a:pt x="976" y="1152"/>
                  <a:pt x="2336" y="1120"/>
                  <a:pt x="2688" y="1152"/>
                </a:cubicBezTo>
              </a:path>
            </a:pathLst>
          </a:custGeom>
          <a:noFill/>
          <a:ln w="9525">
            <a:solidFill>
              <a:schemeClr val="tx1"/>
            </a:solidFill>
            <a:round/>
            <a:headEnd/>
            <a:tailEnd/>
          </a:ln>
          <a:effectLst/>
        </p:spPr>
        <p:txBody>
          <a:bodyPr/>
          <a:lstStyle/>
          <a:p>
            <a:endParaRPr lang="en-US"/>
          </a:p>
        </p:txBody>
      </p:sp>
      <p:sp>
        <p:nvSpPr>
          <p:cNvPr id="44132" name="Freeform 100"/>
          <p:cNvSpPr>
            <a:spLocks/>
          </p:cNvSpPr>
          <p:nvPr/>
        </p:nvSpPr>
        <p:spPr bwMode="auto">
          <a:xfrm>
            <a:off x="2057400" y="3200400"/>
            <a:ext cx="3733800" cy="1371600"/>
          </a:xfrm>
          <a:custGeom>
            <a:avLst/>
            <a:gdLst/>
            <a:ahLst/>
            <a:cxnLst>
              <a:cxn ang="0">
                <a:pos x="0" y="0"/>
              </a:cxn>
              <a:cxn ang="0">
                <a:pos x="720" y="720"/>
              </a:cxn>
              <a:cxn ang="0">
                <a:pos x="2400" y="864"/>
              </a:cxn>
            </a:cxnLst>
            <a:rect l="0" t="0" r="r" b="b"/>
            <a:pathLst>
              <a:path w="2400" h="864">
                <a:moveTo>
                  <a:pt x="0" y="0"/>
                </a:moveTo>
                <a:cubicBezTo>
                  <a:pt x="160" y="288"/>
                  <a:pt x="320" y="576"/>
                  <a:pt x="720" y="720"/>
                </a:cubicBezTo>
                <a:cubicBezTo>
                  <a:pt x="1120" y="864"/>
                  <a:pt x="1760" y="864"/>
                  <a:pt x="2400" y="864"/>
                </a:cubicBezTo>
              </a:path>
            </a:pathLst>
          </a:custGeom>
          <a:noFill/>
          <a:ln w="9525">
            <a:solidFill>
              <a:schemeClr val="tx1"/>
            </a:solidFill>
            <a:round/>
            <a:headEnd/>
            <a:tailEnd/>
          </a:ln>
          <a:effectLst/>
        </p:spPr>
        <p:txBody>
          <a:bodyPr/>
          <a:lstStyle/>
          <a:p>
            <a:endParaRPr lang="en-US"/>
          </a:p>
        </p:txBody>
      </p:sp>
      <p:sp>
        <p:nvSpPr>
          <p:cNvPr id="44136" name="Freeform 104"/>
          <p:cNvSpPr>
            <a:spLocks/>
          </p:cNvSpPr>
          <p:nvPr/>
        </p:nvSpPr>
        <p:spPr bwMode="auto">
          <a:xfrm>
            <a:off x="2438400" y="3200400"/>
            <a:ext cx="3276600" cy="914400"/>
          </a:xfrm>
          <a:custGeom>
            <a:avLst/>
            <a:gdLst/>
            <a:ahLst/>
            <a:cxnLst>
              <a:cxn ang="0">
                <a:pos x="0" y="0"/>
              </a:cxn>
              <a:cxn ang="0">
                <a:pos x="528" y="432"/>
              </a:cxn>
              <a:cxn ang="0">
                <a:pos x="2064" y="576"/>
              </a:cxn>
            </a:cxnLst>
            <a:rect l="0" t="0" r="r" b="b"/>
            <a:pathLst>
              <a:path w="2064" h="576">
                <a:moveTo>
                  <a:pt x="0" y="0"/>
                </a:moveTo>
                <a:cubicBezTo>
                  <a:pt x="92" y="168"/>
                  <a:pt x="184" y="336"/>
                  <a:pt x="528" y="432"/>
                </a:cubicBezTo>
                <a:cubicBezTo>
                  <a:pt x="872" y="528"/>
                  <a:pt x="1808" y="552"/>
                  <a:pt x="2064" y="576"/>
                </a:cubicBezTo>
              </a:path>
            </a:pathLst>
          </a:custGeom>
          <a:noFill/>
          <a:ln w="9525">
            <a:solidFill>
              <a:schemeClr val="tx1"/>
            </a:solidFill>
            <a:round/>
            <a:headEnd/>
            <a:tailEnd/>
          </a:ln>
          <a:effectLst/>
        </p:spPr>
        <p:txBody>
          <a:bodyPr/>
          <a:lstStyle/>
          <a:p>
            <a:endParaRPr lang="en-US"/>
          </a:p>
        </p:txBody>
      </p:sp>
      <p:sp>
        <p:nvSpPr>
          <p:cNvPr id="44139" name="Oval 107"/>
          <p:cNvSpPr>
            <a:spLocks noChangeArrowheads="1"/>
          </p:cNvSpPr>
          <p:nvPr/>
        </p:nvSpPr>
        <p:spPr bwMode="auto">
          <a:xfrm>
            <a:off x="2362200" y="47244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4140" name="Oval 108"/>
          <p:cNvSpPr>
            <a:spLocks noChangeArrowheads="1"/>
          </p:cNvSpPr>
          <p:nvPr/>
        </p:nvSpPr>
        <p:spPr bwMode="auto">
          <a:xfrm>
            <a:off x="3048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4148" name="Text Box 116"/>
          <p:cNvSpPr txBox="1">
            <a:spLocks noChangeArrowheads="1"/>
          </p:cNvSpPr>
          <p:nvPr/>
        </p:nvSpPr>
        <p:spPr bwMode="auto">
          <a:xfrm>
            <a:off x="1219200" y="3124200"/>
            <a:ext cx="336550" cy="366713"/>
          </a:xfrm>
          <a:prstGeom prst="rect">
            <a:avLst/>
          </a:prstGeom>
          <a:noFill/>
          <a:ln w="9525">
            <a:noFill/>
            <a:miter lim="800000"/>
            <a:headEnd/>
            <a:tailEnd/>
          </a:ln>
          <a:effectLst/>
        </p:spPr>
        <p:txBody>
          <a:bodyPr wrap="none">
            <a:spAutoFit/>
          </a:bodyPr>
          <a:lstStyle/>
          <a:p>
            <a:r>
              <a:rPr lang="en-US"/>
              <a:t>A</a:t>
            </a:r>
          </a:p>
        </p:txBody>
      </p:sp>
      <p:sp>
        <p:nvSpPr>
          <p:cNvPr id="44149" name="Text Box 117"/>
          <p:cNvSpPr txBox="1">
            <a:spLocks noChangeArrowheads="1"/>
          </p:cNvSpPr>
          <p:nvPr/>
        </p:nvSpPr>
        <p:spPr bwMode="auto">
          <a:xfrm>
            <a:off x="1600200" y="3276600"/>
            <a:ext cx="336550" cy="366713"/>
          </a:xfrm>
          <a:prstGeom prst="rect">
            <a:avLst/>
          </a:prstGeom>
          <a:noFill/>
          <a:ln w="9525">
            <a:noFill/>
            <a:miter lim="800000"/>
            <a:headEnd/>
            <a:tailEnd/>
          </a:ln>
          <a:effectLst/>
        </p:spPr>
        <p:txBody>
          <a:bodyPr wrap="none">
            <a:spAutoFit/>
          </a:bodyPr>
          <a:lstStyle/>
          <a:p>
            <a:r>
              <a:rPr lang="en-US"/>
              <a:t>B</a:t>
            </a:r>
          </a:p>
        </p:txBody>
      </p:sp>
      <p:sp>
        <p:nvSpPr>
          <p:cNvPr id="44150" name="Text Box 118"/>
          <p:cNvSpPr txBox="1">
            <a:spLocks noChangeArrowheads="1"/>
          </p:cNvSpPr>
          <p:nvPr/>
        </p:nvSpPr>
        <p:spPr bwMode="auto">
          <a:xfrm>
            <a:off x="1676400" y="3733800"/>
            <a:ext cx="361950" cy="366713"/>
          </a:xfrm>
          <a:prstGeom prst="rect">
            <a:avLst/>
          </a:prstGeom>
          <a:noFill/>
          <a:ln w="9525">
            <a:noFill/>
            <a:miter lim="800000"/>
            <a:headEnd/>
            <a:tailEnd/>
          </a:ln>
          <a:effectLst/>
        </p:spPr>
        <p:txBody>
          <a:bodyPr wrap="none">
            <a:spAutoFit/>
          </a:bodyPr>
          <a:lstStyle/>
          <a:p>
            <a:r>
              <a:rPr lang="en-US"/>
              <a:t>Q</a:t>
            </a:r>
          </a:p>
        </p:txBody>
      </p:sp>
      <p:sp>
        <p:nvSpPr>
          <p:cNvPr id="44151" name="Text Box 119"/>
          <p:cNvSpPr txBox="1">
            <a:spLocks noChangeArrowheads="1"/>
          </p:cNvSpPr>
          <p:nvPr/>
        </p:nvSpPr>
        <p:spPr bwMode="auto">
          <a:xfrm>
            <a:off x="2362200" y="4419600"/>
            <a:ext cx="336550" cy="366713"/>
          </a:xfrm>
          <a:prstGeom prst="rect">
            <a:avLst/>
          </a:prstGeom>
          <a:noFill/>
          <a:ln w="9525">
            <a:noFill/>
            <a:miter lim="800000"/>
            <a:headEnd/>
            <a:tailEnd/>
          </a:ln>
          <a:effectLst/>
        </p:spPr>
        <p:txBody>
          <a:bodyPr wrap="none">
            <a:spAutoFit/>
          </a:bodyPr>
          <a:lstStyle/>
          <a:p>
            <a:r>
              <a:rPr lang="en-US"/>
              <a:t>P</a:t>
            </a:r>
          </a:p>
        </p:txBody>
      </p:sp>
      <p:sp>
        <p:nvSpPr>
          <p:cNvPr id="44152" name="Text Box 120"/>
          <p:cNvSpPr txBox="1">
            <a:spLocks noChangeArrowheads="1"/>
          </p:cNvSpPr>
          <p:nvPr/>
        </p:nvSpPr>
        <p:spPr bwMode="auto">
          <a:xfrm>
            <a:off x="3048000" y="4038600"/>
            <a:ext cx="336550" cy="366713"/>
          </a:xfrm>
          <a:prstGeom prst="rect">
            <a:avLst/>
          </a:prstGeom>
          <a:noFill/>
          <a:ln w="9525">
            <a:noFill/>
            <a:miter lim="800000"/>
            <a:headEnd/>
            <a:tailEnd/>
          </a:ln>
          <a:effectLst/>
        </p:spPr>
        <p:txBody>
          <a:bodyPr wrap="none">
            <a:spAutoFit/>
          </a:bodyPr>
          <a:lstStyle/>
          <a:p>
            <a:r>
              <a:rPr lang="en-US"/>
              <a:t>E</a:t>
            </a:r>
          </a:p>
        </p:txBody>
      </p:sp>
      <p:sp>
        <p:nvSpPr>
          <p:cNvPr id="44153" name="Text Box 121"/>
          <p:cNvSpPr txBox="1">
            <a:spLocks noChangeArrowheads="1"/>
          </p:cNvSpPr>
          <p:nvPr/>
        </p:nvSpPr>
        <p:spPr bwMode="auto">
          <a:xfrm>
            <a:off x="3581400" y="4648200"/>
            <a:ext cx="349250" cy="366713"/>
          </a:xfrm>
          <a:prstGeom prst="rect">
            <a:avLst/>
          </a:prstGeom>
          <a:noFill/>
          <a:ln w="9525">
            <a:noFill/>
            <a:miter lim="800000"/>
            <a:headEnd/>
            <a:tailEnd/>
          </a:ln>
          <a:effectLst/>
        </p:spPr>
        <p:txBody>
          <a:bodyPr wrap="none">
            <a:spAutoFit/>
          </a:bodyPr>
          <a:lstStyle/>
          <a:p>
            <a:r>
              <a:rPr lang="en-US"/>
              <a:t>R</a:t>
            </a:r>
          </a:p>
        </p:txBody>
      </p:sp>
      <p:sp>
        <p:nvSpPr>
          <p:cNvPr id="44154" name="Text Box 122"/>
          <p:cNvSpPr txBox="1">
            <a:spLocks noChangeArrowheads="1"/>
          </p:cNvSpPr>
          <p:nvPr/>
        </p:nvSpPr>
        <p:spPr bwMode="auto">
          <a:xfrm>
            <a:off x="4267200" y="4648200"/>
            <a:ext cx="349250" cy="366713"/>
          </a:xfrm>
          <a:prstGeom prst="rect">
            <a:avLst/>
          </a:prstGeom>
          <a:noFill/>
          <a:ln w="9525">
            <a:noFill/>
            <a:miter lim="800000"/>
            <a:headEnd/>
            <a:tailEnd/>
          </a:ln>
          <a:effectLst/>
        </p:spPr>
        <p:txBody>
          <a:bodyPr wrap="none">
            <a:spAutoFit/>
          </a:bodyPr>
          <a:lstStyle/>
          <a:p>
            <a:r>
              <a:rPr lang="en-US"/>
              <a:t>C</a:t>
            </a:r>
          </a:p>
        </p:txBody>
      </p:sp>
      <p:sp>
        <p:nvSpPr>
          <p:cNvPr id="44155" name="Text Box 123"/>
          <p:cNvSpPr txBox="1">
            <a:spLocks noChangeArrowheads="1"/>
          </p:cNvSpPr>
          <p:nvPr/>
        </p:nvSpPr>
        <p:spPr bwMode="auto">
          <a:xfrm>
            <a:off x="4876800" y="4953000"/>
            <a:ext cx="349250" cy="366713"/>
          </a:xfrm>
          <a:prstGeom prst="rect">
            <a:avLst/>
          </a:prstGeom>
          <a:noFill/>
          <a:ln w="9525">
            <a:noFill/>
            <a:miter lim="800000"/>
            <a:headEnd/>
            <a:tailEnd/>
          </a:ln>
          <a:effectLst/>
        </p:spPr>
        <p:txBody>
          <a:bodyPr wrap="none">
            <a:spAutoFit/>
          </a:bodyPr>
          <a:lstStyle/>
          <a:p>
            <a:r>
              <a:rPr lang="en-US"/>
              <a:t>D</a:t>
            </a:r>
          </a:p>
        </p:txBody>
      </p:sp>
      <p:sp>
        <p:nvSpPr>
          <p:cNvPr id="44156" name="Text Box 124"/>
          <p:cNvSpPr txBox="1">
            <a:spLocks noChangeArrowheads="1"/>
          </p:cNvSpPr>
          <p:nvPr/>
        </p:nvSpPr>
        <p:spPr bwMode="auto">
          <a:xfrm>
            <a:off x="5791200" y="3962400"/>
            <a:ext cx="1498600" cy="366713"/>
          </a:xfrm>
          <a:prstGeom prst="rect">
            <a:avLst/>
          </a:prstGeom>
          <a:noFill/>
          <a:ln w="9525">
            <a:noFill/>
            <a:miter lim="800000"/>
            <a:headEnd/>
            <a:tailEnd/>
          </a:ln>
          <a:effectLst/>
        </p:spPr>
        <p:txBody>
          <a:bodyPr wrap="none">
            <a:spAutoFit/>
          </a:bodyPr>
          <a:lstStyle/>
          <a:p>
            <a:r>
              <a:rPr lang="en-US"/>
              <a:t>z = 3000 unit</a:t>
            </a:r>
          </a:p>
        </p:txBody>
      </p:sp>
      <p:sp>
        <p:nvSpPr>
          <p:cNvPr id="44157" name="Text Box 125"/>
          <p:cNvSpPr txBox="1">
            <a:spLocks noChangeArrowheads="1"/>
          </p:cNvSpPr>
          <p:nvPr/>
        </p:nvSpPr>
        <p:spPr bwMode="auto">
          <a:xfrm>
            <a:off x="5867400" y="4343400"/>
            <a:ext cx="1498600" cy="366713"/>
          </a:xfrm>
          <a:prstGeom prst="rect">
            <a:avLst/>
          </a:prstGeom>
          <a:noFill/>
          <a:ln w="9525">
            <a:noFill/>
            <a:miter lim="800000"/>
            <a:headEnd/>
            <a:tailEnd/>
          </a:ln>
          <a:effectLst/>
        </p:spPr>
        <p:txBody>
          <a:bodyPr wrap="none">
            <a:spAutoFit/>
          </a:bodyPr>
          <a:lstStyle/>
          <a:p>
            <a:r>
              <a:rPr lang="en-US"/>
              <a:t>y = 2500 unit</a:t>
            </a:r>
          </a:p>
        </p:txBody>
      </p:sp>
      <p:sp>
        <p:nvSpPr>
          <p:cNvPr id="44158" name="Text Box 126"/>
          <p:cNvSpPr txBox="1">
            <a:spLocks noChangeArrowheads="1"/>
          </p:cNvSpPr>
          <p:nvPr/>
        </p:nvSpPr>
        <p:spPr bwMode="auto">
          <a:xfrm>
            <a:off x="5851525" y="4760913"/>
            <a:ext cx="1498600" cy="366712"/>
          </a:xfrm>
          <a:prstGeom prst="rect">
            <a:avLst/>
          </a:prstGeom>
          <a:noFill/>
          <a:ln w="9525">
            <a:noFill/>
            <a:miter lim="800000"/>
            <a:headEnd/>
            <a:tailEnd/>
          </a:ln>
          <a:effectLst/>
        </p:spPr>
        <p:txBody>
          <a:bodyPr wrap="none">
            <a:spAutoFit/>
          </a:bodyPr>
          <a:lstStyle/>
          <a:p>
            <a:r>
              <a:rPr lang="en-US"/>
              <a:t>x = 1500 unit</a:t>
            </a:r>
          </a:p>
        </p:txBody>
      </p:sp>
      <p:sp>
        <p:nvSpPr>
          <p:cNvPr id="44159" name="Text Box 127"/>
          <p:cNvSpPr txBox="1">
            <a:spLocks noChangeArrowheads="1"/>
          </p:cNvSpPr>
          <p:nvPr/>
        </p:nvSpPr>
        <p:spPr bwMode="auto">
          <a:xfrm>
            <a:off x="5867400" y="5105400"/>
            <a:ext cx="1511300" cy="366713"/>
          </a:xfrm>
          <a:prstGeom prst="rect">
            <a:avLst/>
          </a:prstGeom>
          <a:noFill/>
          <a:ln w="9525">
            <a:noFill/>
            <a:miter lim="800000"/>
            <a:headEnd/>
            <a:tailEnd/>
          </a:ln>
          <a:effectLst/>
        </p:spPr>
        <p:txBody>
          <a:bodyPr wrap="none">
            <a:spAutoFit/>
          </a:bodyPr>
          <a:lstStyle/>
          <a:p>
            <a:r>
              <a:rPr lang="en-US"/>
              <a:t>a = 1000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wipe(up)">
                                      <p:cBhvr>
                                        <p:cTn id="7" dur="75"/>
                                        <p:tgtEl>
                                          <p:spTgt spid="4403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A9F5B0"/>
          </a:solidFill>
        </p:spPr>
        <p:txBody>
          <a:bodyPr/>
          <a:lstStyle/>
          <a:p>
            <a:r>
              <a:rPr lang="en-US" b="1"/>
              <a:t>Perusahaan perseorangan</a:t>
            </a:r>
          </a:p>
        </p:txBody>
      </p:sp>
      <p:sp>
        <p:nvSpPr>
          <p:cNvPr id="5123" name="Rectangle 3"/>
          <p:cNvSpPr>
            <a:spLocks noGrp="1" noChangeArrowheads="1"/>
          </p:cNvSpPr>
          <p:nvPr>
            <p:ph type="body" idx="1"/>
          </p:nvPr>
        </p:nvSpPr>
        <p:spPr>
          <a:solidFill>
            <a:srgbClr val="A9F5B0"/>
          </a:solidFill>
        </p:spPr>
        <p:txBody>
          <a:bodyPr/>
          <a:lstStyle/>
          <a:p>
            <a:r>
              <a:rPr lang="en-US"/>
              <a:t>Dikelola oleh perseorangan</a:t>
            </a:r>
          </a:p>
          <a:p>
            <a:r>
              <a:rPr lang="en-US"/>
              <a:t>Banyak yang tidak berbadan hukum</a:t>
            </a:r>
          </a:p>
          <a:p>
            <a:r>
              <a:rPr lang="en-US"/>
              <a:t>Jumlahnya sangat banyak tetapi sumbangan produksi secara nasional kecil</a:t>
            </a:r>
          </a:p>
          <a:p>
            <a:r>
              <a:rPr lang="en-US"/>
              <a:t>Pemiliknya mempunyai kebebasan yang tidak terbatas atas usahanya</a:t>
            </a:r>
          </a:p>
          <a:p>
            <a:r>
              <a:rPr lang="en-US"/>
              <a:t>Modal kecil dan sulit akses pinjaman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dissolve">
                                      <p:cBhvr>
                                        <p:cTn id="18" dur="5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dissolv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dissolve">
                                      <p:cBhvr>
                                        <p:cTn id="28" dur="500"/>
                                        <p:tgtEl>
                                          <p:spTgt spid="512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Effect transition="in" filter="dissolve">
                                      <p:cBhvr>
                                        <p:cTn id="33"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A9F5B0"/>
          </a:solidFill>
        </p:spPr>
        <p:txBody>
          <a:bodyPr/>
          <a:lstStyle/>
          <a:p>
            <a:r>
              <a:rPr lang="en-US" b="1"/>
              <a:t>Firma</a:t>
            </a:r>
          </a:p>
        </p:txBody>
      </p:sp>
      <p:sp>
        <p:nvSpPr>
          <p:cNvPr id="6147" name="Rectangle 3"/>
          <p:cNvSpPr>
            <a:spLocks noGrp="1" noChangeArrowheads="1"/>
          </p:cNvSpPr>
          <p:nvPr>
            <p:ph type="body" idx="1"/>
          </p:nvPr>
        </p:nvSpPr>
        <p:spPr>
          <a:solidFill>
            <a:srgbClr val="A9F5B0"/>
          </a:solidFill>
        </p:spPr>
        <p:txBody>
          <a:bodyPr/>
          <a:lstStyle/>
          <a:p>
            <a:r>
              <a:rPr lang="en-US"/>
              <a:t>Dimiliki oleh beberapa orang</a:t>
            </a:r>
          </a:p>
          <a:p>
            <a:r>
              <a:rPr lang="en-US"/>
              <a:t>Modal dikumpulkan dari anggota firma</a:t>
            </a:r>
          </a:p>
          <a:p>
            <a:r>
              <a:rPr lang="en-US"/>
              <a:t>Setiap anggota bertanggungjawab atas firma tsb</a:t>
            </a:r>
          </a:p>
          <a:p>
            <a:r>
              <a:rPr lang="en-US"/>
              <a:t>Akses pinjaman relatif lebih mudah</a:t>
            </a:r>
          </a:p>
          <a:p>
            <a:r>
              <a:rPr lang="en-US"/>
              <a:t>Pengambilan keputusan lebih lamban dibandingkan dengan perusahaan perseorangan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up)">
                                      <p:cBhvr>
                                        <p:cTn id="7" dur="75"/>
                                        <p:tgtEl>
                                          <p:spTgt spid="614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additive="base">
                                        <p:cTn id="12"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 calcmode="lin" valueType="num">
                                      <p:cBhvr additive="base">
                                        <p:cTn id="18"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 calcmode="lin" valueType="num">
                                      <p:cBhvr additive="base">
                                        <p:cTn id="24"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 calcmode="lin" valueType="num">
                                      <p:cBhvr additive="base">
                                        <p:cTn id="30"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6147">
                                            <p:txEl>
                                              <p:pRg st="4" end="4"/>
                                            </p:txEl>
                                          </p:spTgt>
                                        </p:tgtEl>
                                        <p:attrNameLst>
                                          <p:attrName>style.visibility</p:attrName>
                                        </p:attrNameLst>
                                      </p:cBhvr>
                                      <p:to>
                                        <p:strVal val="visible"/>
                                      </p:to>
                                    </p:set>
                                    <p:anim calcmode="lin" valueType="num">
                                      <p:cBhvr additive="base">
                                        <p:cTn id="36"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A9F5B0"/>
          </a:solidFill>
        </p:spPr>
        <p:txBody>
          <a:bodyPr/>
          <a:lstStyle/>
          <a:p>
            <a:r>
              <a:rPr lang="en-US" b="1"/>
              <a:t>Perseroan terbatas</a:t>
            </a:r>
          </a:p>
        </p:txBody>
      </p:sp>
      <p:sp>
        <p:nvSpPr>
          <p:cNvPr id="7171" name="Rectangle 3"/>
          <p:cNvSpPr>
            <a:spLocks noGrp="1" noChangeArrowheads="1"/>
          </p:cNvSpPr>
          <p:nvPr>
            <p:ph type="body" idx="1"/>
          </p:nvPr>
        </p:nvSpPr>
        <p:spPr>
          <a:solidFill>
            <a:srgbClr val="A9F5B0"/>
          </a:solidFill>
        </p:spPr>
        <p:txBody>
          <a:bodyPr/>
          <a:lstStyle/>
          <a:p>
            <a:pPr>
              <a:lnSpc>
                <a:spcPct val="90000"/>
              </a:lnSpc>
            </a:pPr>
            <a:r>
              <a:rPr lang="en-US" b="1"/>
              <a:t>Produksi dan penjualannya mendominasi perekonomian secara nasional</a:t>
            </a:r>
          </a:p>
          <a:p>
            <a:pPr>
              <a:lnSpc>
                <a:spcPct val="90000"/>
              </a:lnSpc>
            </a:pPr>
            <a:r>
              <a:rPr lang="en-US" b="1"/>
              <a:t>Relatif sangat mudah memperoleh pinjaman</a:t>
            </a:r>
          </a:p>
          <a:p>
            <a:pPr>
              <a:lnSpc>
                <a:spcPct val="90000"/>
              </a:lnSpc>
            </a:pPr>
            <a:r>
              <a:rPr lang="en-US" b="1"/>
              <a:t>Modal bisa berasal dari penjualan surat berharga (saham)</a:t>
            </a:r>
          </a:p>
          <a:p>
            <a:pPr>
              <a:lnSpc>
                <a:spcPct val="90000"/>
              </a:lnSpc>
            </a:pPr>
            <a:r>
              <a:rPr lang="en-US" b="1"/>
              <a:t>Antara pemilik dan pengelola merupakan dua pihak yang terpisah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75" fill="hold"/>
                                        <p:tgtEl>
                                          <p:spTgt spid="7170">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717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dissolve">
                                      <p:cBhvr>
                                        <p:cTn id="13" dur="500"/>
                                        <p:tgtEl>
                                          <p:spTgt spid="71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dissolve">
                                      <p:cBhvr>
                                        <p:cTn id="18" dur="500"/>
                                        <p:tgtEl>
                                          <p:spTgt spid="71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dissolve">
                                      <p:cBhvr>
                                        <p:cTn id="23" dur="5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dissolve">
                                      <p:cBhvr>
                                        <p:cTn id="28"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ADF1DC"/>
          </a:solidFill>
        </p:spPr>
        <p:txBody>
          <a:bodyPr/>
          <a:lstStyle/>
          <a:p>
            <a:r>
              <a:rPr lang="en-US" b="1"/>
              <a:t>Perusahaan negara</a:t>
            </a:r>
          </a:p>
        </p:txBody>
      </p:sp>
      <p:sp>
        <p:nvSpPr>
          <p:cNvPr id="8195" name="Rectangle 3"/>
          <p:cNvSpPr>
            <a:spLocks noGrp="1" noChangeArrowheads="1"/>
          </p:cNvSpPr>
          <p:nvPr>
            <p:ph type="body" idx="1"/>
          </p:nvPr>
        </p:nvSpPr>
        <p:spPr>
          <a:solidFill>
            <a:srgbClr val="ADF1DC"/>
          </a:solidFill>
        </p:spPr>
        <p:txBody>
          <a:bodyPr/>
          <a:lstStyle/>
          <a:p>
            <a:r>
              <a:rPr lang="en-US" sz="2800"/>
              <a:t>Pengelolaanya sama seperti perseroan terbatas</a:t>
            </a:r>
          </a:p>
          <a:p>
            <a:r>
              <a:rPr lang="en-US" sz="2800"/>
              <a:t>Modal dimiliki oleh negara</a:t>
            </a:r>
          </a:p>
          <a:p>
            <a:r>
              <a:rPr lang="en-US" sz="2800"/>
              <a:t>Pengurus perusahaan diangkat dan diberhentikan oleh pemerintah</a:t>
            </a:r>
          </a:p>
          <a:p>
            <a:r>
              <a:rPr lang="en-US" sz="2800"/>
              <a:t>Jenis usahanya biasanya menghasilkan produk yang sangat penting (pokok) bagi masyarakat</a:t>
            </a:r>
          </a:p>
          <a:p>
            <a:r>
              <a:rPr lang="en-US" sz="2800"/>
              <a:t>Kadang-kadang usahanya bersaing langsung dengan swasta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ipe(up)">
                                      <p:cBhvr>
                                        <p:cTn id="7" dur="75"/>
                                        <p:tgtEl>
                                          <p:spTgt spid="81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additive="base">
                                        <p:cTn id="18"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anim calcmode="lin" valueType="num">
                                      <p:cBhvr additive="base">
                                        <p:cTn id="24"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 calcmode="lin" valueType="num">
                                      <p:cBhvr additive="base">
                                        <p:cTn id="30"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8195">
                                            <p:txEl>
                                              <p:pRg st="4" end="4"/>
                                            </p:txEl>
                                          </p:spTgt>
                                        </p:tgtEl>
                                        <p:attrNameLst>
                                          <p:attrName>style.visibility</p:attrName>
                                        </p:attrNameLst>
                                      </p:cBhvr>
                                      <p:to>
                                        <p:strVal val="visible"/>
                                      </p:to>
                                    </p:set>
                                    <p:anim calcmode="lin" valueType="num">
                                      <p:cBhvr additive="base">
                                        <p:cTn id="36"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ADF1DC"/>
          </a:solidFill>
        </p:spPr>
        <p:txBody>
          <a:bodyPr/>
          <a:lstStyle/>
          <a:p>
            <a:r>
              <a:rPr lang="en-US" b="1"/>
              <a:t>Koperasi</a:t>
            </a:r>
          </a:p>
        </p:txBody>
      </p:sp>
      <p:sp>
        <p:nvSpPr>
          <p:cNvPr id="9219" name="Rectangle 3"/>
          <p:cNvSpPr>
            <a:spLocks noGrp="1" noChangeArrowheads="1"/>
          </p:cNvSpPr>
          <p:nvPr>
            <p:ph type="body" idx="1"/>
          </p:nvPr>
        </p:nvSpPr>
        <p:spPr>
          <a:solidFill>
            <a:srgbClr val="ADF1DC"/>
          </a:solidFill>
        </p:spPr>
        <p:txBody>
          <a:bodyPr/>
          <a:lstStyle/>
          <a:p>
            <a:r>
              <a:rPr lang="en-US" b="1"/>
              <a:t>Tujuan utamanya tidak untuk memperoleh keuntungan tetapi meningkatkan kesejahteraan anggota</a:t>
            </a:r>
          </a:p>
          <a:p>
            <a:r>
              <a:rPr lang="en-US" b="1"/>
              <a:t>Modal berasal dari anggota</a:t>
            </a:r>
          </a:p>
          <a:p>
            <a:r>
              <a:rPr lang="en-US" b="1"/>
              <a:t>Kekuasaan tertinggi ada pada rapat anggota</a:t>
            </a:r>
          </a:p>
          <a:p>
            <a:r>
              <a:rPr lang="en-US" b="1"/>
              <a:t>Usahanya meliputi tiga jenis: produksi, konsumsi dan perkreditan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dissolve">
                                      <p:cBhvr>
                                        <p:cTn id="13" dur="500"/>
                                        <p:tgtEl>
                                          <p:spTgt spid="92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dissolve">
                                      <p:cBhvr>
                                        <p:cTn id="18" dur="500"/>
                                        <p:tgtEl>
                                          <p:spTgt spid="92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dissolve">
                                      <p:cBhvr>
                                        <p:cTn id="23" dur="500"/>
                                        <p:tgtEl>
                                          <p:spTgt spid="92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dissolve">
                                      <p:cBhvr>
                                        <p:cTn id="28"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ADF1DC"/>
          </a:solidFill>
        </p:spPr>
        <p:txBody>
          <a:bodyPr/>
          <a:lstStyle/>
          <a:p>
            <a:r>
              <a:rPr lang="en-US" sz="4000" b="1"/>
              <a:t>Perusahaan ditinjau dari sisi Teori Ekonomi</a:t>
            </a:r>
          </a:p>
        </p:txBody>
      </p:sp>
      <p:sp>
        <p:nvSpPr>
          <p:cNvPr id="11267" name="Rectangle 3"/>
          <p:cNvSpPr>
            <a:spLocks noGrp="1" noChangeArrowheads="1"/>
          </p:cNvSpPr>
          <p:nvPr>
            <p:ph type="body" idx="1"/>
          </p:nvPr>
        </p:nvSpPr>
        <p:spPr>
          <a:solidFill>
            <a:srgbClr val="ADF1DC"/>
          </a:solidFill>
        </p:spPr>
        <p:txBody>
          <a:bodyPr/>
          <a:lstStyle/>
          <a:p>
            <a:r>
              <a:rPr lang="en-US" b="1"/>
              <a:t>Tidak dibedakan atas kepemilikanya, jenis usahanya maupun skalanya.</a:t>
            </a:r>
          </a:p>
          <a:p>
            <a:r>
              <a:rPr lang="en-US" b="1"/>
              <a:t>Terfokus pada bagaimana memperoleh keuntungan yang maksimum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up)">
                                      <p:cBhvr>
                                        <p:cTn id="7" dur="75"/>
                                        <p:tgtEl>
                                          <p:spTgt spid="112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0"/>
                                  </p:iterate>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75"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1126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iterate type="lt">
                                    <p:tmPct val="100000"/>
                                  </p:iterate>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75"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19" dur="75" fill="hold"/>
                                        <p:tgtEl>
                                          <p:spTgt spid="11267">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ADF1DC"/>
          </a:solidFill>
        </p:spPr>
        <p:txBody>
          <a:bodyPr/>
          <a:lstStyle/>
          <a:p>
            <a:r>
              <a:rPr lang="en-US" b="1"/>
              <a:t>Tujuan perusahaan</a:t>
            </a:r>
          </a:p>
        </p:txBody>
      </p:sp>
      <p:sp>
        <p:nvSpPr>
          <p:cNvPr id="12291" name="Rectangle 3"/>
          <p:cNvSpPr>
            <a:spLocks noGrp="1" noChangeArrowheads="1"/>
          </p:cNvSpPr>
          <p:nvPr>
            <p:ph type="body" idx="1"/>
          </p:nvPr>
        </p:nvSpPr>
        <p:spPr>
          <a:solidFill>
            <a:srgbClr val="ADF1DC"/>
          </a:solidFill>
        </p:spPr>
        <p:txBody>
          <a:bodyPr/>
          <a:lstStyle/>
          <a:p>
            <a:pPr marL="609600" indent="-609600"/>
            <a:r>
              <a:rPr lang="en-US" sz="4000" b="1"/>
              <a:t>Tujuan utama: Memaksimumkan keuntungan</a:t>
            </a:r>
          </a:p>
          <a:p>
            <a:pPr marL="609600" indent="-609600"/>
            <a:r>
              <a:rPr lang="en-US" b="1"/>
              <a:t>Tujuan lain:</a:t>
            </a:r>
          </a:p>
          <a:p>
            <a:pPr marL="609600" indent="-609600">
              <a:buFontTx/>
              <a:buNone/>
            </a:pPr>
            <a:r>
              <a:rPr lang="en-US" b="1" i="1"/>
              <a:t>a.  </a:t>
            </a:r>
            <a:r>
              <a:rPr lang="en-US" sz="3600" b="1" i="1"/>
              <a:t>Memenuhi kebutuhan masyarakat umum</a:t>
            </a:r>
          </a:p>
          <a:p>
            <a:pPr marL="609600" indent="-609600">
              <a:buFontTx/>
              <a:buNone/>
            </a:pPr>
            <a:r>
              <a:rPr lang="en-US" b="1" i="1"/>
              <a:t>b.  Meningkatkan volume penjualan</a:t>
            </a:r>
          </a:p>
          <a:p>
            <a:pPr marL="609600" indent="-609600">
              <a:buFontTx/>
              <a:buNone/>
            </a:pPr>
            <a:r>
              <a:rPr lang="en-US" b="1" i="1"/>
              <a:t>c.  Menjaga stabilitas politik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up)">
                                      <p:cBhvr>
                                        <p:cTn id="7" dur="75"/>
                                        <p:tgtEl>
                                          <p:spTgt spid="122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dissolve">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dissolve">
                                      <p:cBhvr>
                                        <p:cTn id="17" dur="50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dissolve">
                                      <p:cBhvr>
                                        <p:cTn id="22" dur="50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dissolve">
                                      <p:cBhvr>
                                        <p:cTn id="27" dur="50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dissolve">
                                      <p:cBhvr>
                                        <p:cTn id="32"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1"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910</Words>
  <Application>Microsoft Office PowerPoint</Application>
  <PresentationFormat>On-screen Show (4:3)</PresentationFormat>
  <Paragraphs>247</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Times New Roman</vt:lpstr>
      <vt:lpstr>Default Design</vt:lpstr>
      <vt:lpstr>2_Office Theme</vt:lpstr>
      <vt:lpstr>PowerPoint Presentation</vt:lpstr>
      <vt:lpstr>Bentuk-bentuk Organisasi Perusahaan</vt:lpstr>
      <vt:lpstr>Perusahaan perseorangan</vt:lpstr>
      <vt:lpstr>Firma</vt:lpstr>
      <vt:lpstr>Perseroan terbatas</vt:lpstr>
      <vt:lpstr>Perusahaan negara</vt:lpstr>
      <vt:lpstr>Koperasi</vt:lpstr>
      <vt:lpstr>Perusahaan ditinjau dari sisi Teori Ekonomi</vt:lpstr>
      <vt:lpstr>Tujuan perusahaan</vt:lpstr>
      <vt:lpstr>Cara mencapai tujuan keuntungan maksimum</vt:lpstr>
      <vt:lpstr>Terminologi penting dalam teori produksi</vt:lpstr>
      <vt:lpstr>Fungsi produksi</vt:lpstr>
      <vt:lpstr>Faktor yang dipertimbangkan produsen dalam meminimumkan biaya produksi</vt:lpstr>
      <vt:lpstr>Jangka waktu analisis</vt:lpstr>
      <vt:lpstr>Perbedaan perusahaan dan industri</vt:lpstr>
      <vt:lpstr>Teori produksi dg satu faktor produksi variabel (analisis jk pendek)</vt:lpstr>
      <vt:lpstr>Hukum hasil lebih yang semakin berkurang</vt:lpstr>
      <vt:lpstr>Beberapa pengertian penting dalam Teori Produksi</vt:lpstr>
      <vt:lpstr>Tabel: Pengaruh perubahan tenaga kerja atas produksi beras</vt:lpstr>
      <vt:lpstr>Kurva Produksi Total, Produksi Rata-rata dan Produksi Marginal</vt:lpstr>
      <vt:lpstr>Kurva Produksi Sama</vt:lpstr>
      <vt:lpstr>Kurva Isocost</vt:lpstr>
      <vt:lpstr>Gambar Meminimumkan Biaya atau Memaksimumkan Keuntungan</vt:lpstr>
    </vt:vector>
  </TitlesOfParts>
  <Company>Lam 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 Mikro</dc:title>
  <dc:creator>Hadir</dc:creator>
  <cp:lastModifiedBy>LENOVO</cp:lastModifiedBy>
  <cp:revision>15</cp:revision>
  <dcterms:created xsi:type="dcterms:W3CDTF">2004-04-14T02:47:34Z</dcterms:created>
  <dcterms:modified xsi:type="dcterms:W3CDTF">2020-11-10T00:27:55Z</dcterms:modified>
</cp:coreProperties>
</file>