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9" r:id="rId3"/>
    <p:sldId id="265" r:id="rId4"/>
    <p:sldId id="266" r:id="rId5"/>
    <p:sldId id="267" r:id="rId6"/>
    <p:sldId id="258" r:id="rId7"/>
    <p:sldId id="260" r:id="rId8"/>
    <p:sldId id="261" r:id="rId9"/>
    <p:sldId id="262" r:id="rId10"/>
    <p:sldId id="268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1C34B9-2AE9-4836-8A12-2E17488F5032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78BC6074-C547-4234-9ABB-EFEBE1718BF6}">
      <dgm:prSet phldrT="[Text]" custT="1"/>
      <dgm:spPr/>
      <dgm:t>
        <a:bodyPr/>
        <a:lstStyle/>
        <a:p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Perekonomian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Nasional</a:t>
          </a:r>
        </a:p>
      </dgm:t>
    </dgm:pt>
    <dgm:pt modelId="{23CA7D94-D0EE-47EA-9E57-EFE1D896CE4A}" type="parTrans" cxnId="{C024C1C0-6C3D-4D18-8984-E2CE3AF72132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1440C5-5ECF-473F-96F6-3BFC7926F72B}" type="sibTrans" cxnId="{C024C1C0-6C3D-4D18-8984-E2CE3AF72132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D1F250-4282-4428-831E-7EC4804E8E28}">
      <dgm:prSet phldrT="[Text]"/>
      <dgm:spPr/>
      <dgm:t>
        <a:bodyPr/>
        <a:lstStyle/>
        <a:p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Kesempatan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Lapangan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Pekerjaan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4B964D-986C-40B9-9A8F-28DF02920286}" type="parTrans" cxnId="{6DF70DAF-9B1D-4632-B727-CF1040AC0235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DB1359-A1D3-455E-B256-3A188A2CCD5F}" type="sibTrans" cxnId="{6DF70DAF-9B1D-4632-B727-CF1040AC0235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E04307-FB84-44CE-8068-2654784EE865}">
      <dgm:prSet phldrT="[Text]"/>
      <dgm:spPr/>
      <dgm:t>
        <a:bodyPr/>
        <a:lstStyle/>
        <a:p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Daya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Kreasi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dan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Daya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Cipta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Individu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D8FDB3-1E40-4D37-88D3-699F3DA2A97C}" type="parTrans" cxnId="{A83B6C41-9FFD-42EF-90C9-15EA2238E298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9A0B7D-9FF2-4027-AA99-85FBADC833FE}" type="sibTrans" cxnId="{A83B6C41-9FFD-42EF-90C9-15EA2238E298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B2AB90-137A-4BA1-AA25-1AD577A347B4}" type="pres">
      <dgm:prSet presAssocID="{EE1C34B9-2AE9-4836-8A12-2E17488F503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656CE12-CDF7-4C65-9EA0-43869A13B65A}" type="pres">
      <dgm:prSet presAssocID="{78BC6074-C547-4234-9ABB-EFEBE1718BF6}" presName="gear1" presStyleLbl="node1" presStyleIdx="0" presStyleCnt="3">
        <dgm:presLayoutVars>
          <dgm:chMax val="1"/>
          <dgm:bulletEnabled val="1"/>
        </dgm:presLayoutVars>
      </dgm:prSet>
      <dgm:spPr/>
    </dgm:pt>
    <dgm:pt modelId="{1D41C9B2-964D-4059-9E90-82890458A609}" type="pres">
      <dgm:prSet presAssocID="{78BC6074-C547-4234-9ABB-EFEBE1718BF6}" presName="gear1srcNode" presStyleLbl="node1" presStyleIdx="0" presStyleCnt="3"/>
      <dgm:spPr/>
    </dgm:pt>
    <dgm:pt modelId="{E049BD66-2729-4DFA-9575-E7A0EAA58FDF}" type="pres">
      <dgm:prSet presAssocID="{78BC6074-C547-4234-9ABB-EFEBE1718BF6}" presName="gear1dstNode" presStyleLbl="node1" presStyleIdx="0" presStyleCnt="3"/>
      <dgm:spPr/>
    </dgm:pt>
    <dgm:pt modelId="{3DFDE1E6-19E6-4CC2-9E85-F10D2936093C}" type="pres">
      <dgm:prSet presAssocID="{72D1F250-4282-4428-831E-7EC4804E8E28}" presName="gear2" presStyleLbl="node1" presStyleIdx="1" presStyleCnt="3">
        <dgm:presLayoutVars>
          <dgm:chMax val="1"/>
          <dgm:bulletEnabled val="1"/>
        </dgm:presLayoutVars>
      </dgm:prSet>
      <dgm:spPr/>
    </dgm:pt>
    <dgm:pt modelId="{1F704497-6BE2-4CB8-AA35-9CE6D18C734A}" type="pres">
      <dgm:prSet presAssocID="{72D1F250-4282-4428-831E-7EC4804E8E28}" presName="gear2srcNode" presStyleLbl="node1" presStyleIdx="1" presStyleCnt="3"/>
      <dgm:spPr/>
    </dgm:pt>
    <dgm:pt modelId="{3F6EEFBD-0CBD-49A8-9564-B868F56D4216}" type="pres">
      <dgm:prSet presAssocID="{72D1F250-4282-4428-831E-7EC4804E8E28}" presName="gear2dstNode" presStyleLbl="node1" presStyleIdx="1" presStyleCnt="3"/>
      <dgm:spPr/>
    </dgm:pt>
    <dgm:pt modelId="{6628FAF3-9266-4220-B774-3652AC363B60}" type="pres">
      <dgm:prSet presAssocID="{4EE04307-FB84-44CE-8068-2654784EE865}" presName="gear3" presStyleLbl="node1" presStyleIdx="2" presStyleCnt="3" custLinFactNeighborY="971"/>
      <dgm:spPr/>
    </dgm:pt>
    <dgm:pt modelId="{17B9402D-F90D-44C9-87CD-A9A5CF515B15}" type="pres">
      <dgm:prSet presAssocID="{4EE04307-FB84-44CE-8068-2654784EE86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89B6E5D7-0D40-4122-9AC4-AD29EB0C877A}" type="pres">
      <dgm:prSet presAssocID="{4EE04307-FB84-44CE-8068-2654784EE865}" presName="gear3srcNode" presStyleLbl="node1" presStyleIdx="2" presStyleCnt="3"/>
      <dgm:spPr/>
    </dgm:pt>
    <dgm:pt modelId="{8A5CC721-8521-48DA-8138-9233D48602C2}" type="pres">
      <dgm:prSet presAssocID="{4EE04307-FB84-44CE-8068-2654784EE865}" presName="gear3dstNode" presStyleLbl="node1" presStyleIdx="2" presStyleCnt="3"/>
      <dgm:spPr/>
    </dgm:pt>
    <dgm:pt modelId="{D939FD49-D0ED-45DB-96EC-674E8453BA3D}" type="pres">
      <dgm:prSet presAssocID="{031440C5-5ECF-473F-96F6-3BFC7926F72B}" presName="connector1" presStyleLbl="sibTrans2D1" presStyleIdx="0" presStyleCnt="3"/>
      <dgm:spPr/>
    </dgm:pt>
    <dgm:pt modelId="{21595A72-913C-485A-A160-F1C35B3066A1}" type="pres">
      <dgm:prSet presAssocID="{18DB1359-A1D3-455E-B256-3A188A2CCD5F}" presName="connector2" presStyleLbl="sibTrans2D1" presStyleIdx="1" presStyleCnt="3"/>
      <dgm:spPr/>
    </dgm:pt>
    <dgm:pt modelId="{A47033DB-A368-46C9-BB9E-7676468107BA}" type="pres">
      <dgm:prSet presAssocID="{0A9A0B7D-9FF2-4027-AA99-85FBADC833FE}" presName="connector3" presStyleLbl="sibTrans2D1" presStyleIdx="2" presStyleCnt="3"/>
      <dgm:spPr/>
    </dgm:pt>
  </dgm:ptLst>
  <dgm:cxnLst>
    <dgm:cxn modelId="{306F3706-CC0A-41A6-8B0F-CB2ADF5B9FAC}" type="presOf" srcId="{72D1F250-4282-4428-831E-7EC4804E8E28}" destId="{3DFDE1E6-19E6-4CC2-9E85-F10D2936093C}" srcOrd="0" destOrd="0" presId="urn:microsoft.com/office/officeart/2005/8/layout/gear1"/>
    <dgm:cxn modelId="{0CBF811A-0844-4907-8042-32E2904F54B7}" type="presOf" srcId="{72D1F250-4282-4428-831E-7EC4804E8E28}" destId="{1F704497-6BE2-4CB8-AA35-9CE6D18C734A}" srcOrd="1" destOrd="0" presId="urn:microsoft.com/office/officeart/2005/8/layout/gear1"/>
    <dgm:cxn modelId="{0DFAF422-6D23-4563-9B64-29D65B3D691B}" type="presOf" srcId="{EE1C34B9-2AE9-4836-8A12-2E17488F5032}" destId="{37B2AB90-137A-4BA1-AA25-1AD577A347B4}" srcOrd="0" destOrd="0" presId="urn:microsoft.com/office/officeart/2005/8/layout/gear1"/>
    <dgm:cxn modelId="{9F1CBC29-BDAF-4D28-9520-6A4A0599590E}" type="presOf" srcId="{4EE04307-FB84-44CE-8068-2654784EE865}" destId="{17B9402D-F90D-44C9-87CD-A9A5CF515B15}" srcOrd="1" destOrd="0" presId="urn:microsoft.com/office/officeart/2005/8/layout/gear1"/>
    <dgm:cxn modelId="{539B092A-927F-4F92-AB1F-A0FE34E96E3B}" type="presOf" srcId="{18DB1359-A1D3-455E-B256-3A188A2CCD5F}" destId="{21595A72-913C-485A-A160-F1C35B3066A1}" srcOrd="0" destOrd="0" presId="urn:microsoft.com/office/officeart/2005/8/layout/gear1"/>
    <dgm:cxn modelId="{571DCD3E-BE7A-4747-A341-5050B24945AB}" type="presOf" srcId="{78BC6074-C547-4234-9ABB-EFEBE1718BF6}" destId="{E049BD66-2729-4DFA-9575-E7A0EAA58FDF}" srcOrd="2" destOrd="0" presId="urn:microsoft.com/office/officeart/2005/8/layout/gear1"/>
    <dgm:cxn modelId="{A83B6C41-9FFD-42EF-90C9-15EA2238E298}" srcId="{EE1C34B9-2AE9-4836-8A12-2E17488F5032}" destId="{4EE04307-FB84-44CE-8068-2654784EE865}" srcOrd="2" destOrd="0" parTransId="{B4D8FDB3-1E40-4D37-88D3-699F3DA2A97C}" sibTransId="{0A9A0B7D-9FF2-4027-AA99-85FBADC833FE}"/>
    <dgm:cxn modelId="{F5DEB850-8BB1-44B0-B8C9-27A56CF1BC77}" type="presOf" srcId="{78BC6074-C547-4234-9ABB-EFEBE1718BF6}" destId="{D656CE12-CDF7-4C65-9EA0-43869A13B65A}" srcOrd="0" destOrd="0" presId="urn:microsoft.com/office/officeart/2005/8/layout/gear1"/>
    <dgm:cxn modelId="{44539D73-84DE-4C66-9FD6-2AD5B8380E45}" type="presOf" srcId="{031440C5-5ECF-473F-96F6-3BFC7926F72B}" destId="{D939FD49-D0ED-45DB-96EC-674E8453BA3D}" srcOrd="0" destOrd="0" presId="urn:microsoft.com/office/officeart/2005/8/layout/gear1"/>
    <dgm:cxn modelId="{5B1DC68B-57E9-4A66-A8B4-1AE611C6089E}" type="presOf" srcId="{0A9A0B7D-9FF2-4027-AA99-85FBADC833FE}" destId="{A47033DB-A368-46C9-BB9E-7676468107BA}" srcOrd="0" destOrd="0" presId="urn:microsoft.com/office/officeart/2005/8/layout/gear1"/>
    <dgm:cxn modelId="{9640FE9C-F400-4256-8840-D3DD8E00A5F9}" type="presOf" srcId="{4EE04307-FB84-44CE-8068-2654784EE865}" destId="{6628FAF3-9266-4220-B774-3652AC363B60}" srcOrd="0" destOrd="0" presId="urn:microsoft.com/office/officeart/2005/8/layout/gear1"/>
    <dgm:cxn modelId="{9A3B36A0-B545-4A3D-9D60-18FA0D18D893}" type="presOf" srcId="{72D1F250-4282-4428-831E-7EC4804E8E28}" destId="{3F6EEFBD-0CBD-49A8-9564-B868F56D4216}" srcOrd="2" destOrd="0" presId="urn:microsoft.com/office/officeart/2005/8/layout/gear1"/>
    <dgm:cxn modelId="{3D079CAE-FB95-472C-A8CD-76993BDD920C}" type="presOf" srcId="{4EE04307-FB84-44CE-8068-2654784EE865}" destId="{89B6E5D7-0D40-4122-9AC4-AD29EB0C877A}" srcOrd="2" destOrd="0" presId="urn:microsoft.com/office/officeart/2005/8/layout/gear1"/>
    <dgm:cxn modelId="{6DF70DAF-9B1D-4632-B727-CF1040AC0235}" srcId="{EE1C34B9-2AE9-4836-8A12-2E17488F5032}" destId="{72D1F250-4282-4428-831E-7EC4804E8E28}" srcOrd="1" destOrd="0" parTransId="{CE4B964D-986C-40B9-9A8F-28DF02920286}" sibTransId="{18DB1359-A1D3-455E-B256-3A188A2CCD5F}"/>
    <dgm:cxn modelId="{75D8C0BA-D2DE-445D-BA5B-9AEC674C4C03}" type="presOf" srcId="{78BC6074-C547-4234-9ABB-EFEBE1718BF6}" destId="{1D41C9B2-964D-4059-9E90-82890458A609}" srcOrd="1" destOrd="0" presId="urn:microsoft.com/office/officeart/2005/8/layout/gear1"/>
    <dgm:cxn modelId="{C024C1C0-6C3D-4D18-8984-E2CE3AF72132}" srcId="{EE1C34B9-2AE9-4836-8A12-2E17488F5032}" destId="{78BC6074-C547-4234-9ABB-EFEBE1718BF6}" srcOrd="0" destOrd="0" parTransId="{23CA7D94-D0EE-47EA-9E57-EFE1D896CE4A}" sibTransId="{031440C5-5ECF-473F-96F6-3BFC7926F72B}"/>
    <dgm:cxn modelId="{899334E6-51C3-446C-A41D-BCF94FF701D1}" type="presOf" srcId="{4EE04307-FB84-44CE-8068-2654784EE865}" destId="{8A5CC721-8521-48DA-8138-9233D48602C2}" srcOrd="3" destOrd="0" presId="urn:microsoft.com/office/officeart/2005/8/layout/gear1"/>
    <dgm:cxn modelId="{3617D883-06BB-4DD4-ADF5-47EAD74814D5}" type="presParOf" srcId="{37B2AB90-137A-4BA1-AA25-1AD577A347B4}" destId="{D656CE12-CDF7-4C65-9EA0-43869A13B65A}" srcOrd="0" destOrd="0" presId="urn:microsoft.com/office/officeart/2005/8/layout/gear1"/>
    <dgm:cxn modelId="{59D09487-1D65-4C78-9B38-B9B312C2644B}" type="presParOf" srcId="{37B2AB90-137A-4BA1-AA25-1AD577A347B4}" destId="{1D41C9B2-964D-4059-9E90-82890458A609}" srcOrd="1" destOrd="0" presId="urn:microsoft.com/office/officeart/2005/8/layout/gear1"/>
    <dgm:cxn modelId="{82D7FD53-298D-469C-AA42-C6DC1C976C53}" type="presParOf" srcId="{37B2AB90-137A-4BA1-AA25-1AD577A347B4}" destId="{E049BD66-2729-4DFA-9575-E7A0EAA58FDF}" srcOrd="2" destOrd="0" presId="urn:microsoft.com/office/officeart/2005/8/layout/gear1"/>
    <dgm:cxn modelId="{4DD6FC37-CCF1-4370-A1F3-0473327BADF4}" type="presParOf" srcId="{37B2AB90-137A-4BA1-AA25-1AD577A347B4}" destId="{3DFDE1E6-19E6-4CC2-9E85-F10D2936093C}" srcOrd="3" destOrd="0" presId="urn:microsoft.com/office/officeart/2005/8/layout/gear1"/>
    <dgm:cxn modelId="{28E6D253-68C1-45CB-8A22-430071E6CB7A}" type="presParOf" srcId="{37B2AB90-137A-4BA1-AA25-1AD577A347B4}" destId="{1F704497-6BE2-4CB8-AA35-9CE6D18C734A}" srcOrd="4" destOrd="0" presId="urn:microsoft.com/office/officeart/2005/8/layout/gear1"/>
    <dgm:cxn modelId="{8338F6DF-0E6B-46F6-8DB2-D272413123C4}" type="presParOf" srcId="{37B2AB90-137A-4BA1-AA25-1AD577A347B4}" destId="{3F6EEFBD-0CBD-49A8-9564-B868F56D4216}" srcOrd="5" destOrd="0" presId="urn:microsoft.com/office/officeart/2005/8/layout/gear1"/>
    <dgm:cxn modelId="{C8C651AD-B155-4728-A1A9-5DA688B91E3D}" type="presParOf" srcId="{37B2AB90-137A-4BA1-AA25-1AD577A347B4}" destId="{6628FAF3-9266-4220-B774-3652AC363B60}" srcOrd="6" destOrd="0" presId="urn:microsoft.com/office/officeart/2005/8/layout/gear1"/>
    <dgm:cxn modelId="{4A345ED0-F4E9-41EE-B147-92312BDEF22E}" type="presParOf" srcId="{37B2AB90-137A-4BA1-AA25-1AD577A347B4}" destId="{17B9402D-F90D-44C9-87CD-A9A5CF515B15}" srcOrd="7" destOrd="0" presId="urn:microsoft.com/office/officeart/2005/8/layout/gear1"/>
    <dgm:cxn modelId="{32A667E2-B3D7-4004-B64C-AAE0FF034F19}" type="presParOf" srcId="{37B2AB90-137A-4BA1-AA25-1AD577A347B4}" destId="{89B6E5D7-0D40-4122-9AC4-AD29EB0C877A}" srcOrd="8" destOrd="0" presId="urn:microsoft.com/office/officeart/2005/8/layout/gear1"/>
    <dgm:cxn modelId="{035DF125-BDAF-4A2D-8C3F-FFBD8B48AE9F}" type="presParOf" srcId="{37B2AB90-137A-4BA1-AA25-1AD577A347B4}" destId="{8A5CC721-8521-48DA-8138-9233D48602C2}" srcOrd="9" destOrd="0" presId="urn:microsoft.com/office/officeart/2005/8/layout/gear1"/>
    <dgm:cxn modelId="{CD54D6E8-18CA-469E-B641-DDB16E1F3F00}" type="presParOf" srcId="{37B2AB90-137A-4BA1-AA25-1AD577A347B4}" destId="{D939FD49-D0ED-45DB-96EC-674E8453BA3D}" srcOrd="10" destOrd="0" presId="urn:microsoft.com/office/officeart/2005/8/layout/gear1"/>
    <dgm:cxn modelId="{1E03E96B-FCDA-4761-A7E6-DB70ACD54412}" type="presParOf" srcId="{37B2AB90-137A-4BA1-AA25-1AD577A347B4}" destId="{21595A72-913C-485A-A160-F1C35B3066A1}" srcOrd="11" destOrd="0" presId="urn:microsoft.com/office/officeart/2005/8/layout/gear1"/>
    <dgm:cxn modelId="{93D1C756-FE4B-40DE-8818-A7DA7C89236D}" type="presParOf" srcId="{37B2AB90-137A-4BA1-AA25-1AD577A347B4}" destId="{A47033DB-A368-46C9-BB9E-7676468107B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56CE12-CDF7-4C65-9EA0-43869A13B65A}">
      <dsp:nvSpPr>
        <dsp:cNvPr id="0" name=""/>
        <dsp:cNvSpPr/>
      </dsp:nvSpPr>
      <dsp:spPr>
        <a:xfrm>
          <a:off x="4247072" y="2674966"/>
          <a:ext cx="3269403" cy="3269403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Perekonomian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Nasional</a:t>
          </a:r>
        </a:p>
      </dsp:txBody>
      <dsp:txXfrm>
        <a:off x="4904367" y="3440808"/>
        <a:ext cx="1954813" cy="1680541"/>
      </dsp:txXfrm>
    </dsp:sp>
    <dsp:sp modelId="{3DFDE1E6-19E6-4CC2-9E85-F10D2936093C}">
      <dsp:nvSpPr>
        <dsp:cNvPr id="0" name=""/>
        <dsp:cNvSpPr/>
      </dsp:nvSpPr>
      <dsp:spPr>
        <a:xfrm>
          <a:off x="2344874" y="1902198"/>
          <a:ext cx="2377748" cy="237774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Kesempatan</a:t>
          </a:r>
          <a:r>
            <a:rPr lang="en-US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Lapangan</a:t>
          </a:r>
          <a:r>
            <a:rPr lang="en-US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Pekerjaan</a:t>
          </a:r>
          <a:endParaRPr lang="en-US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43479" y="2504421"/>
        <a:ext cx="1180538" cy="1173302"/>
      </dsp:txXfrm>
    </dsp:sp>
    <dsp:sp modelId="{6628FAF3-9266-4220-B774-3652AC363B60}">
      <dsp:nvSpPr>
        <dsp:cNvPr id="0" name=""/>
        <dsp:cNvSpPr/>
      </dsp:nvSpPr>
      <dsp:spPr>
        <a:xfrm rot="20700000">
          <a:off x="3676655" y="289500"/>
          <a:ext cx="2329707" cy="2329707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Daya</a:t>
          </a:r>
          <a:r>
            <a:rPr lang="en-US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Kreasi</a:t>
          </a:r>
          <a:r>
            <a:rPr lang="en-US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dan </a:t>
          </a:r>
          <a:r>
            <a:rPr lang="en-US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Daya</a:t>
          </a:r>
          <a:r>
            <a:rPr lang="en-US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Cipta</a:t>
          </a:r>
          <a:r>
            <a:rPr lang="en-US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Individu</a:t>
          </a:r>
          <a:endParaRPr lang="en-US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20700000">
        <a:off x="4187628" y="800473"/>
        <a:ext cx="1307761" cy="1307761"/>
      </dsp:txXfrm>
    </dsp:sp>
    <dsp:sp modelId="{D939FD49-D0ED-45DB-96EC-674E8453BA3D}">
      <dsp:nvSpPr>
        <dsp:cNvPr id="0" name=""/>
        <dsp:cNvSpPr/>
      </dsp:nvSpPr>
      <dsp:spPr>
        <a:xfrm>
          <a:off x="4015343" y="2170353"/>
          <a:ext cx="4184836" cy="4184836"/>
        </a:xfrm>
        <a:prstGeom prst="circularArrow">
          <a:avLst>
            <a:gd name="adj1" fmla="val 4688"/>
            <a:gd name="adj2" fmla="val 299029"/>
            <a:gd name="adj3" fmla="val 2546554"/>
            <a:gd name="adj4" fmla="val 15797302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595A72-913C-485A-A160-F1C35B3066A1}">
      <dsp:nvSpPr>
        <dsp:cNvPr id="0" name=""/>
        <dsp:cNvSpPr/>
      </dsp:nvSpPr>
      <dsp:spPr>
        <a:xfrm>
          <a:off x="1923779" y="1368582"/>
          <a:ext cx="3040545" cy="304054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033DB-A368-46C9-BB9E-7676468107BA}">
      <dsp:nvSpPr>
        <dsp:cNvPr id="0" name=""/>
        <dsp:cNvSpPr/>
      </dsp:nvSpPr>
      <dsp:spPr>
        <a:xfrm>
          <a:off x="3137770" y="-256009"/>
          <a:ext cx="3278320" cy="327832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BE46C-1BDE-E32F-56E4-E3C14861EF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D8D60B-6A1A-5A22-646D-BA85562143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24B4E-169C-8B7B-8C9B-8FC2AD319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1F5F0-5582-4DBE-A32A-C476857FF89C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0B579-424A-94C7-05E2-BFE320DA9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385C4-0A1D-BEE9-9DD4-6315E508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3BAC-BCCC-4F3A-AEA8-469BD6A1E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12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20FA7-4237-9D06-53AB-F4C3344B5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87A361-054D-CD55-DF5A-82298DF62F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35A9B-CBBE-6E59-305C-CFCA363FE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1F5F0-5582-4DBE-A32A-C476857FF89C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6C85B-A0BD-BBC8-4F0A-717077C8F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01295-B56B-21B8-3361-920D0C2BC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3BAC-BCCC-4F3A-AEA8-469BD6A1E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09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0D9CD3-2AB2-FF66-E311-C93EB9AF9E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6B987D-4954-2A64-93FC-328A9CBD08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F668B-60DA-193A-512A-53C623450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1F5F0-5582-4DBE-A32A-C476857FF89C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66BBF-52E8-BE45-838A-8E12EDDB3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B6C61-C5E1-FA98-143D-14130C8C1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3BAC-BCCC-4F3A-AEA8-469BD6A1E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DED41-9BFA-C831-241C-9BBBE9C6D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75EE6-C5CA-8027-ACD6-B07CDD671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46DE1-3542-FB50-99D4-D6D4DB41E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1F5F0-5582-4DBE-A32A-C476857FF89C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B9B5C-C2B2-1926-2D1B-0EAB11462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BEF17-231F-2ED5-F1C3-27606A21F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3BAC-BCCC-4F3A-AEA8-469BD6A1E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84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3B25F-8FE2-B01C-7552-3FA81CDFD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D298A7-0C4A-137E-D16B-1ECA0BCD0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E5658-A787-508E-6E95-28AA9C755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1F5F0-5582-4DBE-A32A-C476857FF89C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0DC9C-8ECF-13CF-AEC7-2E148B18F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B5410-44B4-A357-E086-133ACFFA6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3BAC-BCCC-4F3A-AEA8-469BD6A1E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64304-7C11-B00F-D690-130D80110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D750F-CCF4-4AF0-BD0B-B8CE6DEE92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BA44C7-5E26-C3A3-FFE7-8E88221FF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346501-A891-38F9-2F7A-63FEBE894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1F5F0-5582-4DBE-A32A-C476857FF89C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3C7E41-2698-2DE4-7AE0-7DC9F5FE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370457-C7C2-BE8B-06C8-84A5CCFE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3BAC-BCCC-4F3A-AEA8-469BD6A1E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68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5F9A9-6922-DB3B-7D2B-2F254959B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F8378-C2AB-F694-4967-E27543AD7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875B4-8512-38E4-9022-5107EEC39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93D707-4A20-E3D3-08BF-FB7E21C74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1E95BF-B83A-F3BA-B231-22647FE06B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24CC60-722E-2298-C9D3-29ABAD82A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1F5F0-5582-4DBE-A32A-C476857FF89C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F440DB-68AA-ABE7-16C7-AC7EA32BC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48507E-C3ED-5B14-7827-E7787A3E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3BAC-BCCC-4F3A-AEA8-469BD6A1E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46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1C60A-72DE-1C96-0949-2526CB68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445999-3313-3617-DF90-360D118B8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1F5F0-5582-4DBE-A32A-C476857FF89C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B6C08E-5598-7B5E-9DC4-EC9DE83E9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CF0441-03AF-C0D0-BF8F-3051C3A58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3BAC-BCCC-4F3A-AEA8-469BD6A1E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98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97624A-7AAD-C201-2BBD-0E55E7EE3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1F5F0-5582-4DBE-A32A-C476857FF89C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BCA0F7-6524-C50F-D2AE-771A4B520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35AEA-B35C-57B6-E845-0DF1FFBC1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3BAC-BCCC-4F3A-AEA8-469BD6A1E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04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1AB38-5C1F-754D-0F15-8CFACD20A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9118A-C75B-8446-F686-12041C0A3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FF3986-C863-1E72-BF89-8B93C4869A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7B8FC-81BA-9C6F-8508-6DCBD35EB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1F5F0-5582-4DBE-A32A-C476857FF89C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B5C878-D465-E7B6-8408-E15889E88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1E853-2048-A3D1-0588-F4C4022CC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3BAC-BCCC-4F3A-AEA8-469BD6A1E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96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755B2-59C3-9594-5E56-40EB338A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28CEC7-FA0A-144B-1995-0B83DA2330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2D6F65-0F51-3BAC-0672-51CD1F97DA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DBCF18-D0FA-45F1-2868-C75CA27EF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1F5F0-5582-4DBE-A32A-C476857FF89C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2C17C7-3E3D-DB35-345A-39A2D05F3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81F18-BB13-E9B9-FCD5-11DFD3558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3BAC-BCCC-4F3A-AEA8-469BD6A1E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89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5309B2-0745-9E75-F469-9FCCDDB7A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65E78-D4AD-C9E7-AFE7-58E59641A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9E504-1CEA-8743-F186-0089AA786C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1F5F0-5582-4DBE-A32A-C476857FF89C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E3D4D-F0F9-B32C-E9FE-37E94509DC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FF1B6-B258-F952-1417-5347D400D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33BAC-BCCC-4F3A-AEA8-469BD6A1E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612A1-9FAF-028C-24BA-110000AAD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164" y="457200"/>
            <a:ext cx="6428509" cy="43434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 Black" panose="020B0A04020102020204" pitchFamily="34" charset="0"/>
              </a:rPr>
              <a:t>MENGGERAKKAN EKONOMI KREATIF</a:t>
            </a:r>
            <a:br>
              <a:rPr lang="en-US" sz="66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(</a:t>
            </a:r>
            <a:r>
              <a:rPr lang="en-US" sz="2800" dirty="0" err="1">
                <a:solidFill>
                  <a:schemeClr val="bg1"/>
                </a:solidFill>
              </a:rPr>
              <a:t>Meningkatkan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Daya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Saing</a:t>
            </a:r>
            <a:r>
              <a:rPr lang="en-US" sz="2800" dirty="0">
                <a:solidFill>
                  <a:schemeClr val="bg1"/>
                </a:solidFill>
              </a:rPr>
              <a:t> Ekonomi Global)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266016-CCE6-33EA-4995-463E5300D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164" y="4800600"/>
            <a:ext cx="6428509" cy="1068387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oleh : M. </a:t>
            </a:r>
            <a:r>
              <a:rPr lang="en-US" sz="2000" dirty="0" err="1">
                <a:solidFill>
                  <a:schemeClr val="bg1"/>
                </a:solidFill>
              </a:rPr>
              <a:t>Hery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Salugu</a:t>
            </a:r>
            <a:r>
              <a:rPr lang="en-US" sz="2000" dirty="0">
                <a:solidFill>
                  <a:schemeClr val="bg1"/>
                </a:solidFill>
              </a:rPr>
              <a:t>, S.E., </a:t>
            </a:r>
            <a:r>
              <a:rPr lang="en-US" sz="2000" dirty="0" err="1">
                <a:solidFill>
                  <a:schemeClr val="bg1"/>
                </a:solidFill>
              </a:rPr>
              <a:t>M.Si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3FB4345-0F3F-AEC8-760A-6578CA4C9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75" y="313922"/>
            <a:ext cx="3932237" cy="5555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1923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39F78-A98E-E82B-924D-C30601263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KENDALA DAN PELUANG EKONOMI KREATIF</a:t>
            </a:r>
          </a:p>
        </p:txBody>
      </p:sp>
      <p:pic>
        <p:nvPicPr>
          <p:cNvPr id="4098" name="Picture 2" descr="Identifikasi Kendala, membangun Ekosistem Ekraf • Pelaku Bisnis">
            <a:extLst>
              <a:ext uri="{FF2B5EF4-FFF2-40B4-BE49-F238E27FC236}">
                <a16:creationId xmlns:a16="http://schemas.microsoft.com/office/drawing/2014/main" id="{7F8CC230-5187-6037-3180-2BA968F84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282" y="1690688"/>
            <a:ext cx="4948518" cy="3939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konomi kreatif">
            <a:extLst>
              <a:ext uri="{FF2B5EF4-FFF2-40B4-BE49-F238E27FC236}">
                <a16:creationId xmlns:a16="http://schemas.microsoft.com/office/drawing/2014/main" id="{C700C765-86CE-4208-E119-04E941E86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04" y="1690688"/>
            <a:ext cx="5258796" cy="39390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093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9346E-17F8-61A8-7FD1-92BE7F062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78689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Brush Script MT" panose="03060802040406070304" pitchFamily="66" charset="0"/>
              </a:rPr>
              <a:t>Terima</a:t>
            </a:r>
            <a:r>
              <a:rPr lang="en-US" dirty="0">
                <a:solidFill>
                  <a:schemeClr val="bg1"/>
                </a:solidFill>
                <a:latin typeface="Brush Script MT" panose="03060802040406070304" pitchFamily="66" charset="0"/>
              </a:rPr>
              <a:t> Kasih …</a:t>
            </a:r>
          </a:p>
        </p:txBody>
      </p:sp>
    </p:spTree>
    <p:extLst>
      <p:ext uri="{BB962C8B-B14F-4D97-AF65-F5344CB8AC3E}">
        <p14:creationId xmlns:p14="http://schemas.microsoft.com/office/powerpoint/2010/main" val="3697577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B0838-7663-3A62-1504-A9CCF9B37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304800"/>
            <a:ext cx="2202873" cy="127461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r>
              <a:rPr 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PENDAHULUAN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37FD66-82D8-6342-9146-7E34C13434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87" t="16953" r="21477" b="17762"/>
          <a:stretch/>
        </p:blipFill>
        <p:spPr>
          <a:xfrm>
            <a:off x="2723380" y="263236"/>
            <a:ext cx="9191529" cy="628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74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68CDF6-A087-F2E1-3363-A2509C834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Pengertian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Kreatif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3F46238-479F-6D78-7BD0-A2EAC9B03C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1" y="527913"/>
            <a:ext cx="5412928" cy="5341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212A8EE-04F1-065C-93D1-613E5D4E86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38400"/>
            <a:ext cx="3932237" cy="3430588"/>
          </a:xfrm>
        </p:spPr>
        <p:txBody>
          <a:bodyPr>
            <a:normAutofit/>
          </a:bodyPr>
          <a:lstStyle/>
          <a:p>
            <a:pPr algn="r"/>
            <a:r>
              <a:rPr lang="id-ID" sz="24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Ekonomi</a:t>
            </a:r>
            <a:r>
              <a:rPr lang="en-US" sz="24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id-ID" sz="24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kreatif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id-ID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adalah</a:t>
            </a:r>
            <a:r>
              <a:rPr lang="en-US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id-ID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sebuah</a:t>
            </a:r>
            <a:r>
              <a:rPr lang="en-US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id-ID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konsep</a:t>
            </a:r>
            <a:r>
              <a:rPr lang="en-US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id-ID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pada</a:t>
            </a:r>
            <a:r>
              <a:rPr lang="en-US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id-ID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era</a:t>
            </a:r>
            <a:r>
              <a:rPr lang="en-US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id-ID" sz="2400" b="0" i="0" strike="no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ekonomi</a:t>
            </a:r>
            <a:r>
              <a:rPr lang="en-US" sz="2400" strike="no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id-ID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baru</a:t>
            </a:r>
            <a:r>
              <a:rPr lang="en-US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id-ID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yang</a:t>
            </a:r>
            <a:r>
              <a:rPr lang="en-US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id-ID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mengintensifkan</a:t>
            </a:r>
            <a:r>
              <a:rPr lang="en-US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id-ID" sz="2400" b="0" i="0" strike="no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informasi</a:t>
            </a:r>
            <a:r>
              <a:rPr lang="en-US" sz="2400" strike="no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id-ID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dan</a:t>
            </a:r>
            <a:r>
              <a:rPr lang="en-US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id-ID" sz="2400" b="0" i="0" strike="no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kreativitas</a:t>
            </a:r>
            <a:r>
              <a:rPr lang="en-US" sz="2400" strike="no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id-ID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dengan</a:t>
            </a:r>
            <a:r>
              <a:rPr lang="en-US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id-ID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mengandalkan</a:t>
            </a:r>
            <a:r>
              <a:rPr lang="en-US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id-ID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ide</a:t>
            </a:r>
            <a:r>
              <a:rPr lang="en-US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id-ID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dan</a:t>
            </a:r>
            <a:r>
              <a:rPr lang="en-US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id-ID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pengetahuan</a:t>
            </a:r>
            <a:r>
              <a:rPr lang="en-US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id-ID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dari</a:t>
            </a:r>
            <a:r>
              <a:rPr lang="en-US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id-ID" sz="2400" b="0" i="0" strike="no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sumber</a:t>
            </a:r>
            <a:r>
              <a:rPr lang="id-ID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id-ID" sz="2400" b="0" i="0" strike="no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daya</a:t>
            </a:r>
            <a:r>
              <a:rPr lang="en-US" sz="2400" b="0" i="0" strike="no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id-ID" sz="2400" b="0" i="0" strike="no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manusia</a:t>
            </a:r>
            <a:r>
              <a:rPr lang="en-US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id-ID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sebagai</a:t>
            </a:r>
            <a:r>
              <a:rPr lang="en-US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id-ID" sz="2400" b="0" i="0" strike="no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factor</a:t>
            </a:r>
            <a:r>
              <a:rPr lang="en-US" sz="2400" b="0" i="0" strike="no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id-ID" sz="2400" b="0" i="0" strike="no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produksi</a:t>
            </a:r>
            <a:r>
              <a:rPr lang="en-US" sz="2400" strike="no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id-ID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yang</a:t>
            </a:r>
            <a:r>
              <a:rPr lang="en-US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id-ID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utama.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4520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D4C5249-0DD3-60A2-13A5-280E9A0F55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8643799"/>
              </p:ext>
            </p:extLst>
          </p:nvPr>
        </p:nvGraphicFramePr>
        <p:xfrm>
          <a:off x="512618" y="498764"/>
          <a:ext cx="11208327" cy="589210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211873">
                  <a:extLst>
                    <a:ext uri="{9D8B030D-6E8A-4147-A177-3AD203B41FA5}">
                      <a16:colId xmlns:a16="http://schemas.microsoft.com/office/drawing/2014/main" val="3857562987"/>
                    </a:ext>
                  </a:extLst>
                </a:gridCol>
                <a:gridCol w="3898550">
                  <a:extLst>
                    <a:ext uri="{9D8B030D-6E8A-4147-A177-3AD203B41FA5}">
                      <a16:colId xmlns:a16="http://schemas.microsoft.com/office/drawing/2014/main" val="4170358716"/>
                    </a:ext>
                  </a:extLst>
                </a:gridCol>
                <a:gridCol w="4097904">
                  <a:extLst>
                    <a:ext uri="{9D8B030D-6E8A-4147-A177-3AD203B41FA5}">
                      <a16:colId xmlns:a16="http://schemas.microsoft.com/office/drawing/2014/main" val="872623033"/>
                    </a:ext>
                  </a:extLst>
                </a:gridCol>
              </a:tblGrid>
              <a:tr h="412042">
                <a:tc>
                  <a:txBody>
                    <a:bodyPr/>
                    <a:lstStyle/>
                    <a:p>
                      <a:r>
                        <a:rPr lang="id-ID" sz="1800" noProof="0" dirty="0">
                          <a:solidFill>
                            <a:schemeClr val="tx1"/>
                          </a:solidFill>
                        </a:rPr>
                        <a:t>Dasar Perbandingan</a:t>
                      </a:r>
                    </a:p>
                  </a:txBody>
                  <a:tcPr marT="50292" marB="5029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noProof="0" dirty="0">
                          <a:solidFill>
                            <a:schemeClr val="tx1"/>
                          </a:solidFill>
                        </a:rPr>
                        <a:t>Negara Maju</a:t>
                      </a:r>
                    </a:p>
                  </a:txBody>
                  <a:tcPr marT="50292" marB="5029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noProof="0" dirty="0">
                          <a:solidFill>
                            <a:schemeClr val="tx1"/>
                          </a:solidFill>
                        </a:rPr>
                        <a:t>Negara Berkembang</a:t>
                      </a:r>
                    </a:p>
                  </a:txBody>
                  <a:tcPr marT="50292" marB="5029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937718"/>
                  </a:ext>
                </a:extLst>
              </a:tr>
              <a:tr h="1079539">
                <a:tc>
                  <a:txBody>
                    <a:bodyPr/>
                    <a:lstStyle/>
                    <a:p>
                      <a:r>
                        <a:rPr lang="id-ID" sz="1800" noProof="0">
                          <a:solidFill>
                            <a:schemeClr val="bg1"/>
                          </a:solidFill>
                        </a:rPr>
                        <a:t>Pengertian</a:t>
                      </a:r>
                    </a:p>
                  </a:txBody>
                  <a:tcPr marT="50292" marB="50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noProof="0">
                          <a:solidFill>
                            <a:schemeClr val="bg1"/>
                          </a:solidFill>
                        </a:rPr>
                        <a:t>Sebuah negara yang memiliki tingkat industrialisasi dan pendapatan individu yang efektif dikenal sebagai Negara Maju</a:t>
                      </a:r>
                    </a:p>
                  </a:txBody>
                  <a:tcPr marT="50292" marB="50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noProof="0">
                          <a:solidFill>
                            <a:schemeClr val="bg1"/>
                          </a:solidFill>
                        </a:rPr>
                        <a:t>Negara Berkembang adalah negara yangmemiliki laju industrialisasi yang lambat dan pendapatan perkapita yang rendah</a:t>
                      </a:r>
                    </a:p>
                  </a:txBody>
                  <a:tcPr marT="50292" marB="50292"/>
                </a:tc>
                <a:extLst>
                  <a:ext uri="{0D108BD9-81ED-4DB2-BD59-A6C34878D82A}">
                    <a16:rowId xmlns:a16="http://schemas.microsoft.com/office/drawing/2014/main" val="3550278843"/>
                  </a:ext>
                </a:extLst>
              </a:tr>
              <a:tr h="412042">
                <a:tc>
                  <a:txBody>
                    <a:bodyPr/>
                    <a:lstStyle/>
                    <a:p>
                      <a:r>
                        <a:rPr lang="id-ID" sz="1800" noProof="0">
                          <a:solidFill>
                            <a:schemeClr val="bg1"/>
                          </a:solidFill>
                        </a:rPr>
                        <a:t>Pengangguran dan Kemiskinan</a:t>
                      </a:r>
                    </a:p>
                  </a:txBody>
                  <a:tcPr marT="50292" marB="50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noProof="0">
                          <a:solidFill>
                            <a:schemeClr val="bg1"/>
                          </a:solidFill>
                        </a:rPr>
                        <a:t>Rendah</a:t>
                      </a:r>
                    </a:p>
                  </a:txBody>
                  <a:tcPr marT="50292" marB="50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noProof="0">
                          <a:solidFill>
                            <a:schemeClr val="bg1"/>
                          </a:solidFill>
                        </a:rPr>
                        <a:t>Tinggi</a:t>
                      </a:r>
                    </a:p>
                  </a:txBody>
                  <a:tcPr marT="50292" marB="50292"/>
                </a:tc>
                <a:extLst>
                  <a:ext uri="{0D108BD9-81ED-4DB2-BD59-A6C34878D82A}">
                    <a16:rowId xmlns:a16="http://schemas.microsoft.com/office/drawing/2014/main" val="458930280"/>
                  </a:ext>
                </a:extLst>
              </a:tr>
              <a:tr h="876051">
                <a:tc>
                  <a:txBody>
                    <a:bodyPr/>
                    <a:lstStyle/>
                    <a:p>
                      <a:r>
                        <a:rPr lang="id-ID" sz="1800" noProof="0">
                          <a:solidFill>
                            <a:schemeClr val="bg1"/>
                          </a:solidFill>
                        </a:rPr>
                        <a:t>Tingkat</a:t>
                      </a:r>
                    </a:p>
                  </a:txBody>
                  <a:tcPr marT="50292" marB="50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noProof="0" dirty="0">
                          <a:solidFill>
                            <a:schemeClr val="bg1"/>
                          </a:solidFill>
                        </a:rPr>
                        <a:t>Angka kematian bayi, angka kematian dan angka kelahiran rendah sedangkan angka harapan hidup tingga</a:t>
                      </a:r>
                    </a:p>
                  </a:txBody>
                  <a:tcPr marT="50292" marB="50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noProof="0">
                          <a:solidFill>
                            <a:schemeClr val="bg1"/>
                          </a:solidFill>
                        </a:rPr>
                        <a:t>Angka kematian bayi yang tinggi, anhka kematian dan angka kelahitan, serta angka harapan hidup yang rendah</a:t>
                      </a:r>
                    </a:p>
                  </a:txBody>
                  <a:tcPr marT="50292" marB="50292"/>
                </a:tc>
                <a:extLst>
                  <a:ext uri="{0D108BD9-81ED-4DB2-BD59-A6C34878D82A}">
                    <a16:rowId xmlns:a16="http://schemas.microsoft.com/office/drawing/2014/main" val="4075456553"/>
                  </a:ext>
                </a:extLst>
              </a:tr>
              <a:tr h="412042">
                <a:tc>
                  <a:txBody>
                    <a:bodyPr/>
                    <a:lstStyle/>
                    <a:p>
                      <a:r>
                        <a:rPr lang="id-ID" sz="1800" noProof="0">
                          <a:solidFill>
                            <a:schemeClr val="bg1"/>
                          </a:solidFill>
                        </a:rPr>
                        <a:t>Kondisi Hidup</a:t>
                      </a:r>
                    </a:p>
                  </a:txBody>
                  <a:tcPr marT="50292" marB="50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noProof="0">
                          <a:solidFill>
                            <a:schemeClr val="bg1"/>
                          </a:solidFill>
                        </a:rPr>
                        <a:t>Baik</a:t>
                      </a:r>
                    </a:p>
                  </a:txBody>
                  <a:tcPr marT="50292" marB="50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noProof="0">
                          <a:solidFill>
                            <a:schemeClr val="bg1"/>
                          </a:solidFill>
                        </a:rPr>
                        <a:t>Sedang</a:t>
                      </a:r>
                    </a:p>
                  </a:txBody>
                  <a:tcPr marT="50292" marB="50292"/>
                </a:tc>
                <a:extLst>
                  <a:ext uri="{0D108BD9-81ED-4DB2-BD59-A6C34878D82A}">
                    <a16:rowId xmlns:a16="http://schemas.microsoft.com/office/drawing/2014/main" val="3943690386"/>
                  </a:ext>
                </a:extLst>
              </a:tr>
              <a:tr h="619333">
                <a:tc>
                  <a:txBody>
                    <a:bodyPr/>
                    <a:lstStyle/>
                    <a:p>
                      <a:r>
                        <a:rPr lang="id-ID" sz="1800" noProof="0">
                          <a:solidFill>
                            <a:schemeClr val="bg1"/>
                          </a:solidFill>
                        </a:rPr>
                        <a:t>Menghasilkan banyak pendapatan dari</a:t>
                      </a:r>
                    </a:p>
                  </a:txBody>
                  <a:tcPr marT="50292" marB="50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noProof="0">
                          <a:solidFill>
                            <a:schemeClr val="bg1"/>
                          </a:solidFill>
                        </a:rPr>
                        <a:t>Sektor Industri</a:t>
                      </a:r>
                    </a:p>
                  </a:txBody>
                  <a:tcPr marT="50292" marB="50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noProof="0">
                          <a:solidFill>
                            <a:schemeClr val="bg1"/>
                          </a:solidFill>
                        </a:rPr>
                        <a:t>Sektor Pelayanan</a:t>
                      </a:r>
                    </a:p>
                  </a:txBody>
                  <a:tcPr marT="50292" marB="50292"/>
                </a:tc>
                <a:extLst>
                  <a:ext uri="{0D108BD9-81ED-4DB2-BD59-A6C34878D82A}">
                    <a16:rowId xmlns:a16="http://schemas.microsoft.com/office/drawing/2014/main" val="2357377815"/>
                  </a:ext>
                </a:extLst>
              </a:tr>
              <a:tr h="619333">
                <a:tc>
                  <a:txBody>
                    <a:bodyPr/>
                    <a:lstStyle/>
                    <a:p>
                      <a:r>
                        <a:rPr lang="id-ID" sz="1800" noProof="0">
                          <a:solidFill>
                            <a:schemeClr val="bg1"/>
                          </a:solidFill>
                        </a:rPr>
                        <a:t>Petumbuhan</a:t>
                      </a:r>
                    </a:p>
                  </a:txBody>
                  <a:tcPr marT="50292" marB="50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noProof="0">
                          <a:solidFill>
                            <a:schemeClr val="bg1"/>
                          </a:solidFill>
                        </a:rPr>
                        <a:t>Pertumbuhan industri yang tinggi</a:t>
                      </a:r>
                    </a:p>
                  </a:txBody>
                  <a:tcPr marT="50292" marB="50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noProof="0">
                          <a:solidFill>
                            <a:schemeClr val="bg1"/>
                          </a:solidFill>
                        </a:rPr>
                        <a:t>Mereka mengandalkan negara maju untuk pertumbuhan mereka</a:t>
                      </a:r>
                    </a:p>
                  </a:txBody>
                  <a:tcPr marT="50292" marB="50292"/>
                </a:tc>
                <a:extLst>
                  <a:ext uri="{0D108BD9-81ED-4DB2-BD59-A6C34878D82A}">
                    <a16:rowId xmlns:a16="http://schemas.microsoft.com/office/drawing/2014/main" val="1186524206"/>
                  </a:ext>
                </a:extLst>
              </a:tr>
              <a:tr h="412042">
                <a:tc>
                  <a:txBody>
                    <a:bodyPr/>
                    <a:lstStyle/>
                    <a:p>
                      <a:r>
                        <a:rPr lang="id-ID" sz="1800" noProof="0">
                          <a:solidFill>
                            <a:schemeClr val="bg1"/>
                          </a:solidFill>
                        </a:rPr>
                        <a:t>Taraf Hidup</a:t>
                      </a:r>
                    </a:p>
                  </a:txBody>
                  <a:tcPr marT="50292" marB="50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noProof="0">
                          <a:solidFill>
                            <a:schemeClr val="bg1"/>
                          </a:solidFill>
                        </a:rPr>
                        <a:t>Tinggi</a:t>
                      </a:r>
                    </a:p>
                  </a:txBody>
                  <a:tcPr marT="50292" marB="50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noProof="0">
                          <a:solidFill>
                            <a:schemeClr val="bg1"/>
                          </a:solidFill>
                        </a:rPr>
                        <a:t>Rendah</a:t>
                      </a:r>
                    </a:p>
                  </a:txBody>
                  <a:tcPr marT="50292" marB="50292"/>
                </a:tc>
                <a:extLst>
                  <a:ext uri="{0D108BD9-81ED-4DB2-BD59-A6C34878D82A}">
                    <a16:rowId xmlns:a16="http://schemas.microsoft.com/office/drawing/2014/main" val="4014656974"/>
                  </a:ext>
                </a:extLst>
              </a:tr>
              <a:tr h="412042">
                <a:tc>
                  <a:txBody>
                    <a:bodyPr/>
                    <a:lstStyle/>
                    <a:p>
                      <a:r>
                        <a:rPr lang="id-ID" sz="1800" noProof="0">
                          <a:solidFill>
                            <a:schemeClr val="bg1"/>
                          </a:solidFill>
                        </a:rPr>
                        <a:t>Distribusi Pendapatan</a:t>
                      </a:r>
                    </a:p>
                  </a:txBody>
                  <a:tcPr marT="50292" marB="50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noProof="0">
                          <a:solidFill>
                            <a:schemeClr val="bg1"/>
                          </a:solidFill>
                        </a:rPr>
                        <a:t>Setara</a:t>
                      </a:r>
                    </a:p>
                  </a:txBody>
                  <a:tcPr marT="50292" marB="50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noProof="0">
                          <a:solidFill>
                            <a:schemeClr val="bg1"/>
                          </a:solidFill>
                        </a:rPr>
                        <a:t>Tidak Setara</a:t>
                      </a:r>
                    </a:p>
                  </a:txBody>
                  <a:tcPr marT="50292" marB="50292"/>
                </a:tc>
                <a:extLst>
                  <a:ext uri="{0D108BD9-81ED-4DB2-BD59-A6C34878D82A}">
                    <a16:rowId xmlns:a16="http://schemas.microsoft.com/office/drawing/2014/main" val="4078345710"/>
                  </a:ext>
                </a:extLst>
              </a:tr>
              <a:tr h="412042">
                <a:tc>
                  <a:txBody>
                    <a:bodyPr/>
                    <a:lstStyle/>
                    <a:p>
                      <a:r>
                        <a:rPr lang="id-ID" sz="1800" noProof="0">
                          <a:solidFill>
                            <a:schemeClr val="bg1"/>
                          </a:solidFill>
                        </a:rPr>
                        <a:t>Faktor-factor Produksi</a:t>
                      </a:r>
                    </a:p>
                  </a:txBody>
                  <a:tcPr marT="50292" marB="50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noProof="0">
                          <a:solidFill>
                            <a:schemeClr val="bg1"/>
                          </a:solidFill>
                        </a:rPr>
                        <a:t>Dimanfaatkan secara efektif</a:t>
                      </a:r>
                    </a:p>
                  </a:txBody>
                  <a:tcPr marT="50292" marB="50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noProof="0" dirty="0">
                          <a:solidFill>
                            <a:schemeClr val="bg1"/>
                          </a:solidFill>
                        </a:rPr>
                        <a:t>Dimanfaatkan secara tidak efektif</a:t>
                      </a:r>
                    </a:p>
                  </a:txBody>
                  <a:tcPr marT="50292" marB="50292"/>
                </a:tc>
                <a:extLst>
                  <a:ext uri="{0D108BD9-81ED-4DB2-BD59-A6C34878D82A}">
                    <a16:rowId xmlns:a16="http://schemas.microsoft.com/office/drawing/2014/main" val="1056725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183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F01D143-C036-2B2F-68D6-A6997E34734B}"/>
              </a:ext>
            </a:extLst>
          </p:cNvPr>
          <p:cNvGrpSpPr/>
          <p:nvPr/>
        </p:nvGrpSpPr>
        <p:grpSpPr>
          <a:xfrm>
            <a:off x="1530494" y="1956304"/>
            <a:ext cx="2633292" cy="2945391"/>
            <a:chOff x="1447367" y="2557462"/>
            <a:chExt cx="2633292" cy="2945391"/>
          </a:xfrm>
        </p:grpSpPr>
        <p:pic>
          <p:nvPicPr>
            <p:cNvPr id="1026" name="Picture 2" descr="Bisakah Indonesia Menjadi Pusat Manufaktur Dunia? | kumparan.com">
              <a:extLst>
                <a:ext uri="{FF2B5EF4-FFF2-40B4-BE49-F238E27FC236}">
                  <a16:creationId xmlns:a16="http://schemas.microsoft.com/office/drawing/2014/main" id="{C8D3FA28-A667-8524-7F36-3C37F9B195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367" y="2557462"/>
              <a:ext cx="2619375" cy="17430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9 Contoh Perusahaan Manufaktur di Indonesia (Berbagai Sektor)">
              <a:extLst>
                <a:ext uri="{FF2B5EF4-FFF2-40B4-BE49-F238E27FC236}">
                  <a16:creationId xmlns:a16="http://schemas.microsoft.com/office/drawing/2014/main" id="{FA0DE977-D11B-93C6-9B04-FC3DE95614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367" y="4028209"/>
              <a:ext cx="2633292" cy="14746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0" name="Picture 6" descr="PUSAT PENELITIAN MANUFAKTUR, TRANSPORTASI DAN LOGISTIK - Direktorat Riset  dan Pengabdian Kepada Masyarakat">
            <a:extLst>
              <a:ext uri="{FF2B5EF4-FFF2-40B4-BE49-F238E27FC236}">
                <a16:creationId xmlns:a16="http://schemas.microsoft.com/office/drawing/2014/main" id="{DFA012C2-FD34-B1CE-2CCD-DA7E7D506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59" y="2832062"/>
            <a:ext cx="1788217" cy="1189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nduan Bikin Perencanaan Keuangan dengan Aman dan Tepat Guna">
            <a:extLst>
              <a:ext uri="{FF2B5EF4-FFF2-40B4-BE49-F238E27FC236}">
                <a16:creationId xmlns:a16="http://schemas.microsoft.com/office/drawing/2014/main" id="{EA7B38F3-321B-A1DE-5178-C9509F18B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723" y="2891810"/>
            <a:ext cx="1911570" cy="1070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AFAC67A-720D-AC18-CA81-5A4CF3F10068}"/>
              </a:ext>
            </a:extLst>
          </p:cNvPr>
          <p:cNvSpPr/>
          <p:nvPr/>
        </p:nvSpPr>
        <p:spPr>
          <a:xfrm>
            <a:off x="872836" y="1071508"/>
            <a:ext cx="3726904" cy="8211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NEGARA MAJU</a:t>
            </a:r>
          </a:p>
          <a:p>
            <a:pPr algn="ctr"/>
            <a:r>
              <a:rPr lang="en-US" sz="1600" dirty="0"/>
              <a:t>Pusat </a:t>
            </a:r>
            <a:r>
              <a:rPr lang="en-US" sz="1600" dirty="0" err="1"/>
              <a:t>Manufaktur</a:t>
            </a:r>
            <a:r>
              <a:rPr lang="en-US" sz="1600" dirty="0"/>
              <a:t> dan Pusat </a:t>
            </a:r>
            <a:r>
              <a:rPr lang="en-US" sz="1600" dirty="0" err="1"/>
              <a:t>Industri</a:t>
            </a:r>
            <a:endParaRPr lang="en-US" sz="16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B5FF876-CF39-E5F1-7562-A1796B39C710}"/>
              </a:ext>
            </a:extLst>
          </p:cNvPr>
          <p:cNvSpPr/>
          <p:nvPr/>
        </p:nvSpPr>
        <p:spPr>
          <a:xfrm>
            <a:off x="7426036" y="1135156"/>
            <a:ext cx="3726904" cy="8211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NEGARA BERKEMBANG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20A878-0F12-C5E8-3D85-CFA48C539F6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8223" t="26481" r="52008" b="52903"/>
          <a:stretch/>
        </p:blipFill>
        <p:spPr>
          <a:xfrm>
            <a:off x="8222777" y="2058723"/>
            <a:ext cx="2306320" cy="2842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55AD8CF7-B84D-7943-E233-1259160F7617}"/>
              </a:ext>
            </a:extLst>
          </p:cNvPr>
          <p:cNvCxnSpPr>
            <a:stCxn id="1028" idx="2"/>
            <a:endCxn id="7" idx="2"/>
          </p:cNvCxnSpPr>
          <p:nvPr/>
        </p:nvCxnSpPr>
        <p:spPr>
          <a:xfrm rot="16200000" flipH="1">
            <a:off x="6111538" y="1637296"/>
            <a:ext cx="12700" cy="6528797"/>
          </a:xfrm>
          <a:prstGeom prst="bentConnector3">
            <a:avLst>
              <a:gd name="adj1" fmla="val 7472724"/>
            </a:avLst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77E6A06-05B8-6629-8072-C5F39AA1C040}"/>
              </a:ext>
            </a:extLst>
          </p:cNvPr>
          <p:cNvSpPr/>
          <p:nvPr/>
        </p:nvSpPr>
        <p:spPr>
          <a:xfrm>
            <a:off x="4984774" y="5496684"/>
            <a:ext cx="2266227" cy="6131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Lebih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Efisien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3640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NTERNATIONAL YOUNG CREATIVE ENTREPRENEUR (IYCE) AWARD 2009-2010 |  komunitas kreatif bali">
            <a:extLst>
              <a:ext uri="{FF2B5EF4-FFF2-40B4-BE49-F238E27FC236}">
                <a16:creationId xmlns:a16="http://schemas.microsoft.com/office/drawing/2014/main" id="{4EA83C4D-E4E4-8693-5DDC-D6DC5EAD6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61" y="231631"/>
            <a:ext cx="4557712" cy="6438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Youth day Images | Free Vectors, Stock Photos &amp; PSD">
            <a:extLst>
              <a:ext uri="{FF2B5EF4-FFF2-40B4-BE49-F238E27FC236}">
                <a16:creationId xmlns:a16="http://schemas.microsoft.com/office/drawing/2014/main" id="{F4223A10-4D1C-C7D3-7DDD-561375F7F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7" y="231631"/>
            <a:ext cx="3219018" cy="321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reative Business Cup Nigeria 2021 - The Assembly">
            <a:extLst>
              <a:ext uri="{FF2B5EF4-FFF2-40B4-BE49-F238E27FC236}">
                <a16:creationId xmlns:a16="http://schemas.microsoft.com/office/drawing/2014/main" id="{74D2B124-9C93-95F2-B06D-4F1732B5F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7" y="3615169"/>
            <a:ext cx="3219018" cy="305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D59DC1-CB5B-1CDC-6A00-73A35F5C41EC}"/>
              </a:ext>
            </a:extLst>
          </p:cNvPr>
          <p:cNvSpPr txBox="1"/>
          <p:nvPr/>
        </p:nvSpPr>
        <p:spPr>
          <a:xfrm>
            <a:off x="8377234" y="5417128"/>
            <a:ext cx="35413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Industri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Kreative </a:t>
            </a:r>
          </a:p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Generasi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Muda</a:t>
            </a:r>
          </a:p>
        </p:txBody>
      </p:sp>
      <p:pic>
        <p:nvPicPr>
          <p:cNvPr id="2060" name="Picture 12" descr="29 Creative and Innovative PowerPoint Templates for 2022">
            <a:extLst>
              <a:ext uri="{FF2B5EF4-FFF2-40B4-BE49-F238E27FC236}">
                <a16:creationId xmlns:a16="http://schemas.microsoft.com/office/drawing/2014/main" id="{9D1DDA1C-3E07-D8D6-D3F9-1AAEE04A5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861" y="3015962"/>
            <a:ext cx="23241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799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93FAE5-6CB4-4457-78B2-C66A5ECEAE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96" t="16915" r="48571" b="41795"/>
          <a:stretch/>
        </p:blipFill>
        <p:spPr>
          <a:xfrm>
            <a:off x="232227" y="246744"/>
            <a:ext cx="8505373" cy="640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12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31BC66B-74C8-AFA4-9C7D-EACC136DD4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441047"/>
              </p:ext>
            </p:extLst>
          </p:nvPr>
        </p:nvGraphicFramePr>
        <p:xfrm>
          <a:off x="2604654" y="567266"/>
          <a:ext cx="9088582" cy="5944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D3C455C-D8C5-70CF-CDEA-B2F523017B98}"/>
              </a:ext>
            </a:extLst>
          </p:cNvPr>
          <p:cNvSpPr txBox="1"/>
          <p:nvPr/>
        </p:nvSpPr>
        <p:spPr>
          <a:xfrm>
            <a:off x="498764" y="4387978"/>
            <a:ext cx="458452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Menggapai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MIMPI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/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melalui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/>
            <a: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 </a:t>
            </a:r>
            <a:r>
              <a:rPr lang="en-US" sz="4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kreatif</a:t>
            </a:r>
            <a:endParaRPr lang="en-US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5107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ata Kata Mutiara Cinta: Peran Media Sosial Dalam Pertumbuhan Industri  Kreatif">
            <a:extLst>
              <a:ext uri="{FF2B5EF4-FFF2-40B4-BE49-F238E27FC236}">
                <a16:creationId xmlns:a16="http://schemas.microsoft.com/office/drawing/2014/main" id="{B074E586-62B1-9D7B-BED0-E7FA940B0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90" y="2276520"/>
            <a:ext cx="11436929" cy="361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DDFDE9-66B5-6ED9-3322-5EB71F515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Aharoni" panose="02010803020104030203" pitchFamily="2" charset="-79"/>
              </a:rPr>
              <a:t>14 SUB SEKTOR INDUSTRY KREATIF</a:t>
            </a:r>
          </a:p>
        </p:txBody>
      </p:sp>
    </p:spTree>
    <p:extLst>
      <p:ext uri="{BB962C8B-B14F-4D97-AF65-F5344CB8AC3E}">
        <p14:creationId xmlns:p14="http://schemas.microsoft.com/office/powerpoint/2010/main" val="2605938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222</Words>
  <Application>Microsoft Office PowerPoint</Application>
  <PresentationFormat>Widescreen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Aharoni</vt:lpstr>
      <vt:lpstr>Arial</vt:lpstr>
      <vt:lpstr>Arial Black</vt:lpstr>
      <vt:lpstr>Berlin Sans FB Demi</vt:lpstr>
      <vt:lpstr>Brush Script MT</vt:lpstr>
      <vt:lpstr>Calibri</vt:lpstr>
      <vt:lpstr>Calibri Light</vt:lpstr>
      <vt:lpstr>Office Theme</vt:lpstr>
      <vt:lpstr>MENGGERAKKAN EKONOMI KREATIF (Meningkatkan Daya Saing Ekonomi Global) </vt:lpstr>
      <vt:lpstr>PENDAHULUAN</vt:lpstr>
      <vt:lpstr>Pengertian  Ekonomi Kreatif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14 SUB SEKTOR INDUSTRY KREATIF</vt:lpstr>
      <vt:lpstr>KENDALA DAN PELUANG EKONOMI KREATIF</vt:lpstr>
      <vt:lpstr>Terima Kasih 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BBLatmas Yogyakarta</dc:creator>
  <cp:lastModifiedBy>BBLatmas Yogyakarta</cp:lastModifiedBy>
  <cp:revision>4</cp:revision>
  <dcterms:created xsi:type="dcterms:W3CDTF">2022-10-03T07:29:15Z</dcterms:created>
  <dcterms:modified xsi:type="dcterms:W3CDTF">2022-10-04T01:37:14Z</dcterms:modified>
</cp:coreProperties>
</file>