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66" r:id="rId4"/>
    <p:sldId id="258" r:id="rId5"/>
    <p:sldId id="260" r:id="rId6"/>
    <p:sldId id="259" r:id="rId7"/>
    <p:sldId id="261" r:id="rId8"/>
    <p:sldId id="262" r:id="rId9"/>
    <p:sldId id="265" r:id="rId10"/>
  </p:sldIdLst>
  <p:sldSz cx="18288000" cy="10287000"/>
  <p:notesSz cx="6858000" cy="9144000"/>
  <p:embeddedFontLst>
    <p:embeddedFont>
      <p:font typeface="Barlow SemiCondensed Bold Italics" charset="0"/>
      <p:regular r:id="rId11"/>
    </p:embeddedFont>
    <p:embeddedFont>
      <p:font typeface="Barlow Light Italics" charset="0"/>
      <p:regular r:id="rId12"/>
    </p:embeddedFont>
    <p:embeddedFont>
      <p:font typeface="Barlow SemiCondensed Italics" charset="0"/>
      <p:regular r:id="rId13"/>
    </p:embeddedFont>
    <p:embeddedFont>
      <p:font typeface="Calibri" pitchFamily="34" charset="0"/>
      <p:regular r:id="rId14"/>
      <p:bold r:id="rId15"/>
      <p:italic r:id="rId16"/>
      <p:boldItalic r:id="rId17"/>
    </p:embeddedFont>
    <p:embeddedFont>
      <p:font typeface="Antic Italics" charset="0"/>
      <p:regular r:id="rId18"/>
    </p:embeddedFont>
    <p:embeddedFont>
      <p:font typeface="Barlow Light" charset="0"/>
      <p:regular r:id="rId1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p:scale>
          <a:sx n="50" d="100"/>
          <a:sy n="50" d="100"/>
        </p:scale>
        <p:origin x="-504"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font" Target="fonts/font5.fntdata"/><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9.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4.svg"/></Relationships>
</file>

<file path=ppt/slides/_rels/slide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6.png"/><Relationship Id="rId1" Type="http://schemas.openxmlformats.org/officeDocument/2006/relationships/slideLayout" Target="../slideLayouts/slideLayout7.xml"/><Relationship Id="rId5" Type="http://schemas.openxmlformats.org/officeDocument/2006/relationships/image" Target="../media/image16.sv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8.png"/><Relationship Id="rId1" Type="http://schemas.openxmlformats.org/officeDocument/2006/relationships/slideLayout" Target="../slideLayouts/slideLayout7.xml"/><Relationship Id="rId11" Type="http://schemas.openxmlformats.org/officeDocument/2006/relationships/image" Target="../media/image14.svg"/><Relationship Id="rId10" Type="http://schemas.openxmlformats.org/officeDocument/2006/relationships/image" Target="../media/image6.png"/><Relationship Id="rId4" Type="http://schemas.openxmlformats.org/officeDocument/2006/relationships/image" Target="../media/image9.png"/><Relationship Id="rId9" Type="http://schemas.openxmlformats.org/officeDocument/2006/relationships/image" Target="../media/image28.svg"/></Relationships>
</file>

<file path=ppt/slides/_rels/slide8.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40.svg"/><Relationship Id="rId3" Type="http://schemas.openxmlformats.org/officeDocument/2006/relationships/image" Target="../media/image30.svg"/><Relationship Id="rId7" Type="http://schemas.openxmlformats.org/officeDocument/2006/relationships/image" Target="../media/image34.svg"/><Relationship Id="rId12"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12.png"/><Relationship Id="rId11" Type="http://schemas.openxmlformats.org/officeDocument/2006/relationships/image" Target="../media/image38.svg"/><Relationship Id="rId5" Type="http://schemas.openxmlformats.org/officeDocument/2006/relationships/image" Target="../media/image32.svg"/><Relationship Id="rId15" Type="http://schemas.openxmlformats.org/officeDocument/2006/relationships/image" Target="../media/image42.svg"/><Relationship Id="rId10" Type="http://schemas.openxmlformats.org/officeDocument/2006/relationships/image" Target="../media/image14.png"/><Relationship Id="rId4" Type="http://schemas.openxmlformats.org/officeDocument/2006/relationships/image" Target="../media/image11.png"/><Relationship Id="rId9" Type="http://schemas.openxmlformats.org/officeDocument/2006/relationships/image" Target="../media/image36.svg"/><Relationship Id="rId1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44.svg"/><Relationship Id="rId2" Type="http://schemas.openxmlformats.org/officeDocument/2006/relationships/image" Target="../media/image17.png"/><Relationship Id="rId1" Type="http://schemas.openxmlformats.org/officeDocument/2006/relationships/slideLayout" Target="../slideLayouts/slideLayout7.xml"/><Relationship Id="rId5" Type="http://schemas.openxmlformats.org/officeDocument/2006/relationships/image" Target="../media/image46.svg"/><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8F7F6A"/>
        </a:solidFill>
        <a:effectLst/>
      </p:bgPr>
    </p:bg>
    <p:spTree>
      <p:nvGrpSpPr>
        <p:cNvPr id="1" name=""/>
        <p:cNvGrpSpPr/>
        <p:nvPr/>
      </p:nvGrpSpPr>
      <p:grpSpPr>
        <a:xfrm>
          <a:off x="0" y="0"/>
          <a:ext cx="0" cy="0"/>
          <a:chOff x="0" y="0"/>
          <a:chExt cx="0" cy="0"/>
        </a:xfrm>
      </p:grpSpPr>
      <p:grpSp>
        <p:nvGrpSpPr>
          <p:cNvPr id="2" name="Group 2"/>
          <p:cNvGrpSpPr/>
          <p:nvPr/>
        </p:nvGrpSpPr>
        <p:grpSpPr>
          <a:xfrm rot="1129566">
            <a:off x="7466663" y="-976168"/>
            <a:ext cx="1920558" cy="12407487"/>
            <a:chOff x="0" y="0"/>
            <a:chExt cx="505826" cy="3267816"/>
          </a:xfrm>
        </p:grpSpPr>
        <p:sp>
          <p:nvSpPr>
            <p:cNvPr id="3" name="Freeform 3"/>
            <p:cNvSpPr/>
            <p:nvPr/>
          </p:nvSpPr>
          <p:spPr>
            <a:xfrm>
              <a:off x="0" y="0"/>
              <a:ext cx="505826" cy="3267816"/>
            </a:xfrm>
            <a:custGeom>
              <a:avLst/>
              <a:gdLst/>
              <a:ahLst/>
              <a:cxnLst/>
              <a:rect l="l" t="t" r="r" b="b"/>
              <a:pathLst>
                <a:path w="505826" h="3267816">
                  <a:moveTo>
                    <a:pt x="0" y="0"/>
                  </a:moveTo>
                  <a:lnTo>
                    <a:pt x="505826" y="0"/>
                  </a:lnTo>
                  <a:lnTo>
                    <a:pt x="505826" y="3267816"/>
                  </a:lnTo>
                  <a:lnTo>
                    <a:pt x="0" y="3267816"/>
                  </a:lnTo>
                  <a:close/>
                </a:path>
              </a:pathLst>
            </a:custGeom>
            <a:solidFill>
              <a:srgbClr val="A69580"/>
            </a:solidFill>
          </p:spPr>
        </p:sp>
        <p:sp>
          <p:nvSpPr>
            <p:cNvPr id="4" name="TextBox 4"/>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5" name="Group 5"/>
          <p:cNvGrpSpPr/>
          <p:nvPr/>
        </p:nvGrpSpPr>
        <p:grpSpPr>
          <a:xfrm rot="1129566">
            <a:off x="10474086" y="-1380932"/>
            <a:ext cx="4014845" cy="13023247"/>
            <a:chOff x="0" y="0"/>
            <a:chExt cx="1057408" cy="3429991"/>
          </a:xfrm>
        </p:grpSpPr>
        <p:sp>
          <p:nvSpPr>
            <p:cNvPr id="6" name="Freeform 6"/>
            <p:cNvSpPr/>
            <p:nvPr/>
          </p:nvSpPr>
          <p:spPr>
            <a:xfrm>
              <a:off x="0" y="0"/>
              <a:ext cx="1057408" cy="3429991"/>
            </a:xfrm>
            <a:custGeom>
              <a:avLst/>
              <a:gdLst/>
              <a:ahLst/>
              <a:cxnLst/>
              <a:rect l="l" t="t" r="r" b="b"/>
              <a:pathLst>
                <a:path w="1057408" h="3429991">
                  <a:moveTo>
                    <a:pt x="0" y="0"/>
                  </a:moveTo>
                  <a:lnTo>
                    <a:pt x="1057408" y="0"/>
                  </a:lnTo>
                  <a:lnTo>
                    <a:pt x="1057408" y="3429991"/>
                  </a:lnTo>
                  <a:lnTo>
                    <a:pt x="0" y="3429991"/>
                  </a:lnTo>
                  <a:close/>
                </a:path>
              </a:pathLst>
            </a:custGeom>
            <a:solidFill>
              <a:srgbClr val="A69580"/>
            </a:solidFill>
          </p:spPr>
        </p:sp>
        <p:sp>
          <p:nvSpPr>
            <p:cNvPr id="7" name="TextBox 7"/>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8" name="Group 8"/>
          <p:cNvGrpSpPr/>
          <p:nvPr/>
        </p:nvGrpSpPr>
        <p:grpSpPr>
          <a:xfrm rot="1129566">
            <a:off x="15509346" y="-1359291"/>
            <a:ext cx="810203" cy="12815907"/>
            <a:chOff x="0" y="0"/>
            <a:chExt cx="213387" cy="3375383"/>
          </a:xfrm>
        </p:grpSpPr>
        <p:sp>
          <p:nvSpPr>
            <p:cNvPr id="9" name="Freeform 9"/>
            <p:cNvSpPr/>
            <p:nvPr/>
          </p:nvSpPr>
          <p:spPr>
            <a:xfrm>
              <a:off x="0" y="0"/>
              <a:ext cx="213387" cy="3375383"/>
            </a:xfrm>
            <a:custGeom>
              <a:avLst/>
              <a:gdLst/>
              <a:ahLst/>
              <a:cxnLst/>
              <a:rect l="l" t="t" r="r" b="b"/>
              <a:pathLst>
                <a:path w="213387" h="3375383">
                  <a:moveTo>
                    <a:pt x="0" y="0"/>
                  </a:moveTo>
                  <a:lnTo>
                    <a:pt x="213387" y="0"/>
                  </a:lnTo>
                  <a:lnTo>
                    <a:pt x="213387" y="3375383"/>
                  </a:lnTo>
                  <a:lnTo>
                    <a:pt x="0" y="3375383"/>
                  </a:lnTo>
                  <a:close/>
                </a:path>
              </a:pathLst>
            </a:custGeom>
            <a:solidFill>
              <a:srgbClr val="A69580"/>
            </a:solidFill>
          </p:spPr>
        </p:sp>
        <p:sp>
          <p:nvSpPr>
            <p:cNvPr id="10" name="TextBox 10"/>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sp>
        <p:nvSpPr>
          <p:cNvPr id="13" name="AutoShape 13"/>
          <p:cNvSpPr/>
          <p:nvPr/>
        </p:nvSpPr>
        <p:spPr>
          <a:xfrm>
            <a:off x="8455772" y="1452910"/>
            <a:ext cx="3273379" cy="0"/>
          </a:xfrm>
          <a:prstGeom prst="line">
            <a:avLst/>
          </a:prstGeom>
          <a:ln w="28575" cap="flat">
            <a:solidFill>
              <a:srgbClr val="D5C5AC"/>
            </a:solidFill>
            <a:prstDash val="solid"/>
            <a:headEnd type="none" w="sm" len="sm"/>
            <a:tailEnd type="oval" w="lg" len="lg"/>
          </a:ln>
        </p:spPr>
      </p:sp>
      <p:sp>
        <p:nvSpPr>
          <p:cNvPr id="14" name="AutoShape 14"/>
          <p:cNvSpPr/>
          <p:nvPr/>
        </p:nvSpPr>
        <p:spPr>
          <a:xfrm>
            <a:off x="8331947" y="1681510"/>
            <a:ext cx="2579674" cy="0"/>
          </a:xfrm>
          <a:prstGeom prst="line">
            <a:avLst/>
          </a:prstGeom>
          <a:ln w="28575" cap="flat">
            <a:solidFill>
              <a:srgbClr val="D5C5AC"/>
            </a:solidFill>
            <a:prstDash val="solid"/>
            <a:headEnd type="none" w="sm" len="sm"/>
            <a:tailEnd type="oval" w="lg" len="lg"/>
          </a:ln>
        </p:spPr>
      </p:sp>
      <p:sp>
        <p:nvSpPr>
          <p:cNvPr id="16" name="AutoShape 16"/>
          <p:cNvSpPr/>
          <p:nvPr/>
        </p:nvSpPr>
        <p:spPr>
          <a:xfrm rot="-4296374">
            <a:off x="7664593" y="8238520"/>
            <a:ext cx="2128063" cy="0"/>
          </a:xfrm>
          <a:prstGeom prst="line">
            <a:avLst/>
          </a:prstGeom>
          <a:ln w="28575" cap="flat">
            <a:solidFill>
              <a:srgbClr val="D5C5AC"/>
            </a:solidFill>
            <a:prstDash val="solid"/>
            <a:headEnd type="oval" w="lg" len="lg"/>
            <a:tailEnd type="oval" w="lg" len="lg"/>
          </a:ln>
        </p:spPr>
      </p:sp>
      <p:sp>
        <p:nvSpPr>
          <p:cNvPr id="17" name="Freeform 17"/>
          <p:cNvSpPr/>
          <p:nvPr/>
        </p:nvSpPr>
        <p:spPr>
          <a:xfrm rot="8100000" flipV="1">
            <a:off x="-115970" y="449132"/>
            <a:ext cx="2289340" cy="1148832"/>
          </a:xfrm>
          <a:custGeom>
            <a:avLst/>
            <a:gdLst/>
            <a:ahLst/>
            <a:cxnLst/>
            <a:rect l="l" t="t" r="r" b="b"/>
            <a:pathLst>
              <a:path w="2289340" h="1148832">
                <a:moveTo>
                  <a:pt x="0" y="1148833"/>
                </a:moveTo>
                <a:lnTo>
                  <a:pt x="2289340" y="1148833"/>
                </a:lnTo>
                <a:lnTo>
                  <a:pt x="2289340" y="0"/>
                </a:lnTo>
                <a:lnTo>
                  <a:pt x="0" y="0"/>
                </a:lnTo>
                <a:lnTo>
                  <a:pt x="0" y="1148833"/>
                </a:lnTo>
                <a:close/>
              </a:path>
            </a:pathLst>
          </a:custGeom>
          <a:blipFill>
            <a:blip r:embed="rId2">
              <a:extLst>
                <a:ext uri="{96DAC541-7B7A-43D3-8B79-37D633B846F1}">
                  <asvg:svgBlip xmlns:asvg="http://schemas.microsoft.com/office/drawing/2016/SVG/main" xmlns="" r:embed="rId5"/>
                </a:ext>
              </a:extLst>
            </a:blip>
            <a:stretch>
              <a:fillRect/>
            </a:stretch>
          </a:blipFill>
        </p:spPr>
      </p:sp>
      <p:sp>
        <p:nvSpPr>
          <p:cNvPr id="18" name="TextBox 18"/>
          <p:cNvSpPr txBox="1"/>
          <p:nvPr/>
        </p:nvSpPr>
        <p:spPr>
          <a:xfrm>
            <a:off x="3961870" y="2505826"/>
            <a:ext cx="12520951" cy="1692771"/>
          </a:xfrm>
          <a:prstGeom prst="rect">
            <a:avLst/>
          </a:prstGeom>
        </p:spPr>
        <p:txBody>
          <a:bodyPr wrap="square" lIns="0" tIns="0" rIns="0" bIns="0" rtlCol="0" anchor="t">
            <a:spAutoFit/>
          </a:bodyPr>
          <a:lstStyle/>
          <a:p>
            <a:pPr>
              <a:lnSpc>
                <a:spcPts val="13200"/>
              </a:lnSpc>
            </a:pPr>
            <a:r>
              <a:rPr lang="id-ID" sz="4000" b="1"/>
              <a:t>TATA LAKSANA </a:t>
            </a:r>
            <a:r>
              <a:rPr lang="id-ID" sz="4400" b="1"/>
              <a:t>MONITORING</a:t>
            </a:r>
            <a:r>
              <a:rPr lang="id-ID" sz="4000" b="1"/>
              <a:t> PELAYANAN </a:t>
            </a:r>
            <a:r>
              <a:rPr lang="id-ID" sz="4000" b="1" smtClean="0"/>
              <a:t>PUBLIK</a:t>
            </a:r>
            <a:endParaRPr lang="en-US" sz="4000" b="1"/>
          </a:p>
        </p:txBody>
      </p:sp>
      <p:sp>
        <p:nvSpPr>
          <p:cNvPr id="19" name="Freeform 19"/>
          <p:cNvSpPr/>
          <p:nvPr/>
        </p:nvSpPr>
        <p:spPr>
          <a:xfrm rot="-2700000">
            <a:off x="14577837" y="4897356"/>
            <a:ext cx="2673220" cy="2673220"/>
          </a:xfrm>
          <a:custGeom>
            <a:avLst/>
            <a:gdLst/>
            <a:ahLst/>
            <a:cxnLst/>
            <a:rect l="l" t="t" r="r" b="b"/>
            <a:pathLst>
              <a:path w="2673220" h="2673220">
                <a:moveTo>
                  <a:pt x="0" y="0"/>
                </a:moveTo>
                <a:lnTo>
                  <a:pt x="2673220" y="0"/>
                </a:lnTo>
                <a:lnTo>
                  <a:pt x="2673220" y="2673220"/>
                </a:lnTo>
                <a:lnTo>
                  <a:pt x="0" y="2673220"/>
                </a:lnTo>
                <a:lnTo>
                  <a:pt x="0" y="0"/>
                </a:lnTo>
                <a:close/>
              </a:path>
            </a:pathLst>
          </a:custGeom>
          <a:blipFill>
            <a:blip r:embed="rId6">
              <a:extLst>
                <a:ext uri="{96DAC541-7B7A-43D3-8B79-37D633B846F1}">
                  <asvg:svgBlip xmlns:asvg="http://schemas.microsoft.com/office/drawing/2016/SVG/main" xmlns="" r:embed="rId7"/>
                </a:ext>
              </a:extLst>
            </a:blip>
            <a:stretch>
              <a:fillRect/>
            </a:stretch>
          </a:blipFill>
        </p:spPr>
      </p:sp>
      <p:sp>
        <p:nvSpPr>
          <p:cNvPr id="24" name="AutoShape 16"/>
          <p:cNvSpPr/>
          <p:nvPr/>
        </p:nvSpPr>
        <p:spPr>
          <a:xfrm rot="-4296374">
            <a:off x="7560520" y="-968865"/>
            <a:ext cx="3245333" cy="9759379"/>
          </a:xfrm>
          <a:prstGeom prst="line">
            <a:avLst/>
          </a:prstGeom>
          <a:ln w="28575" cap="flat">
            <a:solidFill>
              <a:srgbClr val="D5C5AC"/>
            </a:solidFill>
            <a:prstDash val="solid"/>
            <a:headEnd type="oval" w="lg" len="lg"/>
            <a:tailEnd type="oval" w="lg" len="lg"/>
          </a:ln>
        </p:spPr>
      </p:sp>
      <p:sp>
        <p:nvSpPr>
          <p:cNvPr id="25" name="AutoShape 16"/>
          <p:cNvSpPr/>
          <p:nvPr/>
        </p:nvSpPr>
        <p:spPr>
          <a:xfrm rot="-4296374">
            <a:off x="7723656" y="3747820"/>
            <a:ext cx="919706" cy="2765742"/>
          </a:xfrm>
          <a:prstGeom prst="line">
            <a:avLst/>
          </a:prstGeom>
          <a:ln w="28575" cap="flat">
            <a:solidFill>
              <a:srgbClr val="D5C5AC"/>
            </a:solidFill>
            <a:prstDash val="solid"/>
            <a:headEnd type="oval" w="lg" len="lg"/>
            <a:tailEnd type="oval" w="lg" len="lg"/>
          </a:ln>
        </p:spPr>
      </p:sp>
      <p:sp>
        <p:nvSpPr>
          <p:cNvPr id="27" name="Rectangle 26"/>
          <p:cNvSpPr/>
          <p:nvPr/>
        </p:nvSpPr>
        <p:spPr>
          <a:xfrm>
            <a:off x="6853046" y="4636838"/>
            <a:ext cx="3658658" cy="493853"/>
          </a:xfrm>
          <a:prstGeom prst="rect">
            <a:avLst/>
          </a:prstGeom>
        </p:spPr>
        <p:txBody>
          <a:bodyPr wrap="square">
            <a:spAutoFit/>
          </a:bodyPr>
          <a:lstStyle/>
          <a:p>
            <a:pPr lvl="0">
              <a:lnSpc>
                <a:spcPts val="3500"/>
              </a:lnSpc>
              <a:spcBef>
                <a:spcPct val="0"/>
              </a:spcBef>
            </a:pPr>
            <a:r>
              <a:rPr lang="en-US" sz="2000" b="1" spc="250" smtClean="0">
                <a:latin typeface="Antic Italics"/>
              </a:rPr>
              <a:t>Milka, S.Sos., M.A.P</a:t>
            </a:r>
            <a:endParaRPr lang="en-US" sz="2000" b="1" spc="250">
              <a:latin typeface="Antic Itali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1ECE5"/>
        </a:solidFill>
        <a:effectLst/>
      </p:bgPr>
    </p:bg>
    <p:spTree>
      <p:nvGrpSpPr>
        <p:cNvPr id="1" name=""/>
        <p:cNvGrpSpPr/>
        <p:nvPr/>
      </p:nvGrpSpPr>
      <p:grpSpPr>
        <a:xfrm>
          <a:off x="0" y="0"/>
          <a:ext cx="0" cy="0"/>
          <a:chOff x="0" y="0"/>
          <a:chExt cx="0" cy="0"/>
        </a:xfrm>
      </p:grpSpPr>
      <p:grpSp>
        <p:nvGrpSpPr>
          <p:cNvPr id="2" name="Group 2"/>
          <p:cNvGrpSpPr/>
          <p:nvPr/>
        </p:nvGrpSpPr>
        <p:grpSpPr>
          <a:xfrm rot="1129566">
            <a:off x="7466663" y="-976168"/>
            <a:ext cx="1920558" cy="12407487"/>
            <a:chOff x="0" y="0"/>
            <a:chExt cx="505826" cy="3267816"/>
          </a:xfrm>
        </p:grpSpPr>
        <p:sp>
          <p:nvSpPr>
            <p:cNvPr id="3" name="Freeform 3"/>
            <p:cNvSpPr/>
            <p:nvPr/>
          </p:nvSpPr>
          <p:spPr>
            <a:xfrm>
              <a:off x="0" y="0"/>
              <a:ext cx="505826" cy="3267816"/>
            </a:xfrm>
            <a:custGeom>
              <a:avLst/>
              <a:gdLst/>
              <a:ahLst/>
              <a:cxnLst/>
              <a:rect l="l" t="t" r="r" b="b"/>
              <a:pathLst>
                <a:path w="505826" h="3267816">
                  <a:moveTo>
                    <a:pt x="0" y="0"/>
                  </a:moveTo>
                  <a:lnTo>
                    <a:pt x="505826" y="0"/>
                  </a:lnTo>
                  <a:lnTo>
                    <a:pt x="505826" y="3267816"/>
                  </a:lnTo>
                  <a:lnTo>
                    <a:pt x="0" y="3267816"/>
                  </a:lnTo>
                  <a:close/>
                </a:path>
              </a:pathLst>
            </a:custGeom>
            <a:solidFill>
              <a:srgbClr val="F6F2EE"/>
            </a:solidFill>
          </p:spPr>
        </p:sp>
        <p:sp>
          <p:nvSpPr>
            <p:cNvPr id="4" name="TextBox 4"/>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5" name="Group 5"/>
          <p:cNvGrpSpPr/>
          <p:nvPr/>
        </p:nvGrpSpPr>
        <p:grpSpPr>
          <a:xfrm rot="1129566">
            <a:off x="10474086" y="-1380932"/>
            <a:ext cx="4014845" cy="13023247"/>
            <a:chOff x="0" y="0"/>
            <a:chExt cx="1057408" cy="3429991"/>
          </a:xfrm>
        </p:grpSpPr>
        <p:sp>
          <p:nvSpPr>
            <p:cNvPr id="6" name="Freeform 6"/>
            <p:cNvSpPr/>
            <p:nvPr/>
          </p:nvSpPr>
          <p:spPr>
            <a:xfrm>
              <a:off x="0" y="0"/>
              <a:ext cx="1057408" cy="3429991"/>
            </a:xfrm>
            <a:custGeom>
              <a:avLst/>
              <a:gdLst/>
              <a:ahLst/>
              <a:cxnLst/>
              <a:rect l="l" t="t" r="r" b="b"/>
              <a:pathLst>
                <a:path w="1057408" h="3429991">
                  <a:moveTo>
                    <a:pt x="0" y="0"/>
                  </a:moveTo>
                  <a:lnTo>
                    <a:pt x="1057408" y="0"/>
                  </a:lnTo>
                  <a:lnTo>
                    <a:pt x="1057408" y="3429991"/>
                  </a:lnTo>
                  <a:lnTo>
                    <a:pt x="0" y="3429991"/>
                  </a:lnTo>
                  <a:close/>
                </a:path>
              </a:pathLst>
            </a:custGeom>
            <a:solidFill>
              <a:srgbClr val="F6F2EE"/>
            </a:solidFill>
          </p:spPr>
        </p:sp>
        <p:sp>
          <p:nvSpPr>
            <p:cNvPr id="7" name="TextBox 7"/>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8" name="Group 8"/>
          <p:cNvGrpSpPr/>
          <p:nvPr/>
        </p:nvGrpSpPr>
        <p:grpSpPr>
          <a:xfrm rot="1129566">
            <a:off x="15509346" y="-1359291"/>
            <a:ext cx="810203" cy="12815907"/>
            <a:chOff x="0" y="0"/>
            <a:chExt cx="213387" cy="3375383"/>
          </a:xfrm>
        </p:grpSpPr>
        <p:sp>
          <p:nvSpPr>
            <p:cNvPr id="9" name="Freeform 9"/>
            <p:cNvSpPr/>
            <p:nvPr/>
          </p:nvSpPr>
          <p:spPr>
            <a:xfrm>
              <a:off x="0" y="0"/>
              <a:ext cx="213387" cy="3375383"/>
            </a:xfrm>
            <a:custGeom>
              <a:avLst/>
              <a:gdLst/>
              <a:ahLst/>
              <a:cxnLst/>
              <a:rect l="l" t="t" r="r" b="b"/>
              <a:pathLst>
                <a:path w="213387" h="3375383">
                  <a:moveTo>
                    <a:pt x="0" y="0"/>
                  </a:moveTo>
                  <a:lnTo>
                    <a:pt x="213387" y="0"/>
                  </a:lnTo>
                  <a:lnTo>
                    <a:pt x="213387" y="3375383"/>
                  </a:lnTo>
                  <a:lnTo>
                    <a:pt x="0" y="3375383"/>
                  </a:lnTo>
                  <a:close/>
                </a:path>
              </a:pathLst>
            </a:custGeom>
            <a:solidFill>
              <a:srgbClr val="F6F2EE"/>
            </a:solidFill>
          </p:spPr>
        </p:sp>
        <p:sp>
          <p:nvSpPr>
            <p:cNvPr id="10" name="TextBox 10"/>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11" name="Group 11"/>
          <p:cNvGrpSpPr/>
          <p:nvPr/>
        </p:nvGrpSpPr>
        <p:grpSpPr>
          <a:xfrm>
            <a:off x="16641156" y="9128590"/>
            <a:ext cx="2358485" cy="793952"/>
            <a:chOff x="0" y="0"/>
            <a:chExt cx="1810856" cy="609600"/>
          </a:xfrm>
        </p:grpSpPr>
        <p:sp>
          <p:nvSpPr>
            <p:cNvPr id="12" name="Freeform 12"/>
            <p:cNvSpPr/>
            <p:nvPr/>
          </p:nvSpPr>
          <p:spPr>
            <a:xfrm>
              <a:off x="0" y="0"/>
              <a:ext cx="1810856" cy="609600"/>
            </a:xfrm>
            <a:custGeom>
              <a:avLst/>
              <a:gdLst/>
              <a:ahLst/>
              <a:cxnLst/>
              <a:rect l="l" t="t" r="r" b="b"/>
              <a:pathLst>
                <a:path w="1810856" h="609600">
                  <a:moveTo>
                    <a:pt x="203200" y="0"/>
                  </a:moveTo>
                  <a:lnTo>
                    <a:pt x="1810856" y="0"/>
                  </a:lnTo>
                  <a:lnTo>
                    <a:pt x="1607656" y="609600"/>
                  </a:lnTo>
                  <a:lnTo>
                    <a:pt x="0" y="609600"/>
                  </a:lnTo>
                  <a:lnTo>
                    <a:pt x="203200" y="0"/>
                  </a:lnTo>
                  <a:close/>
                </a:path>
              </a:pathLst>
            </a:custGeom>
            <a:solidFill>
              <a:srgbClr val="CDBEAA"/>
            </a:solidFill>
          </p:spPr>
        </p:sp>
        <p:sp>
          <p:nvSpPr>
            <p:cNvPr id="13" name="TextBox 13"/>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grpSp>
        <p:nvGrpSpPr>
          <p:cNvPr id="14" name="Group 14"/>
          <p:cNvGrpSpPr/>
          <p:nvPr/>
        </p:nvGrpSpPr>
        <p:grpSpPr>
          <a:xfrm>
            <a:off x="1384925" y="4653928"/>
            <a:ext cx="3660947" cy="789210"/>
            <a:chOff x="0" y="0"/>
            <a:chExt cx="2033045" cy="438275"/>
          </a:xfrm>
        </p:grpSpPr>
        <p:sp>
          <p:nvSpPr>
            <p:cNvPr id="15" name="Freeform 15"/>
            <p:cNvSpPr/>
            <p:nvPr/>
          </p:nvSpPr>
          <p:spPr>
            <a:xfrm>
              <a:off x="0" y="0"/>
              <a:ext cx="2033045" cy="438275"/>
            </a:xfrm>
            <a:custGeom>
              <a:avLst/>
              <a:gdLst/>
              <a:ahLst/>
              <a:cxnLst/>
              <a:rect l="l" t="t" r="r" b="b"/>
              <a:pathLst>
                <a:path w="2033045" h="438275">
                  <a:moveTo>
                    <a:pt x="203200" y="0"/>
                  </a:moveTo>
                  <a:lnTo>
                    <a:pt x="2033045" y="0"/>
                  </a:lnTo>
                  <a:lnTo>
                    <a:pt x="1829845" y="438275"/>
                  </a:lnTo>
                  <a:lnTo>
                    <a:pt x="0" y="438275"/>
                  </a:lnTo>
                  <a:lnTo>
                    <a:pt x="203200" y="0"/>
                  </a:lnTo>
                  <a:close/>
                </a:path>
              </a:pathLst>
            </a:custGeom>
            <a:solidFill>
              <a:srgbClr val="E6DBC9"/>
            </a:solidFill>
            <a:ln>
              <a:noFill/>
            </a:ln>
          </p:spPr>
        </p:sp>
        <p:sp>
          <p:nvSpPr>
            <p:cNvPr id="16" name="TextBox 16"/>
            <p:cNvSpPr txBox="1"/>
            <p:nvPr/>
          </p:nvSpPr>
          <p:spPr>
            <a:xfrm>
              <a:off x="101600" y="-47625"/>
              <a:ext cx="609600" cy="657225"/>
            </a:xfrm>
            <a:prstGeom prst="rect">
              <a:avLst/>
            </a:prstGeom>
          </p:spPr>
          <p:txBody>
            <a:bodyPr lIns="50800" tIns="50800" rIns="50800" bIns="50800" rtlCol="0" anchor="ctr"/>
            <a:lstStyle/>
            <a:p>
              <a:pPr marL="0" lvl="0" indent="0" algn="ctr">
                <a:lnSpc>
                  <a:spcPts val="2659"/>
                </a:lnSpc>
                <a:spcBef>
                  <a:spcPct val="0"/>
                </a:spcBef>
              </a:pPr>
              <a:endParaRPr/>
            </a:p>
          </p:txBody>
        </p:sp>
      </p:grpSp>
      <p:grpSp>
        <p:nvGrpSpPr>
          <p:cNvPr id="17" name="Group 17"/>
          <p:cNvGrpSpPr/>
          <p:nvPr/>
        </p:nvGrpSpPr>
        <p:grpSpPr>
          <a:xfrm>
            <a:off x="2993530" y="3535251"/>
            <a:ext cx="2728617" cy="789210"/>
            <a:chOff x="0" y="0"/>
            <a:chExt cx="1515292" cy="438275"/>
          </a:xfrm>
        </p:grpSpPr>
        <p:sp>
          <p:nvSpPr>
            <p:cNvPr id="18" name="Freeform 18"/>
            <p:cNvSpPr/>
            <p:nvPr/>
          </p:nvSpPr>
          <p:spPr>
            <a:xfrm>
              <a:off x="0" y="0"/>
              <a:ext cx="1515292" cy="438275"/>
            </a:xfrm>
            <a:custGeom>
              <a:avLst/>
              <a:gdLst/>
              <a:ahLst/>
              <a:cxnLst/>
              <a:rect l="l" t="t" r="r" b="b"/>
              <a:pathLst>
                <a:path w="1515292" h="438275">
                  <a:moveTo>
                    <a:pt x="203200" y="0"/>
                  </a:moveTo>
                  <a:lnTo>
                    <a:pt x="1515292" y="0"/>
                  </a:lnTo>
                  <a:lnTo>
                    <a:pt x="1312092" y="438275"/>
                  </a:lnTo>
                  <a:lnTo>
                    <a:pt x="0" y="438275"/>
                  </a:lnTo>
                  <a:lnTo>
                    <a:pt x="203200" y="0"/>
                  </a:lnTo>
                  <a:close/>
                </a:path>
              </a:pathLst>
            </a:custGeom>
            <a:solidFill>
              <a:srgbClr val="D5C5AC"/>
            </a:solidFill>
            <a:ln>
              <a:noFill/>
            </a:ln>
          </p:spPr>
        </p:sp>
        <p:sp>
          <p:nvSpPr>
            <p:cNvPr id="19" name="TextBox 19"/>
            <p:cNvSpPr txBox="1"/>
            <p:nvPr/>
          </p:nvSpPr>
          <p:spPr>
            <a:xfrm>
              <a:off x="101600" y="-47625"/>
              <a:ext cx="609600" cy="657225"/>
            </a:xfrm>
            <a:prstGeom prst="rect">
              <a:avLst/>
            </a:prstGeom>
          </p:spPr>
          <p:txBody>
            <a:bodyPr lIns="50800" tIns="50800" rIns="50800" bIns="50800" rtlCol="0" anchor="ctr"/>
            <a:lstStyle/>
            <a:p>
              <a:pPr marL="0" lvl="0" indent="0" algn="ctr">
                <a:lnSpc>
                  <a:spcPts val="2659"/>
                </a:lnSpc>
                <a:spcBef>
                  <a:spcPct val="0"/>
                </a:spcBef>
              </a:pPr>
              <a:endParaRPr/>
            </a:p>
          </p:txBody>
        </p:sp>
      </p:grpSp>
      <p:sp>
        <p:nvSpPr>
          <p:cNvPr id="20" name="AutoShape 20"/>
          <p:cNvSpPr/>
          <p:nvPr/>
        </p:nvSpPr>
        <p:spPr>
          <a:xfrm rot="-4297112">
            <a:off x="3720539" y="5404324"/>
            <a:ext cx="6492240" cy="0"/>
          </a:xfrm>
          <a:prstGeom prst="line">
            <a:avLst/>
          </a:prstGeom>
          <a:ln w="38100" cap="flat">
            <a:solidFill>
              <a:srgbClr val="CDBEAA"/>
            </a:solidFill>
            <a:prstDash val="solid"/>
            <a:headEnd type="none" w="sm" len="sm"/>
            <a:tailEnd type="none" w="sm" len="sm"/>
          </a:ln>
        </p:spPr>
      </p:sp>
      <p:sp>
        <p:nvSpPr>
          <p:cNvPr id="21" name="Freeform 21"/>
          <p:cNvSpPr/>
          <p:nvPr/>
        </p:nvSpPr>
        <p:spPr>
          <a:xfrm rot="-5400000">
            <a:off x="381960" y="8088245"/>
            <a:ext cx="1834297" cy="1834297"/>
          </a:xfrm>
          <a:custGeom>
            <a:avLst/>
            <a:gdLst/>
            <a:ahLst/>
            <a:cxnLst/>
            <a:rect l="l" t="t" r="r" b="b"/>
            <a:pathLst>
              <a:path w="1834297" h="1834297">
                <a:moveTo>
                  <a:pt x="0" y="0"/>
                </a:moveTo>
                <a:lnTo>
                  <a:pt x="1834297" y="0"/>
                </a:lnTo>
                <a:lnTo>
                  <a:pt x="1834297" y="1834296"/>
                </a:lnTo>
                <a:lnTo>
                  <a:pt x="0" y="1834296"/>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22" name="TextBox 22"/>
          <p:cNvSpPr txBox="1"/>
          <p:nvPr/>
        </p:nvSpPr>
        <p:spPr>
          <a:xfrm>
            <a:off x="8100617" y="4229100"/>
            <a:ext cx="8761444" cy="2954655"/>
          </a:xfrm>
          <a:prstGeom prst="rect">
            <a:avLst/>
          </a:prstGeom>
        </p:spPr>
        <p:style>
          <a:lnRef idx="1">
            <a:schemeClr val="accent6"/>
          </a:lnRef>
          <a:fillRef idx="2">
            <a:schemeClr val="accent6"/>
          </a:fillRef>
          <a:effectRef idx="1">
            <a:schemeClr val="accent6"/>
          </a:effectRef>
          <a:fontRef idx="minor">
            <a:schemeClr val="dk1"/>
          </a:fontRef>
        </p:style>
        <p:txBody>
          <a:bodyPr wrap="square" lIns="0" tIns="0" rIns="0" bIns="0" rtlCol="0" anchor="t">
            <a:spAutoFit/>
          </a:bodyPr>
          <a:lstStyle/>
          <a:p>
            <a:pPr marL="342900" indent="-342900">
              <a:buFont typeface="Wingdings" pitchFamily="2" charset="2"/>
              <a:buChar char="§"/>
            </a:pPr>
            <a:r>
              <a:rPr lang="en-US" sz="2400"/>
              <a:t>P</a:t>
            </a:r>
            <a:r>
              <a:rPr lang="id-ID" sz="2400" smtClean="0"/>
              <a:t>artisipasi aktif</a:t>
            </a:r>
            <a:endParaRPr lang="en-US" sz="2400" smtClean="0"/>
          </a:p>
          <a:p>
            <a:pPr marL="342900" indent="-342900">
              <a:buFont typeface="Wingdings" pitchFamily="2" charset="2"/>
              <a:buChar char="§"/>
            </a:pPr>
            <a:r>
              <a:rPr lang="en-US" sz="2400" smtClean="0"/>
              <a:t>T</a:t>
            </a:r>
            <a:r>
              <a:rPr lang="id-ID" sz="2400" smtClean="0"/>
              <a:t>egaknya hukum</a:t>
            </a:r>
            <a:endParaRPr lang="en-US" sz="2400"/>
          </a:p>
          <a:p>
            <a:pPr marL="342900" indent="-342900">
              <a:buFont typeface="Wingdings" pitchFamily="2" charset="2"/>
              <a:buChar char="§"/>
            </a:pPr>
            <a:r>
              <a:rPr lang="en-US" sz="2400" smtClean="0"/>
              <a:t>T</a:t>
            </a:r>
            <a:r>
              <a:rPr lang="id-ID" sz="2400" smtClean="0"/>
              <a:t>ransparansi</a:t>
            </a:r>
            <a:endParaRPr lang="en-US" sz="2400" smtClean="0"/>
          </a:p>
          <a:p>
            <a:pPr marL="342900" indent="-342900">
              <a:buFont typeface="Wingdings" pitchFamily="2" charset="2"/>
              <a:buChar char="§"/>
            </a:pPr>
            <a:r>
              <a:rPr lang="en-US" sz="2400" smtClean="0"/>
              <a:t>R</a:t>
            </a:r>
            <a:r>
              <a:rPr lang="id-ID" sz="2400" smtClean="0"/>
              <a:t>esponsif</a:t>
            </a:r>
            <a:endParaRPr lang="en-US" sz="2400" smtClean="0"/>
          </a:p>
          <a:p>
            <a:pPr marL="342900" indent="-342900">
              <a:buFont typeface="Wingdings" pitchFamily="2" charset="2"/>
              <a:buChar char="§"/>
            </a:pPr>
            <a:r>
              <a:rPr lang="en-US" sz="2400"/>
              <a:t>B</a:t>
            </a:r>
            <a:r>
              <a:rPr lang="id-ID" sz="2400" smtClean="0"/>
              <a:t>erorientasi </a:t>
            </a:r>
            <a:r>
              <a:rPr lang="id-ID" sz="2400"/>
              <a:t>akan musyawarah untuk mendapatkan </a:t>
            </a:r>
            <a:r>
              <a:rPr lang="id-ID" sz="2400" smtClean="0"/>
              <a:t>mufakat</a:t>
            </a:r>
            <a:endParaRPr lang="en-US" sz="2400" smtClean="0"/>
          </a:p>
          <a:p>
            <a:pPr marL="342900" indent="-342900">
              <a:buFont typeface="Wingdings" pitchFamily="2" charset="2"/>
              <a:buChar char="§"/>
            </a:pPr>
            <a:r>
              <a:rPr lang="en-US" sz="2400"/>
              <a:t>K</a:t>
            </a:r>
            <a:r>
              <a:rPr lang="id-ID" sz="2400" smtClean="0"/>
              <a:t>eadilan </a:t>
            </a:r>
            <a:r>
              <a:rPr lang="id-ID" sz="2400"/>
              <a:t>dan perlakuan yang sama untuk semua </a:t>
            </a:r>
            <a:r>
              <a:rPr lang="id-ID" sz="2400" smtClean="0"/>
              <a:t>orang</a:t>
            </a:r>
            <a:endParaRPr lang="en-US" sz="2400" smtClean="0"/>
          </a:p>
          <a:p>
            <a:pPr marL="342900" indent="-342900">
              <a:buFont typeface="Wingdings" pitchFamily="2" charset="2"/>
              <a:buChar char="§"/>
            </a:pPr>
            <a:r>
              <a:rPr lang="en-US" sz="2400" smtClean="0"/>
              <a:t>E</a:t>
            </a:r>
            <a:r>
              <a:rPr lang="id-ID" sz="2400" smtClean="0"/>
              <a:t>fektif </a:t>
            </a:r>
            <a:r>
              <a:rPr lang="id-ID" sz="2400"/>
              <a:t>dan </a:t>
            </a:r>
            <a:r>
              <a:rPr lang="id-ID" sz="2400" smtClean="0"/>
              <a:t>ekonomis</a:t>
            </a:r>
            <a:endParaRPr lang="en-US" sz="2400" smtClean="0"/>
          </a:p>
          <a:p>
            <a:pPr marL="342900" indent="-342900">
              <a:buFont typeface="Wingdings" pitchFamily="2" charset="2"/>
              <a:buChar char="§"/>
            </a:pPr>
            <a:r>
              <a:rPr lang="en-US" sz="2400" smtClean="0"/>
              <a:t>D</a:t>
            </a:r>
            <a:r>
              <a:rPr lang="id-ID" sz="2400" smtClean="0"/>
              <a:t>apat </a:t>
            </a:r>
            <a:r>
              <a:rPr lang="id-ID" sz="2400"/>
              <a:t>dipertanggungjawabkan, </a:t>
            </a:r>
            <a:endParaRPr lang="en-US" sz="2400"/>
          </a:p>
        </p:txBody>
      </p:sp>
      <p:sp>
        <p:nvSpPr>
          <p:cNvPr id="23" name="TextBox 23"/>
          <p:cNvSpPr txBox="1"/>
          <p:nvPr/>
        </p:nvSpPr>
        <p:spPr>
          <a:xfrm>
            <a:off x="16304906" y="9237376"/>
            <a:ext cx="1344853" cy="523875"/>
          </a:xfrm>
          <a:prstGeom prst="rect">
            <a:avLst/>
          </a:prstGeom>
        </p:spPr>
        <p:txBody>
          <a:bodyPr lIns="0" tIns="0" rIns="0" bIns="0" rtlCol="0" anchor="t">
            <a:spAutoFit/>
          </a:bodyPr>
          <a:lstStyle/>
          <a:p>
            <a:pPr algn="r">
              <a:lnSpc>
                <a:spcPts val="4200"/>
              </a:lnSpc>
            </a:pPr>
            <a:r>
              <a:rPr lang="en-US" sz="3000">
                <a:solidFill>
                  <a:srgbClr val="FFFFFF"/>
                </a:solidFill>
                <a:latin typeface="Antic Italics"/>
              </a:rPr>
              <a:t>02</a:t>
            </a:r>
          </a:p>
        </p:txBody>
      </p:sp>
      <p:sp>
        <p:nvSpPr>
          <p:cNvPr id="24" name="TextBox 24"/>
          <p:cNvSpPr txBox="1"/>
          <p:nvPr/>
        </p:nvSpPr>
        <p:spPr>
          <a:xfrm>
            <a:off x="1063485" y="2986882"/>
            <a:ext cx="4834395" cy="1846659"/>
          </a:xfrm>
          <a:prstGeom prst="rect">
            <a:avLst/>
          </a:prstGeom>
        </p:spPr>
        <p:txBody>
          <a:bodyPr lIns="0" tIns="0" rIns="0" bIns="0" rtlCol="0" anchor="t">
            <a:spAutoFit/>
          </a:bodyPr>
          <a:lstStyle/>
          <a:p>
            <a:pPr algn="just"/>
            <a:r>
              <a:rPr lang="id-ID" sz="2400"/>
              <a:t>Tata laksana (business process) merupakan sekumpulan aktivitas kerja terstruktur dan saling terkait yang menghasilkan keluaran yang sesuai dengan kebutuhan pengguna</a:t>
            </a:r>
            <a:endParaRPr lang="en-US" sz="2400">
              <a:solidFill>
                <a:srgbClr val="695941"/>
              </a:solidFill>
              <a:latin typeface="Barlow SemiCondensed Italics"/>
            </a:endParaRPr>
          </a:p>
        </p:txBody>
      </p:sp>
      <p:grpSp>
        <p:nvGrpSpPr>
          <p:cNvPr id="26" name="Group 26"/>
          <p:cNvGrpSpPr/>
          <p:nvPr/>
        </p:nvGrpSpPr>
        <p:grpSpPr>
          <a:xfrm>
            <a:off x="-578688" y="313764"/>
            <a:ext cx="5256593" cy="793952"/>
            <a:chOff x="0" y="0"/>
            <a:chExt cx="4036038" cy="609600"/>
          </a:xfrm>
        </p:grpSpPr>
        <p:sp>
          <p:nvSpPr>
            <p:cNvPr id="27" name="Freeform 27"/>
            <p:cNvSpPr/>
            <p:nvPr/>
          </p:nvSpPr>
          <p:spPr>
            <a:xfrm>
              <a:off x="0" y="0"/>
              <a:ext cx="4036038" cy="609600"/>
            </a:xfrm>
            <a:custGeom>
              <a:avLst/>
              <a:gdLst/>
              <a:ahLst/>
              <a:cxnLst/>
              <a:rect l="l" t="t" r="r" b="b"/>
              <a:pathLst>
                <a:path w="4036038" h="609600">
                  <a:moveTo>
                    <a:pt x="203200" y="0"/>
                  </a:moveTo>
                  <a:lnTo>
                    <a:pt x="4036038" y="0"/>
                  </a:lnTo>
                  <a:lnTo>
                    <a:pt x="3832838" y="609600"/>
                  </a:lnTo>
                  <a:lnTo>
                    <a:pt x="0" y="609600"/>
                  </a:lnTo>
                  <a:lnTo>
                    <a:pt x="203200" y="0"/>
                  </a:lnTo>
                  <a:close/>
                </a:path>
              </a:pathLst>
            </a:custGeom>
            <a:solidFill>
              <a:srgbClr val="D5C5AC"/>
            </a:solidFill>
          </p:spPr>
        </p:sp>
        <p:sp>
          <p:nvSpPr>
            <p:cNvPr id="28" name="TextBox 28"/>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sp>
        <p:nvSpPr>
          <p:cNvPr id="30" name="AutoShape 30"/>
          <p:cNvSpPr/>
          <p:nvPr/>
        </p:nvSpPr>
        <p:spPr>
          <a:xfrm>
            <a:off x="4446936" y="564418"/>
            <a:ext cx="8611039" cy="0"/>
          </a:xfrm>
          <a:prstGeom prst="line">
            <a:avLst/>
          </a:prstGeom>
          <a:ln w="38100" cap="flat">
            <a:solidFill>
              <a:srgbClr val="D5C5AC"/>
            </a:solidFill>
            <a:prstDash val="solid"/>
            <a:headEnd type="none" w="sm" len="sm"/>
            <a:tailEnd type="none" w="sm" len="sm"/>
          </a:ln>
        </p:spPr>
      </p:sp>
      <p:sp>
        <p:nvSpPr>
          <p:cNvPr id="31" name="AutoShape 31"/>
          <p:cNvSpPr/>
          <p:nvPr/>
        </p:nvSpPr>
        <p:spPr>
          <a:xfrm>
            <a:off x="12715937" y="1622495"/>
            <a:ext cx="5915855" cy="0"/>
          </a:xfrm>
          <a:prstGeom prst="line">
            <a:avLst/>
          </a:prstGeom>
          <a:ln w="38100" cap="flat">
            <a:solidFill>
              <a:srgbClr val="D5C5AC"/>
            </a:solidFill>
            <a:prstDash val="solid"/>
            <a:headEnd type="none" w="sm" len="sm"/>
            <a:tailEnd type="none" w="sm" len="sm"/>
          </a:ln>
        </p:spPr>
      </p:sp>
      <p:sp>
        <p:nvSpPr>
          <p:cNvPr id="33" name="AutoShape 33"/>
          <p:cNvSpPr/>
          <p:nvPr/>
        </p:nvSpPr>
        <p:spPr>
          <a:xfrm rot="-4326899">
            <a:off x="12304079" y="1105963"/>
            <a:ext cx="1125794" cy="0"/>
          </a:xfrm>
          <a:prstGeom prst="line">
            <a:avLst/>
          </a:prstGeom>
          <a:ln w="38100" cap="flat">
            <a:solidFill>
              <a:srgbClr val="CDBEAA"/>
            </a:solidFill>
            <a:prstDash val="solid"/>
            <a:headEnd type="none" w="sm" len="sm"/>
            <a:tailEnd type="none" w="sm" len="sm"/>
          </a:ln>
        </p:spPr>
      </p:sp>
      <p:sp>
        <p:nvSpPr>
          <p:cNvPr id="34" name="Rectangle 33"/>
          <p:cNvSpPr/>
          <p:nvPr/>
        </p:nvSpPr>
        <p:spPr>
          <a:xfrm>
            <a:off x="1063485" y="5465020"/>
            <a:ext cx="4834395" cy="2677656"/>
          </a:xfrm>
          <a:prstGeom prst="rect">
            <a:avLst/>
          </a:prstGeom>
        </p:spPr>
        <p:txBody>
          <a:bodyPr wrap="square">
            <a:spAutoFit/>
          </a:bodyPr>
          <a:lstStyle/>
          <a:p>
            <a:pPr algn="just"/>
            <a:r>
              <a:rPr lang="en-US" sz="2400"/>
              <a:t>T</a:t>
            </a:r>
            <a:r>
              <a:rPr lang="id-ID" sz="2400" smtClean="0"/>
              <a:t>ata </a:t>
            </a:r>
            <a:r>
              <a:rPr lang="id-ID" sz="2400"/>
              <a:t>laksana bertujuan untuk meningkatkan efisiensi dan efektivitas sistem, proses, dan prosedur kerja yang jelas, efektif, efisien dan terukur pada masing-masing Kementerian/ Lembaga dan Pemerintah Daerah. </a:t>
            </a:r>
            <a:endParaRPr lang="en-US" sz="2400"/>
          </a:p>
        </p:txBody>
      </p:sp>
      <p:sp>
        <p:nvSpPr>
          <p:cNvPr id="35" name="Rectangle 34"/>
          <p:cNvSpPr/>
          <p:nvPr/>
        </p:nvSpPr>
        <p:spPr>
          <a:xfrm>
            <a:off x="8100955" y="3394899"/>
            <a:ext cx="8761106" cy="83099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r>
              <a:rPr lang="id-ID" sz="2400">
                <a:solidFill>
                  <a:schemeClr val="tx1"/>
                </a:solidFill>
              </a:rPr>
              <a:t>Tata laksana pemerintahan yang baik ini dapat dipahami dengan memberlakukan delapan karakteristik dasarnya, yaitu: </a:t>
            </a:r>
            <a:endParaRPr lang="en-US" sz="240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rot="1129566">
            <a:off x="7466663" y="-976168"/>
            <a:ext cx="1920558" cy="12407487"/>
            <a:chOff x="0" y="0"/>
            <a:chExt cx="505826" cy="3267816"/>
          </a:xfrm>
        </p:grpSpPr>
        <p:sp>
          <p:nvSpPr>
            <p:cNvPr id="3" name="Freeform 3"/>
            <p:cNvSpPr/>
            <p:nvPr/>
          </p:nvSpPr>
          <p:spPr>
            <a:xfrm>
              <a:off x="0" y="0"/>
              <a:ext cx="505826" cy="3267816"/>
            </a:xfrm>
            <a:custGeom>
              <a:avLst/>
              <a:gdLst/>
              <a:ahLst/>
              <a:cxnLst/>
              <a:rect l="l" t="t" r="r" b="b"/>
              <a:pathLst>
                <a:path w="505826" h="3267816">
                  <a:moveTo>
                    <a:pt x="0" y="0"/>
                  </a:moveTo>
                  <a:lnTo>
                    <a:pt x="505826" y="0"/>
                  </a:lnTo>
                  <a:lnTo>
                    <a:pt x="505826" y="3267816"/>
                  </a:lnTo>
                  <a:lnTo>
                    <a:pt x="0" y="3267816"/>
                  </a:lnTo>
                  <a:close/>
                </a:path>
              </a:pathLst>
            </a:custGeom>
            <a:solidFill>
              <a:srgbClr val="F6F2EE"/>
            </a:solidFill>
          </p:spPr>
        </p:sp>
        <p:sp>
          <p:nvSpPr>
            <p:cNvPr id="4" name="TextBox 4"/>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5" name="Group 5"/>
          <p:cNvGrpSpPr/>
          <p:nvPr/>
        </p:nvGrpSpPr>
        <p:grpSpPr>
          <a:xfrm rot="1129566">
            <a:off x="10474086" y="-1380932"/>
            <a:ext cx="4014845" cy="13023247"/>
            <a:chOff x="0" y="0"/>
            <a:chExt cx="1057408" cy="3429991"/>
          </a:xfrm>
        </p:grpSpPr>
        <p:sp>
          <p:nvSpPr>
            <p:cNvPr id="6" name="Freeform 6"/>
            <p:cNvSpPr/>
            <p:nvPr/>
          </p:nvSpPr>
          <p:spPr>
            <a:xfrm>
              <a:off x="0" y="0"/>
              <a:ext cx="1057408" cy="3429991"/>
            </a:xfrm>
            <a:custGeom>
              <a:avLst/>
              <a:gdLst/>
              <a:ahLst/>
              <a:cxnLst/>
              <a:rect l="l" t="t" r="r" b="b"/>
              <a:pathLst>
                <a:path w="1057408" h="3429991">
                  <a:moveTo>
                    <a:pt x="0" y="0"/>
                  </a:moveTo>
                  <a:lnTo>
                    <a:pt x="1057408" y="0"/>
                  </a:lnTo>
                  <a:lnTo>
                    <a:pt x="1057408" y="3429991"/>
                  </a:lnTo>
                  <a:lnTo>
                    <a:pt x="0" y="3429991"/>
                  </a:lnTo>
                  <a:close/>
                </a:path>
              </a:pathLst>
            </a:custGeom>
            <a:solidFill>
              <a:srgbClr val="F6F2EE"/>
            </a:solidFill>
          </p:spPr>
        </p:sp>
        <p:sp>
          <p:nvSpPr>
            <p:cNvPr id="7" name="TextBox 7"/>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8" name="Group 8"/>
          <p:cNvGrpSpPr/>
          <p:nvPr/>
        </p:nvGrpSpPr>
        <p:grpSpPr>
          <a:xfrm rot="1129566">
            <a:off x="15509346" y="-1359291"/>
            <a:ext cx="810203" cy="12815907"/>
            <a:chOff x="0" y="0"/>
            <a:chExt cx="213387" cy="3375383"/>
          </a:xfrm>
        </p:grpSpPr>
        <p:sp>
          <p:nvSpPr>
            <p:cNvPr id="9" name="Freeform 9"/>
            <p:cNvSpPr/>
            <p:nvPr/>
          </p:nvSpPr>
          <p:spPr>
            <a:xfrm>
              <a:off x="0" y="0"/>
              <a:ext cx="213387" cy="3375383"/>
            </a:xfrm>
            <a:custGeom>
              <a:avLst/>
              <a:gdLst/>
              <a:ahLst/>
              <a:cxnLst/>
              <a:rect l="l" t="t" r="r" b="b"/>
              <a:pathLst>
                <a:path w="213387" h="3375383">
                  <a:moveTo>
                    <a:pt x="0" y="0"/>
                  </a:moveTo>
                  <a:lnTo>
                    <a:pt x="213387" y="0"/>
                  </a:lnTo>
                  <a:lnTo>
                    <a:pt x="213387" y="3375383"/>
                  </a:lnTo>
                  <a:lnTo>
                    <a:pt x="0" y="3375383"/>
                  </a:lnTo>
                  <a:close/>
                </a:path>
              </a:pathLst>
            </a:custGeom>
            <a:solidFill>
              <a:srgbClr val="F6F2EE"/>
            </a:solidFill>
          </p:spPr>
        </p:sp>
        <p:sp>
          <p:nvSpPr>
            <p:cNvPr id="10" name="TextBox 10"/>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11" name="Group 11"/>
          <p:cNvGrpSpPr/>
          <p:nvPr/>
        </p:nvGrpSpPr>
        <p:grpSpPr>
          <a:xfrm>
            <a:off x="2541759" y="2514757"/>
            <a:ext cx="6265919" cy="789210"/>
            <a:chOff x="0" y="0"/>
            <a:chExt cx="3479673" cy="438275"/>
          </a:xfrm>
        </p:grpSpPr>
        <p:sp>
          <p:nvSpPr>
            <p:cNvPr id="12" name="Freeform 12"/>
            <p:cNvSpPr/>
            <p:nvPr/>
          </p:nvSpPr>
          <p:spPr>
            <a:xfrm>
              <a:off x="0" y="0"/>
              <a:ext cx="3479673" cy="438275"/>
            </a:xfrm>
            <a:custGeom>
              <a:avLst/>
              <a:gdLst/>
              <a:ahLst/>
              <a:cxnLst/>
              <a:rect l="l" t="t" r="r" b="b"/>
              <a:pathLst>
                <a:path w="3479673" h="438275">
                  <a:moveTo>
                    <a:pt x="203200" y="0"/>
                  </a:moveTo>
                  <a:lnTo>
                    <a:pt x="3479673" y="0"/>
                  </a:lnTo>
                  <a:lnTo>
                    <a:pt x="3276473" y="438275"/>
                  </a:lnTo>
                  <a:lnTo>
                    <a:pt x="0" y="438275"/>
                  </a:lnTo>
                  <a:lnTo>
                    <a:pt x="203200" y="0"/>
                  </a:lnTo>
                  <a:close/>
                </a:path>
              </a:pathLst>
            </a:custGeom>
            <a:solidFill>
              <a:srgbClr val="E6DBC9"/>
            </a:solidFill>
            <a:ln>
              <a:noFill/>
            </a:ln>
          </p:spPr>
        </p:sp>
        <p:sp>
          <p:nvSpPr>
            <p:cNvPr id="13" name="TextBox 13"/>
            <p:cNvSpPr txBox="1"/>
            <p:nvPr/>
          </p:nvSpPr>
          <p:spPr>
            <a:xfrm>
              <a:off x="101600" y="-47625"/>
              <a:ext cx="609600" cy="657225"/>
            </a:xfrm>
            <a:prstGeom prst="rect">
              <a:avLst/>
            </a:prstGeom>
          </p:spPr>
          <p:txBody>
            <a:bodyPr lIns="50800" tIns="50800" rIns="50800" bIns="50800" rtlCol="0" anchor="ctr"/>
            <a:lstStyle/>
            <a:p>
              <a:pPr marL="0" lvl="0" indent="0" algn="ctr">
                <a:lnSpc>
                  <a:spcPts val="2659"/>
                </a:lnSpc>
                <a:spcBef>
                  <a:spcPct val="0"/>
                </a:spcBef>
              </a:pPr>
              <a:endParaRPr/>
            </a:p>
          </p:txBody>
        </p:sp>
      </p:grpSp>
      <p:grpSp>
        <p:nvGrpSpPr>
          <p:cNvPr id="14" name="Group 14"/>
          <p:cNvGrpSpPr/>
          <p:nvPr/>
        </p:nvGrpSpPr>
        <p:grpSpPr>
          <a:xfrm>
            <a:off x="16641156" y="9128590"/>
            <a:ext cx="2358485" cy="793952"/>
            <a:chOff x="0" y="0"/>
            <a:chExt cx="1810856" cy="609600"/>
          </a:xfrm>
        </p:grpSpPr>
        <p:sp>
          <p:nvSpPr>
            <p:cNvPr id="15" name="Freeform 15"/>
            <p:cNvSpPr/>
            <p:nvPr/>
          </p:nvSpPr>
          <p:spPr>
            <a:xfrm>
              <a:off x="0" y="0"/>
              <a:ext cx="1810856" cy="609600"/>
            </a:xfrm>
            <a:custGeom>
              <a:avLst/>
              <a:gdLst/>
              <a:ahLst/>
              <a:cxnLst/>
              <a:rect l="l" t="t" r="r" b="b"/>
              <a:pathLst>
                <a:path w="1810856" h="609600">
                  <a:moveTo>
                    <a:pt x="203200" y="0"/>
                  </a:moveTo>
                  <a:lnTo>
                    <a:pt x="1810856" y="0"/>
                  </a:lnTo>
                  <a:lnTo>
                    <a:pt x="1607656" y="609600"/>
                  </a:lnTo>
                  <a:lnTo>
                    <a:pt x="0" y="609600"/>
                  </a:lnTo>
                  <a:lnTo>
                    <a:pt x="203200" y="0"/>
                  </a:lnTo>
                  <a:close/>
                </a:path>
              </a:pathLst>
            </a:custGeom>
            <a:solidFill>
              <a:srgbClr val="CDBEAA"/>
            </a:solidFill>
          </p:spPr>
        </p:sp>
        <p:sp>
          <p:nvSpPr>
            <p:cNvPr id="16" name="TextBox 16"/>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grpSp>
        <p:nvGrpSpPr>
          <p:cNvPr id="17" name="Group 17"/>
          <p:cNvGrpSpPr/>
          <p:nvPr/>
        </p:nvGrpSpPr>
        <p:grpSpPr>
          <a:xfrm>
            <a:off x="8001000" y="3723067"/>
            <a:ext cx="7591423" cy="1258506"/>
            <a:chOff x="0" y="0"/>
            <a:chExt cx="5386833" cy="609600"/>
          </a:xfrm>
        </p:grpSpPr>
        <p:sp>
          <p:nvSpPr>
            <p:cNvPr id="18" name="Freeform 18"/>
            <p:cNvSpPr/>
            <p:nvPr/>
          </p:nvSpPr>
          <p:spPr>
            <a:xfrm>
              <a:off x="0" y="0"/>
              <a:ext cx="5386833" cy="609600"/>
            </a:xfrm>
            <a:custGeom>
              <a:avLst/>
              <a:gdLst/>
              <a:ahLst/>
              <a:cxnLst/>
              <a:rect l="l" t="t" r="r" b="b"/>
              <a:pathLst>
                <a:path w="5386833" h="609600">
                  <a:moveTo>
                    <a:pt x="203200" y="0"/>
                  </a:moveTo>
                  <a:lnTo>
                    <a:pt x="5386833" y="0"/>
                  </a:lnTo>
                  <a:lnTo>
                    <a:pt x="5183633" y="609600"/>
                  </a:lnTo>
                  <a:lnTo>
                    <a:pt x="0" y="609600"/>
                  </a:lnTo>
                  <a:lnTo>
                    <a:pt x="203200" y="0"/>
                  </a:lnTo>
                  <a:close/>
                </a:path>
              </a:pathLst>
            </a:custGeom>
            <a:solidFill>
              <a:srgbClr val="FFFFFF"/>
            </a:solidFill>
          </p:spPr>
        </p:sp>
        <p:sp>
          <p:nvSpPr>
            <p:cNvPr id="19" name="TextBox 19"/>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grpSp>
        <p:nvGrpSpPr>
          <p:cNvPr id="20" name="Group 20"/>
          <p:cNvGrpSpPr/>
          <p:nvPr/>
        </p:nvGrpSpPr>
        <p:grpSpPr>
          <a:xfrm>
            <a:off x="3863975" y="5438772"/>
            <a:ext cx="11120997" cy="1258506"/>
            <a:chOff x="0" y="0"/>
            <a:chExt cx="5386833" cy="609600"/>
          </a:xfrm>
        </p:grpSpPr>
        <p:sp>
          <p:nvSpPr>
            <p:cNvPr id="21" name="Freeform 21"/>
            <p:cNvSpPr/>
            <p:nvPr/>
          </p:nvSpPr>
          <p:spPr>
            <a:xfrm>
              <a:off x="0" y="0"/>
              <a:ext cx="5386833" cy="609600"/>
            </a:xfrm>
            <a:custGeom>
              <a:avLst/>
              <a:gdLst/>
              <a:ahLst/>
              <a:cxnLst/>
              <a:rect l="l" t="t" r="r" b="b"/>
              <a:pathLst>
                <a:path w="5386833" h="609600">
                  <a:moveTo>
                    <a:pt x="203200" y="0"/>
                  </a:moveTo>
                  <a:lnTo>
                    <a:pt x="5386833" y="0"/>
                  </a:lnTo>
                  <a:lnTo>
                    <a:pt x="5183633" y="609600"/>
                  </a:lnTo>
                  <a:lnTo>
                    <a:pt x="0" y="609600"/>
                  </a:lnTo>
                  <a:lnTo>
                    <a:pt x="203200" y="0"/>
                  </a:lnTo>
                  <a:close/>
                </a:path>
              </a:pathLst>
            </a:custGeom>
            <a:solidFill>
              <a:srgbClr val="FFFFFF"/>
            </a:solidFill>
          </p:spPr>
        </p:sp>
        <p:sp>
          <p:nvSpPr>
            <p:cNvPr id="22" name="TextBox 22"/>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grpSp>
        <p:nvGrpSpPr>
          <p:cNvPr id="23" name="Group 23"/>
          <p:cNvGrpSpPr/>
          <p:nvPr/>
        </p:nvGrpSpPr>
        <p:grpSpPr>
          <a:xfrm>
            <a:off x="1696294" y="7144673"/>
            <a:ext cx="11120997" cy="1258506"/>
            <a:chOff x="0" y="0"/>
            <a:chExt cx="5386833" cy="609600"/>
          </a:xfrm>
        </p:grpSpPr>
        <p:sp>
          <p:nvSpPr>
            <p:cNvPr id="24" name="Freeform 24"/>
            <p:cNvSpPr/>
            <p:nvPr/>
          </p:nvSpPr>
          <p:spPr>
            <a:xfrm>
              <a:off x="0" y="0"/>
              <a:ext cx="5386833" cy="609600"/>
            </a:xfrm>
            <a:custGeom>
              <a:avLst/>
              <a:gdLst/>
              <a:ahLst/>
              <a:cxnLst/>
              <a:rect l="l" t="t" r="r" b="b"/>
              <a:pathLst>
                <a:path w="5386833" h="609600">
                  <a:moveTo>
                    <a:pt x="203200" y="0"/>
                  </a:moveTo>
                  <a:lnTo>
                    <a:pt x="5386833" y="0"/>
                  </a:lnTo>
                  <a:lnTo>
                    <a:pt x="5183633" y="609600"/>
                  </a:lnTo>
                  <a:lnTo>
                    <a:pt x="0" y="609600"/>
                  </a:lnTo>
                  <a:lnTo>
                    <a:pt x="203200" y="0"/>
                  </a:lnTo>
                  <a:close/>
                </a:path>
              </a:pathLst>
            </a:custGeom>
            <a:solidFill>
              <a:srgbClr val="FFFFFF"/>
            </a:solidFill>
          </p:spPr>
        </p:sp>
        <p:sp>
          <p:nvSpPr>
            <p:cNvPr id="25" name="TextBox 25"/>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grpSp>
        <p:nvGrpSpPr>
          <p:cNvPr id="29" name="Group 29"/>
          <p:cNvGrpSpPr/>
          <p:nvPr/>
        </p:nvGrpSpPr>
        <p:grpSpPr>
          <a:xfrm>
            <a:off x="3492660" y="5534594"/>
            <a:ext cx="1066862" cy="1066862"/>
            <a:chOff x="0" y="0"/>
            <a:chExt cx="812800" cy="812800"/>
          </a:xfrm>
        </p:grpSpPr>
        <p:sp>
          <p:nvSpPr>
            <p:cNvPr id="30" name="Freeform 30"/>
            <p:cNvSpPr/>
            <p:nvPr/>
          </p:nvSpPr>
          <p:spPr>
            <a:xfrm>
              <a:off x="1813" y="0"/>
              <a:ext cx="809173" cy="812800"/>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D5C5AC"/>
            </a:solidFill>
          </p:spPr>
        </p:sp>
        <p:sp>
          <p:nvSpPr>
            <p:cNvPr id="31" name="TextBox 31"/>
            <p:cNvSpPr txBox="1"/>
            <p:nvPr/>
          </p:nvSpPr>
          <p:spPr>
            <a:xfrm>
              <a:off x="76200" y="28575"/>
              <a:ext cx="660400" cy="708025"/>
            </a:xfrm>
            <a:prstGeom prst="rect">
              <a:avLst/>
            </a:prstGeom>
          </p:spPr>
          <p:txBody>
            <a:bodyPr lIns="50800" tIns="50800" rIns="50800" bIns="50800" rtlCol="0" anchor="ctr"/>
            <a:lstStyle/>
            <a:p>
              <a:pPr algn="ctr">
                <a:lnSpc>
                  <a:spcPts val="2659"/>
                </a:lnSpc>
              </a:pPr>
              <a:endParaRPr/>
            </a:p>
          </p:txBody>
        </p:sp>
      </p:grpSp>
      <p:grpSp>
        <p:nvGrpSpPr>
          <p:cNvPr id="32" name="Group 32"/>
          <p:cNvGrpSpPr/>
          <p:nvPr/>
        </p:nvGrpSpPr>
        <p:grpSpPr>
          <a:xfrm>
            <a:off x="2942391" y="7250300"/>
            <a:ext cx="1066862" cy="1066862"/>
            <a:chOff x="0" y="0"/>
            <a:chExt cx="812800" cy="812800"/>
          </a:xfrm>
        </p:grpSpPr>
        <p:sp>
          <p:nvSpPr>
            <p:cNvPr id="33" name="Freeform 33"/>
            <p:cNvSpPr/>
            <p:nvPr/>
          </p:nvSpPr>
          <p:spPr>
            <a:xfrm>
              <a:off x="1813" y="0"/>
              <a:ext cx="809173" cy="812800"/>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D5C5AC"/>
            </a:solidFill>
          </p:spPr>
        </p:sp>
        <p:sp>
          <p:nvSpPr>
            <p:cNvPr id="34" name="TextBox 34"/>
            <p:cNvSpPr txBox="1"/>
            <p:nvPr/>
          </p:nvSpPr>
          <p:spPr>
            <a:xfrm>
              <a:off x="76200" y="28575"/>
              <a:ext cx="660400" cy="708025"/>
            </a:xfrm>
            <a:prstGeom prst="rect">
              <a:avLst/>
            </a:prstGeom>
          </p:spPr>
          <p:txBody>
            <a:bodyPr lIns="50800" tIns="50800" rIns="50800" bIns="50800" rtlCol="0" anchor="ctr"/>
            <a:lstStyle/>
            <a:p>
              <a:pPr algn="ctr">
                <a:lnSpc>
                  <a:spcPts val="2659"/>
                </a:lnSpc>
              </a:pPr>
              <a:endParaRPr/>
            </a:p>
          </p:txBody>
        </p:sp>
      </p:grpSp>
      <p:sp>
        <p:nvSpPr>
          <p:cNvPr id="35" name="Freeform 35"/>
          <p:cNvSpPr/>
          <p:nvPr/>
        </p:nvSpPr>
        <p:spPr>
          <a:xfrm rot="19140416">
            <a:off x="950236" y="7684696"/>
            <a:ext cx="1276758" cy="1436967"/>
          </a:xfrm>
          <a:custGeom>
            <a:avLst/>
            <a:gdLst/>
            <a:ahLst/>
            <a:cxnLst/>
            <a:rect l="l" t="t" r="r" b="b"/>
            <a:pathLst>
              <a:path w="2673220" h="2673220">
                <a:moveTo>
                  <a:pt x="0" y="0"/>
                </a:moveTo>
                <a:lnTo>
                  <a:pt x="2673220" y="0"/>
                </a:lnTo>
                <a:lnTo>
                  <a:pt x="2673220" y="2673220"/>
                </a:lnTo>
                <a:lnTo>
                  <a:pt x="0" y="2673220"/>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36" name="TextBox 36"/>
          <p:cNvSpPr txBox="1"/>
          <p:nvPr/>
        </p:nvSpPr>
        <p:spPr>
          <a:xfrm>
            <a:off x="1364375" y="1389128"/>
            <a:ext cx="8668234" cy="1125629"/>
          </a:xfrm>
          <a:prstGeom prst="rect">
            <a:avLst/>
          </a:prstGeom>
        </p:spPr>
        <p:txBody>
          <a:bodyPr lIns="0" tIns="0" rIns="0" bIns="0" rtlCol="0" anchor="t">
            <a:spAutoFit/>
          </a:bodyPr>
          <a:lstStyle/>
          <a:p>
            <a:pPr>
              <a:lnSpc>
                <a:spcPts val="10499"/>
              </a:lnSpc>
            </a:pPr>
            <a:r>
              <a:rPr lang="id-ID" sz="3600" b="1" smtClean="0"/>
              <a:t>Monitoring Pelayanan Publik</a:t>
            </a:r>
            <a:endParaRPr lang="en-US" sz="3600" b="1">
              <a:solidFill>
                <a:srgbClr val="695941"/>
              </a:solidFill>
              <a:latin typeface="Barlow SemiCondensed Italics"/>
            </a:endParaRPr>
          </a:p>
        </p:txBody>
      </p:sp>
      <p:sp>
        <p:nvSpPr>
          <p:cNvPr id="37" name="TextBox 37"/>
          <p:cNvSpPr txBox="1"/>
          <p:nvPr/>
        </p:nvSpPr>
        <p:spPr>
          <a:xfrm>
            <a:off x="3863975" y="3868132"/>
            <a:ext cx="1520021" cy="801501"/>
          </a:xfrm>
          <a:prstGeom prst="rect">
            <a:avLst/>
          </a:prstGeom>
        </p:spPr>
        <p:txBody>
          <a:bodyPr lIns="0" tIns="0" rIns="0" bIns="0" rtlCol="0" anchor="t">
            <a:spAutoFit/>
          </a:bodyPr>
          <a:lstStyle/>
          <a:p>
            <a:pPr algn="ctr">
              <a:lnSpc>
                <a:spcPts val="6999"/>
              </a:lnSpc>
            </a:pPr>
            <a:r>
              <a:rPr lang="en-US" sz="4999" smtClean="0">
                <a:solidFill>
                  <a:srgbClr val="FFFFFF"/>
                </a:solidFill>
                <a:latin typeface="Barlow Light Italics"/>
              </a:rPr>
              <a:t>1</a:t>
            </a:r>
            <a:endParaRPr lang="en-US" sz="4999">
              <a:solidFill>
                <a:srgbClr val="FFFFFF"/>
              </a:solidFill>
              <a:latin typeface="Barlow Light Italics"/>
            </a:endParaRPr>
          </a:p>
        </p:txBody>
      </p:sp>
      <p:sp>
        <p:nvSpPr>
          <p:cNvPr id="41" name="TextBox 41"/>
          <p:cNvSpPr txBox="1"/>
          <p:nvPr/>
        </p:nvSpPr>
        <p:spPr>
          <a:xfrm>
            <a:off x="16304906" y="9237376"/>
            <a:ext cx="1344853" cy="523875"/>
          </a:xfrm>
          <a:prstGeom prst="rect">
            <a:avLst/>
          </a:prstGeom>
        </p:spPr>
        <p:txBody>
          <a:bodyPr lIns="0" tIns="0" rIns="0" bIns="0" rtlCol="0" anchor="t">
            <a:spAutoFit/>
          </a:bodyPr>
          <a:lstStyle/>
          <a:p>
            <a:pPr algn="r">
              <a:lnSpc>
                <a:spcPts val="4200"/>
              </a:lnSpc>
            </a:pPr>
            <a:r>
              <a:rPr lang="en-US" sz="3000">
                <a:solidFill>
                  <a:srgbClr val="FFFFFF"/>
                </a:solidFill>
                <a:latin typeface="Antic Italics"/>
              </a:rPr>
              <a:t>03</a:t>
            </a:r>
          </a:p>
        </p:txBody>
      </p:sp>
      <p:grpSp>
        <p:nvGrpSpPr>
          <p:cNvPr id="45" name="Group 45"/>
          <p:cNvGrpSpPr/>
          <p:nvPr/>
        </p:nvGrpSpPr>
        <p:grpSpPr>
          <a:xfrm>
            <a:off x="-578688" y="313764"/>
            <a:ext cx="5256593" cy="793952"/>
            <a:chOff x="0" y="0"/>
            <a:chExt cx="4036038" cy="609600"/>
          </a:xfrm>
        </p:grpSpPr>
        <p:sp>
          <p:nvSpPr>
            <p:cNvPr id="46" name="Freeform 46"/>
            <p:cNvSpPr/>
            <p:nvPr/>
          </p:nvSpPr>
          <p:spPr>
            <a:xfrm>
              <a:off x="0" y="0"/>
              <a:ext cx="4036038" cy="609600"/>
            </a:xfrm>
            <a:custGeom>
              <a:avLst/>
              <a:gdLst/>
              <a:ahLst/>
              <a:cxnLst/>
              <a:rect l="l" t="t" r="r" b="b"/>
              <a:pathLst>
                <a:path w="4036038" h="609600">
                  <a:moveTo>
                    <a:pt x="203200" y="0"/>
                  </a:moveTo>
                  <a:lnTo>
                    <a:pt x="4036038" y="0"/>
                  </a:lnTo>
                  <a:lnTo>
                    <a:pt x="3832838" y="609600"/>
                  </a:lnTo>
                  <a:lnTo>
                    <a:pt x="0" y="609600"/>
                  </a:lnTo>
                  <a:lnTo>
                    <a:pt x="203200" y="0"/>
                  </a:lnTo>
                  <a:close/>
                </a:path>
              </a:pathLst>
            </a:custGeom>
            <a:solidFill>
              <a:srgbClr val="D5C5AC"/>
            </a:solidFill>
          </p:spPr>
        </p:sp>
        <p:sp>
          <p:nvSpPr>
            <p:cNvPr id="47" name="TextBox 47"/>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sp>
        <p:nvSpPr>
          <p:cNvPr id="49" name="AutoShape 49"/>
          <p:cNvSpPr/>
          <p:nvPr/>
        </p:nvSpPr>
        <p:spPr>
          <a:xfrm>
            <a:off x="4446936" y="564418"/>
            <a:ext cx="8611039" cy="0"/>
          </a:xfrm>
          <a:prstGeom prst="line">
            <a:avLst/>
          </a:prstGeom>
          <a:ln w="38100" cap="flat">
            <a:solidFill>
              <a:srgbClr val="D5C5AC"/>
            </a:solidFill>
            <a:prstDash val="solid"/>
            <a:headEnd type="none" w="sm" len="sm"/>
            <a:tailEnd type="none" w="sm" len="sm"/>
          </a:ln>
        </p:spPr>
      </p:sp>
      <p:sp>
        <p:nvSpPr>
          <p:cNvPr id="50" name="AutoShape 50"/>
          <p:cNvSpPr/>
          <p:nvPr/>
        </p:nvSpPr>
        <p:spPr>
          <a:xfrm>
            <a:off x="12715937" y="1622495"/>
            <a:ext cx="5915855" cy="0"/>
          </a:xfrm>
          <a:prstGeom prst="line">
            <a:avLst/>
          </a:prstGeom>
          <a:ln w="38100" cap="flat">
            <a:solidFill>
              <a:srgbClr val="D5C5AC"/>
            </a:solidFill>
            <a:prstDash val="solid"/>
            <a:headEnd type="none" w="sm" len="sm"/>
            <a:tailEnd type="none" w="sm" len="sm"/>
          </a:ln>
        </p:spPr>
      </p:sp>
      <p:sp>
        <p:nvSpPr>
          <p:cNvPr id="52" name="AutoShape 52"/>
          <p:cNvSpPr/>
          <p:nvPr/>
        </p:nvSpPr>
        <p:spPr>
          <a:xfrm rot="-4326899">
            <a:off x="12304079" y="1105963"/>
            <a:ext cx="1125794" cy="0"/>
          </a:xfrm>
          <a:prstGeom prst="line">
            <a:avLst/>
          </a:prstGeom>
          <a:ln w="38100" cap="flat">
            <a:solidFill>
              <a:srgbClr val="CDBEAA"/>
            </a:solidFill>
            <a:prstDash val="solid"/>
            <a:headEnd type="none" w="sm" len="sm"/>
            <a:tailEnd type="none" w="sm" len="sm"/>
          </a:ln>
        </p:spPr>
      </p:sp>
      <p:sp>
        <p:nvSpPr>
          <p:cNvPr id="53" name="Rectangle 52"/>
          <p:cNvSpPr/>
          <p:nvPr/>
        </p:nvSpPr>
        <p:spPr>
          <a:xfrm>
            <a:off x="1364373" y="3554468"/>
            <a:ext cx="14228049" cy="129266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id-ID" sz="2600"/>
              <a:t>Monitoring (pemantauan) adalah suatu proses untuk mengetahui pelaksanaan program yang sedang berjalan</a:t>
            </a:r>
            <a:r>
              <a:rPr lang="id-ID" sz="2600" smtClean="0"/>
              <a:t>.</a:t>
            </a:r>
            <a:r>
              <a:rPr lang="en-US" sz="2600" smtClean="0"/>
              <a:t> </a:t>
            </a:r>
            <a:r>
              <a:rPr lang="id-ID" sz="2600"/>
              <a:t>monitoring dapat membantu meningkatkan kualitas program dan mengidentifikasi masalah-masalah yang harus diatasi untuk mencapai tujuan program. </a:t>
            </a:r>
            <a:endParaRPr lang="en-US" sz="2600"/>
          </a:p>
        </p:txBody>
      </p:sp>
      <p:sp>
        <p:nvSpPr>
          <p:cNvPr id="54" name="Rectangle 53"/>
          <p:cNvSpPr/>
          <p:nvPr/>
        </p:nvSpPr>
        <p:spPr>
          <a:xfrm>
            <a:off x="1380830" y="5227575"/>
            <a:ext cx="14293034" cy="1569660"/>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id-ID" sz="2400" smtClean="0"/>
              <a:t>Peraturan </a:t>
            </a:r>
            <a:r>
              <a:rPr lang="id-ID" sz="2400"/>
              <a:t>Pemerintah Nomor 39 Tahun 2006, disebutkan bahwa monitoring merupakan kegiatan mengamati secara seksama suatu keadaan atau kondisi, termasuk perilaku atau kegiatan tertentu, dengan tujuan agar semua data masukan atau informasi yang diperoleh dari hasil pengamatan tersebut dapat menjadi landasan dalam mengambil keputusan tindakan selanjutnya yang diperlukan</a:t>
            </a:r>
            <a:endParaRPr lang="en-US" sz="2400"/>
          </a:p>
        </p:txBody>
      </p:sp>
      <p:sp>
        <p:nvSpPr>
          <p:cNvPr id="55" name="Rectangle 54"/>
          <p:cNvSpPr/>
          <p:nvPr/>
        </p:nvSpPr>
        <p:spPr>
          <a:xfrm>
            <a:off x="1380830" y="7200900"/>
            <a:ext cx="14293034" cy="830997"/>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id-ID" sz="2400"/>
              <a:t>Tujuan monitoring untuk mengamati/ mengetahui perkembangan dan kemajuan, identifikasi dan permasalahan serta antisipasinya/ upaya pemecahannya. </a:t>
            </a:r>
            <a:endParaRPr lang="en-US" sz="2400"/>
          </a:p>
        </p:txBody>
      </p:sp>
    </p:spTree>
    <p:extLst>
      <p:ext uri="{BB962C8B-B14F-4D97-AF65-F5344CB8AC3E}">
        <p14:creationId xmlns:p14="http://schemas.microsoft.com/office/powerpoint/2010/main" val="1070381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1ECE5"/>
        </a:solidFill>
        <a:effectLst/>
      </p:bgPr>
    </p:bg>
    <p:spTree>
      <p:nvGrpSpPr>
        <p:cNvPr id="1" name=""/>
        <p:cNvGrpSpPr/>
        <p:nvPr/>
      </p:nvGrpSpPr>
      <p:grpSpPr>
        <a:xfrm>
          <a:off x="0" y="0"/>
          <a:ext cx="0" cy="0"/>
          <a:chOff x="0" y="0"/>
          <a:chExt cx="0" cy="0"/>
        </a:xfrm>
      </p:grpSpPr>
      <p:grpSp>
        <p:nvGrpSpPr>
          <p:cNvPr id="2" name="Group 2"/>
          <p:cNvGrpSpPr/>
          <p:nvPr/>
        </p:nvGrpSpPr>
        <p:grpSpPr>
          <a:xfrm rot="1129566">
            <a:off x="7466663" y="-976168"/>
            <a:ext cx="1920558" cy="12407487"/>
            <a:chOff x="0" y="0"/>
            <a:chExt cx="505826" cy="3267816"/>
          </a:xfrm>
        </p:grpSpPr>
        <p:sp>
          <p:nvSpPr>
            <p:cNvPr id="3" name="Freeform 3"/>
            <p:cNvSpPr/>
            <p:nvPr/>
          </p:nvSpPr>
          <p:spPr>
            <a:xfrm>
              <a:off x="0" y="0"/>
              <a:ext cx="505826" cy="3267816"/>
            </a:xfrm>
            <a:custGeom>
              <a:avLst/>
              <a:gdLst/>
              <a:ahLst/>
              <a:cxnLst/>
              <a:rect l="l" t="t" r="r" b="b"/>
              <a:pathLst>
                <a:path w="505826" h="3267816">
                  <a:moveTo>
                    <a:pt x="0" y="0"/>
                  </a:moveTo>
                  <a:lnTo>
                    <a:pt x="505826" y="0"/>
                  </a:lnTo>
                  <a:lnTo>
                    <a:pt x="505826" y="3267816"/>
                  </a:lnTo>
                  <a:lnTo>
                    <a:pt x="0" y="3267816"/>
                  </a:lnTo>
                  <a:close/>
                </a:path>
              </a:pathLst>
            </a:custGeom>
            <a:solidFill>
              <a:srgbClr val="F6F2EE"/>
            </a:solidFill>
          </p:spPr>
        </p:sp>
        <p:sp>
          <p:nvSpPr>
            <p:cNvPr id="4" name="TextBox 4"/>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5" name="Group 5"/>
          <p:cNvGrpSpPr/>
          <p:nvPr/>
        </p:nvGrpSpPr>
        <p:grpSpPr>
          <a:xfrm rot="1129566">
            <a:off x="10474086" y="-1380932"/>
            <a:ext cx="4014845" cy="13023247"/>
            <a:chOff x="0" y="0"/>
            <a:chExt cx="1057408" cy="3429991"/>
          </a:xfrm>
        </p:grpSpPr>
        <p:sp>
          <p:nvSpPr>
            <p:cNvPr id="6" name="Freeform 6"/>
            <p:cNvSpPr/>
            <p:nvPr/>
          </p:nvSpPr>
          <p:spPr>
            <a:xfrm>
              <a:off x="0" y="0"/>
              <a:ext cx="1057408" cy="3429991"/>
            </a:xfrm>
            <a:custGeom>
              <a:avLst/>
              <a:gdLst/>
              <a:ahLst/>
              <a:cxnLst/>
              <a:rect l="l" t="t" r="r" b="b"/>
              <a:pathLst>
                <a:path w="1057408" h="3429991">
                  <a:moveTo>
                    <a:pt x="0" y="0"/>
                  </a:moveTo>
                  <a:lnTo>
                    <a:pt x="1057408" y="0"/>
                  </a:lnTo>
                  <a:lnTo>
                    <a:pt x="1057408" y="3429991"/>
                  </a:lnTo>
                  <a:lnTo>
                    <a:pt x="0" y="3429991"/>
                  </a:lnTo>
                  <a:close/>
                </a:path>
              </a:pathLst>
            </a:custGeom>
            <a:solidFill>
              <a:srgbClr val="F6F2EE"/>
            </a:solidFill>
          </p:spPr>
        </p:sp>
        <p:sp>
          <p:nvSpPr>
            <p:cNvPr id="7" name="TextBox 7"/>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8" name="Group 8"/>
          <p:cNvGrpSpPr/>
          <p:nvPr/>
        </p:nvGrpSpPr>
        <p:grpSpPr>
          <a:xfrm rot="1129566">
            <a:off x="15509346" y="-1359291"/>
            <a:ext cx="810203" cy="12815907"/>
            <a:chOff x="0" y="0"/>
            <a:chExt cx="213387" cy="3375383"/>
          </a:xfrm>
        </p:grpSpPr>
        <p:sp>
          <p:nvSpPr>
            <p:cNvPr id="9" name="Freeform 9"/>
            <p:cNvSpPr/>
            <p:nvPr/>
          </p:nvSpPr>
          <p:spPr>
            <a:xfrm>
              <a:off x="0" y="0"/>
              <a:ext cx="213387" cy="3375383"/>
            </a:xfrm>
            <a:custGeom>
              <a:avLst/>
              <a:gdLst/>
              <a:ahLst/>
              <a:cxnLst/>
              <a:rect l="l" t="t" r="r" b="b"/>
              <a:pathLst>
                <a:path w="213387" h="3375383">
                  <a:moveTo>
                    <a:pt x="0" y="0"/>
                  </a:moveTo>
                  <a:lnTo>
                    <a:pt x="213387" y="0"/>
                  </a:lnTo>
                  <a:lnTo>
                    <a:pt x="213387" y="3375383"/>
                  </a:lnTo>
                  <a:lnTo>
                    <a:pt x="0" y="3375383"/>
                  </a:lnTo>
                  <a:close/>
                </a:path>
              </a:pathLst>
            </a:custGeom>
            <a:solidFill>
              <a:srgbClr val="F6F2EE"/>
            </a:solidFill>
          </p:spPr>
        </p:sp>
        <p:sp>
          <p:nvSpPr>
            <p:cNvPr id="10" name="TextBox 10"/>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11" name="Group 11"/>
          <p:cNvGrpSpPr/>
          <p:nvPr/>
        </p:nvGrpSpPr>
        <p:grpSpPr>
          <a:xfrm>
            <a:off x="2541759" y="2514757"/>
            <a:ext cx="6265919" cy="789210"/>
            <a:chOff x="0" y="0"/>
            <a:chExt cx="3479673" cy="438275"/>
          </a:xfrm>
        </p:grpSpPr>
        <p:sp>
          <p:nvSpPr>
            <p:cNvPr id="12" name="Freeform 12"/>
            <p:cNvSpPr/>
            <p:nvPr/>
          </p:nvSpPr>
          <p:spPr>
            <a:xfrm>
              <a:off x="0" y="0"/>
              <a:ext cx="3479673" cy="438275"/>
            </a:xfrm>
            <a:custGeom>
              <a:avLst/>
              <a:gdLst/>
              <a:ahLst/>
              <a:cxnLst/>
              <a:rect l="l" t="t" r="r" b="b"/>
              <a:pathLst>
                <a:path w="3479673" h="438275">
                  <a:moveTo>
                    <a:pt x="203200" y="0"/>
                  </a:moveTo>
                  <a:lnTo>
                    <a:pt x="3479673" y="0"/>
                  </a:lnTo>
                  <a:lnTo>
                    <a:pt x="3276473" y="438275"/>
                  </a:lnTo>
                  <a:lnTo>
                    <a:pt x="0" y="438275"/>
                  </a:lnTo>
                  <a:lnTo>
                    <a:pt x="203200" y="0"/>
                  </a:lnTo>
                  <a:close/>
                </a:path>
              </a:pathLst>
            </a:custGeom>
            <a:solidFill>
              <a:srgbClr val="E6DBC9"/>
            </a:solidFill>
            <a:ln>
              <a:noFill/>
            </a:ln>
          </p:spPr>
        </p:sp>
        <p:sp>
          <p:nvSpPr>
            <p:cNvPr id="13" name="TextBox 13"/>
            <p:cNvSpPr txBox="1"/>
            <p:nvPr/>
          </p:nvSpPr>
          <p:spPr>
            <a:xfrm>
              <a:off x="101600" y="-47625"/>
              <a:ext cx="609600" cy="657225"/>
            </a:xfrm>
            <a:prstGeom prst="rect">
              <a:avLst/>
            </a:prstGeom>
          </p:spPr>
          <p:txBody>
            <a:bodyPr lIns="50800" tIns="50800" rIns="50800" bIns="50800" rtlCol="0" anchor="ctr"/>
            <a:lstStyle/>
            <a:p>
              <a:pPr marL="0" lvl="0" indent="0" algn="ctr">
                <a:lnSpc>
                  <a:spcPts val="2659"/>
                </a:lnSpc>
                <a:spcBef>
                  <a:spcPct val="0"/>
                </a:spcBef>
              </a:pPr>
              <a:endParaRPr/>
            </a:p>
          </p:txBody>
        </p:sp>
      </p:grpSp>
      <p:grpSp>
        <p:nvGrpSpPr>
          <p:cNvPr id="14" name="Group 14"/>
          <p:cNvGrpSpPr/>
          <p:nvPr/>
        </p:nvGrpSpPr>
        <p:grpSpPr>
          <a:xfrm>
            <a:off x="16641156" y="9128590"/>
            <a:ext cx="2358485" cy="793952"/>
            <a:chOff x="0" y="0"/>
            <a:chExt cx="1810856" cy="609600"/>
          </a:xfrm>
        </p:grpSpPr>
        <p:sp>
          <p:nvSpPr>
            <p:cNvPr id="15" name="Freeform 15"/>
            <p:cNvSpPr/>
            <p:nvPr/>
          </p:nvSpPr>
          <p:spPr>
            <a:xfrm>
              <a:off x="0" y="0"/>
              <a:ext cx="1810856" cy="609600"/>
            </a:xfrm>
            <a:custGeom>
              <a:avLst/>
              <a:gdLst/>
              <a:ahLst/>
              <a:cxnLst/>
              <a:rect l="l" t="t" r="r" b="b"/>
              <a:pathLst>
                <a:path w="1810856" h="609600">
                  <a:moveTo>
                    <a:pt x="203200" y="0"/>
                  </a:moveTo>
                  <a:lnTo>
                    <a:pt x="1810856" y="0"/>
                  </a:lnTo>
                  <a:lnTo>
                    <a:pt x="1607656" y="609600"/>
                  </a:lnTo>
                  <a:lnTo>
                    <a:pt x="0" y="609600"/>
                  </a:lnTo>
                  <a:lnTo>
                    <a:pt x="203200" y="0"/>
                  </a:lnTo>
                  <a:close/>
                </a:path>
              </a:pathLst>
            </a:custGeom>
            <a:solidFill>
              <a:srgbClr val="CDBEAA"/>
            </a:solidFill>
          </p:spPr>
        </p:sp>
        <p:sp>
          <p:nvSpPr>
            <p:cNvPr id="16" name="TextBox 16"/>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grpSp>
        <p:nvGrpSpPr>
          <p:cNvPr id="17" name="Group 17"/>
          <p:cNvGrpSpPr/>
          <p:nvPr/>
        </p:nvGrpSpPr>
        <p:grpSpPr>
          <a:xfrm>
            <a:off x="1799586" y="3723067"/>
            <a:ext cx="13792838" cy="1258506"/>
            <a:chOff x="0" y="0"/>
            <a:chExt cx="5386833" cy="609600"/>
          </a:xfrm>
        </p:grpSpPr>
        <p:sp>
          <p:nvSpPr>
            <p:cNvPr id="18" name="Freeform 18"/>
            <p:cNvSpPr/>
            <p:nvPr/>
          </p:nvSpPr>
          <p:spPr>
            <a:xfrm>
              <a:off x="0" y="0"/>
              <a:ext cx="5386833" cy="609600"/>
            </a:xfrm>
            <a:custGeom>
              <a:avLst/>
              <a:gdLst/>
              <a:ahLst/>
              <a:cxnLst/>
              <a:rect l="l" t="t" r="r" b="b"/>
              <a:pathLst>
                <a:path w="5386833" h="609600">
                  <a:moveTo>
                    <a:pt x="203200" y="0"/>
                  </a:moveTo>
                  <a:lnTo>
                    <a:pt x="5386833" y="0"/>
                  </a:lnTo>
                  <a:lnTo>
                    <a:pt x="5183633" y="609600"/>
                  </a:lnTo>
                  <a:lnTo>
                    <a:pt x="0" y="609600"/>
                  </a:lnTo>
                  <a:lnTo>
                    <a:pt x="203200" y="0"/>
                  </a:lnTo>
                  <a:close/>
                </a:path>
              </a:pathLst>
            </a:custGeom>
            <a:solidFill>
              <a:srgbClr val="FFFFFF"/>
            </a:solidFill>
          </p:spPr>
        </p:sp>
        <p:sp>
          <p:nvSpPr>
            <p:cNvPr id="19" name="TextBox 19"/>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grpSp>
        <p:nvGrpSpPr>
          <p:cNvPr id="20" name="Group 20"/>
          <p:cNvGrpSpPr/>
          <p:nvPr/>
        </p:nvGrpSpPr>
        <p:grpSpPr>
          <a:xfrm>
            <a:off x="1699567" y="5438772"/>
            <a:ext cx="13285406" cy="1258506"/>
            <a:chOff x="0" y="0"/>
            <a:chExt cx="5386833" cy="609600"/>
          </a:xfrm>
        </p:grpSpPr>
        <p:sp>
          <p:nvSpPr>
            <p:cNvPr id="21" name="Freeform 21"/>
            <p:cNvSpPr/>
            <p:nvPr/>
          </p:nvSpPr>
          <p:spPr>
            <a:xfrm>
              <a:off x="0" y="0"/>
              <a:ext cx="5386833" cy="609600"/>
            </a:xfrm>
            <a:custGeom>
              <a:avLst/>
              <a:gdLst/>
              <a:ahLst/>
              <a:cxnLst/>
              <a:rect l="l" t="t" r="r" b="b"/>
              <a:pathLst>
                <a:path w="5386833" h="609600">
                  <a:moveTo>
                    <a:pt x="203200" y="0"/>
                  </a:moveTo>
                  <a:lnTo>
                    <a:pt x="5386833" y="0"/>
                  </a:lnTo>
                  <a:lnTo>
                    <a:pt x="5183633" y="609600"/>
                  </a:lnTo>
                  <a:lnTo>
                    <a:pt x="0" y="609600"/>
                  </a:lnTo>
                  <a:lnTo>
                    <a:pt x="203200" y="0"/>
                  </a:lnTo>
                  <a:close/>
                </a:path>
              </a:pathLst>
            </a:custGeom>
            <a:solidFill>
              <a:srgbClr val="FFFFFF"/>
            </a:solidFill>
          </p:spPr>
        </p:sp>
        <p:sp>
          <p:nvSpPr>
            <p:cNvPr id="22" name="TextBox 22"/>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grpSp>
        <p:nvGrpSpPr>
          <p:cNvPr id="23" name="Group 23"/>
          <p:cNvGrpSpPr/>
          <p:nvPr/>
        </p:nvGrpSpPr>
        <p:grpSpPr>
          <a:xfrm>
            <a:off x="1799586" y="7390194"/>
            <a:ext cx="12568592" cy="1258506"/>
            <a:chOff x="0" y="0"/>
            <a:chExt cx="5386833" cy="609600"/>
          </a:xfrm>
        </p:grpSpPr>
        <p:sp>
          <p:nvSpPr>
            <p:cNvPr id="24" name="Freeform 24"/>
            <p:cNvSpPr/>
            <p:nvPr/>
          </p:nvSpPr>
          <p:spPr>
            <a:xfrm>
              <a:off x="0" y="0"/>
              <a:ext cx="5386833" cy="609600"/>
            </a:xfrm>
            <a:custGeom>
              <a:avLst/>
              <a:gdLst/>
              <a:ahLst/>
              <a:cxnLst/>
              <a:rect l="l" t="t" r="r" b="b"/>
              <a:pathLst>
                <a:path w="5386833" h="609600">
                  <a:moveTo>
                    <a:pt x="203200" y="0"/>
                  </a:moveTo>
                  <a:lnTo>
                    <a:pt x="5386833" y="0"/>
                  </a:lnTo>
                  <a:lnTo>
                    <a:pt x="5183633" y="609600"/>
                  </a:lnTo>
                  <a:lnTo>
                    <a:pt x="0" y="609600"/>
                  </a:lnTo>
                  <a:lnTo>
                    <a:pt x="203200" y="0"/>
                  </a:lnTo>
                  <a:close/>
                </a:path>
              </a:pathLst>
            </a:custGeom>
            <a:solidFill>
              <a:srgbClr val="FFFFFF"/>
            </a:solidFill>
          </p:spPr>
        </p:sp>
        <p:sp>
          <p:nvSpPr>
            <p:cNvPr id="25" name="TextBox 25"/>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grpSp>
        <p:nvGrpSpPr>
          <p:cNvPr id="26" name="Group 26"/>
          <p:cNvGrpSpPr/>
          <p:nvPr/>
        </p:nvGrpSpPr>
        <p:grpSpPr>
          <a:xfrm>
            <a:off x="832742" y="3485831"/>
            <a:ext cx="1066862" cy="1066862"/>
            <a:chOff x="0" y="0"/>
            <a:chExt cx="812800" cy="812800"/>
          </a:xfrm>
        </p:grpSpPr>
        <p:sp>
          <p:nvSpPr>
            <p:cNvPr id="27" name="Freeform 27"/>
            <p:cNvSpPr/>
            <p:nvPr/>
          </p:nvSpPr>
          <p:spPr>
            <a:xfrm>
              <a:off x="1813" y="0"/>
              <a:ext cx="809173" cy="812800"/>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D5C5AC"/>
            </a:solidFill>
          </p:spPr>
        </p:sp>
        <p:sp>
          <p:nvSpPr>
            <p:cNvPr id="28" name="TextBox 28"/>
            <p:cNvSpPr txBox="1"/>
            <p:nvPr/>
          </p:nvSpPr>
          <p:spPr>
            <a:xfrm>
              <a:off x="76200" y="28575"/>
              <a:ext cx="660400" cy="708025"/>
            </a:xfrm>
            <a:prstGeom prst="rect">
              <a:avLst/>
            </a:prstGeom>
          </p:spPr>
          <p:txBody>
            <a:bodyPr lIns="50800" tIns="50800" rIns="50800" bIns="50800" rtlCol="0" anchor="ctr"/>
            <a:lstStyle/>
            <a:p>
              <a:pPr algn="ctr">
                <a:lnSpc>
                  <a:spcPts val="2659"/>
                </a:lnSpc>
              </a:pPr>
              <a:endParaRPr/>
            </a:p>
          </p:txBody>
        </p:sp>
      </p:grpSp>
      <p:grpSp>
        <p:nvGrpSpPr>
          <p:cNvPr id="29" name="Group 29"/>
          <p:cNvGrpSpPr/>
          <p:nvPr/>
        </p:nvGrpSpPr>
        <p:grpSpPr>
          <a:xfrm>
            <a:off x="838138" y="5227575"/>
            <a:ext cx="1066862" cy="1066862"/>
            <a:chOff x="0" y="0"/>
            <a:chExt cx="812800" cy="812800"/>
          </a:xfrm>
        </p:grpSpPr>
        <p:sp>
          <p:nvSpPr>
            <p:cNvPr id="30" name="Freeform 30"/>
            <p:cNvSpPr/>
            <p:nvPr/>
          </p:nvSpPr>
          <p:spPr>
            <a:xfrm>
              <a:off x="1813" y="0"/>
              <a:ext cx="809173" cy="812800"/>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D5C5AC"/>
            </a:solidFill>
          </p:spPr>
        </p:sp>
        <p:sp>
          <p:nvSpPr>
            <p:cNvPr id="31" name="TextBox 31"/>
            <p:cNvSpPr txBox="1"/>
            <p:nvPr/>
          </p:nvSpPr>
          <p:spPr>
            <a:xfrm>
              <a:off x="76200" y="28575"/>
              <a:ext cx="660400" cy="708025"/>
            </a:xfrm>
            <a:prstGeom prst="rect">
              <a:avLst/>
            </a:prstGeom>
          </p:spPr>
          <p:txBody>
            <a:bodyPr lIns="50800" tIns="50800" rIns="50800" bIns="50800" rtlCol="0" anchor="ctr"/>
            <a:lstStyle/>
            <a:p>
              <a:pPr algn="ctr">
                <a:lnSpc>
                  <a:spcPts val="2659"/>
                </a:lnSpc>
              </a:pPr>
              <a:endParaRPr/>
            </a:p>
          </p:txBody>
        </p:sp>
      </p:grpSp>
      <p:grpSp>
        <p:nvGrpSpPr>
          <p:cNvPr id="32" name="Group 32"/>
          <p:cNvGrpSpPr/>
          <p:nvPr/>
        </p:nvGrpSpPr>
        <p:grpSpPr>
          <a:xfrm>
            <a:off x="762000" y="7353238"/>
            <a:ext cx="1066862" cy="1066862"/>
            <a:chOff x="0" y="0"/>
            <a:chExt cx="812800" cy="812800"/>
          </a:xfrm>
        </p:grpSpPr>
        <p:sp>
          <p:nvSpPr>
            <p:cNvPr id="33" name="Freeform 33"/>
            <p:cNvSpPr/>
            <p:nvPr/>
          </p:nvSpPr>
          <p:spPr>
            <a:xfrm>
              <a:off x="1813" y="0"/>
              <a:ext cx="809173" cy="812800"/>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D5C5AC"/>
            </a:solidFill>
          </p:spPr>
        </p:sp>
        <p:sp>
          <p:nvSpPr>
            <p:cNvPr id="34" name="TextBox 34"/>
            <p:cNvSpPr txBox="1"/>
            <p:nvPr/>
          </p:nvSpPr>
          <p:spPr>
            <a:xfrm>
              <a:off x="76200" y="28575"/>
              <a:ext cx="660400" cy="708025"/>
            </a:xfrm>
            <a:prstGeom prst="rect">
              <a:avLst/>
            </a:prstGeom>
          </p:spPr>
          <p:txBody>
            <a:bodyPr lIns="50800" tIns="50800" rIns="50800" bIns="50800" rtlCol="0" anchor="ctr"/>
            <a:lstStyle/>
            <a:p>
              <a:pPr algn="ctr">
                <a:lnSpc>
                  <a:spcPts val="2659"/>
                </a:lnSpc>
              </a:pPr>
              <a:endParaRPr/>
            </a:p>
          </p:txBody>
        </p:sp>
      </p:grpSp>
      <p:sp>
        <p:nvSpPr>
          <p:cNvPr id="35" name="Freeform 35"/>
          <p:cNvSpPr/>
          <p:nvPr/>
        </p:nvSpPr>
        <p:spPr>
          <a:xfrm>
            <a:off x="-588213" y="8002849"/>
            <a:ext cx="2341726" cy="1919691"/>
          </a:xfrm>
          <a:custGeom>
            <a:avLst/>
            <a:gdLst/>
            <a:ahLst/>
            <a:cxnLst/>
            <a:rect l="l" t="t" r="r" b="b"/>
            <a:pathLst>
              <a:path w="2673220" h="2673220">
                <a:moveTo>
                  <a:pt x="0" y="0"/>
                </a:moveTo>
                <a:lnTo>
                  <a:pt x="2673220" y="0"/>
                </a:lnTo>
                <a:lnTo>
                  <a:pt x="2673220" y="2673220"/>
                </a:lnTo>
                <a:lnTo>
                  <a:pt x="0" y="2673220"/>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36" name="TextBox 36"/>
          <p:cNvSpPr txBox="1"/>
          <p:nvPr/>
        </p:nvSpPr>
        <p:spPr>
          <a:xfrm>
            <a:off x="1366173" y="1676531"/>
            <a:ext cx="14228048" cy="1346522"/>
          </a:xfrm>
          <a:prstGeom prst="rect">
            <a:avLst/>
          </a:prstGeom>
        </p:spPr>
        <p:txBody>
          <a:bodyPr wrap="square" lIns="0" tIns="0" rIns="0" bIns="0" rtlCol="0" anchor="t">
            <a:spAutoFit/>
          </a:bodyPr>
          <a:lstStyle/>
          <a:p>
            <a:pPr>
              <a:lnSpc>
                <a:spcPts val="10499"/>
              </a:lnSpc>
            </a:pPr>
            <a:r>
              <a:rPr lang="id-ID" sz="4000"/>
              <a:t>Peran pemangku kepentingan (stakeholder) dalam proses monitoring</a:t>
            </a:r>
            <a:endParaRPr lang="en-US" sz="4000">
              <a:solidFill>
                <a:srgbClr val="695941"/>
              </a:solidFill>
              <a:latin typeface="Barlow SemiCondensed Italics"/>
            </a:endParaRPr>
          </a:p>
        </p:txBody>
      </p:sp>
      <p:sp>
        <p:nvSpPr>
          <p:cNvPr id="37" name="TextBox 37"/>
          <p:cNvSpPr txBox="1"/>
          <p:nvPr/>
        </p:nvSpPr>
        <p:spPr>
          <a:xfrm>
            <a:off x="606162" y="3628156"/>
            <a:ext cx="1520021" cy="863601"/>
          </a:xfrm>
          <a:prstGeom prst="rect">
            <a:avLst/>
          </a:prstGeom>
        </p:spPr>
        <p:txBody>
          <a:bodyPr lIns="0" tIns="0" rIns="0" bIns="0" rtlCol="0" anchor="t">
            <a:spAutoFit/>
          </a:bodyPr>
          <a:lstStyle/>
          <a:p>
            <a:pPr algn="ctr">
              <a:lnSpc>
                <a:spcPts val="6999"/>
              </a:lnSpc>
            </a:pPr>
            <a:r>
              <a:rPr lang="en-US" sz="4999">
                <a:solidFill>
                  <a:srgbClr val="FFFFFF"/>
                </a:solidFill>
                <a:latin typeface="Barlow Light Italics"/>
              </a:rPr>
              <a:t>1.</a:t>
            </a:r>
          </a:p>
        </p:txBody>
      </p:sp>
      <p:sp>
        <p:nvSpPr>
          <p:cNvPr id="38" name="TextBox 38"/>
          <p:cNvSpPr txBox="1"/>
          <p:nvPr/>
        </p:nvSpPr>
        <p:spPr>
          <a:xfrm>
            <a:off x="2097058" y="3656828"/>
            <a:ext cx="13142941" cy="1292662"/>
          </a:xfrm>
          <a:prstGeom prst="rect">
            <a:avLst/>
          </a:prstGeom>
        </p:spPr>
        <p:txBody>
          <a:bodyPr wrap="square" lIns="0" tIns="0" rIns="0" bIns="0" rtlCol="0" anchor="t">
            <a:spAutoFit/>
          </a:bodyPr>
          <a:lstStyle/>
          <a:p>
            <a:r>
              <a:rPr lang="en-US" sz="2800" smtClean="0"/>
              <a:t>P</a:t>
            </a:r>
            <a:r>
              <a:rPr lang="id-ID" sz="2800" smtClean="0"/>
              <a:t>emangku </a:t>
            </a:r>
            <a:r>
              <a:rPr lang="id-ID" sz="2800"/>
              <a:t>kepentingan </a:t>
            </a:r>
            <a:r>
              <a:rPr lang="id-ID" sz="2800" smtClean="0"/>
              <a:t>menjadi </a:t>
            </a:r>
            <a:r>
              <a:rPr lang="id-ID" sz="2800"/>
              <a:t>bagian untuk membantu dalam mengambil tindakan. Mereka dapat mengambil alih departemen tertentu seperti layanan, sumber daya manusia atau penelitian dan pengembangan dan mengelolanya untuk memastikan kesuksesan.</a:t>
            </a:r>
            <a:endParaRPr lang="en-US" sz="2800">
              <a:solidFill>
                <a:srgbClr val="695941"/>
              </a:solidFill>
              <a:latin typeface="Barlow Light"/>
            </a:endParaRPr>
          </a:p>
        </p:txBody>
      </p:sp>
      <p:sp>
        <p:nvSpPr>
          <p:cNvPr id="39" name="TextBox 39"/>
          <p:cNvSpPr txBox="1"/>
          <p:nvPr/>
        </p:nvSpPr>
        <p:spPr>
          <a:xfrm>
            <a:off x="2025342" y="5360599"/>
            <a:ext cx="12816868" cy="2154436"/>
          </a:xfrm>
          <a:prstGeom prst="rect">
            <a:avLst/>
          </a:prstGeom>
        </p:spPr>
        <p:txBody>
          <a:bodyPr wrap="square" lIns="0" tIns="0" rIns="0" bIns="0" rtlCol="0" anchor="t">
            <a:spAutoFit/>
          </a:bodyPr>
          <a:lstStyle/>
          <a:p>
            <a:r>
              <a:rPr lang="en-US" sz="2800"/>
              <a:t>Pemangku kepentingan memainkan peran penting dalam keberhasilan proses pemantauan dan evaluasi (M&amp;E) dalam program dan kebijakan pembangunan. Mereka dapat memberikan masukan yang berharga pada desain dan implementasi program, serta pada pengumpulan, analisis, dan penggunaan data untuk pengambilan keputusan.</a:t>
            </a:r>
          </a:p>
          <a:p>
            <a:endParaRPr lang="en-US" sz="2800">
              <a:solidFill>
                <a:srgbClr val="695941"/>
              </a:solidFill>
              <a:latin typeface="Barlow Light"/>
            </a:endParaRPr>
          </a:p>
        </p:txBody>
      </p:sp>
      <p:sp>
        <p:nvSpPr>
          <p:cNvPr id="40" name="TextBox 40"/>
          <p:cNvSpPr txBox="1"/>
          <p:nvPr/>
        </p:nvSpPr>
        <p:spPr>
          <a:xfrm>
            <a:off x="2025342" y="7412935"/>
            <a:ext cx="12681258" cy="1167179"/>
          </a:xfrm>
          <a:prstGeom prst="rect">
            <a:avLst/>
          </a:prstGeom>
        </p:spPr>
        <p:txBody>
          <a:bodyPr wrap="square" lIns="0" tIns="0" rIns="0" bIns="0" rtlCol="0" anchor="t">
            <a:spAutoFit/>
          </a:bodyPr>
          <a:lstStyle/>
          <a:p>
            <a:pPr>
              <a:lnSpc>
                <a:spcPts val="4759"/>
              </a:lnSpc>
            </a:pPr>
            <a:r>
              <a:rPr lang="en-US" sz="2800"/>
              <a:t>Dalam konteks </a:t>
            </a:r>
            <a:r>
              <a:rPr lang="en-US" sz="2800" smtClean="0"/>
              <a:t> monitoring dan evaluasi (M&amp;E</a:t>
            </a:r>
            <a:r>
              <a:rPr lang="en-US" sz="2800"/>
              <a:t>), pemangku kepentingan adalah mereka yang memiliki kepentingan terhadap keberhasilan proses M&amp;E, temuan, dan hasilnya.</a:t>
            </a:r>
            <a:endParaRPr lang="en-US" sz="2800">
              <a:latin typeface="Barlow Light"/>
            </a:endParaRPr>
          </a:p>
        </p:txBody>
      </p:sp>
      <p:sp>
        <p:nvSpPr>
          <p:cNvPr id="41" name="TextBox 41"/>
          <p:cNvSpPr txBox="1"/>
          <p:nvPr/>
        </p:nvSpPr>
        <p:spPr>
          <a:xfrm>
            <a:off x="16304906" y="9237376"/>
            <a:ext cx="1344853" cy="523875"/>
          </a:xfrm>
          <a:prstGeom prst="rect">
            <a:avLst/>
          </a:prstGeom>
        </p:spPr>
        <p:txBody>
          <a:bodyPr lIns="0" tIns="0" rIns="0" bIns="0" rtlCol="0" anchor="t">
            <a:spAutoFit/>
          </a:bodyPr>
          <a:lstStyle/>
          <a:p>
            <a:pPr algn="r">
              <a:lnSpc>
                <a:spcPts val="4200"/>
              </a:lnSpc>
            </a:pPr>
            <a:r>
              <a:rPr lang="en-US" sz="3000">
                <a:solidFill>
                  <a:srgbClr val="FFFFFF"/>
                </a:solidFill>
                <a:latin typeface="Antic Italics"/>
              </a:rPr>
              <a:t>03</a:t>
            </a:r>
          </a:p>
        </p:txBody>
      </p:sp>
      <p:sp>
        <p:nvSpPr>
          <p:cNvPr id="42" name="TextBox 42"/>
          <p:cNvSpPr txBox="1"/>
          <p:nvPr/>
        </p:nvSpPr>
        <p:spPr>
          <a:xfrm>
            <a:off x="689779" y="5297949"/>
            <a:ext cx="1520021" cy="863601"/>
          </a:xfrm>
          <a:prstGeom prst="rect">
            <a:avLst/>
          </a:prstGeom>
        </p:spPr>
        <p:txBody>
          <a:bodyPr lIns="0" tIns="0" rIns="0" bIns="0" rtlCol="0" anchor="t">
            <a:spAutoFit/>
          </a:bodyPr>
          <a:lstStyle/>
          <a:p>
            <a:pPr algn="ctr">
              <a:lnSpc>
                <a:spcPts val="6999"/>
              </a:lnSpc>
            </a:pPr>
            <a:r>
              <a:rPr lang="en-US" sz="4999">
                <a:solidFill>
                  <a:srgbClr val="FFFFFF"/>
                </a:solidFill>
                <a:latin typeface="Barlow Light Italics"/>
              </a:rPr>
              <a:t>2.</a:t>
            </a:r>
          </a:p>
        </p:txBody>
      </p:sp>
      <p:sp>
        <p:nvSpPr>
          <p:cNvPr id="43" name="TextBox 43"/>
          <p:cNvSpPr txBox="1"/>
          <p:nvPr/>
        </p:nvSpPr>
        <p:spPr>
          <a:xfrm>
            <a:off x="609600" y="7327899"/>
            <a:ext cx="1520021" cy="863601"/>
          </a:xfrm>
          <a:prstGeom prst="rect">
            <a:avLst/>
          </a:prstGeom>
        </p:spPr>
        <p:txBody>
          <a:bodyPr lIns="0" tIns="0" rIns="0" bIns="0" rtlCol="0" anchor="t">
            <a:spAutoFit/>
          </a:bodyPr>
          <a:lstStyle/>
          <a:p>
            <a:pPr algn="ctr">
              <a:lnSpc>
                <a:spcPts val="6999"/>
              </a:lnSpc>
            </a:pPr>
            <a:r>
              <a:rPr lang="en-US" sz="4999">
                <a:solidFill>
                  <a:srgbClr val="FFFFFF"/>
                </a:solidFill>
                <a:latin typeface="Barlow Light Italics"/>
              </a:rPr>
              <a:t>3.</a:t>
            </a:r>
          </a:p>
        </p:txBody>
      </p:sp>
      <p:grpSp>
        <p:nvGrpSpPr>
          <p:cNvPr id="45" name="Group 45"/>
          <p:cNvGrpSpPr/>
          <p:nvPr/>
        </p:nvGrpSpPr>
        <p:grpSpPr>
          <a:xfrm>
            <a:off x="-578688" y="313764"/>
            <a:ext cx="5256593" cy="793952"/>
            <a:chOff x="0" y="0"/>
            <a:chExt cx="4036038" cy="609600"/>
          </a:xfrm>
        </p:grpSpPr>
        <p:sp>
          <p:nvSpPr>
            <p:cNvPr id="46" name="Freeform 46"/>
            <p:cNvSpPr/>
            <p:nvPr/>
          </p:nvSpPr>
          <p:spPr>
            <a:xfrm>
              <a:off x="0" y="0"/>
              <a:ext cx="4036038" cy="609600"/>
            </a:xfrm>
            <a:custGeom>
              <a:avLst/>
              <a:gdLst/>
              <a:ahLst/>
              <a:cxnLst/>
              <a:rect l="l" t="t" r="r" b="b"/>
              <a:pathLst>
                <a:path w="4036038" h="609600">
                  <a:moveTo>
                    <a:pt x="203200" y="0"/>
                  </a:moveTo>
                  <a:lnTo>
                    <a:pt x="4036038" y="0"/>
                  </a:lnTo>
                  <a:lnTo>
                    <a:pt x="3832838" y="609600"/>
                  </a:lnTo>
                  <a:lnTo>
                    <a:pt x="0" y="609600"/>
                  </a:lnTo>
                  <a:lnTo>
                    <a:pt x="203200" y="0"/>
                  </a:lnTo>
                  <a:close/>
                </a:path>
              </a:pathLst>
            </a:custGeom>
            <a:solidFill>
              <a:srgbClr val="D5C5AC"/>
            </a:solidFill>
          </p:spPr>
        </p:sp>
        <p:sp>
          <p:nvSpPr>
            <p:cNvPr id="47" name="TextBox 47"/>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sp>
        <p:nvSpPr>
          <p:cNvPr id="49" name="AutoShape 49"/>
          <p:cNvSpPr/>
          <p:nvPr/>
        </p:nvSpPr>
        <p:spPr>
          <a:xfrm>
            <a:off x="4446936" y="564418"/>
            <a:ext cx="8611039" cy="0"/>
          </a:xfrm>
          <a:prstGeom prst="line">
            <a:avLst/>
          </a:prstGeom>
          <a:ln w="38100" cap="flat">
            <a:solidFill>
              <a:srgbClr val="D5C5AC"/>
            </a:solidFill>
            <a:prstDash val="solid"/>
            <a:headEnd type="none" w="sm" len="sm"/>
            <a:tailEnd type="none" w="sm" len="sm"/>
          </a:ln>
        </p:spPr>
      </p:sp>
      <p:sp>
        <p:nvSpPr>
          <p:cNvPr id="50" name="AutoShape 50"/>
          <p:cNvSpPr/>
          <p:nvPr/>
        </p:nvSpPr>
        <p:spPr>
          <a:xfrm>
            <a:off x="12715937" y="1622495"/>
            <a:ext cx="5915855" cy="0"/>
          </a:xfrm>
          <a:prstGeom prst="line">
            <a:avLst/>
          </a:prstGeom>
          <a:ln w="38100" cap="flat">
            <a:solidFill>
              <a:srgbClr val="D5C5AC"/>
            </a:solidFill>
            <a:prstDash val="solid"/>
            <a:headEnd type="none" w="sm" len="sm"/>
            <a:tailEnd type="none" w="sm" len="sm"/>
          </a:ln>
        </p:spPr>
      </p:sp>
      <p:sp>
        <p:nvSpPr>
          <p:cNvPr id="52" name="AutoShape 52"/>
          <p:cNvSpPr/>
          <p:nvPr/>
        </p:nvSpPr>
        <p:spPr>
          <a:xfrm rot="-4326899">
            <a:off x="12304079" y="1105963"/>
            <a:ext cx="1125794" cy="0"/>
          </a:xfrm>
          <a:prstGeom prst="line">
            <a:avLst/>
          </a:prstGeom>
          <a:ln w="38100" cap="flat">
            <a:solidFill>
              <a:srgbClr val="CDBEAA"/>
            </a:solidFill>
            <a:prstDash val="solid"/>
            <a:headEnd type="none" w="sm" len="sm"/>
            <a:tailEnd type="none" w="sm" len="sm"/>
          </a:ln>
        </p:spPr>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8F7F6A"/>
        </a:solidFill>
        <a:effectLst/>
      </p:bgPr>
    </p:bg>
    <p:spTree>
      <p:nvGrpSpPr>
        <p:cNvPr id="1" name=""/>
        <p:cNvGrpSpPr/>
        <p:nvPr/>
      </p:nvGrpSpPr>
      <p:grpSpPr>
        <a:xfrm>
          <a:off x="0" y="0"/>
          <a:ext cx="0" cy="0"/>
          <a:chOff x="0" y="0"/>
          <a:chExt cx="0" cy="0"/>
        </a:xfrm>
      </p:grpSpPr>
      <p:grpSp>
        <p:nvGrpSpPr>
          <p:cNvPr id="2" name="Group 2"/>
          <p:cNvGrpSpPr/>
          <p:nvPr/>
        </p:nvGrpSpPr>
        <p:grpSpPr>
          <a:xfrm rot="1129566">
            <a:off x="7466663" y="-976168"/>
            <a:ext cx="1920558" cy="12407487"/>
            <a:chOff x="0" y="0"/>
            <a:chExt cx="505826" cy="3267816"/>
          </a:xfrm>
        </p:grpSpPr>
        <p:sp>
          <p:nvSpPr>
            <p:cNvPr id="3" name="Freeform 3"/>
            <p:cNvSpPr/>
            <p:nvPr/>
          </p:nvSpPr>
          <p:spPr>
            <a:xfrm>
              <a:off x="0" y="0"/>
              <a:ext cx="505826" cy="3267816"/>
            </a:xfrm>
            <a:custGeom>
              <a:avLst/>
              <a:gdLst/>
              <a:ahLst/>
              <a:cxnLst/>
              <a:rect l="l" t="t" r="r" b="b"/>
              <a:pathLst>
                <a:path w="505826" h="3267816">
                  <a:moveTo>
                    <a:pt x="0" y="0"/>
                  </a:moveTo>
                  <a:lnTo>
                    <a:pt x="505826" y="0"/>
                  </a:lnTo>
                  <a:lnTo>
                    <a:pt x="505826" y="3267816"/>
                  </a:lnTo>
                  <a:lnTo>
                    <a:pt x="0" y="3267816"/>
                  </a:lnTo>
                  <a:close/>
                </a:path>
              </a:pathLst>
            </a:custGeom>
            <a:solidFill>
              <a:srgbClr val="A69580"/>
            </a:solidFill>
          </p:spPr>
        </p:sp>
        <p:sp>
          <p:nvSpPr>
            <p:cNvPr id="4" name="TextBox 4"/>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5" name="Group 5"/>
          <p:cNvGrpSpPr/>
          <p:nvPr/>
        </p:nvGrpSpPr>
        <p:grpSpPr>
          <a:xfrm rot="1129566">
            <a:off x="10474086" y="-1380932"/>
            <a:ext cx="4014845" cy="13023247"/>
            <a:chOff x="0" y="0"/>
            <a:chExt cx="1057408" cy="3429991"/>
          </a:xfrm>
        </p:grpSpPr>
        <p:sp>
          <p:nvSpPr>
            <p:cNvPr id="6" name="Freeform 6"/>
            <p:cNvSpPr/>
            <p:nvPr/>
          </p:nvSpPr>
          <p:spPr>
            <a:xfrm>
              <a:off x="0" y="0"/>
              <a:ext cx="1057408" cy="3429991"/>
            </a:xfrm>
            <a:custGeom>
              <a:avLst/>
              <a:gdLst/>
              <a:ahLst/>
              <a:cxnLst/>
              <a:rect l="l" t="t" r="r" b="b"/>
              <a:pathLst>
                <a:path w="1057408" h="3429991">
                  <a:moveTo>
                    <a:pt x="0" y="0"/>
                  </a:moveTo>
                  <a:lnTo>
                    <a:pt x="1057408" y="0"/>
                  </a:lnTo>
                  <a:lnTo>
                    <a:pt x="1057408" y="3429991"/>
                  </a:lnTo>
                  <a:lnTo>
                    <a:pt x="0" y="3429991"/>
                  </a:lnTo>
                  <a:close/>
                </a:path>
              </a:pathLst>
            </a:custGeom>
            <a:solidFill>
              <a:srgbClr val="A69580"/>
            </a:solidFill>
          </p:spPr>
        </p:sp>
        <p:sp>
          <p:nvSpPr>
            <p:cNvPr id="7" name="TextBox 7"/>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8" name="Group 8"/>
          <p:cNvGrpSpPr/>
          <p:nvPr/>
        </p:nvGrpSpPr>
        <p:grpSpPr>
          <a:xfrm rot="1129566">
            <a:off x="15509346" y="-1359291"/>
            <a:ext cx="810203" cy="12815907"/>
            <a:chOff x="0" y="0"/>
            <a:chExt cx="213387" cy="3375383"/>
          </a:xfrm>
        </p:grpSpPr>
        <p:sp>
          <p:nvSpPr>
            <p:cNvPr id="9" name="Freeform 9"/>
            <p:cNvSpPr/>
            <p:nvPr/>
          </p:nvSpPr>
          <p:spPr>
            <a:xfrm>
              <a:off x="0" y="0"/>
              <a:ext cx="213387" cy="3375383"/>
            </a:xfrm>
            <a:custGeom>
              <a:avLst/>
              <a:gdLst/>
              <a:ahLst/>
              <a:cxnLst/>
              <a:rect l="l" t="t" r="r" b="b"/>
              <a:pathLst>
                <a:path w="213387" h="3375383">
                  <a:moveTo>
                    <a:pt x="0" y="0"/>
                  </a:moveTo>
                  <a:lnTo>
                    <a:pt x="213387" y="0"/>
                  </a:lnTo>
                  <a:lnTo>
                    <a:pt x="213387" y="3375383"/>
                  </a:lnTo>
                  <a:lnTo>
                    <a:pt x="0" y="3375383"/>
                  </a:lnTo>
                  <a:close/>
                </a:path>
              </a:pathLst>
            </a:custGeom>
            <a:solidFill>
              <a:srgbClr val="A69580"/>
            </a:solidFill>
          </p:spPr>
        </p:sp>
        <p:sp>
          <p:nvSpPr>
            <p:cNvPr id="10" name="TextBox 10"/>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11" name="Group 11"/>
          <p:cNvGrpSpPr/>
          <p:nvPr/>
        </p:nvGrpSpPr>
        <p:grpSpPr>
          <a:xfrm>
            <a:off x="16641156" y="9128590"/>
            <a:ext cx="2358485" cy="793952"/>
            <a:chOff x="0" y="0"/>
            <a:chExt cx="1810856" cy="609600"/>
          </a:xfrm>
        </p:grpSpPr>
        <p:sp>
          <p:nvSpPr>
            <p:cNvPr id="12" name="Freeform 12"/>
            <p:cNvSpPr/>
            <p:nvPr/>
          </p:nvSpPr>
          <p:spPr>
            <a:xfrm>
              <a:off x="0" y="0"/>
              <a:ext cx="1810856" cy="609600"/>
            </a:xfrm>
            <a:custGeom>
              <a:avLst/>
              <a:gdLst/>
              <a:ahLst/>
              <a:cxnLst/>
              <a:rect l="l" t="t" r="r" b="b"/>
              <a:pathLst>
                <a:path w="1810856" h="609600">
                  <a:moveTo>
                    <a:pt x="203200" y="0"/>
                  </a:moveTo>
                  <a:lnTo>
                    <a:pt x="1810856" y="0"/>
                  </a:lnTo>
                  <a:lnTo>
                    <a:pt x="1607656" y="609600"/>
                  </a:lnTo>
                  <a:lnTo>
                    <a:pt x="0" y="609600"/>
                  </a:lnTo>
                  <a:lnTo>
                    <a:pt x="203200" y="0"/>
                  </a:lnTo>
                  <a:close/>
                </a:path>
              </a:pathLst>
            </a:custGeom>
            <a:solidFill>
              <a:srgbClr val="CDBEAA"/>
            </a:solidFill>
          </p:spPr>
        </p:sp>
        <p:sp>
          <p:nvSpPr>
            <p:cNvPr id="13" name="TextBox 13"/>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grpSp>
        <p:nvGrpSpPr>
          <p:cNvPr id="14" name="Group 14"/>
          <p:cNvGrpSpPr/>
          <p:nvPr/>
        </p:nvGrpSpPr>
        <p:grpSpPr>
          <a:xfrm>
            <a:off x="-402516" y="2517845"/>
            <a:ext cx="19093032" cy="6114037"/>
            <a:chOff x="0" y="0"/>
            <a:chExt cx="5028618" cy="1610281"/>
          </a:xfrm>
        </p:grpSpPr>
        <p:sp>
          <p:nvSpPr>
            <p:cNvPr id="15" name="Freeform 15"/>
            <p:cNvSpPr/>
            <p:nvPr/>
          </p:nvSpPr>
          <p:spPr>
            <a:xfrm>
              <a:off x="0" y="0"/>
              <a:ext cx="5028617" cy="1610281"/>
            </a:xfrm>
            <a:custGeom>
              <a:avLst/>
              <a:gdLst/>
              <a:ahLst/>
              <a:cxnLst/>
              <a:rect l="l" t="t" r="r" b="b"/>
              <a:pathLst>
                <a:path w="5028617" h="1610281">
                  <a:moveTo>
                    <a:pt x="0" y="0"/>
                  </a:moveTo>
                  <a:lnTo>
                    <a:pt x="5028617" y="0"/>
                  </a:lnTo>
                  <a:lnTo>
                    <a:pt x="5028617" y="1610281"/>
                  </a:lnTo>
                  <a:lnTo>
                    <a:pt x="0" y="1610281"/>
                  </a:lnTo>
                  <a:close/>
                </a:path>
              </a:pathLst>
            </a:custGeom>
            <a:solidFill>
              <a:srgbClr val="A69580">
                <a:alpha val="88627"/>
              </a:srgbClr>
            </a:solidFill>
          </p:spPr>
        </p:sp>
        <p:sp>
          <p:nvSpPr>
            <p:cNvPr id="16" name="TextBox 16"/>
            <p:cNvSpPr txBox="1"/>
            <p:nvPr/>
          </p:nvSpPr>
          <p:spPr>
            <a:xfrm>
              <a:off x="0" y="-47625"/>
              <a:ext cx="812800" cy="860425"/>
            </a:xfrm>
            <a:prstGeom prst="rect">
              <a:avLst/>
            </a:prstGeom>
          </p:spPr>
          <p:txBody>
            <a:bodyPr lIns="50800" tIns="50800" rIns="50800" bIns="50800" rtlCol="0" anchor="ctr"/>
            <a:lstStyle/>
            <a:p>
              <a:pPr algn="ctr">
                <a:lnSpc>
                  <a:spcPts val="2659"/>
                </a:lnSpc>
              </a:pPr>
              <a:endParaRPr/>
            </a:p>
          </p:txBody>
        </p:sp>
      </p:grpSp>
      <p:grpSp>
        <p:nvGrpSpPr>
          <p:cNvPr id="17" name="Group 17"/>
          <p:cNvGrpSpPr/>
          <p:nvPr/>
        </p:nvGrpSpPr>
        <p:grpSpPr>
          <a:xfrm>
            <a:off x="2156901" y="5042520"/>
            <a:ext cx="3190300" cy="789210"/>
            <a:chOff x="0" y="0"/>
            <a:chExt cx="1771679" cy="438275"/>
          </a:xfrm>
        </p:grpSpPr>
        <p:sp>
          <p:nvSpPr>
            <p:cNvPr id="18" name="Freeform 18"/>
            <p:cNvSpPr/>
            <p:nvPr/>
          </p:nvSpPr>
          <p:spPr>
            <a:xfrm>
              <a:off x="0" y="0"/>
              <a:ext cx="1771679" cy="438275"/>
            </a:xfrm>
            <a:custGeom>
              <a:avLst/>
              <a:gdLst/>
              <a:ahLst/>
              <a:cxnLst/>
              <a:rect l="l" t="t" r="r" b="b"/>
              <a:pathLst>
                <a:path w="1771679" h="438275">
                  <a:moveTo>
                    <a:pt x="203200" y="0"/>
                  </a:moveTo>
                  <a:lnTo>
                    <a:pt x="1771679" y="0"/>
                  </a:lnTo>
                  <a:lnTo>
                    <a:pt x="1568479" y="438275"/>
                  </a:lnTo>
                  <a:lnTo>
                    <a:pt x="0" y="438275"/>
                  </a:lnTo>
                  <a:lnTo>
                    <a:pt x="203200" y="0"/>
                  </a:lnTo>
                  <a:close/>
                </a:path>
              </a:pathLst>
            </a:custGeom>
            <a:solidFill>
              <a:srgbClr val="D5C5AC"/>
            </a:solidFill>
            <a:ln>
              <a:noFill/>
            </a:ln>
          </p:spPr>
        </p:sp>
        <p:sp>
          <p:nvSpPr>
            <p:cNvPr id="19" name="TextBox 19"/>
            <p:cNvSpPr txBox="1"/>
            <p:nvPr/>
          </p:nvSpPr>
          <p:spPr>
            <a:xfrm>
              <a:off x="101600" y="-47625"/>
              <a:ext cx="609600" cy="657225"/>
            </a:xfrm>
            <a:prstGeom prst="rect">
              <a:avLst/>
            </a:prstGeom>
          </p:spPr>
          <p:txBody>
            <a:bodyPr lIns="50800" tIns="50800" rIns="50800" bIns="50800" rtlCol="0" anchor="ctr"/>
            <a:lstStyle/>
            <a:p>
              <a:pPr marL="0" lvl="0" indent="0" algn="ctr">
                <a:lnSpc>
                  <a:spcPts val="2659"/>
                </a:lnSpc>
                <a:spcBef>
                  <a:spcPct val="0"/>
                </a:spcBef>
              </a:pPr>
              <a:endParaRPr/>
            </a:p>
          </p:txBody>
        </p:sp>
      </p:grpSp>
      <p:grpSp>
        <p:nvGrpSpPr>
          <p:cNvPr id="20" name="Group 20"/>
          <p:cNvGrpSpPr/>
          <p:nvPr/>
        </p:nvGrpSpPr>
        <p:grpSpPr>
          <a:xfrm>
            <a:off x="3704426" y="3958471"/>
            <a:ext cx="3190300" cy="789210"/>
            <a:chOff x="0" y="0"/>
            <a:chExt cx="1771679" cy="438275"/>
          </a:xfrm>
        </p:grpSpPr>
        <p:sp>
          <p:nvSpPr>
            <p:cNvPr id="21" name="Freeform 21"/>
            <p:cNvSpPr/>
            <p:nvPr/>
          </p:nvSpPr>
          <p:spPr>
            <a:xfrm>
              <a:off x="0" y="0"/>
              <a:ext cx="1771679" cy="438275"/>
            </a:xfrm>
            <a:custGeom>
              <a:avLst/>
              <a:gdLst/>
              <a:ahLst/>
              <a:cxnLst/>
              <a:rect l="l" t="t" r="r" b="b"/>
              <a:pathLst>
                <a:path w="1771679" h="438275">
                  <a:moveTo>
                    <a:pt x="203200" y="0"/>
                  </a:moveTo>
                  <a:lnTo>
                    <a:pt x="1771679" y="0"/>
                  </a:lnTo>
                  <a:lnTo>
                    <a:pt x="1568479" y="438275"/>
                  </a:lnTo>
                  <a:lnTo>
                    <a:pt x="0" y="438275"/>
                  </a:lnTo>
                  <a:lnTo>
                    <a:pt x="203200" y="0"/>
                  </a:lnTo>
                  <a:close/>
                </a:path>
              </a:pathLst>
            </a:custGeom>
            <a:solidFill>
              <a:srgbClr val="CDBEAA"/>
            </a:solidFill>
            <a:ln>
              <a:noFill/>
            </a:ln>
          </p:spPr>
        </p:sp>
        <p:sp>
          <p:nvSpPr>
            <p:cNvPr id="22" name="TextBox 22"/>
            <p:cNvSpPr txBox="1"/>
            <p:nvPr/>
          </p:nvSpPr>
          <p:spPr>
            <a:xfrm>
              <a:off x="101600" y="-47625"/>
              <a:ext cx="609600" cy="657225"/>
            </a:xfrm>
            <a:prstGeom prst="rect">
              <a:avLst/>
            </a:prstGeom>
          </p:spPr>
          <p:txBody>
            <a:bodyPr lIns="50800" tIns="50800" rIns="50800" bIns="50800" rtlCol="0" anchor="ctr"/>
            <a:lstStyle/>
            <a:p>
              <a:pPr marL="0" lvl="0" indent="0" algn="ctr">
                <a:lnSpc>
                  <a:spcPts val="2659"/>
                </a:lnSpc>
                <a:spcBef>
                  <a:spcPct val="0"/>
                </a:spcBef>
              </a:pPr>
              <a:endParaRPr/>
            </a:p>
          </p:txBody>
        </p:sp>
      </p:grpSp>
      <p:sp>
        <p:nvSpPr>
          <p:cNvPr id="23" name="TextBox 23"/>
          <p:cNvSpPr txBox="1"/>
          <p:nvPr/>
        </p:nvSpPr>
        <p:spPr>
          <a:xfrm>
            <a:off x="1447800" y="4119579"/>
            <a:ext cx="4922665" cy="1107996"/>
          </a:xfrm>
          <a:prstGeom prst="rect">
            <a:avLst/>
          </a:prstGeom>
        </p:spPr>
        <p:txBody>
          <a:bodyPr wrap="square" lIns="0" tIns="0" rIns="0" bIns="0" rtlCol="0" anchor="t">
            <a:spAutoFit/>
          </a:bodyPr>
          <a:lstStyle/>
          <a:p>
            <a:pPr lvl="0"/>
            <a:r>
              <a:rPr lang="id-ID" sz="3600" b="1"/>
              <a:t>Evaluasi dan Pengawasan Pelayanan Publik</a:t>
            </a:r>
            <a:endParaRPr lang="en-US" sz="3600" b="1"/>
          </a:p>
        </p:txBody>
      </p:sp>
      <p:sp>
        <p:nvSpPr>
          <p:cNvPr id="24" name="AutoShape 24"/>
          <p:cNvSpPr/>
          <p:nvPr/>
        </p:nvSpPr>
        <p:spPr>
          <a:xfrm rot="-4328660">
            <a:off x="5140857" y="5438926"/>
            <a:ext cx="4382853" cy="0"/>
          </a:xfrm>
          <a:prstGeom prst="line">
            <a:avLst/>
          </a:prstGeom>
          <a:ln w="38100" cap="flat">
            <a:solidFill>
              <a:srgbClr val="CDBEAA"/>
            </a:solidFill>
            <a:prstDash val="solid"/>
            <a:headEnd type="none" w="sm" len="sm"/>
            <a:tailEnd type="none" w="sm" len="sm"/>
          </a:ln>
        </p:spPr>
      </p:sp>
      <p:sp>
        <p:nvSpPr>
          <p:cNvPr id="25" name="Freeform 25"/>
          <p:cNvSpPr/>
          <p:nvPr/>
        </p:nvSpPr>
        <p:spPr>
          <a:xfrm>
            <a:off x="14769777" y="3958471"/>
            <a:ext cx="1535129" cy="770356"/>
          </a:xfrm>
          <a:custGeom>
            <a:avLst/>
            <a:gdLst/>
            <a:ahLst/>
            <a:cxnLst/>
            <a:rect l="l" t="t" r="r" b="b"/>
            <a:pathLst>
              <a:path w="1535129" h="770356">
                <a:moveTo>
                  <a:pt x="0" y="0"/>
                </a:moveTo>
                <a:lnTo>
                  <a:pt x="1535129" y="0"/>
                </a:lnTo>
                <a:lnTo>
                  <a:pt x="1535129" y="770355"/>
                </a:lnTo>
                <a:lnTo>
                  <a:pt x="0" y="770355"/>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26" name="TextBox 26"/>
          <p:cNvSpPr txBox="1"/>
          <p:nvPr/>
        </p:nvSpPr>
        <p:spPr>
          <a:xfrm>
            <a:off x="8199691" y="4601611"/>
            <a:ext cx="8105215" cy="2215991"/>
          </a:xfrm>
          <a:prstGeom prst="rect">
            <a:avLst/>
          </a:prstGeom>
        </p:spPr>
        <p:txBody>
          <a:bodyPr lIns="0" tIns="0" rIns="0" bIns="0" rtlCol="0" anchor="t">
            <a:spAutoFit/>
          </a:bodyPr>
          <a:lstStyle/>
          <a:p>
            <a:pPr algn="just"/>
            <a:r>
              <a:rPr lang="id-ID" sz="2400"/>
              <a:t>Undang-Undang Nomor 25 tahun 2004 tentang Sistem Perencanaan Pembangunan Nasional mengamanatkan Pengendalian dan Evaluasi terhadap pelaksanaan rencana pembangunan. Evaluasi adalah rangkaian kegiatan membandingkan realisasi masukan (input), keluaran (output), dan hasil (outcome) terhadap rencana dan standar.</a:t>
            </a:r>
            <a:endParaRPr lang="en-US" sz="2400"/>
          </a:p>
        </p:txBody>
      </p:sp>
      <p:sp>
        <p:nvSpPr>
          <p:cNvPr id="27" name="TextBox 27"/>
          <p:cNvSpPr txBox="1"/>
          <p:nvPr/>
        </p:nvSpPr>
        <p:spPr>
          <a:xfrm>
            <a:off x="16304906" y="9237376"/>
            <a:ext cx="1344853" cy="523875"/>
          </a:xfrm>
          <a:prstGeom prst="rect">
            <a:avLst/>
          </a:prstGeom>
        </p:spPr>
        <p:txBody>
          <a:bodyPr lIns="0" tIns="0" rIns="0" bIns="0" rtlCol="0" anchor="t">
            <a:spAutoFit/>
          </a:bodyPr>
          <a:lstStyle/>
          <a:p>
            <a:pPr algn="r">
              <a:lnSpc>
                <a:spcPts val="4200"/>
              </a:lnSpc>
            </a:pPr>
            <a:r>
              <a:rPr lang="en-US" sz="3000">
                <a:solidFill>
                  <a:srgbClr val="695941"/>
                </a:solidFill>
                <a:latin typeface="Antic Italics"/>
              </a:rPr>
              <a:t>05</a:t>
            </a:r>
          </a:p>
        </p:txBody>
      </p:sp>
      <p:sp>
        <p:nvSpPr>
          <p:cNvPr id="28" name="Freeform 28"/>
          <p:cNvSpPr/>
          <p:nvPr/>
        </p:nvSpPr>
        <p:spPr>
          <a:xfrm flipH="1" flipV="1">
            <a:off x="1255490" y="8246704"/>
            <a:ext cx="1535129" cy="770356"/>
          </a:xfrm>
          <a:custGeom>
            <a:avLst/>
            <a:gdLst/>
            <a:ahLst/>
            <a:cxnLst/>
            <a:rect l="l" t="t" r="r" b="b"/>
            <a:pathLst>
              <a:path w="1535129" h="770356">
                <a:moveTo>
                  <a:pt x="1535129" y="770356"/>
                </a:moveTo>
                <a:lnTo>
                  <a:pt x="0" y="770356"/>
                </a:lnTo>
                <a:lnTo>
                  <a:pt x="0" y="0"/>
                </a:lnTo>
                <a:lnTo>
                  <a:pt x="1535129" y="0"/>
                </a:lnTo>
                <a:lnTo>
                  <a:pt x="1535129" y="770356"/>
                </a:lnTo>
                <a:close/>
              </a:path>
            </a:pathLst>
          </a:custGeom>
          <a:blipFill>
            <a:blip r:embed="rId2">
              <a:extLst>
                <a:ext uri="{96DAC541-7B7A-43D3-8B79-37D633B846F1}">
                  <asvg:svgBlip xmlns:asvg="http://schemas.microsoft.com/office/drawing/2016/SVG/main" xmlns="" r:embed="rId3"/>
                </a:ext>
              </a:extLst>
            </a:blip>
            <a:stretch>
              <a:fillRect/>
            </a:stretch>
          </a:blipFill>
        </p:spPr>
      </p:sp>
      <p:grpSp>
        <p:nvGrpSpPr>
          <p:cNvPr id="30" name="Group 30"/>
          <p:cNvGrpSpPr/>
          <p:nvPr/>
        </p:nvGrpSpPr>
        <p:grpSpPr>
          <a:xfrm>
            <a:off x="-578688" y="313764"/>
            <a:ext cx="5256593" cy="793952"/>
            <a:chOff x="0" y="0"/>
            <a:chExt cx="4036038" cy="609600"/>
          </a:xfrm>
        </p:grpSpPr>
        <p:sp>
          <p:nvSpPr>
            <p:cNvPr id="31" name="Freeform 31"/>
            <p:cNvSpPr/>
            <p:nvPr/>
          </p:nvSpPr>
          <p:spPr>
            <a:xfrm>
              <a:off x="0" y="0"/>
              <a:ext cx="4036038" cy="609600"/>
            </a:xfrm>
            <a:custGeom>
              <a:avLst/>
              <a:gdLst/>
              <a:ahLst/>
              <a:cxnLst/>
              <a:rect l="l" t="t" r="r" b="b"/>
              <a:pathLst>
                <a:path w="4036038" h="609600">
                  <a:moveTo>
                    <a:pt x="203200" y="0"/>
                  </a:moveTo>
                  <a:lnTo>
                    <a:pt x="4036038" y="0"/>
                  </a:lnTo>
                  <a:lnTo>
                    <a:pt x="3832838" y="609600"/>
                  </a:lnTo>
                  <a:lnTo>
                    <a:pt x="0" y="609600"/>
                  </a:lnTo>
                  <a:lnTo>
                    <a:pt x="203200" y="0"/>
                  </a:lnTo>
                  <a:close/>
                </a:path>
              </a:pathLst>
            </a:custGeom>
            <a:solidFill>
              <a:srgbClr val="D5C5AC"/>
            </a:solidFill>
          </p:spPr>
        </p:sp>
        <p:sp>
          <p:nvSpPr>
            <p:cNvPr id="32" name="TextBox 32"/>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sp>
        <p:nvSpPr>
          <p:cNvPr id="34" name="AutoShape 34"/>
          <p:cNvSpPr/>
          <p:nvPr/>
        </p:nvSpPr>
        <p:spPr>
          <a:xfrm>
            <a:off x="4446936" y="564418"/>
            <a:ext cx="8611039" cy="0"/>
          </a:xfrm>
          <a:prstGeom prst="line">
            <a:avLst/>
          </a:prstGeom>
          <a:ln w="38100" cap="flat">
            <a:solidFill>
              <a:srgbClr val="D5C5AC"/>
            </a:solidFill>
            <a:prstDash val="solid"/>
            <a:headEnd type="none" w="sm" len="sm"/>
            <a:tailEnd type="none" w="sm" len="sm"/>
          </a:ln>
        </p:spPr>
      </p:sp>
      <p:sp>
        <p:nvSpPr>
          <p:cNvPr id="35" name="AutoShape 35"/>
          <p:cNvSpPr/>
          <p:nvPr/>
        </p:nvSpPr>
        <p:spPr>
          <a:xfrm>
            <a:off x="12715937" y="1622495"/>
            <a:ext cx="5915855" cy="0"/>
          </a:xfrm>
          <a:prstGeom prst="line">
            <a:avLst/>
          </a:prstGeom>
          <a:ln w="38100" cap="flat">
            <a:solidFill>
              <a:srgbClr val="D5C5AC"/>
            </a:solidFill>
            <a:prstDash val="solid"/>
            <a:headEnd type="none" w="sm" len="sm"/>
            <a:tailEnd type="none" w="sm" len="sm"/>
          </a:ln>
        </p:spPr>
      </p:sp>
      <p:sp>
        <p:nvSpPr>
          <p:cNvPr id="37" name="AutoShape 37"/>
          <p:cNvSpPr/>
          <p:nvPr/>
        </p:nvSpPr>
        <p:spPr>
          <a:xfrm rot="-4326899">
            <a:off x="12304079" y="1105963"/>
            <a:ext cx="1125794" cy="0"/>
          </a:xfrm>
          <a:prstGeom prst="line">
            <a:avLst/>
          </a:prstGeom>
          <a:ln w="38100" cap="flat">
            <a:solidFill>
              <a:srgbClr val="CDBEAA"/>
            </a:solidFill>
            <a:prstDash val="solid"/>
            <a:headEnd type="none" w="sm" len="sm"/>
            <a:tailEnd type="none" w="sm" len="sm"/>
          </a:ln>
        </p:spPr>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1ECE5"/>
        </a:solidFill>
        <a:effectLst/>
      </p:bgPr>
    </p:bg>
    <p:spTree>
      <p:nvGrpSpPr>
        <p:cNvPr id="1" name=""/>
        <p:cNvGrpSpPr/>
        <p:nvPr/>
      </p:nvGrpSpPr>
      <p:grpSpPr>
        <a:xfrm>
          <a:off x="0" y="0"/>
          <a:ext cx="0" cy="0"/>
          <a:chOff x="0" y="0"/>
          <a:chExt cx="0" cy="0"/>
        </a:xfrm>
      </p:grpSpPr>
      <p:grpSp>
        <p:nvGrpSpPr>
          <p:cNvPr id="2" name="Group 2"/>
          <p:cNvGrpSpPr/>
          <p:nvPr/>
        </p:nvGrpSpPr>
        <p:grpSpPr>
          <a:xfrm rot="1129566">
            <a:off x="7466663" y="-976168"/>
            <a:ext cx="1920558" cy="12407487"/>
            <a:chOff x="0" y="0"/>
            <a:chExt cx="505826" cy="3267816"/>
          </a:xfrm>
        </p:grpSpPr>
        <p:sp>
          <p:nvSpPr>
            <p:cNvPr id="3" name="Freeform 3"/>
            <p:cNvSpPr/>
            <p:nvPr/>
          </p:nvSpPr>
          <p:spPr>
            <a:xfrm>
              <a:off x="0" y="0"/>
              <a:ext cx="505826" cy="3267816"/>
            </a:xfrm>
            <a:custGeom>
              <a:avLst/>
              <a:gdLst/>
              <a:ahLst/>
              <a:cxnLst/>
              <a:rect l="l" t="t" r="r" b="b"/>
              <a:pathLst>
                <a:path w="505826" h="3267816">
                  <a:moveTo>
                    <a:pt x="0" y="0"/>
                  </a:moveTo>
                  <a:lnTo>
                    <a:pt x="505826" y="0"/>
                  </a:lnTo>
                  <a:lnTo>
                    <a:pt x="505826" y="3267816"/>
                  </a:lnTo>
                  <a:lnTo>
                    <a:pt x="0" y="3267816"/>
                  </a:lnTo>
                  <a:close/>
                </a:path>
              </a:pathLst>
            </a:custGeom>
            <a:solidFill>
              <a:srgbClr val="F6F2EE"/>
            </a:solidFill>
          </p:spPr>
        </p:sp>
        <p:sp>
          <p:nvSpPr>
            <p:cNvPr id="4" name="TextBox 4"/>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5" name="Group 5"/>
          <p:cNvGrpSpPr/>
          <p:nvPr/>
        </p:nvGrpSpPr>
        <p:grpSpPr>
          <a:xfrm rot="1129566">
            <a:off x="10474086" y="-1380932"/>
            <a:ext cx="4014845" cy="13023247"/>
            <a:chOff x="0" y="0"/>
            <a:chExt cx="1057408" cy="3429991"/>
          </a:xfrm>
        </p:grpSpPr>
        <p:sp>
          <p:nvSpPr>
            <p:cNvPr id="6" name="Freeform 6"/>
            <p:cNvSpPr/>
            <p:nvPr/>
          </p:nvSpPr>
          <p:spPr>
            <a:xfrm>
              <a:off x="0" y="0"/>
              <a:ext cx="1057408" cy="3429991"/>
            </a:xfrm>
            <a:custGeom>
              <a:avLst/>
              <a:gdLst/>
              <a:ahLst/>
              <a:cxnLst/>
              <a:rect l="l" t="t" r="r" b="b"/>
              <a:pathLst>
                <a:path w="1057408" h="3429991">
                  <a:moveTo>
                    <a:pt x="0" y="0"/>
                  </a:moveTo>
                  <a:lnTo>
                    <a:pt x="1057408" y="0"/>
                  </a:lnTo>
                  <a:lnTo>
                    <a:pt x="1057408" y="3429991"/>
                  </a:lnTo>
                  <a:lnTo>
                    <a:pt x="0" y="3429991"/>
                  </a:lnTo>
                  <a:close/>
                </a:path>
              </a:pathLst>
            </a:custGeom>
            <a:solidFill>
              <a:srgbClr val="F6F2EE"/>
            </a:solidFill>
          </p:spPr>
        </p:sp>
        <p:sp>
          <p:nvSpPr>
            <p:cNvPr id="7" name="TextBox 7"/>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8" name="Group 8"/>
          <p:cNvGrpSpPr/>
          <p:nvPr/>
        </p:nvGrpSpPr>
        <p:grpSpPr>
          <a:xfrm>
            <a:off x="7215610" y="4239812"/>
            <a:ext cx="4172811" cy="4997564"/>
            <a:chOff x="0" y="0"/>
            <a:chExt cx="1176777" cy="1284935"/>
          </a:xfrm>
        </p:grpSpPr>
        <p:sp>
          <p:nvSpPr>
            <p:cNvPr id="9" name="Freeform 9"/>
            <p:cNvSpPr/>
            <p:nvPr/>
          </p:nvSpPr>
          <p:spPr>
            <a:xfrm>
              <a:off x="0" y="0"/>
              <a:ext cx="1176777" cy="1284935"/>
            </a:xfrm>
            <a:custGeom>
              <a:avLst/>
              <a:gdLst/>
              <a:ahLst/>
              <a:cxnLst/>
              <a:rect l="l" t="t" r="r" b="b"/>
              <a:pathLst>
                <a:path w="1176777" h="1284935">
                  <a:moveTo>
                    <a:pt x="0" y="0"/>
                  </a:moveTo>
                  <a:lnTo>
                    <a:pt x="1176777" y="0"/>
                  </a:lnTo>
                  <a:lnTo>
                    <a:pt x="1176777" y="1284935"/>
                  </a:lnTo>
                  <a:lnTo>
                    <a:pt x="0" y="1284935"/>
                  </a:lnTo>
                  <a:close/>
                </a:path>
              </a:pathLst>
            </a:custGeom>
            <a:solidFill>
              <a:srgbClr val="D5C5AC"/>
            </a:solidFill>
          </p:spPr>
        </p:sp>
        <p:sp>
          <p:nvSpPr>
            <p:cNvPr id="10" name="TextBox 10"/>
            <p:cNvSpPr txBox="1"/>
            <p:nvPr/>
          </p:nvSpPr>
          <p:spPr>
            <a:xfrm>
              <a:off x="0" y="-47625"/>
              <a:ext cx="812800" cy="860425"/>
            </a:xfrm>
            <a:prstGeom prst="rect">
              <a:avLst/>
            </a:prstGeom>
          </p:spPr>
          <p:txBody>
            <a:bodyPr lIns="50800" tIns="50800" rIns="50800" bIns="50800" rtlCol="0" anchor="ctr"/>
            <a:lstStyle/>
            <a:p>
              <a:pPr algn="ctr">
                <a:lnSpc>
                  <a:spcPts val="2659"/>
                </a:lnSpc>
              </a:pPr>
              <a:endParaRPr/>
            </a:p>
          </p:txBody>
        </p:sp>
      </p:grpSp>
      <p:grpSp>
        <p:nvGrpSpPr>
          <p:cNvPr id="11" name="Group 11"/>
          <p:cNvGrpSpPr/>
          <p:nvPr/>
        </p:nvGrpSpPr>
        <p:grpSpPr>
          <a:xfrm>
            <a:off x="7008727" y="4199056"/>
            <a:ext cx="4172811" cy="4556336"/>
            <a:chOff x="0" y="0"/>
            <a:chExt cx="1176777" cy="1284935"/>
          </a:xfrm>
        </p:grpSpPr>
        <p:sp>
          <p:nvSpPr>
            <p:cNvPr id="12" name="Freeform 12"/>
            <p:cNvSpPr/>
            <p:nvPr/>
          </p:nvSpPr>
          <p:spPr>
            <a:xfrm>
              <a:off x="0" y="0"/>
              <a:ext cx="1176777" cy="1284935"/>
            </a:xfrm>
            <a:custGeom>
              <a:avLst/>
              <a:gdLst/>
              <a:ahLst/>
              <a:cxnLst/>
              <a:rect l="l" t="t" r="r" b="b"/>
              <a:pathLst>
                <a:path w="1176777" h="1284935">
                  <a:moveTo>
                    <a:pt x="0" y="0"/>
                  </a:moveTo>
                  <a:lnTo>
                    <a:pt x="1176777" y="0"/>
                  </a:lnTo>
                  <a:lnTo>
                    <a:pt x="1176777" y="1284935"/>
                  </a:lnTo>
                  <a:lnTo>
                    <a:pt x="0" y="1284935"/>
                  </a:lnTo>
                  <a:close/>
                </a:path>
              </a:pathLst>
            </a:custGeom>
            <a:solidFill>
              <a:srgbClr val="E6DBC9"/>
            </a:solidFill>
          </p:spPr>
        </p:sp>
        <p:sp>
          <p:nvSpPr>
            <p:cNvPr id="13" name="TextBox 13"/>
            <p:cNvSpPr txBox="1"/>
            <p:nvPr/>
          </p:nvSpPr>
          <p:spPr>
            <a:xfrm>
              <a:off x="0" y="-47625"/>
              <a:ext cx="812800" cy="860425"/>
            </a:xfrm>
            <a:prstGeom prst="rect">
              <a:avLst/>
            </a:prstGeom>
          </p:spPr>
          <p:txBody>
            <a:bodyPr lIns="50800" tIns="50800" rIns="50800" bIns="50800" rtlCol="0" anchor="ctr"/>
            <a:lstStyle/>
            <a:p>
              <a:pPr algn="ctr">
                <a:lnSpc>
                  <a:spcPts val="2659"/>
                </a:lnSpc>
              </a:pPr>
              <a:endParaRPr/>
            </a:p>
          </p:txBody>
        </p:sp>
      </p:grpSp>
      <p:grpSp>
        <p:nvGrpSpPr>
          <p:cNvPr id="14" name="Group 14"/>
          <p:cNvGrpSpPr/>
          <p:nvPr/>
        </p:nvGrpSpPr>
        <p:grpSpPr>
          <a:xfrm rot="1129566">
            <a:off x="15509346" y="-1359291"/>
            <a:ext cx="810203" cy="12815907"/>
            <a:chOff x="0" y="0"/>
            <a:chExt cx="213387" cy="3375383"/>
          </a:xfrm>
        </p:grpSpPr>
        <p:sp>
          <p:nvSpPr>
            <p:cNvPr id="15" name="Freeform 15"/>
            <p:cNvSpPr/>
            <p:nvPr/>
          </p:nvSpPr>
          <p:spPr>
            <a:xfrm>
              <a:off x="0" y="0"/>
              <a:ext cx="213387" cy="3375383"/>
            </a:xfrm>
            <a:custGeom>
              <a:avLst/>
              <a:gdLst/>
              <a:ahLst/>
              <a:cxnLst/>
              <a:rect l="l" t="t" r="r" b="b"/>
              <a:pathLst>
                <a:path w="213387" h="3375383">
                  <a:moveTo>
                    <a:pt x="0" y="0"/>
                  </a:moveTo>
                  <a:lnTo>
                    <a:pt x="213387" y="0"/>
                  </a:lnTo>
                  <a:lnTo>
                    <a:pt x="213387" y="3375383"/>
                  </a:lnTo>
                  <a:lnTo>
                    <a:pt x="0" y="3375383"/>
                  </a:lnTo>
                  <a:close/>
                </a:path>
              </a:pathLst>
            </a:custGeom>
            <a:solidFill>
              <a:srgbClr val="F6F2EE"/>
            </a:solidFill>
          </p:spPr>
        </p:sp>
        <p:sp>
          <p:nvSpPr>
            <p:cNvPr id="16" name="TextBox 16"/>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17" name="Group 17"/>
          <p:cNvGrpSpPr/>
          <p:nvPr/>
        </p:nvGrpSpPr>
        <p:grpSpPr>
          <a:xfrm>
            <a:off x="16641156" y="9128590"/>
            <a:ext cx="2358485" cy="793952"/>
            <a:chOff x="0" y="0"/>
            <a:chExt cx="1810856" cy="609600"/>
          </a:xfrm>
        </p:grpSpPr>
        <p:sp>
          <p:nvSpPr>
            <p:cNvPr id="18" name="Freeform 18"/>
            <p:cNvSpPr/>
            <p:nvPr/>
          </p:nvSpPr>
          <p:spPr>
            <a:xfrm>
              <a:off x="0" y="0"/>
              <a:ext cx="1810856" cy="609600"/>
            </a:xfrm>
            <a:custGeom>
              <a:avLst/>
              <a:gdLst/>
              <a:ahLst/>
              <a:cxnLst/>
              <a:rect l="l" t="t" r="r" b="b"/>
              <a:pathLst>
                <a:path w="1810856" h="609600">
                  <a:moveTo>
                    <a:pt x="203200" y="0"/>
                  </a:moveTo>
                  <a:lnTo>
                    <a:pt x="1810856" y="0"/>
                  </a:lnTo>
                  <a:lnTo>
                    <a:pt x="1607656" y="609600"/>
                  </a:lnTo>
                  <a:lnTo>
                    <a:pt x="0" y="609600"/>
                  </a:lnTo>
                  <a:lnTo>
                    <a:pt x="203200" y="0"/>
                  </a:lnTo>
                  <a:close/>
                </a:path>
              </a:pathLst>
            </a:custGeom>
            <a:solidFill>
              <a:srgbClr val="CDBEAA"/>
            </a:solidFill>
          </p:spPr>
        </p:sp>
        <p:sp>
          <p:nvSpPr>
            <p:cNvPr id="19" name="TextBox 19"/>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grpSp>
        <p:nvGrpSpPr>
          <p:cNvPr id="20" name="Group 20"/>
          <p:cNvGrpSpPr/>
          <p:nvPr/>
        </p:nvGrpSpPr>
        <p:grpSpPr>
          <a:xfrm>
            <a:off x="5150163" y="2322583"/>
            <a:ext cx="7987674" cy="789210"/>
            <a:chOff x="0" y="0"/>
            <a:chExt cx="4435820" cy="438275"/>
          </a:xfrm>
        </p:grpSpPr>
        <p:sp>
          <p:nvSpPr>
            <p:cNvPr id="21" name="Freeform 21"/>
            <p:cNvSpPr/>
            <p:nvPr/>
          </p:nvSpPr>
          <p:spPr>
            <a:xfrm>
              <a:off x="0" y="0"/>
              <a:ext cx="4435820" cy="438275"/>
            </a:xfrm>
            <a:custGeom>
              <a:avLst/>
              <a:gdLst/>
              <a:ahLst/>
              <a:cxnLst/>
              <a:rect l="l" t="t" r="r" b="b"/>
              <a:pathLst>
                <a:path w="4435820" h="438275">
                  <a:moveTo>
                    <a:pt x="203200" y="0"/>
                  </a:moveTo>
                  <a:lnTo>
                    <a:pt x="4435820" y="0"/>
                  </a:lnTo>
                  <a:lnTo>
                    <a:pt x="4232620" y="438275"/>
                  </a:lnTo>
                  <a:lnTo>
                    <a:pt x="0" y="438275"/>
                  </a:lnTo>
                  <a:lnTo>
                    <a:pt x="203200" y="0"/>
                  </a:lnTo>
                  <a:close/>
                </a:path>
              </a:pathLst>
            </a:custGeom>
            <a:solidFill>
              <a:srgbClr val="FFFFFF"/>
            </a:solidFill>
            <a:ln>
              <a:noFill/>
            </a:ln>
          </p:spPr>
        </p:sp>
        <p:sp>
          <p:nvSpPr>
            <p:cNvPr id="22" name="TextBox 22"/>
            <p:cNvSpPr txBox="1"/>
            <p:nvPr/>
          </p:nvSpPr>
          <p:spPr>
            <a:xfrm>
              <a:off x="101600" y="-47625"/>
              <a:ext cx="609600" cy="657225"/>
            </a:xfrm>
            <a:prstGeom prst="rect">
              <a:avLst/>
            </a:prstGeom>
          </p:spPr>
          <p:txBody>
            <a:bodyPr lIns="50800" tIns="50800" rIns="50800" bIns="50800" rtlCol="0" anchor="ctr"/>
            <a:lstStyle/>
            <a:p>
              <a:pPr marL="0" lvl="0" indent="0" algn="ctr">
                <a:lnSpc>
                  <a:spcPts val="2659"/>
                </a:lnSpc>
                <a:spcBef>
                  <a:spcPct val="0"/>
                </a:spcBef>
              </a:pPr>
              <a:endParaRPr/>
            </a:p>
          </p:txBody>
        </p:sp>
      </p:grpSp>
      <p:grpSp>
        <p:nvGrpSpPr>
          <p:cNvPr id="23" name="Group 23"/>
          <p:cNvGrpSpPr/>
          <p:nvPr/>
        </p:nvGrpSpPr>
        <p:grpSpPr>
          <a:xfrm>
            <a:off x="2054188" y="4226444"/>
            <a:ext cx="4172811" cy="4556336"/>
            <a:chOff x="0" y="0"/>
            <a:chExt cx="1176777" cy="1284935"/>
          </a:xfrm>
        </p:grpSpPr>
        <p:sp>
          <p:nvSpPr>
            <p:cNvPr id="24" name="Freeform 24"/>
            <p:cNvSpPr/>
            <p:nvPr/>
          </p:nvSpPr>
          <p:spPr>
            <a:xfrm>
              <a:off x="0" y="0"/>
              <a:ext cx="1176777" cy="1284935"/>
            </a:xfrm>
            <a:custGeom>
              <a:avLst/>
              <a:gdLst/>
              <a:ahLst/>
              <a:cxnLst/>
              <a:rect l="l" t="t" r="r" b="b"/>
              <a:pathLst>
                <a:path w="1176777" h="1284935">
                  <a:moveTo>
                    <a:pt x="0" y="0"/>
                  </a:moveTo>
                  <a:lnTo>
                    <a:pt x="1176777" y="0"/>
                  </a:lnTo>
                  <a:lnTo>
                    <a:pt x="1176777" y="1284935"/>
                  </a:lnTo>
                  <a:lnTo>
                    <a:pt x="0" y="1284935"/>
                  </a:lnTo>
                  <a:close/>
                </a:path>
              </a:pathLst>
            </a:custGeom>
            <a:solidFill>
              <a:srgbClr val="D5C5AC"/>
            </a:solidFill>
          </p:spPr>
        </p:sp>
        <p:sp>
          <p:nvSpPr>
            <p:cNvPr id="25" name="TextBox 25"/>
            <p:cNvSpPr txBox="1"/>
            <p:nvPr/>
          </p:nvSpPr>
          <p:spPr>
            <a:xfrm>
              <a:off x="0" y="-47625"/>
              <a:ext cx="812800" cy="860425"/>
            </a:xfrm>
            <a:prstGeom prst="rect">
              <a:avLst/>
            </a:prstGeom>
          </p:spPr>
          <p:txBody>
            <a:bodyPr lIns="50800" tIns="50800" rIns="50800" bIns="50800" rtlCol="0" anchor="ctr"/>
            <a:lstStyle/>
            <a:p>
              <a:pPr algn="ctr">
                <a:lnSpc>
                  <a:spcPts val="2659"/>
                </a:lnSpc>
              </a:pPr>
              <a:endParaRPr/>
            </a:p>
          </p:txBody>
        </p:sp>
      </p:grpSp>
      <p:grpSp>
        <p:nvGrpSpPr>
          <p:cNvPr id="26" name="Group 26"/>
          <p:cNvGrpSpPr/>
          <p:nvPr/>
        </p:nvGrpSpPr>
        <p:grpSpPr>
          <a:xfrm>
            <a:off x="1884862" y="4416218"/>
            <a:ext cx="4172811" cy="4821157"/>
            <a:chOff x="0" y="0"/>
            <a:chExt cx="1176777" cy="1284935"/>
          </a:xfrm>
        </p:grpSpPr>
        <p:sp>
          <p:nvSpPr>
            <p:cNvPr id="27" name="Freeform 27"/>
            <p:cNvSpPr/>
            <p:nvPr/>
          </p:nvSpPr>
          <p:spPr>
            <a:xfrm>
              <a:off x="0" y="0"/>
              <a:ext cx="1176777" cy="1284935"/>
            </a:xfrm>
            <a:custGeom>
              <a:avLst/>
              <a:gdLst/>
              <a:ahLst/>
              <a:cxnLst/>
              <a:rect l="l" t="t" r="r" b="b"/>
              <a:pathLst>
                <a:path w="1176777" h="1284935">
                  <a:moveTo>
                    <a:pt x="0" y="0"/>
                  </a:moveTo>
                  <a:lnTo>
                    <a:pt x="1176777" y="0"/>
                  </a:lnTo>
                  <a:lnTo>
                    <a:pt x="1176777" y="1284935"/>
                  </a:lnTo>
                  <a:lnTo>
                    <a:pt x="0" y="1284935"/>
                  </a:lnTo>
                  <a:close/>
                </a:path>
              </a:pathLst>
            </a:custGeom>
            <a:solidFill>
              <a:srgbClr val="E6DBC9"/>
            </a:solidFill>
          </p:spPr>
        </p:sp>
        <p:sp>
          <p:nvSpPr>
            <p:cNvPr id="28" name="TextBox 28"/>
            <p:cNvSpPr txBox="1"/>
            <p:nvPr/>
          </p:nvSpPr>
          <p:spPr>
            <a:xfrm>
              <a:off x="0" y="-47625"/>
              <a:ext cx="812800" cy="860425"/>
            </a:xfrm>
            <a:prstGeom prst="rect">
              <a:avLst/>
            </a:prstGeom>
          </p:spPr>
          <p:txBody>
            <a:bodyPr lIns="50800" tIns="50800" rIns="50800" bIns="50800" rtlCol="0" anchor="ctr"/>
            <a:lstStyle/>
            <a:p>
              <a:pPr algn="ctr">
                <a:lnSpc>
                  <a:spcPts val="2659"/>
                </a:lnSpc>
              </a:pPr>
              <a:endParaRPr/>
            </a:p>
          </p:txBody>
        </p:sp>
      </p:grpSp>
      <p:sp>
        <p:nvSpPr>
          <p:cNvPr id="29" name="TextBox 29"/>
          <p:cNvSpPr txBox="1"/>
          <p:nvPr/>
        </p:nvSpPr>
        <p:spPr>
          <a:xfrm>
            <a:off x="7020407" y="4592488"/>
            <a:ext cx="4248517" cy="4320413"/>
          </a:xfrm>
          <a:prstGeom prst="rect">
            <a:avLst/>
          </a:prstGeom>
        </p:spPr>
        <p:txBody>
          <a:bodyPr lIns="0" tIns="0" rIns="0" bIns="0" rtlCol="0" anchor="t">
            <a:spAutoFit/>
          </a:bodyPr>
          <a:lstStyle/>
          <a:p>
            <a:pPr algn="ctr">
              <a:lnSpc>
                <a:spcPts val="3780"/>
              </a:lnSpc>
            </a:pPr>
            <a:r>
              <a:rPr lang="en-US" sz="2200"/>
              <a:t>Pengawasan internal penyelenggaraan pelayanan publik dilakukan </a:t>
            </a:r>
            <a:r>
              <a:rPr lang="en-US" sz="2200" smtClean="0"/>
              <a:t>melalui: pengawasan </a:t>
            </a:r>
            <a:r>
              <a:rPr lang="en-US" sz="2200"/>
              <a:t>oleh atasan langsung sesuai dengan peraturan perundang-undangan; </a:t>
            </a:r>
            <a:r>
              <a:rPr lang="en-US" sz="2200" smtClean="0"/>
              <a:t>dan </a:t>
            </a:r>
            <a:r>
              <a:rPr lang="en-US" sz="2200"/>
              <a:t>pengawasan oleh pengawas fungsional sesuai dengan peraturan perundang-undangan</a:t>
            </a:r>
          </a:p>
          <a:p>
            <a:pPr algn="ctr">
              <a:lnSpc>
                <a:spcPts val="3780"/>
              </a:lnSpc>
            </a:pPr>
            <a:endParaRPr lang="en-US" sz="2200">
              <a:solidFill>
                <a:srgbClr val="695941"/>
              </a:solidFill>
              <a:latin typeface="Barlow Light"/>
            </a:endParaRPr>
          </a:p>
        </p:txBody>
      </p:sp>
      <p:grpSp>
        <p:nvGrpSpPr>
          <p:cNvPr id="30" name="Group 30"/>
          <p:cNvGrpSpPr/>
          <p:nvPr/>
        </p:nvGrpSpPr>
        <p:grpSpPr>
          <a:xfrm>
            <a:off x="1347508" y="4199056"/>
            <a:ext cx="1329417" cy="997063"/>
            <a:chOff x="0" y="0"/>
            <a:chExt cx="812800" cy="609600"/>
          </a:xfrm>
        </p:grpSpPr>
        <p:sp>
          <p:nvSpPr>
            <p:cNvPr id="31" name="Freeform 31"/>
            <p:cNvSpPr/>
            <p:nvPr/>
          </p:nvSpPr>
          <p:spPr>
            <a:xfrm>
              <a:off x="0" y="0"/>
              <a:ext cx="812800" cy="609600"/>
            </a:xfrm>
            <a:custGeom>
              <a:avLst/>
              <a:gdLst/>
              <a:ahLst/>
              <a:cxnLst/>
              <a:rect l="l" t="t" r="r" b="b"/>
              <a:pathLst>
                <a:path w="812800" h="609600">
                  <a:moveTo>
                    <a:pt x="203200" y="0"/>
                  </a:moveTo>
                  <a:lnTo>
                    <a:pt x="812800" y="0"/>
                  </a:lnTo>
                  <a:lnTo>
                    <a:pt x="609600" y="609600"/>
                  </a:lnTo>
                  <a:lnTo>
                    <a:pt x="0" y="609600"/>
                  </a:lnTo>
                  <a:lnTo>
                    <a:pt x="203200" y="0"/>
                  </a:lnTo>
                  <a:close/>
                </a:path>
              </a:pathLst>
            </a:custGeom>
            <a:solidFill>
              <a:srgbClr val="A69580"/>
            </a:solidFill>
          </p:spPr>
        </p:sp>
        <p:sp>
          <p:nvSpPr>
            <p:cNvPr id="32" name="TextBox 32"/>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grpSp>
        <p:nvGrpSpPr>
          <p:cNvPr id="33" name="Group 33"/>
          <p:cNvGrpSpPr/>
          <p:nvPr/>
        </p:nvGrpSpPr>
        <p:grpSpPr>
          <a:xfrm>
            <a:off x="12335060" y="4226444"/>
            <a:ext cx="4172811" cy="5010932"/>
            <a:chOff x="0" y="0"/>
            <a:chExt cx="1176777" cy="1284935"/>
          </a:xfrm>
        </p:grpSpPr>
        <p:sp>
          <p:nvSpPr>
            <p:cNvPr id="34" name="Freeform 34"/>
            <p:cNvSpPr/>
            <p:nvPr/>
          </p:nvSpPr>
          <p:spPr>
            <a:xfrm>
              <a:off x="0" y="0"/>
              <a:ext cx="1176777" cy="1284935"/>
            </a:xfrm>
            <a:custGeom>
              <a:avLst/>
              <a:gdLst/>
              <a:ahLst/>
              <a:cxnLst/>
              <a:rect l="l" t="t" r="r" b="b"/>
              <a:pathLst>
                <a:path w="1176777" h="1284935">
                  <a:moveTo>
                    <a:pt x="0" y="0"/>
                  </a:moveTo>
                  <a:lnTo>
                    <a:pt x="1176777" y="0"/>
                  </a:lnTo>
                  <a:lnTo>
                    <a:pt x="1176777" y="1284935"/>
                  </a:lnTo>
                  <a:lnTo>
                    <a:pt x="0" y="1284935"/>
                  </a:lnTo>
                  <a:close/>
                </a:path>
              </a:pathLst>
            </a:custGeom>
            <a:solidFill>
              <a:srgbClr val="D5C5AC"/>
            </a:solidFill>
          </p:spPr>
        </p:sp>
        <p:sp>
          <p:nvSpPr>
            <p:cNvPr id="35" name="TextBox 35"/>
            <p:cNvSpPr txBox="1"/>
            <p:nvPr/>
          </p:nvSpPr>
          <p:spPr>
            <a:xfrm>
              <a:off x="0" y="-47625"/>
              <a:ext cx="812800" cy="860425"/>
            </a:xfrm>
            <a:prstGeom prst="rect">
              <a:avLst/>
            </a:prstGeom>
          </p:spPr>
          <p:txBody>
            <a:bodyPr lIns="50800" tIns="50800" rIns="50800" bIns="50800" rtlCol="0" anchor="ctr"/>
            <a:lstStyle/>
            <a:p>
              <a:pPr algn="ctr">
                <a:lnSpc>
                  <a:spcPts val="2659"/>
                </a:lnSpc>
              </a:pPr>
              <a:endParaRPr/>
            </a:p>
          </p:txBody>
        </p:sp>
      </p:grpSp>
      <p:grpSp>
        <p:nvGrpSpPr>
          <p:cNvPr id="36" name="Group 36"/>
          <p:cNvGrpSpPr/>
          <p:nvPr/>
        </p:nvGrpSpPr>
        <p:grpSpPr>
          <a:xfrm>
            <a:off x="12125022" y="4353099"/>
            <a:ext cx="4172811" cy="4556336"/>
            <a:chOff x="0" y="0"/>
            <a:chExt cx="1176777" cy="1284935"/>
          </a:xfrm>
        </p:grpSpPr>
        <p:sp>
          <p:nvSpPr>
            <p:cNvPr id="37" name="Freeform 37"/>
            <p:cNvSpPr/>
            <p:nvPr/>
          </p:nvSpPr>
          <p:spPr>
            <a:xfrm>
              <a:off x="0" y="0"/>
              <a:ext cx="1176777" cy="1284935"/>
            </a:xfrm>
            <a:custGeom>
              <a:avLst/>
              <a:gdLst/>
              <a:ahLst/>
              <a:cxnLst/>
              <a:rect l="l" t="t" r="r" b="b"/>
              <a:pathLst>
                <a:path w="1176777" h="1284935">
                  <a:moveTo>
                    <a:pt x="0" y="0"/>
                  </a:moveTo>
                  <a:lnTo>
                    <a:pt x="1176777" y="0"/>
                  </a:lnTo>
                  <a:lnTo>
                    <a:pt x="1176777" y="1284935"/>
                  </a:lnTo>
                  <a:lnTo>
                    <a:pt x="0" y="1284935"/>
                  </a:lnTo>
                  <a:close/>
                </a:path>
              </a:pathLst>
            </a:custGeom>
            <a:solidFill>
              <a:srgbClr val="E6DBC9"/>
            </a:solidFill>
          </p:spPr>
        </p:sp>
        <p:sp>
          <p:nvSpPr>
            <p:cNvPr id="38" name="TextBox 38"/>
            <p:cNvSpPr txBox="1"/>
            <p:nvPr/>
          </p:nvSpPr>
          <p:spPr>
            <a:xfrm>
              <a:off x="0" y="-47625"/>
              <a:ext cx="812800" cy="860425"/>
            </a:xfrm>
            <a:prstGeom prst="rect">
              <a:avLst/>
            </a:prstGeom>
          </p:spPr>
          <p:txBody>
            <a:bodyPr lIns="50800" tIns="50800" rIns="50800" bIns="50800" rtlCol="0" anchor="ctr"/>
            <a:lstStyle/>
            <a:p>
              <a:pPr algn="ctr">
                <a:lnSpc>
                  <a:spcPts val="2659"/>
                </a:lnSpc>
              </a:pPr>
              <a:endParaRPr/>
            </a:p>
          </p:txBody>
        </p:sp>
      </p:grpSp>
      <p:grpSp>
        <p:nvGrpSpPr>
          <p:cNvPr id="39" name="Group 39"/>
          <p:cNvGrpSpPr/>
          <p:nvPr/>
        </p:nvGrpSpPr>
        <p:grpSpPr>
          <a:xfrm>
            <a:off x="6511692" y="4146670"/>
            <a:ext cx="1329417" cy="997063"/>
            <a:chOff x="0" y="0"/>
            <a:chExt cx="812800" cy="609600"/>
          </a:xfrm>
        </p:grpSpPr>
        <p:sp>
          <p:nvSpPr>
            <p:cNvPr id="40" name="Freeform 40"/>
            <p:cNvSpPr/>
            <p:nvPr/>
          </p:nvSpPr>
          <p:spPr>
            <a:xfrm>
              <a:off x="0" y="0"/>
              <a:ext cx="812800" cy="609600"/>
            </a:xfrm>
            <a:custGeom>
              <a:avLst/>
              <a:gdLst/>
              <a:ahLst/>
              <a:cxnLst/>
              <a:rect l="l" t="t" r="r" b="b"/>
              <a:pathLst>
                <a:path w="812800" h="609600">
                  <a:moveTo>
                    <a:pt x="203200" y="0"/>
                  </a:moveTo>
                  <a:lnTo>
                    <a:pt x="812800" y="0"/>
                  </a:lnTo>
                  <a:lnTo>
                    <a:pt x="609600" y="609600"/>
                  </a:lnTo>
                  <a:lnTo>
                    <a:pt x="0" y="609600"/>
                  </a:lnTo>
                  <a:lnTo>
                    <a:pt x="203200" y="0"/>
                  </a:lnTo>
                  <a:close/>
                </a:path>
              </a:pathLst>
            </a:custGeom>
            <a:solidFill>
              <a:srgbClr val="A69580"/>
            </a:solidFill>
          </p:spPr>
        </p:sp>
        <p:sp>
          <p:nvSpPr>
            <p:cNvPr id="41" name="TextBox 41"/>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grpSp>
        <p:nvGrpSpPr>
          <p:cNvPr id="42" name="Group 42"/>
          <p:cNvGrpSpPr/>
          <p:nvPr/>
        </p:nvGrpSpPr>
        <p:grpSpPr>
          <a:xfrm>
            <a:off x="11710430" y="4121160"/>
            <a:ext cx="1329417" cy="997063"/>
            <a:chOff x="0" y="0"/>
            <a:chExt cx="812800" cy="609600"/>
          </a:xfrm>
        </p:grpSpPr>
        <p:sp>
          <p:nvSpPr>
            <p:cNvPr id="43" name="Freeform 43"/>
            <p:cNvSpPr/>
            <p:nvPr/>
          </p:nvSpPr>
          <p:spPr>
            <a:xfrm>
              <a:off x="0" y="0"/>
              <a:ext cx="812800" cy="609600"/>
            </a:xfrm>
            <a:custGeom>
              <a:avLst/>
              <a:gdLst/>
              <a:ahLst/>
              <a:cxnLst/>
              <a:rect l="l" t="t" r="r" b="b"/>
              <a:pathLst>
                <a:path w="812800" h="609600">
                  <a:moveTo>
                    <a:pt x="203200" y="0"/>
                  </a:moveTo>
                  <a:lnTo>
                    <a:pt x="812800" y="0"/>
                  </a:lnTo>
                  <a:lnTo>
                    <a:pt x="609600" y="609600"/>
                  </a:lnTo>
                  <a:lnTo>
                    <a:pt x="0" y="609600"/>
                  </a:lnTo>
                  <a:lnTo>
                    <a:pt x="203200" y="0"/>
                  </a:lnTo>
                  <a:close/>
                </a:path>
              </a:pathLst>
            </a:custGeom>
            <a:solidFill>
              <a:srgbClr val="A69580"/>
            </a:solidFill>
          </p:spPr>
        </p:sp>
        <p:sp>
          <p:nvSpPr>
            <p:cNvPr id="44" name="TextBox 44"/>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sp>
        <p:nvSpPr>
          <p:cNvPr id="45" name="Freeform 45"/>
          <p:cNvSpPr/>
          <p:nvPr/>
        </p:nvSpPr>
        <p:spPr>
          <a:xfrm>
            <a:off x="-181089" y="7928176"/>
            <a:ext cx="2482215" cy="2482215"/>
          </a:xfrm>
          <a:custGeom>
            <a:avLst/>
            <a:gdLst/>
            <a:ahLst/>
            <a:cxnLst/>
            <a:rect l="l" t="t" r="r" b="b"/>
            <a:pathLst>
              <a:path w="2482215" h="2482215">
                <a:moveTo>
                  <a:pt x="0" y="0"/>
                </a:moveTo>
                <a:lnTo>
                  <a:pt x="2482215" y="0"/>
                </a:lnTo>
                <a:lnTo>
                  <a:pt x="2482215" y="2482215"/>
                </a:lnTo>
                <a:lnTo>
                  <a:pt x="0" y="2482215"/>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46" name="Freeform 46"/>
          <p:cNvSpPr/>
          <p:nvPr/>
        </p:nvSpPr>
        <p:spPr>
          <a:xfrm rot="-5400000">
            <a:off x="16813414" y="2718598"/>
            <a:ext cx="886300" cy="786390"/>
          </a:xfrm>
          <a:custGeom>
            <a:avLst/>
            <a:gdLst/>
            <a:ahLst/>
            <a:cxnLst/>
            <a:rect l="l" t="t" r="r" b="b"/>
            <a:pathLst>
              <a:path w="886300" h="786390">
                <a:moveTo>
                  <a:pt x="0" y="0"/>
                </a:moveTo>
                <a:lnTo>
                  <a:pt x="886300" y="0"/>
                </a:lnTo>
                <a:lnTo>
                  <a:pt x="886300" y="786390"/>
                </a:lnTo>
                <a:lnTo>
                  <a:pt x="0" y="786390"/>
                </a:lnTo>
                <a:lnTo>
                  <a:pt x="0" y="0"/>
                </a:lnTo>
                <a:close/>
              </a:path>
            </a:pathLst>
          </a:custGeom>
          <a:blipFill>
            <a:blip r:embed="rId4">
              <a:extLst>
                <a:ext uri="{96DAC541-7B7A-43D3-8B79-37D633B846F1}">
                  <asvg:svgBlip xmlns:asvg="http://schemas.microsoft.com/office/drawing/2016/SVG/main" xmlns="" r:embed="rId5"/>
                </a:ext>
              </a:extLst>
            </a:blip>
            <a:stretch>
              <a:fillRect/>
            </a:stretch>
          </a:blipFill>
        </p:spPr>
      </p:sp>
      <p:sp>
        <p:nvSpPr>
          <p:cNvPr id="47" name="TextBox 47"/>
          <p:cNvSpPr txBox="1"/>
          <p:nvPr/>
        </p:nvSpPr>
        <p:spPr>
          <a:xfrm>
            <a:off x="1847305" y="1527245"/>
            <a:ext cx="14660566" cy="1112741"/>
          </a:xfrm>
          <a:prstGeom prst="rect">
            <a:avLst/>
          </a:prstGeom>
        </p:spPr>
        <p:txBody>
          <a:bodyPr wrap="square" lIns="0" tIns="0" rIns="0" bIns="0" rtlCol="0" anchor="t">
            <a:spAutoFit/>
          </a:bodyPr>
          <a:lstStyle/>
          <a:p>
            <a:pPr algn="ctr">
              <a:lnSpc>
                <a:spcPts val="10499"/>
              </a:lnSpc>
            </a:pPr>
            <a:r>
              <a:rPr lang="id-ID" sz="3200" b="1"/>
              <a:t>Penilaian kualitas pelayanan publik melalui evaluasi dan pengawasan</a:t>
            </a:r>
            <a:endParaRPr lang="en-US" sz="3200" b="1">
              <a:solidFill>
                <a:srgbClr val="695941"/>
              </a:solidFill>
              <a:latin typeface="Barlow SemiCondensed Italics"/>
            </a:endParaRPr>
          </a:p>
        </p:txBody>
      </p:sp>
      <p:sp>
        <p:nvSpPr>
          <p:cNvPr id="48" name="TextBox 48"/>
          <p:cNvSpPr txBox="1"/>
          <p:nvPr/>
        </p:nvSpPr>
        <p:spPr>
          <a:xfrm>
            <a:off x="1156904" y="4353099"/>
            <a:ext cx="1520021" cy="688975"/>
          </a:xfrm>
          <a:prstGeom prst="rect">
            <a:avLst/>
          </a:prstGeom>
        </p:spPr>
        <p:txBody>
          <a:bodyPr lIns="0" tIns="0" rIns="0" bIns="0" rtlCol="0" anchor="t">
            <a:spAutoFit/>
          </a:bodyPr>
          <a:lstStyle/>
          <a:p>
            <a:pPr algn="ctr">
              <a:lnSpc>
                <a:spcPts val="5599"/>
              </a:lnSpc>
            </a:pPr>
            <a:r>
              <a:rPr lang="en-US" sz="3999">
                <a:solidFill>
                  <a:srgbClr val="FFFFFF"/>
                </a:solidFill>
                <a:latin typeface="Barlow Light"/>
              </a:rPr>
              <a:t>1.</a:t>
            </a:r>
          </a:p>
        </p:txBody>
      </p:sp>
      <p:sp>
        <p:nvSpPr>
          <p:cNvPr id="49" name="TextBox 49"/>
          <p:cNvSpPr txBox="1"/>
          <p:nvPr/>
        </p:nvSpPr>
        <p:spPr>
          <a:xfrm>
            <a:off x="2016334" y="5655042"/>
            <a:ext cx="4041339" cy="2103140"/>
          </a:xfrm>
          <a:prstGeom prst="rect">
            <a:avLst/>
          </a:prstGeom>
        </p:spPr>
        <p:txBody>
          <a:bodyPr wrap="square" lIns="0" tIns="0" rIns="0" bIns="0" rtlCol="0" anchor="t">
            <a:spAutoFit/>
          </a:bodyPr>
          <a:lstStyle/>
          <a:p>
            <a:pPr algn="just">
              <a:lnSpc>
                <a:spcPts val="4060"/>
              </a:lnSpc>
            </a:pPr>
            <a:r>
              <a:rPr lang="en-US" sz="2200" smtClean="0"/>
              <a:t>Pengawasan penyelenggaraan </a:t>
            </a:r>
            <a:r>
              <a:rPr lang="en-US" sz="2200"/>
              <a:t>pelayanan publik dilakukan oleh pengawas internal dan pengawas eksternal</a:t>
            </a:r>
            <a:endParaRPr lang="en-US" sz="2200">
              <a:solidFill>
                <a:srgbClr val="695941"/>
              </a:solidFill>
              <a:latin typeface="Barlow Light"/>
            </a:endParaRPr>
          </a:p>
        </p:txBody>
      </p:sp>
      <p:sp>
        <p:nvSpPr>
          <p:cNvPr id="50" name="TextBox 50"/>
          <p:cNvSpPr txBox="1"/>
          <p:nvPr/>
        </p:nvSpPr>
        <p:spPr>
          <a:xfrm>
            <a:off x="16304906" y="9237376"/>
            <a:ext cx="1344853" cy="523875"/>
          </a:xfrm>
          <a:prstGeom prst="rect">
            <a:avLst/>
          </a:prstGeom>
        </p:spPr>
        <p:txBody>
          <a:bodyPr lIns="0" tIns="0" rIns="0" bIns="0" rtlCol="0" anchor="t">
            <a:spAutoFit/>
          </a:bodyPr>
          <a:lstStyle/>
          <a:p>
            <a:pPr algn="r">
              <a:lnSpc>
                <a:spcPts val="4200"/>
              </a:lnSpc>
            </a:pPr>
            <a:r>
              <a:rPr lang="en-US" sz="3000">
                <a:solidFill>
                  <a:srgbClr val="FFFFFF"/>
                </a:solidFill>
                <a:latin typeface="Antic Italics"/>
              </a:rPr>
              <a:t>04</a:t>
            </a:r>
          </a:p>
        </p:txBody>
      </p:sp>
      <p:sp>
        <p:nvSpPr>
          <p:cNvPr id="51" name="TextBox 51"/>
          <p:cNvSpPr txBox="1"/>
          <p:nvPr/>
        </p:nvSpPr>
        <p:spPr>
          <a:xfrm>
            <a:off x="12090325" y="4798695"/>
            <a:ext cx="4248517" cy="4873129"/>
          </a:xfrm>
          <a:prstGeom prst="rect">
            <a:avLst/>
          </a:prstGeom>
        </p:spPr>
        <p:txBody>
          <a:bodyPr lIns="0" tIns="0" rIns="0" bIns="0" rtlCol="0" anchor="t">
            <a:spAutoFit/>
          </a:bodyPr>
          <a:lstStyle/>
          <a:p>
            <a:pPr algn="ctr">
              <a:lnSpc>
                <a:spcPts val="3780"/>
              </a:lnSpc>
            </a:pPr>
            <a:r>
              <a:rPr lang="en-US"/>
              <a:t>Pengawasan eksternal </a:t>
            </a:r>
            <a:r>
              <a:rPr lang="en-US" smtClean="0"/>
              <a:t>dilakukan melalui: pengawasan </a:t>
            </a:r>
            <a:r>
              <a:rPr lang="en-US"/>
              <a:t>oleh masyarakat berupa laporan atau pengaduan masyarakat dalam penyelenggaraan pelayanan publik,  </a:t>
            </a:r>
            <a:r>
              <a:rPr lang="en-US" smtClean="0"/>
              <a:t>pengawasan </a:t>
            </a:r>
            <a:r>
              <a:rPr lang="en-US"/>
              <a:t>oleh Ombudsman sesuai dengan peraturan perundang-undangan; dan </a:t>
            </a:r>
            <a:r>
              <a:rPr lang="en-US" smtClean="0"/>
              <a:t>pengawasan </a:t>
            </a:r>
            <a:r>
              <a:rPr lang="en-US"/>
              <a:t>oleh Dewan Perwakilan Rakyat, Dewan Perwakilan Rakyat Daerah Provinsi, Dewan Perwakilan Rakyat Daerah Kabupaten/Kota.</a:t>
            </a:r>
            <a:endParaRPr lang="en-US">
              <a:solidFill>
                <a:srgbClr val="695941"/>
              </a:solidFill>
              <a:latin typeface="Barlow Light"/>
            </a:endParaRPr>
          </a:p>
        </p:txBody>
      </p:sp>
      <p:sp>
        <p:nvSpPr>
          <p:cNvPr id="52" name="TextBox 52"/>
          <p:cNvSpPr txBox="1"/>
          <p:nvPr/>
        </p:nvSpPr>
        <p:spPr>
          <a:xfrm>
            <a:off x="6455599" y="4261368"/>
            <a:ext cx="1520021" cy="688975"/>
          </a:xfrm>
          <a:prstGeom prst="rect">
            <a:avLst/>
          </a:prstGeom>
        </p:spPr>
        <p:txBody>
          <a:bodyPr lIns="0" tIns="0" rIns="0" bIns="0" rtlCol="0" anchor="t">
            <a:spAutoFit/>
          </a:bodyPr>
          <a:lstStyle/>
          <a:p>
            <a:pPr algn="ctr">
              <a:lnSpc>
                <a:spcPts val="5599"/>
              </a:lnSpc>
            </a:pPr>
            <a:r>
              <a:rPr lang="en-US" sz="3999">
                <a:solidFill>
                  <a:srgbClr val="FFFFFF"/>
                </a:solidFill>
                <a:latin typeface="Barlow Light"/>
              </a:rPr>
              <a:t>2.</a:t>
            </a:r>
          </a:p>
        </p:txBody>
      </p:sp>
      <p:sp>
        <p:nvSpPr>
          <p:cNvPr id="53" name="TextBox 53"/>
          <p:cNvSpPr txBox="1"/>
          <p:nvPr/>
        </p:nvSpPr>
        <p:spPr>
          <a:xfrm>
            <a:off x="11617021" y="4229100"/>
            <a:ext cx="1520021" cy="688975"/>
          </a:xfrm>
          <a:prstGeom prst="rect">
            <a:avLst/>
          </a:prstGeom>
        </p:spPr>
        <p:txBody>
          <a:bodyPr lIns="0" tIns="0" rIns="0" bIns="0" rtlCol="0" anchor="t">
            <a:spAutoFit/>
          </a:bodyPr>
          <a:lstStyle/>
          <a:p>
            <a:pPr algn="ctr">
              <a:lnSpc>
                <a:spcPts val="5599"/>
              </a:lnSpc>
            </a:pPr>
            <a:r>
              <a:rPr lang="en-US" sz="3999">
                <a:solidFill>
                  <a:srgbClr val="FFFFFF"/>
                </a:solidFill>
                <a:latin typeface="Barlow Light"/>
              </a:rPr>
              <a:t>3.</a:t>
            </a:r>
          </a:p>
        </p:txBody>
      </p:sp>
      <p:sp>
        <p:nvSpPr>
          <p:cNvPr id="54" name="Freeform 54"/>
          <p:cNvSpPr/>
          <p:nvPr/>
        </p:nvSpPr>
        <p:spPr>
          <a:xfrm rot="-5400000">
            <a:off x="15998448" y="2718598"/>
            <a:ext cx="886300" cy="786390"/>
          </a:xfrm>
          <a:custGeom>
            <a:avLst/>
            <a:gdLst/>
            <a:ahLst/>
            <a:cxnLst/>
            <a:rect l="l" t="t" r="r" b="b"/>
            <a:pathLst>
              <a:path w="886300" h="786390">
                <a:moveTo>
                  <a:pt x="0" y="0"/>
                </a:moveTo>
                <a:lnTo>
                  <a:pt x="886301" y="0"/>
                </a:lnTo>
                <a:lnTo>
                  <a:pt x="886301" y="786390"/>
                </a:lnTo>
                <a:lnTo>
                  <a:pt x="0" y="786390"/>
                </a:lnTo>
                <a:lnTo>
                  <a:pt x="0" y="0"/>
                </a:lnTo>
                <a:close/>
              </a:path>
            </a:pathLst>
          </a:custGeom>
          <a:blipFill>
            <a:blip r:embed="rId4">
              <a:extLst>
                <a:ext uri="{96DAC541-7B7A-43D3-8B79-37D633B846F1}">
                  <asvg:svgBlip xmlns:asvg="http://schemas.microsoft.com/office/drawing/2016/SVG/main" xmlns="" r:embed="rId5"/>
                </a:ext>
              </a:extLst>
            </a:blip>
            <a:stretch>
              <a:fillRect/>
            </a:stretch>
          </a:blipFill>
        </p:spPr>
      </p:sp>
      <p:grpSp>
        <p:nvGrpSpPr>
          <p:cNvPr id="56" name="Group 56"/>
          <p:cNvGrpSpPr/>
          <p:nvPr/>
        </p:nvGrpSpPr>
        <p:grpSpPr>
          <a:xfrm>
            <a:off x="-578688" y="313764"/>
            <a:ext cx="5256593" cy="793952"/>
            <a:chOff x="0" y="0"/>
            <a:chExt cx="4036038" cy="609600"/>
          </a:xfrm>
        </p:grpSpPr>
        <p:sp>
          <p:nvSpPr>
            <p:cNvPr id="57" name="Freeform 57"/>
            <p:cNvSpPr/>
            <p:nvPr/>
          </p:nvSpPr>
          <p:spPr>
            <a:xfrm>
              <a:off x="0" y="0"/>
              <a:ext cx="4036038" cy="609600"/>
            </a:xfrm>
            <a:custGeom>
              <a:avLst/>
              <a:gdLst/>
              <a:ahLst/>
              <a:cxnLst/>
              <a:rect l="l" t="t" r="r" b="b"/>
              <a:pathLst>
                <a:path w="4036038" h="609600">
                  <a:moveTo>
                    <a:pt x="203200" y="0"/>
                  </a:moveTo>
                  <a:lnTo>
                    <a:pt x="4036038" y="0"/>
                  </a:lnTo>
                  <a:lnTo>
                    <a:pt x="3832838" y="609600"/>
                  </a:lnTo>
                  <a:lnTo>
                    <a:pt x="0" y="609600"/>
                  </a:lnTo>
                  <a:lnTo>
                    <a:pt x="203200" y="0"/>
                  </a:lnTo>
                  <a:close/>
                </a:path>
              </a:pathLst>
            </a:custGeom>
            <a:solidFill>
              <a:srgbClr val="D5C5AC"/>
            </a:solidFill>
          </p:spPr>
        </p:sp>
        <p:sp>
          <p:nvSpPr>
            <p:cNvPr id="58" name="TextBox 58"/>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sp>
        <p:nvSpPr>
          <p:cNvPr id="60" name="AutoShape 60"/>
          <p:cNvSpPr/>
          <p:nvPr/>
        </p:nvSpPr>
        <p:spPr>
          <a:xfrm>
            <a:off x="4446936" y="564418"/>
            <a:ext cx="8611039" cy="0"/>
          </a:xfrm>
          <a:prstGeom prst="line">
            <a:avLst/>
          </a:prstGeom>
          <a:ln w="38100" cap="flat">
            <a:solidFill>
              <a:srgbClr val="D5C5AC"/>
            </a:solidFill>
            <a:prstDash val="solid"/>
            <a:headEnd type="none" w="sm" len="sm"/>
            <a:tailEnd type="none" w="sm" len="sm"/>
          </a:ln>
        </p:spPr>
      </p:sp>
      <p:sp>
        <p:nvSpPr>
          <p:cNvPr id="61" name="AutoShape 61"/>
          <p:cNvSpPr/>
          <p:nvPr/>
        </p:nvSpPr>
        <p:spPr>
          <a:xfrm>
            <a:off x="12715937" y="1622495"/>
            <a:ext cx="5915855" cy="0"/>
          </a:xfrm>
          <a:prstGeom prst="line">
            <a:avLst/>
          </a:prstGeom>
          <a:ln w="38100" cap="flat">
            <a:solidFill>
              <a:srgbClr val="D5C5AC"/>
            </a:solidFill>
            <a:prstDash val="solid"/>
            <a:headEnd type="none" w="sm" len="sm"/>
            <a:tailEnd type="none" w="sm" len="sm"/>
          </a:ln>
        </p:spPr>
      </p:sp>
      <p:sp>
        <p:nvSpPr>
          <p:cNvPr id="63" name="AutoShape 63"/>
          <p:cNvSpPr/>
          <p:nvPr/>
        </p:nvSpPr>
        <p:spPr>
          <a:xfrm rot="-4326899">
            <a:off x="12304079" y="1105963"/>
            <a:ext cx="1125794" cy="0"/>
          </a:xfrm>
          <a:prstGeom prst="line">
            <a:avLst/>
          </a:prstGeom>
          <a:ln w="38100" cap="flat">
            <a:solidFill>
              <a:srgbClr val="CDBEAA"/>
            </a:solidFill>
            <a:prstDash val="solid"/>
            <a:headEnd type="none" w="sm" len="sm"/>
            <a:tailEnd type="none" w="sm" len="sm"/>
          </a:ln>
        </p:spPr>
      </p:sp>
      <p:sp>
        <p:nvSpPr>
          <p:cNvPr id="64" name="Rectangle 63"/>
          <p:cNvSpPr/>
          <p:nvPr/>
        </p:nvSpPr>
        <p:spPr>
          <a:xfrm>
            <a:off x="2054188" y="3138748"/>
            <a:ext cx="14387410" cy="830997"/>
          </a:xfrm>
          <a:prstGeom prst="rect">
            <a:avLst/>
          </a:prstGeom>
        </p:spPr>
        <p:txBody>
          <a:bodyPr wrap="square">
            <a:spAutoFit/>
          </a:bodyPr>
          <a:lstStyle/>
          <a:p>
            <a:r>
              <a:rPr lang="en-US" sz="2400"/>
              <a:t>Pasal 35 UU Nomor 25 Tahun 2009 tentang Pelayanan Publik (UU Pelayanan Publik) mengatur bahwa pengawas pelayanan publik terbagi menjadi 2 yaitu pengawas internal dan eksternal.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1ECE5"/>
        </a:solidFill>
        <a:effectLst/>
      </p:bgPr>
    </p:bg>
    <p:spTree>
      <p:nvGrpSpPr>
        <p:cNvPr id="1" name=""/>
        <p:cNvGrpSpPr/>
        <p:nvPr/>
      </p:nvGrpSpPr>
      <p:grpSpPr>
        <a:xfrm>
          <a:off x="0" y="0"/>
          <a:ext cx="0" cy="0"/>
          <a:chOff x="0" y="0"/>
          <a:chExt cx="0" cy="0"/>
        </a:xfrm>
      </p:grpSpPr>
      <p:grpSp>
        <p:nvGrpSpPr>
          <p:cNvPr id="2" name="Group 2"/>
          <p:cNvGrpSpPr/>
          <p:nvPr/>
        </p:nvGrpSpPr>
        <p:grpSpPr>
          <a:xfrm rot="1129566">
            <a:off x="7466663" y="-976168"/>
            <a:ext cx="1920558" cy="12407487"/>
            <a:chOff x="0" y="0"/>
            <a:chExt cx="505826" cy="3267816"/>
          </a:xfrm>
        </p:grpSpPr>
        <p:sp>
          <p:nvSpPr>
            <p:cNvPr id="3" name="Freeform 3"/>
            <p:cNvSpPr/>
            <p:nvPr/>
          </p:nvSpPr>
          <p:spPr>
            <a:xfrm>
              <a:off x="0" y="0"/>
              <a:ext cx="505826" cy="3267816"/>
            </a:xfrm>
            <a:custGeom>
              <a:avLst/>
              <a:gdLst/>
              <a:ahLst/>
              <a:cxnLst/>
              <a:rect l="l" t="t" r="r" b="b"/>
              <a:pathLst>
                <a:path w="505826" h="3267816">
                  <a:moveTo>
                    <a:pt x="0" y="0"/>
                  </a:moveTo>
                  <a:lnTo>
                    <a:pt x="505826" y="0"/>
                  </a:lnTo>
                  <a:lnTo>
                    <a:pt x="505826" y="3267816"/>
                  </a:lnTo>
                  <a:lnTo>
                    <a:pt x="0" y="3267816"/>
                  </a:lnTo>
                  <a:close/>
                </a:path>
              </a:pathLst>
            </a:custGeom>
            <a:solidFill>
              <a:srgbClr val="F6F2EE"/>
            </a:solidFill>
          </p:spPr>
        </p:sp>
        <p:sp>
          <p:nvSpPr>
            <p:cNvPr id="4" name="TextBox 4"/>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5" name="Group 5"/>
          <p:cNvGrpSpPr/>
          <p:nvPr/>
        </p:nvGrpSpPr>
        <p:grpSpPr>
          <a:xfrm rot="1129566">
            <a:off x="10474086" y="-1380932"/>
            <a:ext cx="4014845" cy="13023247"/>
            <a:chOff x="0" y="0"/>
            <a:chExt cx="1057408" cy="3429991"/>
          </a:xfrm>
        </p:grpSpPr>
        <p:sp>
          <p:nvSpPr>
            <p:cNvPr id="6" name="Freeform 6"/>
            <p:cNvSpPr/>
            <p:nvPr/>
          </p:nvSpPr>
          <p:spPr>
            <a:xfrm>
              <a:off x="0" y="0"/>
              <a:ext cx="1057408" cy="3429991"/>
            </a:xfrm>
            <a:custGeom>
              <a:avLst/>
              <a:gdLst/>
              <a:ahLst/>
              <a:cxnLst/>
              <a:rect l="l" t="t" r="r" b="b"/>
              <a:pathLst>
                <a:path w="1057408" h="3429991">
                  <a:moveTo>
                    <a:pt x="0" y="0"/>
                  </a:moveTo>
                  <a:lnTo>
                    <a:pt x="1057408" y="0"/>
                  </a:lnTo>
                  <a:lnTo>
                    <a:pt x="1057408" y="3429991"/>
                  </a:lnTo>
                  <a:lnTo>
                    <a:pt x="0" y="3429991"/>
                  </a:lnTo>
                  <a:close/>
                </a:path>
              </a:pathLst>
            </a:custGeom>
            <a:solidFill>
              <a:srgbClr val="F6F2EE"/>
            </a:solidFill>
          </p:spPr>
        </p:sp>
        <p:sp>
          <p:nvSpPr>
            <p:cNvPr id="7" name="TextBox 7"/>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8" name="Group 8"/>
          <p:cNvGrpSpPr/>
          <p:nvPr/>
        </p:nvGrpSpPr>
        <p:grpSpPr>
          <a:xfrm rot="1129566">
            <a:off x="15509346" y="-1359291"/>
            <a:ext cx="810203" cy="12815907"/>
            <a:chOff x="0" y="0"/>
            <a:chExt cx="213387" cy="3375383"/>
          </a:xfrm>
        </p:grpSpPr>
        <p:sp>
          <p:nvSpPr>
            <p:cNvPr id="9" name="Freeform 9"/>
            <p:cNvSpPr/>
            <p:nvPr/>
          </p:nvSpPr>
          <p:spPr>
            <a:xfrm>
              <a:off x="0" y="0"/>
              <a:ext cx="213387" cy="3375383"/>
            </a:xfrm>
            <a:custGeom>
              <a:avLst/>
              <a:gdLst/>
              <a:ahLst/>
              <a:cxnLst/>
              <a:rect l="l" t="t" r="r" b="b"/>
              <a:pathLst>
                <a:path w="213387" h="3375383">
                  <a:moveTo>
                    <a:pt x="0" y="0"/>
                  </a:moveTo>
                  <a:lnTo>
                    <a:pt x="213387" y="0"/>
                  </a:lnTo>
                  <a:lnTo>
                    <a:pt x="213387" y="3375383"/>
                  </a:lnTo>
                  <a:lnTo>
                    <a:pt x="0" y="3375383"/>
                  </a:lnTo>
                  <a:close/>
                </a:path>
              </a:pathLst>
            </a:custGeom>
            <a:solidFill>
              <a:srgbClr val="F6F2EE"/>
            </a:solidFill>
          </p:spPr>
        </p:sp>
        <p:sp>
          <p:nvSpPr>
            <p:cNvPr id="10" name="TextBox 10"/>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11" name="Group 11"/>
          <p:cNvGrpSpPr/>
          <p:nvPr/>
        </p:nvGrpSpPr>
        <p:grpSpPr>
          <a:xfrm>
            <a:off x="1237568" y="4052143"/>
            <a:ext cx="4151730" cy="789210"/>
            <a:chOff x="0" y="0"/>
            <a:chExt cx="2305593" cy="438275"/>
          </a:xfrm>
        </p:grpSpPr>
        <p:sp>
          <p:nvSpPr>
            <p:cNvPr id="12" name="Freeform 12"/>
            <p:cNvSpPr/>
            <p:nvPr/>
          </p:nvSpPr>
          <p:spPr>
            <a:xfrm>
              <a:off x="0" y="0"/>
              <a:ext cx="2305593" cy="438275"/>
            </a:xfrm>
            <a:custGeom>
              <a:avLst/>
              <a:gdLst/>
              <a:ahLst/>
              <a:cxnLst/>
              <a:rect l="l" t="t" r="r" b="b"/>
              <a:pathLst>
                <a:path w="2305593" h="438275">
                  <a:moveTo>
                    <a:pt x="203200" y="0"/>
                  </a:moveTo>
                  <a:lnTo>
                    <a:pt x="2305593" y="0"/>
                  </a:lnTo>
                  <a:lnTo>
                    <a:pt x="2102393" y="438275"/>
                  </a:lnTo>
                  <a:lnTo>
                    <a:pt x="0" y="438275"/>
                  </a:lnTo>
                  <a:lnTo>
                    <a:pt x="203200" y="0"/>
                  </a:lnTo>
                  <a:close/>
                </a:path>
              </a:pathLst>
            </a:custGeom>
            <a:solidFill>
              <a:srgbClr val="FFFFFF"/>
            </a:solidFill>
            <a:ln>
              <a:noFill/>
            </a:ln>
          </p:spPr>
        </p:sp>
        <p:sp>
          <p:nvSpPr>
            <p:cNvPr id="13" name="TextBox 13"/>
            <p:cNvSpPr txBox="1"/>
            <p:nvPr/>
          </p:nvSpPr>
          <p:spPr>
            <a:xfrm>
              <a:off x="101600" y="-47625"/>
              <a:ext cx="609600" cy="657225"/>
            </a:xfrm>
            <a:prstGeom prst="rect">
              <a:avLst/>
            </a:prstGeom>
          </p:spPr>
          <p:txBody>
            <a:bodyPr lIns="50800" tIns="50800" rIns="50800" bIns="50800" rtlCol="0" anchor="ctr"/>
            <a:lstStyle/>
            <a:p>
              <a:pPr marL="0" lvl="0" indent="0" algn="ctr">
                <a:lnSpc>
                  <a:spcPts val="2659"/>
                </a:lnSpc>
                <a:spcBef>
                  <a:spcPct val="0"/>
                </a:spcBef>
              </a:pPr>
              <a:endParaRPr/>
            </a:p>
          </p:txBody>
        </p:sp>
      </p:grpSp>
      <p:grpSp>
        <p:nvGrpSpPr>
          <p:cNvPr id="14" name="Group 14"/>
          <p:cNvGrpSpPr/>
          <p:nvPr/>
        </p:nvGrpSpPr>
        <p:grpSpPr>
          <a:xfrm>
            <a:off x="16641156" y="9128590"/>
            <a:ext cx="2358485" cy="793952"/>
            <a:chOff x="0" y="0"/>
            <a:chExt cx="1810856" cy="609600"/>
          </a:xfrm>
        </p:grpSpPr>
        <p:sp>
          <p:nvSpPr>
            <p:cNvPr id="15" name="Freeform 15"/>
            <p:cNvSpPr/>
            <p:nvPr/>
          </p:nvSpPr>
          <p:spPr>
            <a:xfrm>
              <a:off x="0" y="0"/>
              <a:ext cx="1810856" cy="609600"/>
            </a:xfrm>
            <a:custGeom>
              <a:avLst/>
              <a:gdLst/>
              <a:ahLst/>
              <a:cxnLst/>
              <a:rect l="l" t="t" r="r" b="b"/>
              <a:pathLst>
                <a:path w="1810856" h="609600">
                  <a:moveTo>
                    <a:pt x="203200" y="0"/>
                  </a:moveTo>
                  <a:lnTo>
                    <a:pt x="1810856" y="0"/>
                  </a:lnTo>
                  <a:lnTo>
                    <a:pt x="1607656" y="609600"/>
                  </a:lnTo>
                  <a:lnTo>
                    <a:pt x="0" y="609600"/>
                  </a:lnTo>
                  <a:lnTo>
                    <a:pt x="203200" y="0"/>
                  </a:lnTo>
                  <a:close/>
                </a:path>
              </a:pathLst>
            </a:custGeom>
            <a:solidFill>
              <a:srgbClr val="CDBEAA"/>
            </a:solidFill>
          </p:spPr>
        </p:sp>
        <p:sp>
          <p:nvSpPr>
            <p:cNvPr id="16" name="TextBox 16"/>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grpSp>
        <p:nvGrpSpPr>
          <p:cNvPr id="17" name="Group 17"/>
          <p:cNvGrpSpPr/>
          <p:nvPr/>
        </p:nvGrpSpPr>
        <p:grpSpPr>
          <a:xfrm>
            <a:off x="2799405" y="2808002"/>
            <a:ext cx="2925568" cy="789210"/>
            <a:chOff x="0" y="0"/>
            <a:chExt cx="1624665" cy="438275"/>
          </a:xfrm>
        </p:grpSpPr>
        <p:sp>
          <p:nvSpPr>
            <p:cNvPr id="18" name="Freeform 18"/>
            <p:cNvSpPr/>
            <p:nvPr/>
          </p:nvSpPr>
          <p:spPr>
            <a:xfrm>
              <a:off x="0" y="0"/>
              <a:ext cx="1624665" cy="438275"/>
            </a:xfrm>
            <a:custGeom>
              <a:avLst/>
              <a:gdLst/>
              <a:ahLst/>
              <a:cxnLst/>
              <a:rect l="l" t="t" r="r" b="b"/>
              <a:pathLst>
                <a:path w="1624665" h="438275">
                  <a:moveTo>
                    <a:pt x="203200" y="0"/>
                  </a:moveTo>
                  <a:lnTo>
                    <a:pt x="1624665" y="0"/>
                  </a:lnTo>
                  <a:lnTo>
                    <a:pt x="1421465" y="438275"/>
                  </a:lnTo>
                  <a:lnTo>
                    <a:pt x="0" y="438275"/>
                  </a:lnTo>
                  <a:lnTo>
                    <a:pt x="203200" y="0"/>
                  </a:lnTo>
                  <a:close/>
                </a:path>
              </a:pathLst>
            </a:custGeom>
            <a:solidFill>
              <a:srgbClr val="E6DBC9"/>
            </a:solidFill>
            <a:ln>
              <a:noFill/>
            </a:ln>
          </p:spPr>
        </p:sp>
        <p:sp>
          <p:nvSpPr>
            <p:cNvPr id="19" name="TextBox 19"/>
            <p:cNvSpPr txBox="1"/>
            <p:nvPr/>
          </p:nvSpPr>
          <p:spPr>
            <a:xfrm>
              <a:off x="101600" y="-47625"/>
              <a:ext cx="609600" cy="657225"/>
            </a:xfrm>
            <a:prstGeom prst="rect">
              <a:avLst/>
            </a:prstGeom>
          </p:spPr>
          <p:txBody>
            <a:bodyPr lIns="50800" tIns="50800" rIns="50800" bIns="50800" rtlCol="0" anchor="ctr"/>
            <a:lstStyle/>
            <a:p>
              <a:pPr marL="0" lvl="0" indent="0" algn="ctr">
                <a:lnSpc>
                  <a:spcPts val="2659"/>
                </a:lnSpc>
                <a:spcBef>
                  <a:spcPct val="0"/>
                </a:spcBef>
              </a:pPr>
              <a:endParaRPr/>
            </a:p>
          </p:txBody>
        </p:sp>
      </p:grpSp>
      <p:sp>
        <p:nvSpPr>
          <p:cNvPr id="20" name="AutoShape 20"/>
          <p:cNvSpPr/>
          <p:nvPr/>
        </p:nvSpPr>
        <p:spPr>
          <a:xfrm rot="-4310942">
            <a:off x="2184491" y="5715739"/>
            <a:ext cx="7331031" cy="0"/>
          </a:xfrm>
          <a:prstGeom prst="line">
            <a:avLst/>
          </a:prstGeom>
          <a:ln w="38100" cap="flat">
            <a:solidFill>
              <a:srgbClr val="CDBEAA"/>
            </a:solidFill>
            <a:prstDash val="solid"/>
            <a:headEnd type="none" w="sm" len="sm"/>
            <a:tailEnd type="none" w="sm" len="sm"/>
          </a:ln>
        </p:spPr>
      </p:sp>
      <p:grpSp>
        <p:nvGrpSpPr>
          <p:cNvPr id="21" name="Group 21"/>
          <p:cNvGrpSpPr/>
          <p:nvPr/>
        </p:nvGrpSpPr>
        <p:grpSpPr>
          <a:xfrm>
            <a:off x="7040264" y="2917098"/>
            <a:ext cx="1326283" cy="1326283"/>
            <a:chOff x="0" y="0"/>
            <a:chExt cx="812800" cy="812800"/>
          </a:xfrm>
        </p:grpSpPr>
        <p:sp>
          <p:nvSpPr>
            <p:cNvPr id="22" name="Freeform 22"/>
            <p:cNvSpPr/>
            <p:nvPr/>
          </p:nvSpPr>
          <p:spPr>
            <a:xfrm>
              <a:off x="1813" y="0"/>
              <a:ext cx="809173" cy="812800"/>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8F7F6A"/>
            </a:solidFill>
          </p:spPr>
        </p:sp>
        <p:sp>
          <p:nvSpPr>
            <p:cNvPr id="23" name="TextBox 23"/>
            <p:cNvSpPr txBox="1"/>
            <p:nvPr/>
          </p:nvSpPr>
          <p:spPr>
            <a:xfrm>
              <a:off x="76200" y="28575"/>
              <a:ext cx="660400" cy="708025"/>
            </a:xfrm>
            <a:prstGeom prst="rect">
              <a:avLst/>
            </a:prstGeom>
          </p:spPr>
          <p:txBody>
            <a:bodyPr lIns="50800" tIns="50800" rIns="50800" bIns="50800" rtlCol="0" anchor="ctr"/>
            <a:lstStyle/>
            <a:p>
              <a:pPr algn="ctr">
                <a:lnSpc>
                  <a:spcPts val="2659"/>
                </a:lnSpc>
              </a:pPr>
              <a:endParaRPr/>
            </a:p>
          </p:txBody>
        </p:sp>
      </p:grpSp>
      <p:grpSp>
        <p:nvGrpSpPr>
          <p:cNvPr id="27" name="Group 27"/>
          <p:cNvGrpSpPr/>
          <p:nvPr/>
        </p:nvGrpSpPr>
        <p:grpSpPr>
          <a:xfrm>
            <a:off x="12327599" y="2895971"/>
            <a:ext cx="1326283" cy="1326283"/>
            <a:chOff x="0" y="0"/>
            <a:chExt cx="812800" cy="812800"/>
          </a:xfrm>
        </p:grpSpPr>
        <p:sp>
          <p:nvSpPr>
            <p:cNvPr id="28" name="Freeform 28"/>
            <p:cNvSpPr/>
            <p:nvPr/>
          </p:nvSpPr>
          <p:spPr>
            <a:xfrm>
              <a:off x="1813" y="0"/>
              <a:ext cx="809173" cy="812800"/>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8F7F6A"/>
            </a:solidFill>
          </p:spPr>
        </p:sp>
        <p:sp>
          <p:nvSpPr>
            <p:cNvPr id="29" name="TextBox 29"/>
            <p:cNvSpPr txBox="1"/>
            <p:nvPr/>
          </p:nvSpPr>
          <p:spPr>
            <a:xfrm>
              <a:off x="76200" y="28575"/>
              <a:ext cx="660400" cy="708025"/>
            </a:xfrm>
            <a:prstGeom prst="rect">
              <a:avLst/>
            </a:prstGeom>
          </p:spPr>
          <p:txBody>
            <a:bodyPr lIns="50800" tIns="50800" rIns="50800" bIns="50800" rtlCol="0" anchor="ctr"/>
            <a:lstStyle/>
            <a:p>
              <a:pPr algn="ctr">
                <a:lnSpc>
                  <a:spcPts val="2659"/>
                </a:lnSpc>
              </a:pPr>
              <a:endParaRPr/>
            </a:p>
          </p:txBody>
        </p:sp>
      </p:grpSp>
      <p:sp>
        <p:nvSpPr>
          <p:cNvPr id="32" name="TextBox 32"/>
          <p:cNvSpPr txBox="1"/>
          <p:nvPr/>
        </p:nvSpPr>
        <p:spPr>
          <a:xfrm>
            <a:off x="11414980" y="6354856"/>
            <a:ext cx="1077605" cy="1155317"/>
          </a:xfrm>
          <a:prstGeom prst="rect">
            <a:avLst/>
          </a:prstGeom>
        </p:spPr>
        <p:txBody>
          <a:bodyPr lIns="50800" tIns="50800" rIns="50800" bIns="50800" rtlCol="0" anchor="ctr"/>
          <a:lstStyle/>
          <a:p>
            <a:pPr algn="ctr">
              <a:lnSpc>
                <a:spcPts val="2659"/>
              </a:lnSpc>
            </a:pPr>
            <a:endParaRPr/>
          </a:p>
        </p:txBody>
      </p:sp>
      <p:sp>
        <p:nvSpPr>
          <p:cNvPr id="33" name="Freeform 33"/>
          <p:cNvSpPr/>
          <p:nvPr/>
        </p:nvSpPr>
        <p:spPr>
          <a:xfrm>
            <a:off x="7250157" y="3236958"/>
            <a:ext cx="830025" cy="644307"/>
          </a:xfrm>
          <a:custGeom>
            <a:avLst/>
            <a:gdLst/>
            <a:ahLst/>
            <a:cxnLst/>
            <a:rect l="l" t="t" r="r" b="b"/>
            <a:pathLst>
              <a:path w="830025" h="644307">
                <a:moveTo>
                  <a:pt x="0" y="0"/>
                </a:moveTo>
                <a:lnTo>
                  <a:pt x="830025" y="0"/>
                </a:lnTo>
                <a:lnTo>
                  <a:pt x="830025" y="644307"/>
                </a:lnTo>
                <a:lnTo>
                  <a:pt x="0" y="644307"/>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36" name="Freeform 36"/>
          <p:cNvSpPr/>
          <p:nvPr/>
        </p:nvSpPr>
        <p:spPr>
          <a:xfrm>
            <a:off x="12632515" y="3169096"/>
            <a:ext cx="734220" cy="736900"/>
          </a:xfrm>
          <a:custGeom>
            <a:avLst/>
            <a:gdLst/>
            <a:ahLst/>
            <a:cxnLst/>
            <a:rect l="l" t="t" r="r" b="b"/>
            <a:pathLst>
              <a:path w="734220" h="736900">
                <a:moveTo>
                  <a:pt x="0" y="0"/>
                </a:moveTo>
                <a:lnTo>
                  <a:pt x="734221" y="0"/>
                </a:lnTo>
                <a:lnTo>
                  <a:pt x="734221" y="736900"/>
                </a:lnTo>
                <a:lnTo>
                  <a:pt x="0" y="736900"/>
                </a:lnTo>
                <a:lnTo>
                  <a:pt x="0" y="0"/>
                </a:lnTo>
                <a:close/>
              </a:path>
            </a:pathLst>
          </a:custGeom>
          <a:blipFill>
            <a:blip r:embed="rId4">
              <a:extLst>
                <a:ext uri="{96DAC541-7B7A-43D3-8B79-37D633B846F1}">
                  <asvg:svgBlip xmlns:asvg="http://schemas.microsoft.com/office/drawing/2016/SVG/main" xmlns="" r:embed="rId9"/>
                </a:ext>
              </a:extLst>
            </a:blip>
            <a:stretch>
              <a:fillRect/>
            </a:stretch>
          </a:blipFill>
        </p:spPr>
      </p:sp>
      <p:sp>
        <p:nvSpPr>
          <p:cNvPr id="37" name="TextBox 37"/>
          <p:cNvSpPr txBox="1"/>
          <p:nvPr/>
        </p:nvSpPr>
        <p:spPr>
          <a:xfrm>
            <a:off x="8569109" y="3313981"/>
            <a:ext cx="2578848" cy="609782"/>
          </a:xfrm>
          <a:prstGeom prst="rect">
            <a:avLst/>
          </a:prstGeom>
        </p:spPr>
        <p:txBody>
          <a:bodyPr lIns="0" tIns="0" rIns="0" bIns="0" rtlCol="0" anchor="t">
            <a:spAutoFit/>
          </a:bodyPr>
          <a:lstStyle/>
          <a:p>
            <a:pPr>
              <a:lnSpc>
                <a:spcPts val="5739"/>
              </a:lnSpc>
            </a:pPr>
            <a:r>
              <a:rPr lang="en-US" sz="2400" b="1" smtClean="0">
                <a:solidFill>
                  <a:srgbClr val="695941"/>
                </a:solidFill>
                <a:latin typeface="Barlow SemiCondensed Italics"/>
              </a:rPr>
              <a:t>Pihak Internal</a:t>
            </a:r>
            <a:endParaRPr lang="en-US" sz="2400" b="1">
              <a:solidFill>
                <a:srgbClr val="695941"/>
              </a:solidFill>
              <a:latin typeface="Barlow SemiCondensed Italics"/>
            </a:endParaRPr>
          </a:p>
        </p:txBody>
      </p:sp>
      <p:sp>
        <p:nvSpPr>
          <p:cNvPr id="38" name="TextBox 38"/>
          <p:cNvSpPr txBox="1"/>
          <p:nvPr/>
        </p:nvSpPr>
        <p:spPr>
          <a:xfrm>
            <a:off x="16304906" y="9237376"/>
            <a:ext cx="1344853" cy="523875"/>
          </a:xfrm>
          <a:prstGeom prst="rect">
            <a:avLst/>
          </a:prstGeom>
        </p:spPr>
        <p:txBody>
          <a:bodyPr lIns="0" tIns="0" rIns="0" bIns="0" rtlCol="0" anchor="t">
            <a:spAutoFit/>
          </a:bodyPr>
          <a:lstStyle/>
          <a:p>
            <a:pPr algn="r">
              <a:lnSpc>
                <a:spcPts val="4200"/>
              </a:lnSpc>
            </a:pPr>
            <a:r>
              <a:rPr lang="en-US" sz="3000">
                <a:solidFill>
                  <a:srgbClr val="FFFFFF"/>
                </a:solidFill>
                <a:latin typeface="Antic Italics"/>
              </a:rPr>
              <a:t>06</a:t>
            </a:r>
          </a:p>
        </p:txBody>
      </p:sp>
      <p:sp>
        <p:nvSpPr>
          <p:cNvPr id="41" name="TextBox 41"/>
          <p:cNvSpPr txBox="1"/>
          <p:nvPr/>
        </p:nvSpPr>
        <p:spPr>
          <a:xfrm>
            <a:off x="13903972" y="3232655"/>
            <a:ext cx="2578848" cy="609782"/>
          </a:xfrm>
          <a:prstGeom prst="rect">
            <a:avLst/>
          </a:prstGeom>
        </p:spPr>
        <p:txBody>
          <a:bodyPr lIns="0" tIns="0" rIns="0" bIns="0" rtlCol="0" anchor="t">
            <a:spAutoFit/>
          </a:bodyPr>
          <a:lstStyle/>
          <a:p>
            <a:pPr>
              <a:lnSpc>
                <a:spcPts val="5739"/>
              </a:lnSpc>
            </a:pPr>
            <a:r>
              <a:rPr lang="en-US" sz="2400" b="1" smtClean="0">
                <a:solidFill>
                  <a:srgbClr val="695941"/>
                </a:solidFill>
                <a:latin typeface="Barlow SemiCondensed Italics"/>
              </a:rPr>
              <a:t>Pihak Eksternal</a:t>
            </a:r>
            <a:endParaRPr lang="en-US" sz="2400" b="1">
              <a:solidFill>
                <a:srgbClr val="695941"/>
              </a:solidFill>
              <a:latin typeface="Barlow SemiCondensed Italics"/>
            </a:endParaRPr>
          </a:p>
        </p:txBody>
      </p:sp>
      <p:sp>
        <p:nvSpPr>
          <p:cNvPr id="43" name="TextBox 43"/>
          <p:cNvSpPr txBox="1"/>
          <p:nvPr/>
        </p:nvSpPr>
        <p:spPr>
          <a:xfrm>
            <a:off x="6625917" y="4402330"/>
            <a:ext cx="4711861" cy="4924425"/>
          </a:xfrm>
          <a:prstGeom prst="rect">
            <a:avLst/>
          </a:prstGeom>
        </p:spPr>
        <p:txBody>
          <a:bodyPr wrap="square" lIns="0" tIns="0" rIns="0" bIns="0" rtlCol="0" anchor="t">
            <a:spAutoFit/>
          </a:bodyPr>
          <a:lstStyle/>
          <a:p>
            <a:pPr marL="342900" indent="-342900" algn="just">
              <a:buFont typeface="Wingdings" pitchFamily="2" charset="2"/>
              <a:buChar char="§"/>
            </a:pPr>
            <a:r>
              <a:rPr lang="fi-FI" sz="2000" smtClean="0"/>
              <a:t>Melakukan </a:t>
            </a:r>
            <a:r>
              <a:rPr lang="fi-FI" sz="2000"/>
              <a:t>evaluasi kinerja penyelenggaraan pelayanan </a:t>
            </a:r>
            <a:r>
              <a:rPr lang="fi-FI" sz="2000" smtClean="0"/>
              <a:t>publik yang dilakukanoleh atasan langsung.</a:t>
            </a:r>
            <a:endParaRPr lang="en-US" sz="2000">
              <a:solidFill>
                <a:srgbClr val="695941"/>
              </a:solidFill>
              <a:latin typeface="Barlow Light"/>
            </a:endParaRPr>
          </a:p>
          <a:p>
            <a:pPr marL="342900" indent="-342900" algn="just">
              <a:buFont typeface="Wingdings" pitchFamily="2" charset="2"/>
              <a:buChar char="§"/>
            </a:pPr>
            <a:r>
              <a:rPr lang="fi-FI" sz="2000"/>
              <a:t>M</a:t>
            </a:r>
            <a:r>
              <a:rPr lang="fi-FI" sz="2000" smtClean="0"/>
              <a:t>enjamin </a:t>
            </a:r>
            <a:r>
              <a:rPr lang="fi-FI" sz="2000"/>
              <a:t>bahwa suatu kegiatan dapat berjalan secara efisien, efektif dan sesuai dengan aturannya dalam mencapai tujuan organisasi</a:t>
            </a:r>
            <a:r>
              <a:rPr lang="fi-FI" sz="2000" smtClean="0"/>
              <a:t>.</a:t>
            </a:r>
          </a:p>
          <a:p>
            <a:pPr marL="342900" indent="-342900" algn="just">
              <a:buFont typeface="Wingdings" pitchFamily="2" charset="2"/>
              <a:buChar char="§"/>
            </a:pPr>
            <a:r>
              <a:rPr lang="fi-FI" sz="2000"/>
              <a:t>Pengawas internal berfungsi sebagai fungsi pengawasan pada level dasar, karena pengawas internal berada di dalam instansi diharapkan dapat lebih banyak mengetahui seluk beluk dan karakter pelaksana pelayanan publik beserta potensi penyimpangan yang mungki terjadi</a:t>
            </a:r>
          </a:p>
          <a:p>
            <a:pPr marL="342900" indent="-342900" algn="just">
              <a:buFont typeface="Wingdings" pitchFamily="2" charset="2"/>
              <a:buChar char="§"/>
            </a:pPr>
            <a:endParaRPr lang="fi-FI" sz="2000"/>
          </a:p>
        </p:txBody>
      </p:sp>
      <p:sp>
        <p:nvSpPr>
          <p:cNvPr id="47" name="Freeform 47"/>
          <p:cNvSpPr/>
          <p:nvPr/>
        </p:nvSpPr>
        <p:spPr>
          <a:xfrm>
            <a:off x="-181089" y="7928176"/>
            <a:ext cx="2482215" cy="2482215"/>
          </a:xfrm>
          <a:custGeom>
            <a:avLst/>
            <a:gdLst/>
            <a:ahLst/>
            <a:cxnLst/>
            <a:rect l="l" t="t" r="r" b="b"/>
            <a:pathLst>
              <a:path w="2482215" h="2482215">
                <a:moveTo>
                  <a:pt x="0" y="0"/>
                </a:moveTo>
                <a:lnTo>
                  <a:pt x="2482215" y="0"/>
                </a:lnTo>
                <a:lnTo>
                  <a:pt x="2482215" y="2482215"/>
                </a:lnTo>
                <a:lnTo>
                  <a:pt x="0" y="2482215"/>
                </a:lnTo>
                <a:lnTo>
                  <a:pt x="0" y="0"/>
                </a:lnTo>
                <a:close/>
              </a:path>
            </a:pathLst>
          </a:custGeom>
          <a:blipFill>
            <a:blip r:embed="rId10">
              <a:extLst>
                <a:ext uri="{96DAC541-7B7A-43D3-8B79-37D633B846F1}">
                  <asvg:svgBlip xmlns:asvg="http://schemas.microsoft.com/office/drawing/2016/SVG/main" xmlns="" r:embed="rId11"/>
                </a:ext>
              </a:extLst>
            </a:blip>
            <a:stretch>
              <a:fillRect/>
            </a:stretch>
          </a:blipFill>
        </p:spPr>
      </p:sp>
      <p:grpSp>
        <p:nvGrpSpPr>
          <p:cNvPr id="49" name="Group 49"/>
          <p:cNvGrpSpPr/>
          <p:nvPr/>
        </p:nvGrpSpPr>
        <p:grpSpPr>
          <a:xfrm>
            <a:off x="-578688" y="313764"/>
            <a:ext cx="5256593" cy="793952"/>
            <a:chOff x="0" y="0"/>
            <a:chExt cx="4036038" cy="609600"/>
          </a:xfrm>
        </p:grpSpPr>
        <p:sp>
          <p:nvSpPr>
            <p:cNvPr id="50" name="Freeform 50"/>
            <p:cNvSpPr/>
            <p:nvPr/>
          </p:nvSpPr>
          <p:spPr>
            <a:xfrm>
              <a:off x="0" y="0"/>
              <a:ext cx="4036038" cy="609600"/>
            </a:xfrm>
            <a:custGeom>
              <a:avLst/>
              <a:gdLst/>
              <a:ahLst/>
              <a:cxnLst/>
              <a:rect l="l" t="t" r="r" b="b"/>
              <a:pathLst>
                <a:path w="4036038" h="609600">
                  <a:moveTo>
                    <a:pt x="203200" y="0"/>
                  </a:moveTo>
                  <a:lnTo>
                    <a:pt x="4036038" y="0"/>
                  </a:lnTo>
                  <a:lnTo>
                    <a:pt x="3832838" y="609600"/>
                  </a:lnTo>
                  <a:lnTo>
                    <a:pt x="0" y="609600"/>
                  </a:lnTo>
                  <a:lnTo>
                    <a:pt x="203200" y="0"/>
                  </a:lnTo>
                  <a:close/>
                </a:path>
              </a:pathLst>
            </a:custGeom>
            <a:solidFill>
              <a:srgbClr val="D5C5AC"/>
            </a:solidFill>
          </p:spPr>
        </p:sp>
        <p:sp>
          <p:nvSpPr>
            <p:cNvPr id="51" name="TextBox 51"/>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sp>
        <p:nvSpPr>
          <p:cNvPr id="53" name="AutoShape 53"/>
          <p:cNvSpPr/>
          <p:nvPr/>
        </p:nvSpPr>
        <p:spPr>
          <a:xfrm>
            <a:off x="4446936" y="564418"/>
            <a:ext cx="8611039" cy="0"/>
          </a:xfrm>
          <a:prstGeom prst="line">
            <a:avLst/>
          </a:prstGeom>
          <a:ln w="38100" cap="flat">
            <a:solidFill>
              <a:srgbClr val="D5C5AC"/>
            </a:solidFill>
            <a:prstDash val="solid"/>
            <a:headEnd type="none" w="sm" len="sm"/>
            <a:tailEnd type="none" w="sm" len="sm"/>
          </a:ln>
        </p:spPr>
      </p:sp>
      <p:sp>
        <p:nvSpPr>
          <p:cNvPr id="54" name="AutoShape 54"/>
          <p:cNvSpPr/>
          <p:nvPr/>
        </p:nvSpPr>
        <p:spPr>
          <a:xfrm>
            <a:off x="12715937" y="1622495"/>
            <a:ext cx="5915855" cy="0"/>
          </a:xfrm>
          <a:prstGeom prst="line">
            <a:avLst/>
          </a:prstGeom>
          <a:ln w="38100" cap="flat">
            <a:solidFill>
              <a:srgbClr val="D5C5AC"/>
            </a:solidFill>
            <a:prstDash val="solid"/>
            <a:headEnd type="none" w="sm" len="sm"/>
            <a:tailEnd type="none" w="sm" len="sm"/>
          </a:ln>
        </p:spPr>
      </p:sp>
      <p:sp>
        <p:nvSpPr>
          <p:cNvPr id="56" name="AutoShape 56"/>
          <p:cNvSpPr/>
          <p:nvPr/>
        </p:nvSpPr>
        <p:spPr>
          <a:xfrm rot="-4326899">
            <a:off x="12304079" y="1105963"/>
            <a:ext cx="1125794" cy="0"/>
          </a:xfrm>
          <a:prstGeom prst="line">
            <a:avLst/>
          </a:prstGeom>
          <a:ln w="38100" cap="flat">
            <a:solidFill>
              <a:srgbClr val="CDBEAA"/>
            </a:solidFill>
            <a:prstDash val="solid"/>
            <a:headEnd type="none" w="sm" len="sm"/>
            <a:tailEnd type="none" w="sm" len="sm"/>
          </a:ln>
        </p:spPr>
      </p:sp>
      <p:sp>
        <p:nvSpPr>
          <p:cNvPr id="57" name="Rectangle 56"/>
          <p:cNvSpPr/>
          <p:nvPr/>
        </p:nvSpPr>
        <p:spPr>
          <a:xfrm>
            <a:off x="1060018" y="922230"/>
            <a:ext cx="15018182" cy="1438855"/>
          </a:xfrm>
          <a:prstGeom prst="rect">
            <a:avLst/>
          </a:prstGeom>
        </p:spPr>
        <p:txBody>
          <a:bodyPr wrap="square">
            <a:spAutoFit/>
          </a:bodyPr>
          <a:lstStyle/>
          <a:p>
            <a:pPr algn="ctr">
              <a:lnSpc>
                <a:spcPts val="10499"/>
              </a:lnSpc>
            </a:pPr>
            <a:r>
              <a:rPr lang="id-ID" sz="3600"/>
              <a:t>Penilaian kualitas pelayanan publik melalui evaluasi dan pengawasan</a:t>
            </a:r>
            <a:endParaRPr lang="en-US" sz="3600">
              <a:solidFill>
                <a:srgbClr val="695941"/>
              </a:solidFill>
              <a:latin typeface="Barlow SemiCondensed Italics"/>
            </a:endParaRPr>
          </a:p>
        </p:txBody>
      </p:sp>
      <p:sp>
        <p:nvSpPr>
          <p:cNvPr id="58" name="Rectangle 57"/>
          <p:cNvSpPr/>
          <p:nvPr/>
        </p:nvSpPr>
        <p:spPr>
          <a:xfrm>
            <a:off x="1121900" y="3797179"/>
            <a:ext cx="4728106" cy="1569660"/>
          </a:xfrm>
          <a:prstGeom prst="rect">
            <a:avLst/>
          </a:prstGeom>
        </p:spPr>
        <p:txBody>
          <a:bodyPr wrap="square">
            <a:spAutoFit/>
          </a:bodyPr>
          <a:lstStyle/>
          <a:p>
            <a:r>
              <a:rPr lang="id-ID" sz="3200"/>
              <a:t>Peran pihak internal dan eksternal dalam evaluasi pelayanan publik</a:t>
            </a:r>
            <a:endParaRPr lang="en-US" sz="3200"/>
          </a:p>
        </p:txBody>
      </p:sp>
      <p:sp>
        <p:nvSpPr>
          <p:cNvPr id="39" name="Rectangle 38"/>
          <p:cNvSpPr/>
          <p:nvPr/>
        </p:nvSpPr>
        <p:spPr>
          <a:xfrm>
            <a:off x="12330557" y="4446748"/>
            <a:ext cx="4839900" cy="3170099"/>
          </a:xfrm>
          <a:prstGeom prst="rect">
            <a:avLst/>
          </a:prstGeom>
        </p:spPr>
        <p:txBody>
          <a:bodyPr wrap="square">
            <a:spAutoFit/>
          </a:bodyPr>
          <a:lstStyle/>
          <a:p>
            <a:pPr marL="285750" indent="-285750" algn="just">
              <a:buFont typeface="Wingdings" pitchFamily="2" charset="2"/>
              <a:buChar char="§"/>
            </a:pPr>
            <a:r>
              <a:rPr lang="en-US" sz="2000" smtClean="0"/>
              <a:t>Jika </a:t>
            </a:r>
            <a:r>
              <a:rPr lang="en-US" sz="2000"/>
              <a:t>fungsi pengawasan oleh pengawas internal gagal bereaksi atau berfungsi dengan baik, maka harus ada peran dari fungsi pengawasan level lanjutan, yakni pengawasan eksternal</a:t>
            </a:r>
            <a:r>
              <a:rPr lang="en-US" sz="2000" smtClean="0"/>
              <a:t>.</a:t>
            </a:r>
          </a:p>
          <a:p>
            <a:pPr marL="285750" indent="-285750" algn="just">
              <a:buFont typeface="Wingdings" pitchFamily="2" charset="2"/>
              <a:buChar char="§"/>
            </a:pPr>
            <a:r>
              <a:rPr lang="en-US" sz="2000" smtClean="0"/>
              <a:t>Sebagai Lembaga </a:t>
            </a:r>
            <a:r>
              <a:rPr lang="en-US" sz="2000"/>
              <a:t>pemberi pengaruh dalam pengawasan pelayanan publik. Hal ini </a:t>
            </a:r>
            <a:r>
              <a:rPr lang="en-US" sz="2000" smtClean="0"/>
              <a:t>akan </a:t>
            </a:r>
            <a:r>
              <a:rPr lang="en-US" sz="2000"/>
              <a:t>meningkatkan kinerja aparatur pelayanan publik dalam memberikan layanan terbaiknya kepada masyarakat.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1ECE5"/>
        </a:solidFill>
        <a:effectLst/>
      </p:bgPr>
    </p:bg>
    <p:spTree>
      <p:nvGrpSpPr>
        <p:cNvPr id="1" name=""/>
        <p:cNvGrpSpPr/>
        <p:nvPr/>
      </p:nvGrpSpPr>
      <p:grpSpPr>
        <a:xfrm>
          <a:off x="0" y="0"/>
          <a:ext cx="0" cy="0"/>
          <a:chOff x="0" y="0"/>
          <a:chExt cx="0" cy="0"/>
        </a:xfrm>
      </p:grpSpPr>
      <p:grpSp>
        <p:nvGrpSpPr>
          <p:cNvPr id="2" name="Group 2"/>
          <p:cNvGrpSpPr/>
          <p:nvPr/>
        </p:nvGrpSpPr>
        <p:grpSpPr>
          <a:xfrm rot="1129566">
            <a:off x="7466663" y="-976168"/>
            <a:ext cx="1920558" cy="12407487"/>
            <a:chOff x="0" y="0"/>
            <a:chExt cx="505826" cy="3267816"/>
          </a:xfrm>
        </p:grpSpPr>
        <p:sp>
          <p:nvSpPr>
            <p:cNvPr id="3" name="Freeform 3"/>
            <p:cNvSpPr/>
            <p:nvPr/>
          </p:nvSpPr>
          <p:spPr>
            <a:xfrm>
              <a:off x="0" y="0"/>
              <a:ext cx="505826" cy="3267816"/>
            </a:xfrm>
            <a:custGeom>
              <a:avLst/>
              <a:gdLst/>
              <a:ahLst/>
              <a:cxnLst/>
              <a:rect l="l" t="t" r="r" b="b"/>
              <a:pathLst>
                <a:path w="505826" h="3267816">
                  <a:moveTo>
                    <a:pt x="0" y="0"/>
                  </a:moveTo>
                  <a:lnTo>
                    <a:pt x="505826" y="0"/>
                  </a:lnTo>
                  <a:lnTo>
                    <a:pt x="505826" y="3267816"/>
                  </a:lnTo>
                  <a:lnTo>
                    <a:pt x="0" y="3267816"/>
                  </a:lnTo>
                  <a:close/>
                </a:path>
              </a:pathLst>
            </a:custGeom>
            <a:solidFill>
              <a:srgbClr val="F6F2EE"/>
            </a:solidFill>
          </p:spPr>
        </p:sp>
        <p:sp>
          <p:nvSpPr>
            <p:cNvPr id="4" name="TextBox 4"/>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5" name="Group 5"/>
          <p:cNvGrpSpPr/>
          <p:nvPr/>
        </p:nvGrpSpPr>
        <p:grpSpPr>
          <a:xfrm rot="1129566">
            <a:off x="10474086" y="-1380932"/>
            <a:ext cx="4014845" cy="13023247"/>
            <a:chOff x="0" y="0"/>
            <a:chExt cx="1057408" cy="3429991"/>
          </a:xfrm>
        </p:grpSpPr>
        <p:sp>
          <p:nvSpPr>
            <p:cNvPr id="6" name="Freeform 6"/>
            <p:cNvSpPr/>
            <p:nvPr/>
          </p:nvSpPr>
          <p:spPr>
            <a:xfrm>
              <a:off x="0" y="0"/>
              <a:ext cx="1057408" cy="3429991"/>
            </a:xfrm>
            <a:custGeom>
              <a:avLst/>
              <a:gdLst/>
              <a:ahLst/>
              <a:cxnLst/>
              <a:rect l="l" t="t" r="r" b="b"/>
              <a:pathLst>
                <a:path w="1057408" h="3429991">
                  <a:moveTo>
                    <a:pt x="0" y="0"/>
                  </a:moveTo>
                  <a:lnTo>
                    <a:pt x="1057408" y="0"/>
                  </a:lnTo>
                  <a:lnTo>
                    <a:pt x="1057408" y="3429991"/>
                  </a:lnTo>
                  <a:lnTo>
                    <a:pt x="0" y="3429991"/>
                  </a:lnTo>
                  <a:close/>
                </a:path>
              </a:pathLst>
            </a:custGeom>
            <a:solidFill>
              <a:srgbClr val="F6F2EE"/>
            </a:solidFill>
          </p:spPr>
        </p:sp>
        <p:sp>
          <p:nvSpPr>
            <p:cNvPr id="7" name="TextBox 7"/>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8" name="Group 8"/>
          <p:cNvGrpSpPr/>
          <p:nvPr/>
        </p:nvGrpSpPr>
        <p:grpSpPr>
          <a:xfrm rot="1129566">
            <a:off x="15110545" y="-662074"/>
            <a:ext cx="810203" cy="12815907"/>
            <a:chOff x="0" y="0"/>
            <a:chExt cx="213387" cy="3375383"/>
          </a:xfrm>
        </p:grpSpPr>
        <p:sp>
          <p:nvSpPr>
            <p:cNvPr id="9" name="Freeform 9"/>
            <p:cNvSpPr/>
            <p:nvPr/>
          </p:nvSpPr>
          <p:spPr>
            <a:xfrm>
              <a:off x="0" y="0"/>
              <a:ext cx="213387" cy="3375383"/>
            </a:xfrm>
            <a:custGeom>
              <a:avLst/>
              <a:gdLst/>
              <a:ahLst/>
              <a:cxnLst/>
              <a:rect l="l" t="t" r="r" b="b"/>
              <a:pathLst>
                <a:path w="213387" h="3375383">
                  <a:moveTo>
                    <a:pt x="0" y="0"/>
                  </a:moveTo>
                  <a:lnTo>
                    <a:pt x="213387" y="0"/>
                  </a:lnTo>
                  <a:lnTo>
                    <a:pt x="213387" y="3375383"/>
                  </a:lnTo>
                  <a:lnTo>
                    <a:pt x="0" y="3375383"/>
                  </a:lnTo>
                  <a:close/>
                </a:path>
              </a:pathLst>
            </a:custGeom>
            <a:solidFill>
              <a:srgbClr val="F6F2EE"/>
            </a:solidFill>
          </p:spPr>
        </p:sp>
        <p:sp>
          <p:nvSpPr>
            <p:cNvPr id="10" name="TextBox 10"/>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11" name="Group 11"/>
          <p:cNvGrpSpPr/>
          <p:nvPr/>
        </p:nvGrpSpPr>
        <p:grpSpPr>
          <a:xfrm>
            <a:off x="5770037" y="2397758"/>
            <a:ext cx="6747927" cy="666719"/>
            <a:chOff x="0" y="0"/>
            <a:chExt cx="4435820" cy="438275"/>
          </a:xfrm>
        </p:grpSpPr>
        <p:sp>
          <p:nvSpPr>
            <p:cNvPr id="12" name="Freeform 12"/>
            <p:cNvSpPr/>
            <p:nvPr/>
          </p:nvSpPr>
          <p:spPr>
            <a:xfrm>
              <a:off x="0" y="0"/>
              <a:ext cx="4435820" cy="438275"/>
            </a:xfrm>
            <a:custGeom>
              <a:avLst/>
              <a:gdLst/>
              <a:ahLst/>
              <a:cxnLst/>
              <a:rect l="l" t="t" r="r" b="b"/>
              <a:pathLst>
                <a:path w="4435820" h="438275">
                  <a:moveTo>
                    <a:pt x="203200" y="0"/>
                  </a:moveTo>
                  <a:lnTo>
                    <a:pt x="4435820" y="0"/>
                  </a:lnTo>
                  <a:lnTo>
                    <a:pt x="4232620" y="438275"/>
                  </a:lnTo>
                  <a:lnTo>
                    <a:pt x="0" y="438275"/>
                  </a:lnTo>
                  <a:lnTo>
                    <a:pt x="203200" y="0"/>
                  </a:lnTo>
                  <a:close/>
                </a:path>
              </a:pathLst>
            </a:custGeom>
            <a:solidFill>
              <a:srgbClr val="FFFFFF"/>
            </a:solidFill>
            <a:ln>
              <a:noFill/>
            </a:ln>
          </p:spPr>
        </p:sp>
        <p:sp>
          <p:nvSpPr>
            <p:cNvPr id="13" name="TextBox 13"/>
            <p:cNvSpPr txBox="1"/>
            <p:nvPr/>
          </p:nvSpPr>
          <p:spPr>
            <a:xfrm>
              <a:off x="101600" y="-47625"/>
              <a:ext cx="609600" cy="657225"/>
            </a:xfrm>
            <a:prstGeom prst="rect">
              <a:avLst/>
            </a:prstGeom>
          </p:spPr>
          <p:txBody>
            <a:bodyPr lIns="50800" tIns="50800" rIns="50800" bIns="50800" rtlCol="0" anchor="ctr"/>
            <a:lstStyle/>
            <a:p>
              <a:pPr marL="0" lvl="0" indent="0" algn="ctr">
                <a:lnSpc>
                  <a:spcPts val="2659"/>
                </a:lnSpc>
                <a:spcBef>
                  <a:spcPct val="0"/>
                </a:spcBef>
              </a:pPr>
              <a:endParaRPr/>
            </a:p>
          </p:txBody>
        </p:sp>
      </p:grpSp>
      <p:grpSp>
        <p:nvGrpSpPr>
          <p:cNvPr id="14" name="Group 14"/>
          <p:cNvGrpSpPr/>
          <p:nvPr/>
        </p:nvGrpSpPr>
        <p:grpSpPr>
          <a:xfrm>
            <a:off x="16641156" y="9128590"/>
            <a:ext cx="2358485" cy="793952"/>
            <a:chOff x="0" y="0"/>
            <a:chExt cx="1810856" cy="609600"/>
          </a:xfrm>
        </p:grpSpPr>
        <p:sp>
          <p:nvSpPr>
            <p:cNvPr id="15" name="Freeform 15"/>
            <p:cNvSpPr/>
            <p:nvPr/>
          </p:nvSpPr>
          <p:spPr>
            <a:xfrm>
              <a:off x="0" y="0"/>
              <a:ext cx="1810856" cy="609600"/>
            </a:xfrm>
            <a:custGeom>
              <a:avLst/>
              <a:gdLst/>
              <a:ahLst/>
              <a:cxnLst/>
              <a:rect l="l" t="t" r="r" b="b"/>
              <a:pathLst>
                <a:path w="1810856" h="609600">
                  <a:moveTo>
                    <a:pt x="203200" y="0"/>
                  </a:moveTo>
                  <a:lnTo>
                    <a:pt x="1810856" y="0"/>
                  </a:lnTo>
                  <a:lnTo>
                    <a:pt x="1607656" y="609600"/>
                  </a:lnTo>
                  <a:lnTo>
                    <a:pt x="0" y="609600"/>
                  </a:lnTo>
                  <a:lnTo>
                    <a:pt x="203200" y="0"/>
                  </a:lnTo>
                  <a:close/>
                </a:path>
              </a:pathLst>
            </a:custGeom>
            <a:solidFill>
              <a:srgbClr val="CDBEAA"/>
            </a:solidFill>
          </p:spPr>
        </p:sp>
        <p:sp>
          <p:nvSpPr>
            <p:cNvPr id="16" name="TextBox 16"/>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sp>
        <p:nvSpPr>
          <p:cNvPr id="17" name="Freeform 17"/>
          <p:cNvSpPr/>
          <p:nvPr/>
        </p:nvSpPr>
        <p:spPr>
          <a:xfrm rot="2700000">
            <a:off x="6225273" y="3717353"/>
            <a:ext cx="4500173" cy="4475626"/>
          </a:xfrm>
          <a:custGeom>
            <a:avLst/>
            <a:gdLst/>
            <a:ahLst/>
            <a:cxnLst/>
            <a:rect l="l" t="t" r="r" b="b"/>
            <a:pathLst>
              <a:path w="4500173" h="4475626">
                <a:moveTo>
                  <a:pt x="0" y="0"/>
                </a:moveTo>
                <a:lnTo>
                  <a:pt x="4500172" y="0"/>
                </a:lnTo>
                <a:lnTo>
                  <a:pt x="4500172" y="4475626"/>
                </a:lnTo>
                <a:lnTo>
                  <a:pt x="0" y="4475626"/>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18" name="Freeform 18"/>
          <p:cNvSpPr/>
          <p:nvPr/>
        </p:nvSpPr>
        <p:spPr>
          <a:xfrm>
            <a:off x="9962463" y="4004757"/>
            <a:ext cx="1301556" cy="587922"/>
          </a:xfrm>
          <a:custGeom>
            <a:avLst/>
            <a:gdLst/>
            <a:ahLst/>
            <a:cxnLst/>
            <a:rect l="l" t="t" r="r" b="b"/>
            <a:pathLst>
              <a:path w="1301556" h="587922">
                <a:moveTo>
                  <a:pt x="0" y="0"/>
                </a:moveTo>
                <a:lnTo>
                  <a:pt x="1301555" y="0"/>
                </a:lnTo>
                <a:lnTo>
                  <a:pt x="1301555" y="587922"/>
                </a:lnTo>
                <a:lnTo>
                  <a:pt x="0" y="587922"/>
                </a:lnTo>
                <a:lnTo>
                  <a:pt x="0" y="0"/>
                </a:lnTo>
                <a:close/>
              </a:path>
            </a:pathLst>
          </a:custGeom>
          <a:blipFill>
            <a:blip r:embed="rId4">
              <a:extLst>
                <a:ext uri="{96DAC541-7B7A-43D3-8B79-37D633B846F1}">
                  <asvg:svgBlip xmlns:asvg="http://schemas.microsoft.com/office/drawing/2016/SVG/main" xmlns="" r:embed="rId5"/>
                </a:ext>
              </a:extLst>
            </a:blip>
            <a:stretch>
              <a:fillRect/>
            </a:stretch>
          </a:blipFill>
        </p:spPr>
      </p:sp>
      <p:sp>
        <p:nvSpPr>
          <p:cNvPr id="19" name="Freeform 19"/>
          <p:cNvSpPr/>
          <p:nvPr/>
        </p:nvSpPr>
        <p:spPr>
          <a:xfrm>
            <a:off x="605987" y="6501855"/>
            <a:ext cx="1074026" cy="1074026"/>
          </a:xfrm>
          <a:custGeom>
            <a:avLst/>
            <a:gdLst/>
            <a:ahLst/>
            <a:cxnLst/>
            <a:rect l="l" t="t" r="r" b="b"/>
            <a:pathLst>
              <a:path w="1074026" h="1074026">
                <a:moveTo>
                  <a:pt x="0" y="0"/>
                </a:moveTo>
                <a:lnTo>
                  <a:pt x="1074026" y="0"/>
                </a:lnTo>
                <a:lnTo>
                  <a:pt x="1074026" y="1074026"/>
                </a:lnTo>
                <a:lnTo>
                  <a:pt x="0" y="1074026"/>
                </a:lnTo>
                <a:lnTo>
                  <a:pt x="0" y="0"/>
                </a:lnTo>
                <a:close/>
              </a:path>
            </a:pathLst>
          </a:custGeom>
          <a:blipFill>
            <a:blip r:embed="rId6">
              <a:extLst>
                <a:ext uri="{96DAC541-7B7A-43D3-8B79-37D633B846F1}">
                  <asvg:svgBlip xmlns:asvg="http://schemas.microsoft.com/office/drawing/2016/SVG/main" xmlns="" r:embed="rId7"/>
                </a:ext>
              </a:extLst>
            </a:blip>
            <a:stretch>
              <a:fillRect/>
            </a:stretch>
          </a:blipFill>
        </p:spPr>
      </p:sp>
      <p:sp>
        <p:nvSpPr>
          <p:cNvPr id="20" name="TextBox 20"/>
          <p:cNvSpPr txBox="1"/>
          <p:nvPr/>
        </p:nvSpPr>
        <p:spPr>
          <a:xfrm>
            <a:off x="1718531" y="6389380"/>
            <a:ext cx="3981823" cy="2135393"/>
          </a:xfrm>
          <a:prstGeom prst="rect">
            <a:avLst/>
          </a:prstGeom>
        </p:spPr>
        <p:txBody>
          <a:bodyPr lIns="0" tIns="0" rIns="0" bIns="0" rtlCol="0" anchor="t">
            <a:spAutoFit/>
          </a:bodyPr>
          <a:lstStyle/>
          <a:p>
            <a:pPr algn="just">
              <a:lnSpc>
                <a:spcPts val="3360"/>
              </a:lnSpc>
            </a:pPr>
            <a:r>
              <a:rPr lang="en-US" sz="2000" b="1"/>
              <a:t>Tindakan pencegahan adalah tindakan untuk menghilangkan penyebab potensi ketidaksesuaian atau potensi situasi lainnya yang tidak diinginkan</a:t>
            </a:r>
            <a:endParaRPr lang="en-US" sz="2000" b="1">
              <a:solidFill>
                <a:srgbClr val="695941"/>
              </a:solidFill>
              <a:latin typeface="Barlow Light"/>
            </a:endParaRPr>
          </a:p>
        </p:txBody>
      </p:sp>
      <p:sp>
        <p:nvSpPr>
          <p:cNvPr id="21" name="Freeform 21"/>
          <p:cNvSpPr/>
          <p:nvPr/>
        </p:nvSpPr>
        <p:spPr>
          <a:xfrm flipH="1" flipV="1">
            <a:off x="5924593" y="7310095"/>
            <a:ext cx="1466806" cy="585321"/>
          </a:xfrm>
          <a:custGeom>
            <a:avLst/>
            <a:gdLst/>
            <a:ahLst/>
            <a:cxnLst/>
            <a:rect l="l" t="t" r="r" b="b"/>
            <a:pathLst>
              <a:path w="1301556" h="587922">
                <a:moveTo>
                  <a:pt x="1301556" y="587922"/>
                </a:moveTo>
                <a:lnTo>
                  <a:pt x="0" y="587922"/>
                </a:lnTo>
                <a:lnTo>
                  <a:pt x="0" y="0"/>
                </a:lnTo>
                <a:lnTo>
                  <a:pt x="1301556" y="0"/>
                </a:lnTo>
                <a:lnTo>
                  <a:pt x="1301556" y="587922"/>
                </a:lnTo>
                <a:close/>
              </a:path>
            </a:pathLst>
          </a:custGeom>
          <a:blipFill>
            <a:blip r:embed="rId4">
              <a:extLst>
                <a:ext uri="{96DAC541-7B7A-43D3-8B79-37D633B846F1}">
                  <asvg:svgBlip xmlns:asvg="http://schemas.microsoft.com/office/drawing/2016/SVG/main" xmlns="" r:embed="rId5"/>
                </a:ext>
              </a:extLst>
            </a:blip>
            <a:stretch>
              <a:fillRect/>
            </a:stretch>
          </a:blipFill>
        </p:spPr>
      </p:sp>
      <p:sp>
        <p:nvSpPr>
          <p:cNvPr id="22" name="Freeform 22"/>
          <p:cNvSpPr/>
          <p:nvPr/>
        </p:nvSpPr>
        <p:spPr>
          <a:xfrm rot="1702398">
            <a:off x="9639305" y="7331318"/>
            <a:ext cx="1277711" cy="440317"/>
          </a:xfrm>
          <a:custGeom>
            <a:avLst/>
            <a:gdLst/>
            <a:ahLst/>
            <a:cxnLst/>
            <a:rect l="l" t="t" r="r" b="b"/>
            <a:pathLst>
              <a:path w="1277711" h="440317">
                <a:moveTo>
                  <a:pt x="0" y="0"/>
                </a:moveTo>
                <a:lnTo>
                  <a:pt x="1277711" y="0"/>
                </a:lnTo>
                <a:lnTo>
                  <a:pt x="1277711" y="440317"/>
                </a:lnTo>
                <a:lnTo>
                  <a:pt x="0" y="440317"/>
                </a:lnTo>
                <a:lnTo>
                  <a:pt x="0" y="0"/>
                </a:lnTo>
                <a:close/>
              </a:path>
            </a:pathLst>
          </a:custGeom>
          <a:blipFill>
            <a:blip r:embed="rId8">
              <a:extLst>
                <a:ext uri="{96DAC541-7B7A-43D3-8B79-37D633B846F1}">
                  <asvg:svgBlip xmlns:asvg="http://schemas.microsoft.com/office/drawing/2016/SVG/main" xmlns="" r:embed="rId9"/>
                </a:ext>
              </a:extLst>
            </a:blip>
            <a:stretch>
              <a:fillRect/>
            </a:stretch>
          </a:blipFill>
        </p:spPr>
      </p:sp>
      <p:sp>
        <p:nvSpPr>
          <p:cNvPr id="23" name="Freeform 23"/>
          <p:cNvSpPr/>
          <p:nvPr/>
        </p:nvSpPr>
        <p:spPr>
          <a:xfrm rot="-9426446">
            <a:off x="6213084" y="3827512"/>
            <a:ext cx="1277711" cy="440317"/>
          </a:xfrm>
          <a:custGeom>
            <a:avLst/>
            <a:gdLst/>
            <a:ahLst/>
            <a:cxnLst/>
            <a:rect l="l" t="t" r="r" b="b"/>
            <a:pathLst>
              <a:path w="1277711" h="440317">
                <a:moveTo>
                  <a:pt x="0" y="0"/>
                </a:moveTo>
                <a:lnTo>
                  <a:pt x="1277711" y="0"/>
                </a:lnTo>
                <a:lnTo>
                  <a:pt x="1277711" y="440317"/>
                </a:lnTo>
                <a:lnTo>
                  <a:pt x="0" y="440317"/>
                </a:lnTo>
                <a:lnTo>
                  <a:pt x="0" y="0"/>
                </a:lnTo>
                <a:close/>
              </a:path>
            </a:pathLst>
          </a:custGeom>
          <a:blipFill>
            <a:blip r:embed="rId8">
              <a:extLst>
                <a:ext uri="{96DAC541-7B7A-43D3-8B79-37D633B846F1}">
                  <asvg:svgBlip xmlns:asvg="http://schemas.microsoft.com/office/drawing/2016/SVG/main" xmlns="" r:embed="rId9"/>
                </a:ext>
              </a:extLst>
            </a:blip>
            <a:stretch>
              <a:fillRect/>
            </a:stretch>
          </a:blipFill>
        </p:spPr>
      </p:sp>
      <p:sp>
        <p:nvSpPr>
          <p:cNvPr id="24" name="Freeform 24"/>
          <p:cNvSpPr/>
          <p:nvPr/>
        </p:nvSpPr>
        <p:spPr>
          <a:xfrm>
            <a:off x="605987" y="3285122"/>
            <a:ext cx="1074026" cy="1074026"/>
          </a:xfrm>
          <a:custGeom>
            <a:avLst/>
            <a:gdLst/>
            <a:ahLst/>
            <a:cxnLst/>
            <a:rect l="l" t="t" r="r" b="b"/>
            <a:pathLst>
              <a:path w="1074026" h="1074026">
                <a:moveTo>
                  <a:pt x="0" y="0"/>
                </a:moveTo>
                <a:lnTo>
                  <a:pt x="1074026" y="0"/>
                </a:lnTo>
                <a:lnTo>
                  <a:pt x="1074026" y="1074026"/>
                </a:lnTo>
                <a:lnTo>
                  <a:pt x="0" y="1074026"/>
                </a:lnTo>
                <a:lnTo>
                  <a:pt x="0" y="0"/>
                </a:lnTo>
                <a:close/>
              </a:path>
            </a:pathLst>
          </a:custGeom>
          <a:blipFill>
            <a:blip r:embed="rId10">
              <a:extLst>
                <a:ext uri="{96DAC541-7B7A-43D3-8B79-37D633B846F1}">
                  <asvg:svgBlip xmlns:asvg="http://schemas.microsoft.com/office/drawing/2016/SVG/main" xmlns="" r:embed="rId11"/>
                </a:ext>
              </a:extLst>
            </a:blip>
            <a:stretch>
              <a:fillRect/>
            </a:stretch>
          </a:blipFill>
        </p:spPr>
      </p:sp>
      <p:sp>
        <p:nvSpPr>
          <p:cNvPr id="25" name="Freeform 25"/>
          <p:cNvSpPr/>
          <p:nvPr/>
        </p:nvSpPr>
        <p:spPr>
          <a:xfrm>
            <a:off x="16641156" y="3665619"/>
            <a:ext cx="1074026" cy="1074026"/>
          </a:xfrm>
          <a:custGeom>
            <a:avLst/>
            <a:gdLst/>
            <a:ahLst/>
            <a:cxnLst/>
            <a:rect l="l" t="t" r="r" b="b"/>
            <a:pathLst>
              <a:path w="1074026" h="1074026">
                <a:moveTo>
                  <a:pt x="0" y="0"/>
                </a:moveTo>
                <a:lnTo>
                  <a:pt x="1074026" y="0"/>
                </a:lnTo>
                <a:lnTo>
                  <a:pt x="1074026" y="1074026"/>
                </a:lnTo>
                <a:lnTo>
                  <a:pt x="0" y="1074026"/>
                </a:lnTo>
                <a:lnTo>
                  <a:pt x="0" y="0"/>
                </a:lnTo>
                <a:close/>
              </a:path>
            </a:pathLst>
          </a:custGeom>
          <a:blipFill>
            <a:blip r:embed="rId12">
              <a:extLst>
                <a:ext uri="{96DAC541-7B7A-43D3-8B79-37D633B846F1}">
                  <asvg:svgBlip xmlns:asvg="http://schemas.microsoft.com/office/drawing/2016/SVG/main" xmlns="" r:embed="rId13"/>
                </a:ext>
              </a:extLst>
            </a:blip>
            <a:stretch>
              <a:fillRect/>
            </a:stretch>
          </a:blipFill>
        </p:spPr>
      </p:sp>
      <p:sp>
        <p:nvSpPr>
          <p:cNvPr id="26" name="Freeform 26"/>
          <p:cNvSpPr/>
          <p:nvPr/>
        </p:nvSpPr>
        <p:spPr>
          <a:xfrm>
            <a:off x="16606838" y="7055420"/>
            <a:ext cx="1074026" cy="1074026"/>
          </a:xfrm>
          <a:custGeom>
            <a:avLst/>
            <a:gdLst/>
            <a:ahLst/>
            <a:cxnLst/>
            <a:rect l="l" t="t" r="r" b="b"/>
            <a:pathLst>
              <a:path w="1074026" h="1074026">
                <a:moveTo>
                  <a:pt x="0" y="0"/>
                </a:moveTo>
                <a:lnTo>
                  <a:pt x="1074026" y="0"/>
                </a:lnTo>
                <a:lnTo>
                  <a:pt x="1074026" y="1074026"/>
                </a:lnTo>
                <a:lnTo>
                  <a:pt x="0" y="1074026"/>
                </a:lnTo>
                <a:lnTo>
                  <a:pt x="0" y="0"/>
                </a:lnTo>
                <a:close/>
              </a:path>
            </a:pathLst>
          </a:custGeom>
          <a:blipFill>
            <a:blip r:embed="rId14">
              <a:extLst>
                <a:ext uri="{96DAC541-7B7A-43D3-8B79-37D633B846F1}">
                  <asvg:svgBlip xmlns:asvg="http://schemas.microsoft.com/office/drawing/2016/SVG/main" xmlns="" r:embed="rId15"/>
                </a:ext>
              </a:extLst>
            </a:blip>
            <a:stretch>
              <a:fillRect/>
            </a:stretch>
          </a:blipFill>
        </p:spPr>
      </p:sp>
      <p:sp>
        <p:nvSpPr>
          <p:cNvPr id="27" name="TextBox 27"/>
          <p:cNvSpPr txBox="1"/>
          <p:nvPr/>
        </p:nvSpPr>
        <p:spPr>
          <a:xfrm>
            <a:off x="5359949" y="1719015"/>
            <a:ext cx="7568102" cy="1107996"/>
          </a:xfrm>
          <a:prstGeom prst="rect">
            <a:avLst/>
          </a:prstGeom>
        </p:spPr>
        <p:txBody>
          <a:bodyPr lIns="0" tIns="0" rIns="0" bIns="0" rtlCol="0" anchor="t">
            <a:spAutoFit/>
          </a:bodyPr>
          <a:lstStyle/>
          <a:p>
            <a:pPr algn="ctr"/>
            <a:r>
              <a:rPr lang="id-ID" sz="3600"/>
              <a:t>Implementasi tindakan korektif dan perbaikan hasil monitoring</a:t>
            </a:r>
            <a:endParaRPr lang="en-US" sz="3600">
              <a:solidFill>
                <a:srgbClr val="695941"/>
              </a:solidFill>
              <a:latin typeface="Barlow SemiCondensed Italics"/>
            </a:endParaRPr>
          </a:p>
        </p:txBody>
      </p:sp>
      <p:sp>
        <p:nvSpPr>
          <p:cNvPr id="28" name="TextBox 28"/>
          <p:cNvSpPr txBox="1"/>
          <p:nvPr/>
        </p:nvSpPr>
        <p:spPr>
          <a:xfrm>
            <a:off x="1896623" y="3293644"/>
            <a:ext cx="4239588" cy="1661993"/>
          </a:xfrm>
          <a:prstGeom prst="rect">
            <a:avLst/>
          </a:prstGeom>
        </p:spPr>
        <p:txBody>
          <a:bodyPr wrap="square" lIns="0" tIns="0" rIns="0" bIns="0" rtlCol="0" anchor="t">
            <a:spAutoFit/>
          </a:bodyPr>
          <a:lstStyle/>
          <a:p>
            <a:pPr algn="just">
              <a:lnSpc>
                <a:spcPct val="150000"/>
              </a:lnSpc>
            </a:pPr>
            <a:r>
              <a:rPr lang="id-ID" b="1"/>
              <a:t>Tindakan korektif adalah tindakan untuk menghilangkan faktor penyebab terjadinya ketidaksesuaian yang terdeteksi atau situasi yang tidak diinginkan lainnya.</a:t>
            </a:r>
            <a:endParaRPr lang="en-US" b="1">
              <a:solidFill>
                <a:srgbClr val="695941"/>
              </a:solidFill>
              <a:latin typeface="Barlow SemiCondensed Italics"/>
            </a:endParaRPr>
          </a:p>
        </p:txBody>
      </p:sp>
      <p:sp>
        <p:nvSpPr>
          <p:cNvPr id="31" name="TextBox 31"/>
          <p:cNvSpPr txBox="1"/>
          <p:nvPr/>
        </p:nvSpPr>
        <p:spPr>
          <a:xfrm>
            <a:off x="16304906" y="9237376"/>
            <a:ext cx="1344853" cy="523875"/>
          </a:xfrm>
          <a:prstGeom prst="rect">
            <a:avLst/>
          </a:prstGeom>
        </p:spPr>
        <p:txBody>
          <a:bodyPr lIns="0" tIns="0" rIns="0" bIns="0" rtlCol="0" anchor="t">
            <a:spAutoFit/>
          </a:bodyPr>
          <a:lstStyle/>
          <a:p>
            <a:pPr algn="r">
              <a:lnSpc>
                <a:spcPts val="4200"/>
              </a:lnSpc>
            </a:pPr>
            <a:r>
              <a:rPr lang="en-US" sz="3000">
                <a:solidFill>
                  <a:srgbClr val="FFFFFF"/>
                </a:solidFill>
                <a:latin typeface="Antic Italics"/>
              </a:rPr>
              <a:t>07</a:t>
            </a:r>
          </a:p>
        </p:txBody>
      </p:sp>
      <p:sp>
        <p:nvSpPr>
          <p:cNvPr id="34" name="TextBox 34"/>
          <p:cNvSpPr txBox="1"/>
          <p:nvPr/>
        </p:nvSpPr>
        <p:spPr>
          <a:xfrm>
            <a:off x="11319967" y="3211570"/>
            <a:ext cx="5088767" cy="3488134"/>
          </a:xfrm>
          <a:prstGeom prst="rect">
            <a:avLst/>
          </a:prstGeom>
        </p:spPr>
        <p:txBody>
          <a:bodyPr wrap="square" lIns="0" tIns="0" rIns="0" bIns="0" rtlCol="0" anchor="t">
            <a:spAutoFit/>
          </a:bodyPr>
          <a:lstStyle/>
          <a:p>
            <a:pPr algn="just">
              <a:lnSpc>
                <a:spcPts val="3360"/>
              </a:lnSpc>
            </a:pPr>
            <a:r>
              <a:rPr lang="en-US" b="1">
                <a:latin typeface="Barlow Light"/>
              </a:rPr>
              <a:t>K</a:t>
            </a:r>
            <a:r>
              <a:rPr lang="en-US" b="1" smtClean="0">
                <a:latin typeface="Barlow Light"/>
              </a:rPr>
              <a:t>etidaksesuaian </a:t>
            </a:r>
            <a:r>
              <a:rPr lang="en-US" b="1">
                <a:latin typeface="Barlow Light"/>
              </a:rPr>
              <a:t>produk yang dikeluhkan oleh </a:t>
            </a:r>
            <a:r>
              <a:rPr lang="en-US" b="1" smtClean="0">
                <a:latin typeface="Barlow Light"/>
              </a:rPr>
              <a:t>pelanggan telah </a:t>
            </a:r>
            <a:r>
              <a:rPr lang="en-US" b="1">
                <a:latin typeface="Barlow Light"/>
              </a:rPr>
              <a:t>diselidiki </a:t>
            </a:r>
            <a:r>
              <a:rPr lang="en-US" b="1" smtClean="0">
                <a:latin typeface="Barlow Light"/>
              </a:rPr>
              <a:t>oleh MR  (</a:t>
            </a:r>
            <a:r>
              <a:rPr lang="id-ID" b="1"/>
              <a:t>Management </a:t>
            </a:r>
            <a:r>
              <a:rPr lang="id-ID" b="1" smtClean="0"/>
              <a:t>Representative</a:t>
            </a:r>
            <a:r>
              <a:rPr lang="en-US" b="1" smtClean="0"/>
              <a:t>) </a:t>
            </a:r>
            <a:r>
              <a:rPr lang="en-US" b="1" smtClean="0">
                <a:latin typeface="Barlow Light"/>
              </a:rPr>
              <a:t>dan </a:t>
            </a:r>
            <a:r>
              <a:rPr lang="en-US" b="1">
                <a:latin typeface="Barlow Light"/>
              </a:rPr>
              <a:t>Koordinator Bidang </a:t>
            </a:r>
            <a:r>
              <a:rPr lang="en-US" b="1" smtClean="0">
                <a:latin typeface="Barlow Light"/>
              </a:rPr>
              <a:t>yang bersangkutan</a:t>
            </a:r>
            <a:r>
              <a:rPr lang="en-US" b="1">
                <a:latin typeface="Barlow Light"/>
              </a:rPr>
              <a:t>, maka laporan diberikan ke tim </a:t>
            </a:r>
            <a:r>
              <a:rPr lang="en-US" b="1"/>
              <a:t>Gugus Jaminan Mutu (</a:t>
            </a:r>
            <a:r>
              <a:rPr lang="en-US" b="1" i="1"/>
              <a:t>GJM</a:t>
            </a:r>
            <a:r>
              <a:rPr lang="en-US" b="1" smtClean="0"/>
              <a:t>) </a:t>
            </a:r>
            <a:r>
              <a:rPr lang="en-US" b="1" smtClean="0">
                <a:latin typeface="Barlow Light"/>
              </a:rPr>
              <a:t>yang </a:t>
            </a:r>
            <a:r>
              <a:rPr lang="en-US" b="1">
                <a:latin typeface="Barlow Light"/>
              </a:rPr>
              <a:t>merupakan penanggung </a:t>
            </a:r>
            <a:r>
              <a:rPr lang="en-US" b="1" smtClean="0">
                <a:latin typeface="Barlow Light"/>
              </a:rPr>
              <a:t>jawab untuk </a:t>
            </a:r>
            <a:r>
              <a:rPr lang="en-US" b="1">
                <a:latin typeface="Barlow Light"/>
              </a:rPr>
              <a:t>memastikan </a:t>
            </a:r>
            <a:r>
              <a:rPr lang="en-US" b="1" smtClean="0">
                <a:latin typeface="Barlow Light"/>
              </a:rPr>
              <a:t>bahwa keluhan </a:t>
            </a:r>
            <a:r>
              <a:rPr lang="en-US" b="1">
                <a:latin typeface="Barlow Light"/>
              </a:rPr>
              <a:t>tersebut telah dijawab sampai terdapat </a:t>
            </a:r>
            <a:r>
              <a:rPr lang="en-US" b="1" smtClean="0">
                <a:latin typeface="Barlow Light"/>
              </a:rPr>
              <a:t>kesepakatan dengan </a:t>
            </a:r>
            <a:r>
              <a:rPr lang="en-US" b="1">
                <a:latin typeface="Barlow Light"/>
              </a:rPr>
              <a:t>pelanggan.</a:t>
            </a:r>
          </a:p>
        </p:txBody>
      </p:sp>
      <p:sp>
        <p:nvSpPr>
          <p:cNvPr id="35" name="TextBox 35"/>
          <p:cNvSpPr txBox="1"/>
          <p:nvPr/>
        </p:nvSpPr>
        <p:spPr>
          <a:xfrm>
            <a:off x="11287361" y="7023385"/>
            <a:ext cx="5080371" cy="1744067"/>
          </a:xfrm>
          <a:prstGeom prst="rect">
            <a:avLst/>
          </a:prstGeom>
        </p:spPr>
        <p:txBody>
          <a:bodyPr wrap="square" lIns="0" tIns="0" rIns="0" bIns="0" rtlCol="0" anchor="t">
            <a:spAutoFit/>
          </a:bodyPr>
          <a:lstStyle/>
          <a:p>
            <a:pPr algn="just">
              <a:lnSpc>
                <a:spcPts val="3360"/>
              </a:lnSpc>
            </a:pPr>
            <a:r>
              <a:rPr lang="en-US" sz="2000" b="1" smtClean="0"/>
              <a:t>M</a:t>
            </a:r>
            <a:r>
              <a:rPr lang="id-ID" sz="2000" b="1" smtClean="0"/>
              <a:t>elibatkan </a:t>
            </a:r>
            <a:r>
              <a:rPr lang="id-ID" sz="2000" b="1"/>
              <a:t>identifikasi, dokumentasi, dan penghapusan akar penyebab ketidaksesuaian atau masalah untuk mencegah masalah berulang kembali</a:t>
            </a:r>
            <a:r>
              <a:rPr lang="id-ID" sz="2000"/>
              <a:t>.</a:t>
            </a:r>
            <a:endParaRPr lang="en-US" sz="2000">
              <a:solidFill>
                <a:srgbClr val="695941"/>
              </a:solidFill>
              <a:latin typeface="Barlow Light"/>
            </a:endParaRPr>
          </a:p>
        </p:txBody>
      </p:sp>
      <p:grpSp>
        <p:nvGrpSpPr>
          <p:cNvPr id="37" name="Group 37"/>
          <p:cNvGrpSpPr/>
          <p:nvPr/>
        </p:nvGrpSpPr>
        <p:grpSpPr>
          <a:xfrm>
            <a:off x="-578688" y="313764"/>
            <a:ext cx="5256593" cy="793952"/>
            <a:chOff x="0" y="0"/>
            <a:chExt cx="4036038" cy="609600"/>
          </a:xfrm>
        </p:grpSpPr>
        <p:sp>
          <p:nvSpPr>
            <p:cNvPr id="38" name="Freeform 38"/>
            <p:cNvSpPr/>
            <p:nvPr/>
          </p:nvSpPr>
          <p:spPr>
            <a:xfrm>
              <a:off x="0" y="0"/>
              <a:ext cx="4036038" cy="609600"/>
            </a:xfrm>
            <a:custGeom>
              <a:avLst/>
              <a:gdLst/>
              <a:ahLst/>
              <a:cxnLst/>
              <a:rect l="l" t="t" r="r" b="b"/>
              <a:pathLst>
                <a:path w="4036038" h="609600">
                  <a:moveTo>
                    <a:pt x="203200" y="0"/>
                  </a:moveTo>
                  <a:lnTo>
                    <a:pt x="4036038" y="0"/>
                  </a:lnTo>
                  <a:lnTo>
                    <a:pt x="3832838" y="609600"/>
                  </a:lnTo>
                  <a:lnTo>
                    <a:pt x="0" y="609600"/>
                  </a:lnTo>
                  <a:lnTo>
                    <a:pt x="203200" y="0"/>
                  </a:lnTo>
                  <a:close/>
                </a:path>
              </a:pathLst>
            </a:custGeom>
            <a:solidFill>
              <a:srgbClr val="D5C5AC"/>
            </a:solidFill>
          </p:spPr>
        </p:sp>
        <p:sp>
          <p:nvSpPr>
            <p:cNvPr id="39" name="TextBox 39"/>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sp>
        <p:nvSpPr>
          <p:cNvPr id="41" name="AutoShape 41"/>
          <p:cNvSpPr/>
          <p:nvPr/>
        </p:nvSpPr>
        <p:spPr>
          <a:xfrm>
            <a:off x="4446936" y="564418"/>
            <a:ext cx="8611039" cy="0"/>
          </a:xfrm>
          <a:prstGeom prst="line">
            <a:avLst/>
          </a:prstGeom>
          <a:ln w="38100" cap="flat">
            <a:solidFill>
              <a:srgbClr val="D5C5AC"/>
            </a:solidFill>
            <a:prstDash val="solid"/>
            <a:headEnd type="none" w="sm" len="sm"/>
            <a:tailEnd type="none" w="sm" len="sm"/>
          </a:ln>
        </p:spPr>
      </p:sp>
      <p:sp>
        <p:nvSpPr>
          <p:cNvPr id="42" name="AutoShape 42"/>
          <p:cNvSpPr/>
          <p:nvPr/>
        </p:nvSpPr>
        <p:spPr>
          <a:xfrm>
            <a:off x="12715937" y="1622495"/>
            <a:ext cx="5915855" cy="0"/>
          </a:xfrm>
          <a:prstGeom prst="line">
            <a:avLst/>
          </a:prstGeom>
          <a:ln w="38100" cap="flat">
            <a:solidFill>
              <a:srgbClr val="D5C5AC"/>
            </a:solidFill>
            <a:prstDash val="solid"/>
            <a:headEnd type="none" w="sm" len="sm"/>
            <a:tailEnd type="none" w="sm" len="sm"/>
          </a:ln>
        </p:spPr>
      </p:sp>
      <p:sp>
        <p:nvSpPr>
          <p:cNvPr id="44" name="AutoShape 44"/>
          <p:cNvSpPr/>
          <p:nvPr/>
        </p:nvSpPr>
        <p:spPr>
          <a:xfrm rot="-4326899">
            <a:off x="12304079" y="1105963"/>
            <a:ext cx="1125794" cy="0"/>
          </a:xfrm>
          <a:prstGeom prst="line">
            <a:avLst/>
          </a:prstGeom>
          <a:ln w="38100" cap="flat">
            <a:solidFill>
              <a:srgbClr val="CDBEAA"/>
            </a:solidFill>
            <a:prstDash val="solid"/>
            <a:headEnd type="none" w="sm" len="sm"/>
            <a:tailEnd type="none" w="sm" len="sm"/>
          </a:ln>
        </p:spPr>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8F7F6A"/>
        </a:solidFill>
        <a:effectLst/>
      </p:bgPr>
    </p:bg>
    <p:spTree>
      <p:nvGrpSpPr>
        <p:cNvPr id="1" name=""/>
        <p:cNvGrpSpPr/>
        <p:nvPr/>
      </p:nvGrpSpPr>
      <p:grpSpPr>
        <a:xfrm>
          <a:off x="0" y="0"/>
          <a:ext cx="0" cy="0"/>
          <a:chOff x="0" y="0"/>
          <a:chExt cx="0" cy="0"/>
        </a:xfrm>
      </p:grpSpPr>
      <p:grpSp>
        <p:nvGrpSpPr>
          <p:cNvPr id="2" name="Group 2"/>
          <p:cNvGrpSpPr/>
          <p:nvPr/>
        </p:nvGrpSpPr>
        <p:grpSpPr>
          <a:xfrm rot="1129566">
            <a:off x="7466663" y="-976168"/>
            <a:ext cx="1920558" cy="12407487"/>
            <a:chOff x="0" y="0"/>
            <a:chExt cx="505826" cy="3267816"/>
          </a:xfrm>
        </p:grpSpPr>
        <p:sp>
          <p:nvSpPr>
            <p:cNvPr id="3" name="Freeform 3"/>
            <p:cNvSpPr/>
            <p:nvPr/>
          </p:nvSpPr>
          <p:spPr>
            <a:xfrm>
              <a:off x="0" y="0"/>
              <a:ext cx="505826" cy="3267816"/>
            </a:xfrm>
            <a:custGeom>
              <a:avLst/>
              <a:gdLst/>
              <a:ahLst/>
              <a:cxnLst/>
              <a:rect l="l" t="t" r="r" b="b"/>
              <a:pathLst>
                <a:path w="505826" h="3267816">
                  <a:moveTo>
                    <a:pt x="0" y="0"/>
                  </a:moveTo>
                  <a:lnTo>
                    <a:pt x="505826" y="0"/>
                  </a:lnTo>
                  <a:lnTo>
                    <a:pt x="505826" y="3267816"/>
                  </a:lnTo>
                  <a:lnTo>
                    <a:pt x="0" y="3267816"/>
                  </a:lnTo>
                  <a:close/>
                </a:path>
              </a:pathLst>
            </a:custGeom>
            <a:solidFill>
              <a:srgbClr val="A69580"/>
            </a:solidFill>
          </p:spPr>
        </p:sp>
        <p:sp>
          <p:nvSpPr>
            <p:cNvPr id="4" name="TextBox 4"/>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5" name="Group 5"/>
          <p:cNvGrpSpPr/>
          <p:nvPr/>
        </p:nvGrpSpPr>
        <p:grpSpPr>
          <a:xfrm rot="1129566">
            <a:off x="10474086" y="-1380932"/>
            <a:ext cx="4014845" cy="13023247"/>
            <a:chOff x="0" y="0"/>
            <a:chExt cx="1057408" cy="3429991"/>
          </a:xfrm>
        </p:grpSpPr>
        <p:sp>
          <p:nvSpPr>
            <p:cNvPr id="6" name="Freeform 6"/>
            <p:cNvSpPr/>
            <p:nvPr/>
          </p:nvSpPr>
          <p:spPr>
            <a:xfrm>
              <a:off x="0" y="0"/>
              <a:ext cx="1057408" cy="3429991"/>
            </a:xfrm>
            <a:custGeom>
              <a:avLst/>
              <a:gdLst/>
              <a:ahLst/>
              <a:cxnLst/>
              <a:rect l="l" t="t" r="r" b="b"/>
              <a:pathLst>
                <a:path w="1057408" h="3429991">
                  <a:moveTo>
                    <a:pt x="0" y="0"/>
                  </a:moveTo>
                  <a:lnTo>
                    <a:pt x="1057408" y="0"/>
                  </a:lnTo>
                  <a:lnTo>
                    <a:pt x="1057408" y="3429991"/>
                  </a:lnTo>
                  <a:lnTo>
                    <a:pt x="0" y="3429991"/>
                  </a:lnTo>
                  <a:close/>
                </a:path>
              </a:pathLst>
            </a:custGeom>
            <a:solidFill>
              <a:srgbClr val="A69580"/>
            </a:solidFill>
          </p:spPr>
        </p:sp>
        <p:sp>
          <p:nvSpPr>
            <p:cNvPr id="7" name="TextBox 7"/>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8" name="Group 8"/>
          <p:cNvGrpSpPr/>
          <p:nvPr/>
        </p:nvGrpSpPr>
        <p:grpSpPr>
          <a:xfrm rot="1129566">
            <a:off x="15509346" y="-1359291"/>
            <a:ext cx="810203" cy="12815907"/>
            <a:chOff x="0" y="0"/>
            <a:chExt cx="213387" cy="3375383"/>
          </a:xfrm>
        </p:grpSpPr>
        <p:sp>
          <p:nvSpPr>
            <p:cNvPr id="9" name="Freeform 9"/>
            <p:cNvSpPr/>
            <p:nvPr/>
          </p:nvSpPr>
          <p:spPr>
            <a:xfrm>
              <a:off x="0" y="0"/>
              <a:ext cx="213387" cy="3375383"/>
            </a:xfrm>
            <a:custGeom>
              <a:avLst/>
              <a:gdLst/>
              <a:ahLst/>
              <a:cxnLst/>
              <a:rect l="l" t="t" r="r" b="b"/>
              <a:pathLst>
                <a:path w="213387" h="3375383">
                  <a:moveTo>
                    <a:pt x="0" y="0"/>
                  </a:moveTo>
                  <a:lnTo>
                    <a:pt x="213387" y="0"/>
                  </a:lnTo>
                  <a:lnTo>
                    <a:pt x="213387" y="3375383"/>
                  </a:lnTo>
                  <a:lnTo>
                    <a:pt x="0" y="3375383"/>
                  </a:lnTo>
                  <a:close/>
                </a:path>
              </a:pathLst>
            </a:custGeom>
            <a:solidFill>
              <a:srgbClr val="A69580"/>
            </a:solidFill>
          </p:spPr>
        </p:sp>
        <p:sp>
          <p:nvSpPr>
            <p:cNvPr id="10" name="TextBox 10"/>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sp>
        <p:nvSpPr>
          <p:cNvPr id="11" name="TextBox 11"/>
          <p:cNvSpPr txBox="1"/>
          <p:nvPr/>
        </p:nvSpPr>
        <p:spPr>
          <a:xfrm>
            <a:off x="2676825" y="4303604"/>
            <a:ext cx="12172157" cy="1778001"/>
          </a:xfrm>
          <a:prstGeom prst="rect">
            <a:avLst/>
          </a:prstGeom>
        </p:spPr>
        <p:txBody>
          <a:bodyPr lIns="0" tIns="0" rIns="0" bIns="0" rtlCol="0" anchor="t">
            <a:spAutoFit/>
          </a:bodyPr>
          <a:lstStyle/>
          <a:p>
            <a:pPr>
              <a:lnSpc>
                <a:spcPts val="13750"/>
              </a:lnSpc>
            </a:pPr>
            <a:r>
              <a:rPr lang="en-US" sz="12500" spc="625">
                <a:solidFill>
                  <a:srgbClr val="F1ECE5"/>
                </a:solidFill>
                <a:latin typeface="Barlow SemiCondensed Bold Italics"/>
              </a:rPr>
              <a:t>TERIMA KASIH</a:t>
            </a:r>
          </a:p>
        </p:txBody>
      </p:sp>
      <p:sp>
        <p:nvSpPr>
          <p:cNvPr id="12" name="Freeform 12"/>
          <p:cNvSpPr/>
          <p:nvPr/>
        </p:nvSpPr>
        <p:spPr>
          <a:xfrm rot="-5400000">
            <a:off x="2880784" y="1913439"/>
            <a:ext cx="1344853" cy="1752770"/>
          </a:xfrm>
          <a:custGeom>
            <a:avLst/>
            <a:gdLst/>
            <a:ahLst/>
            <a:cxnLst/>
            <a:rect l="l" t="t" r="r" b="b"/>
            <a:pathLst>
              <a:path w="1344853" h="1752770">
                <a:moveTo>
                  <a:pt x="0" y="0"/>
                </a:moveTo>
                <a:lnTo>
                  <a:pt x="1344853" y="0"/>
                </a:lnTo>
                <a:lnTo>
                  <a:pt x="1344853" y="1752770"/>
                </a:lnTo>
                <a:lnTo>
                  <a:pt x="0" y="1752770"/>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13" name="Freeform 13"/>
          <p:cNvSpPr/>
          <p:nvPr/>
        </p:nvSpPr>
        <p:spPr>
          <a:xfrm rot="-5400000">
            <a:off x="4843678" y="1913439"/>
            <a:ext cx="1344853" cy="1752770"/>
          </a:xfrm>
          <a:custGeom>
            <a:avLst/>
            <a:gdLst/>
            <a:ahLst/>
            <a:cxnLst/>
            <a:rect l="l" t="t" r="r" b="b"/>
            <a:pathLst>
              <a:path w="1344853" h="1752770">
                <a:moveTo>
                  <a:pt x="0" y="0"/>
                </a:moveTo>
                <a:lnTo>
                  <a:pt x="1344853" y="0"/>
                </a:lnTo>
                <a:lnTo>
                  <a:pt x="1344853" y="1752770"/>
                </a:lnTo>
                <a:lnTo>
                  <a:pt x="0" y="1752770"/>
                </a:lnTo>
                <a:lnTo>
                  <a:pt x="0" y="0"/>
                </a:lnTo>
                <a:close/>
              </a:path>
            </a:pathLst>
          </a:custGeom>
          <a:blipFill>
            <a:blip r:embed="rId2">
              <a:extLst>
                <a:ext uri="{96DAC541-7B7A-43D3-8B79-37D633B846F1}">
                  <asvg:svgBlip xmlns:asvg="http://schemas.microsoft.com/office/drawing/2016/SVG/main" xmlns="" r:embed="rId3"/>
                </a:ext>
              </a:extLst>
            </a:blip>
            <a:stretch>
              <a:fillRect/>
            </a:stretch>
          </a:blipFill>
        </p:spPr>
      </p:sp>
      <p:sp>
        <p:nvSpPr>
          <p:cNvPr id="14" name="Freeform 14"/>
          <p:cNvSpPr/>
          <p:nvPr/>
        </p:nvSpPr>
        <p:spPr>
          <a:xfrm flipH="1" flipV="1">
            <a:off x="15687658" y="7753561"/>
            <a:ext cx="1907919" cy="1907919"/>
          </a:xfrm>
          <a:custGeom>
            <a:avLst/>
            <a:gdLst/>
            <a:ahLst/>
            <a:cxnLst/>
            <a:rect l="l" t="t" r="r" b="b"/>
            <a:pathLst>
              <a:path w="1907919" h="1907919">
                <a:moveTo>
                  <a:pt x="1907920" y="1907919"/>
                </a:moveTo>
                <a:lnTo>
                  <a:pt x="0" y="1907919"/>
                </a:lnTo>
                <a:lnTo>
                  <a:pt x="0" y="0"/>
                </a:lnTo>
                <a:lnTo>
                  <a:pt x="1907920" y="0"/>
                </a:lnTo>
                <a:lnTo>
                  <a:pt x="1907920" y="1907919"/>
                </a:lnTo>
                <a:close/>
              </a:path>
            </a:pathLst>
          </a:custGeom>
          <a:blipFill>
            <a:blip r:embed="rId4">
              <a:extLst>
                <a:ext uri="{96DAC541-7B7A-43D3-8B79-37D633B846F1}">
                  <asvg:svgBlip xmlns:asvg="http://schemas.microsoft.com/office/drawing/2016/SVG/main" xmlns="" r:embed="rId5"/>
                </a:ext>
              </a:extLst>
            </a:blip>
            <a:stretch>
              <a:fillRect/>
            </a:stretch>
          </a:blipFill>
        </p:spPr>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1135</TotalTime>
  <Words>766</Words>
  <Application>Microsoft Office PowerPoint</Application>
  <PresentationFormat>Custom</PresentationFormat>
  <Paragraphs>57</Paragraphs>
  <Slides>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Arial</vt:lpstr>
      <vt:lpstr>Wingdings</vt:lpstr>
      <vt:lpstr>Barlow SemiCondensed Bold Italics</vt:lpstr>
      <vt:lpstr>Barlow Light Italics</vt:lpstr>
      <vt:lpstr>Barlow SemiCondensed Italics</vt:lpstr>
      <vt:lpstr>Calibri</vt:lpstr>
      <vt:lpstr>Antic Italics</vt:lpstr>
      <vt:lpstr>Barlow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Coklat elegan estetik presentasi seminar proposal formal simpel</dc:title>
  <dc:creator>Pardiah</dc:creator>
  <cp:lastModifiedBy>HP</cp:lastModifiedBy>
  <cp:revision>22</cp:revision>
  <dcterms:created xsi:type="dcterms:W3CDTF">2006-08-16T00:00:00Z</dcterms:created>
  <dcterms:modified xsi:type="dcterms:W3CDTF">2023-08-04T02:42:36Z</dcterms:modified>
  <dc:identifier>DAFqUK7GNek</dc:identifier>
</cp:coreProperties>
</file>