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2" r:id="rId3"/>
    <p:sldId id="257" r:id="rId4"/>
    <p:sldId id="258" r:id="rId5"/>
    <p:sldId id="259" r:id="rId6"/>
    <p:sldId id="260" r:id="rId7"/>
    <p:sldId id="263" r:id="rId8"/>
    <p:sldId id="264" r:id="rId9"/>
    <p:sldId id="261" r:id="rId10"/>
    <p:sldId id="262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4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41EBE25-3B68-47DE-8BD0-475984A4D2DD}" type="datetimeFigureOut">
              <a:rPr lang="id-ID" smtClean="0"/>
              <a:t>29/11/2016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1444D2-C99E-4AE0-8241-6C120005C33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1EBE25-3B68-47DE-8BD0-475984A4D2DD}" type="datetimeFigureOut">
              <a:rPr lang="id-ID" smtClean="0"/>
              <a:t>29/11/2016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1444D2-C99E-4AE0-8241-6C120005C33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1EBE25-3B68-47DE-8BD0-475984A4D2DD}" type="datetimeFigureOut">
              <a:rPr lang="id-ID" smtClean="0"/>
              <a:t>29/11/2016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1444D2-C99E-4AE0-8241-6C120005C33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1EBE25-3B68-47DE-8BD0-475984A4D2DD}" type="datetimeFigureOut">
              <a:rPr lang="id-ID" smtClean="0"/>
              <a:t>29/11/2016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1444D2-C99E-4AE0-8241-6C120005C331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1EBE25-3B68-47DE-8BD0-475984A4D2DD}" type="datetimeFigureOut">
              <a:rPr lang="id-ID" smtClean="0"/>
              <a:t>29/11/2016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1444D2-C99E-4AE0-8241-6C120005C331}" type="slidenum">
              <a:rPr lang="id-ID" smtClean="0"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1EBE25-3B68-47DE-8BD0-475984A4D2DD}" type="datetimeFigureOut">
              <a:rPr lang="id-ID" smtClean="0"/>
              <a:t>29/11/2016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1444D2-C99E-4AE0-8241-6C120005C331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1EBE25-3B68-47DE-8BD0-475984A4D2DD}" type="datetimeFigureOut">
              <a:rPr lang="id-ID" smtClean="0"/>
              <a:t>29/11/2016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1444D2-C99E-4AE0-8241-6C120005C331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1EBE25-3B68-47DE-8BD0-475984A4D2DD}" type="datetimeFigureOut">
              <a:rPr lang="id-ID" smtClean="0"/>
              <a:t>29/11/2016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1444D2-C99E-4AE0-8241-6C120005C331}" type="slidenum">
              <a:rPr lang="id-ID" smtClean="0"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1EBE25-3B68-47DE-8BD0-475984A4D2DD}" type="datetimeFigureOut">
              <a:rPr lang="id-ID" smtClean="0"/>
              <a:t>29/11/2016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1444D2-C99E-4AE0-8241-6C120005C33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41EBE25-3B68-47DE-8BD0-475984A4D2DD}" type="datetimeFigureOut">
              <a:rPr lang="id-ID" smtClean="0"/>
              <a:t>29/11/2016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1444D2-C99E-4AE0-8241-6C120005C331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41EBE25-3B68-47DE-8BD0-475984A4D2DD}" type="datetimeFigureOut">
              <a:rPr lang="id-ID" smtClean="0"/>
              <a:t>29/11/2016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1444D2-C99E-4AE0-8241-6C120005C331}" type="slidenum">
              <a:rPr lang="id-ID" smtClean="0"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41EBE25-3B68-47DE-8BD0-475984A4D2DD}" type="datetimeFigureOut">
              <a:rPr lang="id-ID" smtClean="0"/>
              <a:t>29/11/2016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41444D2-C99E-4AE0-8241-6C120005C331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d-ID" sz="6000" b="1" dirty="0" smtClean="0"/>
              <a:t>PEMASARAN</a:t>
            </a:r>
            <a:endParaRPr lang="id-ID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62382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Secara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teoritis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pemasaran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mempunyai</a:t>
            </a:r>
            <a:r>
              <a:rPr lang="en-US" dirty="0" smtClean="0">
                <a:solidFill>
                  <a:srgbClr val="FF0000"/>
                </a:solidFill>
              </a:rPr>
              <a:t>  9  (</a:t>
            </a:r>
            <a:r>
              <a:rPr lang="en-US" dirty="0" err="1" smtClean="0">
                <a:solidFill>
                  <a:srgbClr val="FF0000"/>
                </a:solidFill>
              </a:rPr>
              <a:t>sembilan</a:t>
            </a:r>
            <a:r>
              <a:rPr lang="en-US" dirty="0" smtClean="0">
                <a:solidFill>
                  <a:srgbClr val="FF0000"/>
                </a:solidFill>
              </a:rPr>
              <a:t>)  </a:t>
            </a:r>
            <a:r>
              <a:rPr lang="en-US" dirty="0" err="1" smtClean="0">
                <a:solidFill>
                  <a:srgbClr val="FF0000"/>
                </a:solidFill>
              </a:rPr>
              <a:t>fungsi</a:t>
            </a:r>
            <a:r>
              <a:rPr lang="en-US" dirty="0" smtClean="0">
                <a:solidFill>
                  <a:srgbClr val="FF0000"/>
                </a:solidFill>
              </a:rPr>
              <a:t>,  yang  </a:t>
            </a:r>
            <a:r>
              <a:rPr lang="en-US" dirty="0" err="1" smtClean="0">
                <a:solidFill>
                  <a:srgbClr val="FF0000"/>
                </a:solidFill>
              </a:rPr>
              <a:t>dapat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diuraikan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sebagai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berikut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endParaRPr lang="id-ID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perdagangan</a:t>
            </a:r>
            <a:r>
              <a:rPr lang="en-US" dirty="0" smtClean="0"/>
              <a:t> (merchandising)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Perencanaan</a:t>
            </a:r>
            <a:r>
              <a:rPr lang="en-US" dirty="0" smtClean="0"/>
              <a:t>  yang </a:t>
            </a:r>
            <a:r>
              <a:rPr lang="en-US" dirty="0" err="1" smtClean="0"/>
              <a:t>berkenaan</a:t>
            </a:r>
            <a:r>
              <a:rPr lang="en-US" dirty="0" smtClean="0"/>
              <a:t>  </a:t>
            </a:r>
            <a:r>
              <a:rPr lang="en-US" dirty="0" err="1" smtClean="0"/>
              <a:t>dengan</a:t>
            </a:r>
            <a:r>
              <a:rPr lang="en-US" dirty="0" smtClean="0"/>
              <a:t>  </a:t>
            </a:r>
            <a:r>
              <a:rPr lang="en-US" dirty="0" err="1" smtClean="0"/>
              <a:t>pemasaran</a:t>
            </a:r>
            <a:r>
              <a:rPr lang="en-US" dirty="0" smtClean="0"/>
              <a:t>  </a:t>
            </a:r>
            <a:r>
              <a:rPr lang="en-US" dirty="0" err="1" smtClean="0"/>
              <a:t>produk</a:t>
            </a:r>
            <a:r>
              <a:rPr lang="en-US" dirty="0" smtClean="0"/>
              <a:t>  (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/</a:t>
            </a:r>
            <a:r>
              <a:rPr lang="en-US" dirty="0" err="1" smtClean="0"/>
              <a:t>atau</a:t>
            </a:r>
            <a:r>
              <a:rPr lang="en-US" dirty="0" smtClean="0"/>
              <a:t>  </a:t>
            </a:r>
            <a:r>
              <a:rPr lang="en-US" dirty="0" err="1" smtClean="0"/>
              <a:t>jasa</a:t>
            </a:r>
            <a:r>
              <a:rPr lang="en-US" dirty="0" smtClean="0"/>
              <a:t>)  yang </a:t>
            </a:r>
            <a:r>
              <a:rPr lang="en-US" dirty="0" err="1" smtClean="0"/>
              <a:t>tepat</a:t>
            </a:r>
            <a:r>
              <a:rPr lang="en-US" dirty="0" smtClean="0"/>
              <a:t>, </a:t>
            </a:r>
            <a:r>
              <a:rPr lang="en-US" dirty="0" err="1" smtClean="0"/>
              <a:t>dalam</a:t>
            </a:r>
            <a:r>
              <a:rPr lang="en-US" dirty="0" smtClean="0"/>
              <a:t>  </a:t>
            </a:r>
            <a:r>
              <a:rPr lang="en-US" dirty="0" err="1" smtClean="0"/>
              <a:t>jumlah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r>
              <a:rPr lang="en-US" dirty="0" smtClean="0"/>
              <a:t>, </a:t>
            </a:r>
            <a:r>
              <a:rPr lang="en-US" dirty="0" err="1" smtClean="0"/>
              <a:t>harga</a:t>
            </a:r>
            <a:r>
              <a:rPr lang="en-US" dirty="0" smtClean="0"/>
              <a:t> yang </a:t>
            </a:r>
            <a:r>
              <a:rPr lang="en-US" dirty="0" err="1" smtClean="0"/>
              <a:t>selaras</a:t>
            </a:r>
            <a:r>
              <a:rPr lang="en-US" dirty="0" smtClean="0"/>
              <a:t>,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dalamnya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- </a:t>
            </a:r>
            <a:r>
              <a:rPr lang="en-US" dirty="0" err="1" smtClean="0"/>
              <a:t>faktor</a:t>
            </a:r>
            <a:r>
              <a:rPr lang="en-US" dirty="0" smtClean="0"/>
              <a:t> lain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, </a:t>
            </a:r>
            <a:r>
              <a:rPr lang="en-US" dirty="0" err="1" smtClean="0"/>
              <a:t>ukuran</a:t>
            </a:r>
            <a:r>
              <a:rPr lang="en-US" dirty="0" smtClean="0"/>
              <a:t>, </a:t>
            </a:r>
            <a:r>
              <a:rPr lang="en-US" dirty="0" err="1" smtClean="0"/>
              <a:t>kemasan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sebagainya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Pembelian</a:t>
            </a:r>
            <a:r>
              <a:rPr lang="en-US" dirty="0" smtClean="0"/>
              <a:t> (buying)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Peranan</a:t>
            </a:r>
            <a:r>
              <a:rPr lang="en-US" dirty="0" smtClean="0"/>
              <a:t>  </a:t>
            </a:r>
            <a:r>
              <a:rPr lang="en-US" dirty="0" err="1" smtClean="0"/>
              <a:t>perusahaan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pengadaan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 </a:t>
            </a:r>
            <a:r>
              <a:rPr lang="en-US" dirty="0" err="1" smtClean="0"/>
              <a:t>kebutuhannya</a:t>
            </a:r>
            <a:r>
              <a:rPr lang="en-US" dirty="0" smtClean="0"/>
              <a:t>.  </a:t>
            </a:r>
            <a:endParaRPr lang="id-ID" dirty="0" smtClean="0"/>
          </a:p>
          <a:p>
            <a:endParaRPr lang="id-ID" dirty="0" smtClean="0"/>
          </a:p>
          <a:p>
            <a:pPr>
              <a:buNone/>
            </a:pPr>
            <a:endParaRPr lang="id-ID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en-US" dirty="0" err="1" smtClean="0"/>
              <a:t>Tugas</a:t>
            </a:r>
            <a:r>
              <a:rPr lang="en-US" dirty="0" smtClean="0"/>
              <a:t>, </a:t>
            </a:r>
            <a:r>
              <a:rPr lang="en-US" dirty="0" err="1" smtClean="0">
                <a:effectLst/>
              </a:rPr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Orientasi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id-ID" dirty="0" smtClean="0"/>
              <a:t/>
            </a:r>
            <a:br>
              <a:rPr lang="id-ID" dirty="0" smtClean="0"/>
            </a:br>
            <a:r>
              <a:rPr lang="en-US" dirty="0" smtClean="0"/>
              <a:t> 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62382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 (selling)  </a:t>
            </a:r>
            <a:endParaRPr lang="id-ID" dirty="0" smtClean="0"/>
          </a:p>
          <a:p>
            <a:endParaRPr lang="id-ID" dirty="0" smtClean="0"/>
          </a:p>
          <a:p>
            <a:r>
              <a:rPr lang="en-US" dirty="0" err="1" smtClean="0"/>
              <a:t>Meyakinkan</a:t>
            </a:r>
            <a:r>
              <a:rPr lang="en-US" dirty="0" smtClean="0"/>
              <a:t> 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 </a:t>
            </a:r>
            <a:r>
              <a:rPr lang="en-US" dirty="0" err="1" smtClean="0"/>
              <a:t>membeli</a:t>
            </a:r>
            <a:r>
              <a:rPr lang="en-US" dirty="0" smtClean="0"/>
              <a:t>  </a:t>
            </a:r>
            <a:r>
              <a:rPr lang="en-US" dirty="0" err="1" smtClean="0"/>
              <a:t>suatu</a:t>
            </a:r>
            <a:r>
              <a:rPr lang="en-US" dirty="0" smtClean="0"/>
              <a:t>  </a:t>
            </a:r>
            <a:r>
              <a:rPr lang="en-US" dirty="0" err="1" smtClean="0"/>
              <a:t>produk</a:t>
            </a:r>
            <a:r>
              <a:rPr lang="en-US" dirty="0" smtClean="0"/>
              <a:t>  (</a:t>
            </a:r>
            <a:r>
              <a:rPr lang="en-US" dirty="0" err="1" smtClean="0"/>
              <a:t>barang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/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) yang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r>
              <a:rPr lang="en-US" dirty="0" smtClean="0"/>
              <a:t> </a:t>
            </a:r>
            <a:r>
              <a:rPr lang="en-US" dirty="0" err="1" smtClean="0"/>
              <a:t>komersial</a:t>
            </a:r>
            <a:r>
              <a:rPr lang="en-US" dirty="0" smtClean="0"/>
              <a:t> </a:t>
            </a:r>
            <a:r>
              <a:rPr lang="en-US" dirty="0" err="1" smtClean="0"/>
              <a:t>baginya</a:t>
            </a:r>
            <a:r>
              <a:rPr lang="en-US" dirty="0" smtClean="0"/>
              <a:t>.</a:t>
            </a:r>
            <a:endParaRPr lang="id-ID" dirty="0" smtClean="0"/>
          </a:p>
          <a:p>
            <a:endParaRPr lang="id-ID" dirty="0" smtClean="0"/>
          </a:p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Transportasi</a:t>
            </a:r>
            <a:r>
              <a:rPr lang="en-US" dirty="0" smtClean="0"/>
              <a:t> (transportation)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Perencanaan</a:t>
            </a:r>
            <a:r>
              <a:rPr lang="en-US" dirty="0" smtClean="0"/>
              <a:t>, </a:t>
            </a:r>
            <a:r>
              <a:rPr lang="en-US" dirty="0" err="1" smtClean="0"/>
              <a:t>seleksi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pengerahan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pengangkutan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memudahkan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(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/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)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.</a:t>
            </a:r>
            <a:br>
              <a:rPr lang="en-US" dirty="0" smtClean="0"/>
            </a:br>
            <a:endParaRPr lang="id-ID" dirty="0" smtClean="0"/>
          </a:p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Pergudangan</a:t>
            </a:r>
            <a:r>
              <a:rPr lang="en-US" dirty="0" smtClean="0"/>
              <a:t> (storage)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Menyimpan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dihasilkan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dijual</a:t>
            </a:r>
            <a:r>
              <a:rPr lang="en-US" dirty="0" smtClean="0"/>
              <a:t>.</a:t>
            </a:r>
            <a:endParaRPr lang="id-ID" dirty="0" smtClean="0"/>
          </a:p>
          <a:p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en-US" dirty="0" err="1" smtClean="0"/>
              <a:t>Tugas</a:t>
            </a:r>
            <a:r>
              <a:rPr lang="en-US" dirty="0" smtClean="0"/>
              <a:t>,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Orientasi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id-ID" dirty="0" smtClean="0"/>
              <a:t/>
            </a:r>
            <a:br>
              <a:rPr lang="id-ID" dirty="0" smtClean="0"/>
            </a:br>
            <a:r>
              <a:rPr lang="en-US" dirty="0" smtClean="0"/>
              <a:t> 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19506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Standarisasi</a:t>
            </a:r>
            <a:r>
              <a:rPr lang="en-US" dirty="0" smtClean="0"/>
              <a:t> (standardization</a:t>
            </a:r>
            <a:r>
              <a:rPr lang="en-US" dirty="0" smtClean="0"/>
              <a:t>)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batas-batas</a:t>
            </a:r>
            <a:r>
              <a:rPr lang="en-US" dirty="0" smtClean="0"/>
              <a:t> </a:t>
            </a:r>
            <a:r>
              <a:rPr lang="en-US" dirty="0" err="1" smtClean="0"/>
              <a:t>elementer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perincian-perincian</a:t>
            </a:r>
            <a:r>
              <a:rPr lang="en-US" dirty="0" smtClean="0"/>
              <a:t> 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dipenuhi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,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dalamnya</a:t>
            </a:r>
            <a:r>
              <a:rPr lang="en-US" dirty="0" smtClean="0"/>
              <a:t> grading, </a:t>
            </a:r>
            <a:r>
              <a:rPr lang="en-US" dirty="0" err="1" smtClean="0"/>
              <a:t>yakni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kesatuan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yang </a:t>
            </a:r>
            <a:r>
              <a:rPr lang="en-US" dirty="0" err="1" smtClean="0"/>
              <a:t>dimasukkan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kelas-kelas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derajat-derajat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standarisasi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(financing)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mengurus</a:t>
            </a:r>
            <a:r>
              <a:rPr lang="en-US" dirty="0" smtClean="0"/>
              <a:t> modal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kredit</a:t>
            </a:r>
            <a:r>
              <a:rPr lang="en-US" dirty="0" smtClean="0"/>
              <a:t> yang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bersangkutan</a:t>
            </a:r>
            <a:r>
              <a:rPr lang="en-US" dirty="0" smtClean="0"/>
              <a:t> 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mengalirkan</a:t>
            </a:r>
            <a:r>
              <a:rPr lang="en-US" dirty="0" smtClean="0"/>
              <a:t>  </a:t>
            </a:r>
            <a:r>
              <a:rPr lang="en-US" dirty="0" err="1" smtClean="0"/>
              <a:t>produk</a:t>
            </a:r>
            <a:r>
              <a:rPr lang="en-US" dirty="0" smtClean="0"/>
              <a:t> (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/</a:t>
            </a:r>
            <a:r>
              <a:rPr lang="en-US" dirty="0" err="1" smtClean="0"/>
              <a:t>atau</a:t>
            </a:r>
            <a:r>
              <a:rPr lang="en-US" dirty="0" smtClean="0"/>
              <a:t>  </a:t>
            </a:r>
            <a:r>
              <a:rPr lang="en-US" dirty="0" err="1" smtClean="0"/>
              <a:t>jasa</a:t>
            </a:r>
            <a:r>
              <a:rPr lang="en-US" dirty="0" smtClean="0"/>
              <a:t>)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produsen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en-US" dirty="0" err="1" smtClean="0"/>
              <a:t>Tugas</a:t>
            </a:r>
            <a:r>
              <a:rPr lang="en-US" dirty="0" smtClean="0"/>
              <a:t>,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Orientasi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id-ID" dirty="0" smtClean="0"/>
              <a:t/>
            </a:r>
            <a:br>
              <a:rPr lang="id-ID" dirty="0" smtClean="0"/>
            </a:br>
            <a:r>
              <a:rPr lang="en-US" dirty="0" smtClean="0"/>
              <a:t> 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(communication)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memperlancar</a:t>
            </a:r>
            <a:r>
              <a:rPr lang="en-US" dirty="0" smtClean="0"/>
              <a:t>  </a:t>
            </a:r>
            <a:r>
              <a:rPr lang="en-US" dirty="0" err="1" smtClean="0"/>
              <a:t>hubungan</a:t>
            </a:r>
            <a:r>
              <a:rPr lang="en-US" dirty="0" smtClean="0"/>
              <a:t> 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 (risk)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menangani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menghadapi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 smtClean="0"/>
              <a:t>kerugian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kerusakan</a:t>
            </a:r>
            <a:r>
              <a:rPr lang="en-US" dirty="0" smtClean="0"/>
              <a:t>, </a:t>
            </a:r>
            <a:r>
              <a:rPr lang="en-US" dirty="0" err="1" smtClean="0"/>
              <a:t>kehilangan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anjloknya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pasaran</a:t>
            </a:r>
            <a:r>
              <a:rPr lang="en-US" dirty="0" smtClean="0"/>
              <a:t>.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Tugas</a:t>
            </a:r>
            <a:r>
              <a:rPr lang="en-US" dirty="0" smtClean="0"/>
              <a:t>,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Orientasi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endParaRPr lang="id-ID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500702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Sesuai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dengan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fungsi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sebagaimana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telah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diungkapkan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maka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pemasaran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memiliki</a:t>
            </a:r>
            <a:r>
              <a:rPr lang="en-US" dirty="0" smtClean="0">
                <a:solidFill>
                  <a:srgbClr val="FF0000"/>
                </a:solidFill>
              </a:rPr>
              <a:t> 8 (</a:t>
            </a:r>
            <a:r>
              <a:rPr lang="en-US" dirty="0" err="1" smtClean="0">
                <a:solidFill>
                  <a:srgbClr val="FF0000"/>
                </a:solidFill>
              </a:rPr>
              <a:t>delapan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err="1" smtClean="0">
                <a:solidFill>
                  <a:srgbClr val="FF0000"/>
                </a:solidFill>
              </a:rPr>
              <a:t>tugas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yaitu</a:t>
            </a:r>
            <a:r>
              <a:rPr lang="en-US" dirty="0" smtClean="0"/>
              <a:t>: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smtClean="0"/>
              <a:t>1.    </a:t>
            </a:r>
            <a:r>
              <a:rPr lang="en-US" dirty="0" err="1" smtClean="0"/>
              <a:t>Mengubah</a:t>
            </a:r>
            <a:r>
              <a:rPr lang="en-US" dirty="0" smtClean="0"/>
              <a:t>  </a:t>
            </a:r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suka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 </a:t>
            </a:r>
            <a:r>
              <a:rPr lang="en-US" dirty="0" err="1" smtClean="0"/>
              <a:t>suatu</a:t>
            </a:r>
            <a:r>
              <a:rPr lang="en-US" dirty="0" smtClean="0"/>
              <a:t> 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     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 </a:t>
            </a:r>
            <a:r>
              <a:rPr lang="en-US" dirty="0" err="1" smtClean="0"/>
              <a:t>suka</a:t>
            </a:r>
            <a:r>
              <a:rPr lang="en-US" dirty="0" smtClean="0"/>
              <a:t> (conversional marketing).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smtClean="0"/>
              <a:t>2.    </a:t>
            </a:r>
            <a:r>
              <a:rPr lang="en-US" dirty="0" err="1" smtClean="0"/>
              <a:t>Mendorong</a:t>
            </a:r>
            <a:r>
              <a:rPr lang="en-US" dirty="0" smtClean="0"/>
              <a:t>   </a:t>
            </a:r>
            <a:r>
              <a:rPr lang="en-US" dirty="0" err="1" smtClean="0"/>
              <a:t>kebutuhan</a:t>
            </a:r>
            <a:r>
              <a:rPr lang="id-ID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  </a:t>
            </a:r>
            <a:r>
              <a:rPr lang="en-US" dirty="0" smtClean="0"/>
              <a:t>yang   </a:t>
            </a:r>
            <a:r>
              <a:rPr lang="en-US" dirty="0" err="1" smtClean="0"/>
              <a:t>tidak</a:t>
            </a:r>
            <a:r>
              <a:rPr lang="en-US" dirty="0" smtClean="0"/>
              <a:t>  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      </a:t>
            </a:r>
            <a:r>
              <a:rPr lang="en-US" dirty="0" err="1" smtClean="0"/>
              <a:t>berminat</a:t>
            </a:r>
            <a:r>
              <a:rPr lang="en-US" dirty="0" smtClean="0"/>
              <a:t>  </a:t>
            </a:r>
            <a:r>
              <a:rPr lang="en-US" dirty="0" err="1" smtClean="0"/>
              <a:t>atau</a:t>
            </a:r>
            <a:r>
              <a:rPr lang="en-US" dirty="0" smtClean="0"/>
              <a:t>   </a:t>
            </a:r>
            <a:r>
              <a:rPr lang="en-US" dirty="0" err="1" smtClean="0"/>
              <a:t>mengetahui</a:t>
            </a:r>
            <a:r>
              <a:rPr lang="en-US" dirty="0" smtClean="0"/>
              <a:t>   (</a:t>
            </a:r>
            <a:r>
              <a:rPr lang="en-US" dirty="0" err="1" smtClean="0"/>
              <a:t>stimulational</a:t>
            </a:r>
            <a:r>
              <a:rPr lang="en-US" dirty="0" smtClean="0"/>
              <a:t>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</a:t>
            </a:r>
            <a:r>
              <a:rPr lang="id-ID" dirty="0" smtClean="0"/>
              <a:t>         </a:t>
            </a:r>
            <a:r>
              <a:rPr lang="en-US" dirty="0" smtClean="0"/>
              <a:t>marketing</a:t>
            </a:r>
            <a:r>
              <a:rPr lang="en-US" dirty="0" smtClean="0"/>
              <a:t>).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smtClean="0"/>
              <a:t>3.    </a:t>
            </a:r>
            <a:r>
              <a:rPr lang="en-US" dirty="0" err="1" smtClean="0"/>
              <a:t>Mengembangkan</a:t>
            </a:r>
            <a:r>
              <a:rPr lang="en-US" dirty="0" smtClean="0"/>
              <a:t>    </a:t>
            </a:r>
            <a:r>
              <a:rPr lang="en-US" dirty="0" err="1" smtClean="0"/>
              <a:t>pemenuhan</a:t>
            </a:r>
            <a:r>
              <a:rPr lang="en-US" dirty="0" smtClean="0"/>
              <a:t>    </a:t>
            </a:r>
            <a:r>
              <a:rPr lang="en-US" dirty="0" err="1" smtClean="0"/>
              <a:t>kebutuhan</a:t>
            </a:r>
            <a:r>
              <a:rPr lang="en-US" dirty="0" smtClean="0"/>
              <a:t>    yang  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</a:t>
            </a:r>
            <a:r>
              <a:rPr lang="id-ID" dirty="0" smtClean="0"/>
              <a:t>         </a:t>
            </a:r>
            <a:r>
              <a:rPr lang="en-US" dirty="0" err="1" smtClean="0"/>
              <a:t>belum</a:t>
            </a:r>
            <a:r>
              <a:rPr lang="en-US" dirty="0" smtClean="0"/>
              <a:t>   </a:t>
            </a:r>
            <a:r>
              <a:rPr lang="en-US" dirty="0" err="1" smtClean="0"/>
              <a:t>terpenuhi</a:t>
            </a:r>
            <a:r>
              <a:rPr lang="en-US" dirty="0" smtClean="0"/>
              <a:t>   (developmental marketing).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smtClean="0"/>
              <a:t>4.    </a:t>
            </a:r>
            <a:r>
              <a:rPr lang="en-US" dirty="0" err="1" smtClean="0"/>
              <a:t>Mengaktifkan</a:t>
            </a:r>
            <a:r>
              <a:rPr lang="en-US" dirty="0" smtClean="0"/>
              <a:t> </a:t>
            </a:r>
            <a:r>
              <a:rPr lang="en-US" dirty="0" err="1" smtClean="0"/>
              <a:t>keinginan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yang </a:t>
            </a:r>
            <a:r>
              <a:rPr lang="en-US" dirty="0" err="1" smtClean="0"/>
              <a:t>stabil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</a:t>
            </a:r>
            <a:r>
              <a:rPr lang="id-ID" dirty="0" smtClean="0"/>
              <a:t>        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yang </a:t>
            </a:r>
            <a:r>
              <a:rPr lang="en-US" dirty="0" err="1" smtClean="0"/>
              <a:t>menurun</a:t>
            </a:r>
            <a:r>
              <a:rPr lang="en-US" dirty="0" smtClean="0"/>
              <a:t> </a:t>
            </a:r>
            <a:r>
              <a:rPr lang="id-ID" dirty="0" smtClean="0"/>
              <a:t> </a:t>
            </a:r>
          </a:p>
          <a:p>
            <a:pPr>
              <a:buNone/>
            </a:pPr>
            <a:r>
              <a:rPr lang="id-ID" dirty="0" smtClean="0"/>
              <a:t> </a:t>
            </a:r>
            <a:r>
              <a:rPr lang="id-ID" dirty="0" smtClean="0"/>
              <a:t>         </a:t>
            </a:r>
            <a:r>
              <a:rPr lang="en-US" dirty="0" smtClean="0"/>
              <a:t>(</a:t>
            </a:r>
            <a:r>
              <a:rPr lang="en-US" dirty="0" smtClean="0"/>
              <a:t>remarketing).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Tugas</a:t>
            </a:r>
            <a:r>
              <a:rPr lang="en-US" dirty="0" smtClean="0"/>
              <a:t>,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Orientasi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endParaRPr lang="id-ID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1950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5.   </a:t>
            </a:r>
            <a:r>
              <a:rPr lang="en-US" dirty="0" err="1" smtClean="0"/>
              <a:t>Menyelaraskan</a:t>
            </a:r>
            <a:r>
              <a:rPr lang="en-US" dirty="0" smtClean="0"/>
              <a:t>      </a:t>
            </a:r>
            <a:r>
              <a:rPr lang="en-US" dirty="0" err="1" smtClean="0"/>
              <a:t>pola</a:t>
            </a:r>
            <a:r>
              <a:rPr lang="en-US" dirty="0" smtClean="0"/>
              <a:t>      </a:t>
            </a:r>
            <a:r>
              <a:rPr lang="en-US" dirty="0" err="1" smtClean="0"/>
              <a:t>permintaan</a:t>
            </a:r>
            <a:r>
              <a:rPr lang="en-US" dirty="0" smtClean="0"/>
              <a:t>      agar     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</a:t>
            </a:r>
            <a:r>
              <a:rPr lang="id-ID" dirty="0" smtClean="0"/>
              <a:t>        </a:t>
            </a:r>
            <a:r>
              <a:rPr lang="en-US" dirty="0" err="1" smtClean="0"/>
              <a:t>sesuai</a:t>
            </a:r>
            <a:r>
              <a:rPr lang="en-US" dirty="0" smtClean="0"/>
              <a:t>      </a:t>
            </a:r>
            <a:r>
              <a:rPr lang="en-US" dirty="0" err="1" smtClean="0"/>
              <a:t>dengan</a:t>
            </a:r>
            <a:r>
              <a:rPr lang="en-US" dirty="0" smtClean="0"/>
              <a:t>      </a:t>
            </a:r>
            <a:r>
              <a:rPr lang="en-US" dirty="0" err="1" smtClean="0"/>
              <a:t>pola</a:t>
            </a:r>
            <a:r>
              <a:rPr lang="en-US" dirty="0" smtClean="0"/>
              <a:t>      </a:t>
            </a:r>
            <a:r>
              <a:rPr lang="en-US" dirty="0" err="1" smtClean="0"/>
              <a:t>penawaran</a:t>
            </a:r>
            <a:r>
              <a:rPr lang="id-ID" dirty="0" smtClean="0"/>
              <a:t>  </a:t>
            </a:r>
          </a:p>
          <a:p>
            <a:pPr>
              <a:buNone/>
            </a:pPr>
            <a:r>
              <a:rPr lang="id-ID" dirty="0" smtClean="0"/>
              <a:t> </a:t>
            </a:r>
            <a:r>
              <a:rPr lang="id-ID" dirty="0" smtClean="0"/>
              <a:t>        </a:t>
            </a:r>
            <a:r>
              <a:rPr lang="en-US" dirty="0" smtClean="0"/>
              <a:t>(</a:t>
            </a:r>
            <a:r>
              <a:rPr lang="en-US" dirty="0" err="1" smtClean="0"/>
              <a:t>synchromarketing</a:t>
            </a:r>
            <a:r>
              <a:rPr lang="en-US" dirty="0" smtClean="0"/>
              <a:t>).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6.   </a:t>
            </a:r>
            <a:r>
              <a:rPr lang="en-US" dirty="0" err="1" smtClean="0"/>
              <a:t>Memelihara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</a:t>
            </a:r>
            <a:r>
              <a:rPr lang="id-ID" dirty="0" smtClean="0"/>
              <a:t>       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(</a:t>
            </a:r>
            <a:r>
              <a:rPr lang="en-US" dirty="0" err="1" smtClean="0"/>
              <a:t>maintnence</a:t>
            </a:r>
            <a:r>
              <a:rPr lang="en-US" dirty="0" smtClean="0"/>
              <a:t> marketing).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smtClean="0"/>
              <a:t>7.   </a:t>
            </a:r>
            <a:r>
              <a:rPr lang="en-US" dirty="0" err="1" smtClean="0"/>
              <a:t>Mengurangi</a:t>
            </a:r>
            <a:r>
              <a:rPr lang="en-US" dirty="0" smtClean="0"/>
              <a:t>   </a:t>
            </a:r>
            <a:r>
              <a:rPr lang="en-US" dirty="0" err="1" smtClean="0"/>
              <a:t>tingkat</a:t>
            </a:r>
            <a:r>
              <a:rPr lang="en-US" dirty="0" smtClean="0"/>
              <a:t>   </a:t>
            </a:r>
            <a:r>
              <a:rPr lang="en-US" dirty="0" err="1" smtClean="0"/>
              <a:t>penjualan</a:t>
            </a:r>
            <a:r>
              <a:rPr lang="en-US" dirty="0" smtClean="0"/>
              <a:t>   yang   </a:t>
            </a:r>
            <a:r>
              <a:rPr lang="en-US" dirty="0" err="1" smtClean="0"/>
              <a:t>sudah</a:t>
            </a:r>
            <a:r>
              <a:rPr lang="en-US" dirty="0" smtClean="0"/>
              <a:t>  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</a:t>
            </a:r>
            <a:r>
              <a:rPr lang="id-ID" dirty="0" smtClean="0"/>
              <a:t>       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  </a:t>
            </a:r>
            <a:r>
              <a:rPr lang="en-US" dirty="0" err="1" smtClean="0"/>
              <a:t>suatu</a:t>
            </a:r>
            <a:r>
              <a:rPr lang="en-US" dirty="0" smtClean="0"/>
              <a:t>   </a:t>
            </a:r>
            <a:r>
              <a:rPr lang="en-US" dirty="0" err="1" smtClean="0"/>
              <a:t>produk</a:t>
            </a:r>
            <a:r>
              <a:rPr lang="en-US" dirty="0" smtClean="0"/>
              <a:t>   </a:t>
            </a:r>
            <a:r>
              <a:rPr lang="en-US" dirty="0" err="1" smtClean="0"/>
              <a:t>tertentu</a:t>
            </a:r>
            <a:r>
              <a:rPr lang="id-ID" dirty="0" smtClean="0"/>
              <a:t> </a:t>
            </a:r>
          </a:p>
          <a:p>
            <a:pPr>
              <a:buNone/>
            </a:pPr>
            <a:r>
              <a:rPr lang="id-ID" dirty="0" smtClean="0"/>
              <a:t> </a:t>
            </a:r>
            <a:r>
              <a:rPr lang="id-ID" dirty="0" smtClean="0"/>
              <a:t>        </a:t>
            </a:r>
            <a:r>
              <a:rPr lang="en-US" dirty="0" smtClean="0"/>
              <a:t>(</a:t>
            </a:r>
            <a:r>
              <a:rPr lang="en-US" dirty="0" err="1" smtClean="0"/>
              <a:t>demarketing</a:t>
            </a:r>
            <a:r>
              <a:rPr lang="en-US" dirty="0" smtClean="0"/>
              <a:t>).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smtClean="0"/>
              <a:t>8.   </a:t>
            </a:r>
            <a:r>
              <a:rPr lang="en-US" dirty="0" err="1" smtClean="0"/>
              <a:t>Merintangi</a:t>
            </a:r>
            <a:r>
              <a:rPr lang="en-US" dirty="0" smtClean="0"/>
              <a:t>   </a:t>
            </a:r>
            <a:r>
              <a:rPr lang="en-US" dirty="0" err="1" smtClean="0"/>
              <a:t>permintaan</a:t>
            </a:r>
            <a:r>
              <a:rPr lang="en-US" dirty="0" smtClean="0"/>
              <a:t>   </a:t>
            </a:r>
            <a:r>
              <a:rPr lang="en-US" dirty="0" err="1" smtClean="0"/>
              <a:t>atau</a:t>
            </a:r>
            <a:r>
              <a:rPr lang="en-US" dirty="0" smtClean="0"/>
              <a:t>   </a:t>
            </a:r>
            <a:r>
              <a:rPr lang="en-US" dirty="0" err="1" smtClean="0"/>
              <a:t>keinginan</a:t>
            </a:r>
            <a:r>
              <a:rPr lang="en-US" dirty="0" smtClean="0"/>
              <a:t>  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</a:t>
            </a:r>
            <a:r>
              <a:rPr lang="id-ID" dirty="0" smtClean="0"/>
              <a:t>        </a:t>
            </a:r>
            <a:r>
              <a:rPr lang="en-US" dirty="0" err="1" smtClean="0"/>
              <a:t>terhadap</a:t>
            </a:r>
            <a:r>
              <a:rPr lang="en-US" dirty="0" smtClean="0"/>
              <a:t>  </a:t>
            </a:r>
            <a:r>
              <a:rPr lang="en-US" dirty="0" err="1" smtClean="0"/>
              <a:t>suatu</a:t>
            </a:r>
            <a:r>
              <a:rPr lang="en-US" dirty="0" smtClean="0"/>
              <a:t>   </a:t>
            </a:r>
            <a:r>
              <a:rPr lang="en-US" dirty="0" err="1" smtClean="0"/>
              <a:t>produk</a:t>
            </a:r>
            <a:r>
              <a:rPr lang="en-US" dirty="0" smtClean="0"/>
              <a:t>   </a:t>
            </a:r>
            <a:r>
              <a:rPr lang="en-US" dirty="0" err="1" smtClean="0"/>
              <a:t>tertentu</a:t>
            </a:r>
            <a:r>
              <a:rPr lang="en-US" dirty="0" smtClean="0"/>
              <a:t>   (counter </a:t>
            </a:r>
            <a:r>
              <a:rPr lang="id-ID" dirty="0" smtClean="0"/>
              <a:t> </a:t>
            </a:r>
          </a:p>
          <a:p>
            <a:pPr>
              <a:buNone/>
            </a:pPr>
            <a:r>
              <a:rPr lang="id-ID" dirty="0" smtClean="0"/>
              <a:t> </a:t>
            </a:r>
            <a:r>
              <a:rPr lang="id-ID" dirty="0" smtClean="0"/>
              <a:t>        </a:t>
            </a:r>
            <a:r>
              <a:rPr lang="en-US" dirty="0" smtClean="0"/>
              <a:t>marketing</a:t>
            </a:r>
            <a:r>
              <a:rPr lang="en-US" dirty="0" smtClean="0"/>
              <a:t>).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Tugas</a:t>
            </a:r>
            <a:r>
              <a:rPr lang="en-US" dirty="0" smtClean="0"/>
              <a:t>,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Orientasi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endParaRPr lang="id-ID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19506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Strategi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pemasaran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/>
              <a:t>adalah</a:t>
            </a:r>
            <a:r>
              <a:rPr lang="en-US" dirty="0" smtClean="0"/>
              <a:t>  </a:t>
            </a:r>
            <a:r>
              <a:rPr lang="en-US" dirty="0" err="1" smtClean="0"/>
              <a:t>serangkaian</a:t>
            </a:r>
            <a:r>
              <a:rPr lang="en-US" dirty="0" smtClean="0"/>
              <a:t>  </a:t>
            </a:r>
            <a:r>
              <a:rPr lang="en-US" dirty="0" err="1" smtClean="0"/>
              <a:t>tujuan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sasaran</a:t>
            </a:r>
            <a:r>
              <a:rPr lang="en-US" dirty="0" smtClean="0"/>
              <a:t>,  </a:t>
            </a:r>
            <a:r>
              <a:rPr lang="en-US" dirty="0" err="1" smtClean="0"/>
              <a:t>kebijakan</a:t>
            </a:r>
            <a:r>
              <a:rPr lang="en-US" dirty="0" smtClean="0"/>
              <a:t>  </a:t>
            </a:r>
            <a:r>
              <a:rPr lang="en-US" dirty="0" err="1" smtClean="0"/>
              <a:t>serta</a:t>
            </a:r>
            <a:r>
              <a:rPr lang="en-US" dirty="0" smtClean="0"/>
              <a:t>  </a:t>
            </a:r>
            <a:r>
              <a:rPr lang="en-US" dirty="0" err="1" smtClean="0"/>
              <a:t>aturan</a:t>
            </a:r>
            <a:r>
              <a:rPr lang="en-US" dirty="0" smtClean="0"/>
              <a:t> yang  </a:t>
            </a:r>
            <a:r>
              <a:rPr lang="en-US" dirty="0" err="1" smtClean="0"/>
              <a:t>memberi</a:t>
            </a:r>
            <a:r>
              <a:rPr lang="en-US" dirty="0" smtClean="0"/>
              <a:t>  </a:t>
            </a:r>
            <a:r>
              <a:rPr lang="en-US" dirty="0" err="1" smtClean="0"/>
              <a:t>arah</a:t>
            </a:r>
            <a:r>
              <a:rPr lang="en-US" dirty="0" smtClean="0"/>
              <a:t>  </a:t>
            </a:r>
            <a:r>
              <a:rPr lang="en-US" dirty="0" err="1" smtClean="0"/>
              <a:t>kepada</a:t>
            </a:r>
            <a:r>
              <a:rPr lang="en-US" dirty="0" smtClean="0"/>
              <a:t>  </a:t>
            </a:r>
            <a:r>
              <a:rPr lang="en-US" dirty="0" err="1" smtClean="0"/>
              <a:t>usaha-usaha</a:t>
            </a:r>
            <a:r>
              <a:rPr lang="en-US" dirty="0" smtClean="0"/>
              <a:t>  </a:t>
            </a:r>
            <a:r>
              <a:rPr lang="en-US" dirty="0" err="1" smtClean="0"/>
              <a:t>pemasaran</a:t>
            </a:r>
            <a:r>
              <a:rPr lang="en-US" dirty="0" smtClean="0"/>
              <a:t>  </a:t>
            </a:r>
            <a:r>
              <a:rPr lang="en-US" dirty="0" err="1" smtClean="0"/>
              <a:t>dari</a:t>
            </a:r>
            <a:r>
              <a:rPr lang="en-US" dirty="0" smtClean="0"/>
              <a:t>  </a:t>
            </a:r>
            <a:r>
              <a:rPr lang="en-US" dirty="0" err="1" smtClean="0"/>
              <a:t>waktu</a:t>
            </a:r>
            <a:r>
              <a:rPr lang="en-US" dirty="0" smtClean="0"/>
              <a:t>  </a:t>
            </a:r>
            <a:r>
              <a:rPr lang="en-US" dirty="0" err="1" smtClean="0"/>
              <a:t>ke</a:t>
            </a:r>
            <a:r>
              <a:rPr lang="en-US" dirty="0" smtClean="0"/>
              <a:t>  </a:t>
            </a:r>
            <a:r>
              <a:rPr lang="en-US" dirty="0" err="1" smtClean="0"/>
              <a:t>waktu</a:t>
            </a:r>
            <a:r>
              <a:rPr lang="en-US" dirty="0" smtClean="0"/>
              <a:t>  </a:t>
            </a:r>
            <a:r>
              <a:rPr lang="en-US" dirty="0" err="1" smtClean="0"/>
              <a:t>pada</a:t>
            </a:r>
            <a:r>
              <a:rPr lang="en-US" dirty="0" smtClean="0"/>
              <a:t>  </a:t>
            </a:r>
            <a:r>
              <a:rPr lang="en-US" dirty="0" err="1" smtClean="0"/>
              <a:t>masing</a:t>
            </a:r>
            <a:r>
              <a:rPr lang="en-US" dirty="0" smtClean="0"/>
              <a:t>- </a:t>
            </a:r>
            <a:r>
              <a:rPr lang="en-US" dirty="0" err="1" smtClean="0"/>
              <a:t>masing</a:t>
            </a:r>
            <a:r>
              <a:rPr lang="en-US" dirty="0" smtClean="0"/>
              <a:t> </a:t>
            </a:r>
            <a:r>
              <a:rPr lang="en-US" dirty="0" err="1" smtClean="0"/>
              <a:t>tingkatan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lokasinya</a:t>
            </a:r>
            <a:r>
              <a:rPr lang="en-US" dirty="0" smtClean="0"/>
              <a:t>. 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Strategi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pemasaran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modern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: </a:t>
            </a:r>
            <a:endParaRPr lang="id-ID" dirty="0" smtClean="0"/>
          </a:p>
          <a:p>
            <a:r>
              <a:rPr lang="id-ID" dirty="0" smtClean="0"/>
              <a:t>1. S</a:t>
            </a:r>
            <a:r>
              <a:rPr lang="en-US" dirty="0" err="1" smtClean="0"/>
              <a:t>egmentasi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(segmenting), </a:t>
            </a:r>
            <a:endParaRPr lang="id-ID" dirty="0" smtClean="0"/>
          </a:p>
          <a:p>
            <a:r>
              <a:rPr lang="id-ID" dirty="0" smtClean="0"/>
              <a:t>2. P</a:t>
            </a:r>
            <a:r>
              <a:rPr lang="en-US" dirty="0" err="1" smtClean="0"/>
              <a:t>enetapan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(targeting), </a:t>
            </a:r>
            <a:r>
              <a:rPr lang="en-US" dirty="0" err="1" smtClean="0"/>
              <a:t>dan</a:t>
            </a:r>
            <a:r>
              <a:rPr lang="id-ID" dirty="0" smtClean="0"/>
              <a:t> </a:t>
            </a:r>
          </a:p>
          <a:p>
            <a:r>
              <a:rPr lang="id-ID" dirty="0" smtClean="0"/>
              <a:t>3. P</a:t>
            </a:r>
            <a:r>
              <a:rPr lang="en-US" dirty="0" err="1" smtClean="0"/>
              <a:t>enetapan</a:t>
            </a:r>
            <a:r>
              <a:rPr lang="en-US" dirty="0" smtClean="0"/>
              <a:t>  </a:t>
            </a:r>
            <a:r>
              <a:rPr lang="en-US" dirty="0" err="1" smtClean="0"/>
              <a:t>posisi</a:t>
            </a:r>
            <a:r>
              <a:rPr lang="en-US" dirty="0" smtClean="0"/>
              <a:t>  </a:t>
            </a:r>
            <a:r>
              <a:rPr lang="en-US" dirty="0" err="1" smtClean="0"/>
              <a:t>pasar</a:t>
            </a:r>
            <a:r>
              <a:rPr lang="en-US" dirty="0" smtClean="0"/>
              <a:t>  (positioning)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</a:t>
            </a:r>
            <a:r>
              <a:rPr lang="id-ID" dirty="0" smtClean="0"/>
              <a:t>    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Kotler</a:t>
            </a:r>
            <a:r>
              <a:rPr lang="en-US" dirty="0" smtClean="0"/>
              <a:t>,  2001). 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smtClean="0"/>
              <a:t> 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endParaRPr lang="id-ID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dirty="0" err="1" smtClean="0"/>
              <a:t>S</a:t>
            </a:r>
            <a:r>
              <a:rPr lang="en-US" dirty="0" err="1" smtClean="0"/>
              <a:t>ebagai</a:t>
            </a:r>
            <a:r>
              <a:rPr lang="en-US" dirty="0" smtClean="0"/>
              <a:t>  </a:t>
            </a:r>
            <a:r>
              <a:rPr lang="en-US" dirty="0" err="1" smtClean="0"/>
              <a:t>wirausahawan</a:t>
            </a:r>
            <a:r>
              <a:rPr lang="en-US" dirty="0" smtClean="0"/>
              <a:t>  </a:t>
            </a:r>
            <a:r>
              <a:rPr lang="en-US" dirty="0" err="1" smtClean="0"/>
              <a:t>diperhadapkan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 </a:t>
            </a:r>
            <a:r>
              <a:rPr lang="en-US" dirty="0" err="1" smtClean="0"/>
              <a:t>bagaimana</a:t>
            </a:r>
            <a:r>
              <a:rPr lang="en-US" dirty="0" smtClean="0"/>
              <a:t>  </a:t>
            </a:r>
            <a:r>
              <a:rPr lang="en-US" dirty="0" err="1" smtClean="0"/>
              <a:t>menciptakan</a:t>
            </a:r>
            <a:r>
              <a:rPr lang="en-US" dirty="0" smtClean="0"/>
              <a:t>   </a:t>
            </a:r>
            <a:r>
              <a:rPr lang="en-US" dirty="0" err="1" smtClean="0"/>
              <a:t>produk</a:t>
            </a:r>
            <a:r>
              <a:rPr lang="en-US" dirty="0" smtClean="0"/>
              <a:t>  yang  </a:t>
            </a:r>
            <a:r>
              <a:rPr lang="en-US" dirty="0" err="1" smtClean="0"/>
              <a:t>tepat</a:t>
            </a:r>
            <a:r>
              <a:rPr lang="en-US" dirty="0" smtClean="0"/>
              <a:t>  </a:t>
            </a:r>
            <a:r>
              <a:rPr lang="en-US" dirty="0" err="1" smtClean="0"/>
              <a:t>sesuai</a:t>
            </a:r>
            <a:r>
              <a:rPr lang="en-US" dirty="0" smtClean="0"/>
              <a:t>  </a:t>
            </a:r>
            <a:r>
              <a:rPr lang="en-US" dirty="0" err="1" smtClean="0"/>
              <a:t>dengan</a:t>
            </a:r>
            <a:r>
              <a:rPr lang="en-US" dirty="0" smtClean="0"/>
              <a:t>  </a:t>
            </a:r>
            <a:r>
              <a:rPr lang="en-US" dirty="0" err="1" smtClean="0"/>
              <a:t>kebutuhan</a:t>
            </a:r>
            <a:r>
              <a:rPr lang="en-US" dirty="0" smtClean="0"/>
              <a:t> 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 </a:t>
            </a:r>
            <a:endParaRPr lang="id-ID" dirty="0" smtClean="0"/>
          </a:p>
          <a:p>
            <a:r>
              <a:rPr lang="en-US" dirty="0" smtClean="0"/>
              <a:t>Kita  </a:t>
            </a:r>
            <a:r>
              <a:rPr lang="en-US" dirty="0" err="1" smtClean="0"/>
              <a:t>mungkin</a:t>
            </a:r>
            <a:r>
              <a:rPr lang="en-US" dirty="0" smtClean="0"/>
              <a:t>  </a:t>
            </a:r>
            <a:r>
              <a:rPr lang="en-US" dirty="0" err="1" smtClean="0"/>
              <a:t>perlu</a:t>
            </a:r>
            <a:r>
              <a:rPr lang="en-US" dirty="0" smtClean="0"/>
              <a:t>  </a:t>
            </a:r>
            <a:r>
              <a:rPr lang="en-US" dirty="0" err="1" smtClean="0"/>
              <a:t>bertanya</a:t>
            </a:r>
            <a:r>
              <a:rPr lang="en-US" dirty="0" smtClean="0"/>
              <a:t> </a:t>
            </a:r>
            <a:endParaRPr lang="id-ID" dirty="0" smtClean="0"/>
          </a:p>
          <a:p>
            <a:r>
              <a:rPr lang="id-ID" dirty="0" smtClean="0"/>
              <a:t>K</a:t>
            </a:r>
            <a:r>
              <a:rPr lang="en-US" dirty="0" err="1" smtClean="0"/>
              <a:t>epada</a:t>
            </a:r>
            <a:r>
              <a:rPr lang="en-US" dirty="0" smtClean="0"/>
              <a:t>  </a:t>
            </a:r>
            <a:r>
              <a:rPr lang="en-US" dirty="0" err="1" smtClean="0"/>
              <a:t>siapa</a:t>
            </a:r>
            <a:r>
              <a:rPr lang="en-US" dirty="0" smtClean="0"/>
              <a:t>  </a:t>
            </a:r>
            <a:r>
              <a:rPr lang="en-US" dirty="0" err="1" smtClean="0"/>
              <a:t>produk</a:t>
            </a:r>
            <a:r>
              <a:rPr lang="en-US" dirty="0" smtClean="0"/>
              <a:t>  </a:t>
            </a:r>
            <a:r>
              <a:rPr lang="en-US" dirty="0" err="1" smtClean="0"/>
              <a:t>akan</a:t>
            </a:r>
            <a:r>
              <a:rPr lang="en-US" dirty="0" smtClean="0"/>
              <a:t>  </a:t>
            </a:r>
            <a:r>
              <a:rPr lang="en-US" dirty="0" err="1" smtClean="0"/>
              <a:t>dijual</a:t>
            </a:r>
            <a:r>
              <a:rPr lang="en-US" dirty="0" smtClean="0"/>
              <a:t>? </a:t>
            </a:r>
            <a:endParaRPr lang="id-ID" dirty="0" smtClean="0"/>
          </a:p>
          <a:p>
            <a:r>
              <a:rPr lang="en-US" dirty="0" err="1" smtClean="0"/>
              <a:t>Apakah</a:t>
            </a:r>
            <a:r>
              <a:rPr lang="en-US" dirty="0" smtClean="0"/>
              <a:t> 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 </a:t>
            </a:r>
            <a:r>
              <a:rPr lang="en-US" dirty="0" err="1" smtClean="0"/>
              <a:t>orang</a:t>
            </a:r>
            <a:r>
              <a:rPr lang="en-US" dirty="0" smtClean="0"/>
              <a:t>? </a:t>
            </a:r>
            <a:endParaRPr lang="id-ID" dirty="0" smtClean="0"/>
          </a:p>
          <a:p>
            <a:r>
              <a:rPr lang="id-ID" dirty="0" smtClean="0"/>
              <a:t>A</a:t>
            </a:r>
            <a:r>
              <a:rPr lang="en-US" dirty="0" err="1" smtClean="0"/>
              <a:t>pakah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 </a:t>
            </a:r>
            <a:r>
              <a:rPr lang="en-US" dirty="0" err="1" smtClean="0"/>
              <a:t>anak-anak</a:t>
            </a:r>
            <a:r>
              <a:rPr lang="en-US" dirty="0" smtClean="0"/>
              <a:t> 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dewasa</a:t>
            </a:r>
            <a:r>
              <a:rPr lang="en-US" dirty="0" smtClean="0"/>
              <a:t>?</a:t>
            </a:r>
            <a:endParaRPr lang="id-ID" dirty="0" smtClean="0"/>
          </a:p>
          <a:p>
            <a:r>
              <a:rPr lang="en-US" dirty="0" smtClean="0"/>
              <a:t>Dari </a:t>
            </a:r>
            <a:r>
              <a:rPr lang="en-US" dirty="0" err="1" smtClean="0"/>
              <a:t>mana</a:t>
            </a:r>
            <a:r>
              <a:rPr lang="en-US" dirty="0" smtClean="0"/>
              <a:t>  </a:t>
            </a:r>
            <a:r>
              <a:rPr lang="en-US" dirty="0" err="1" smtClean="0"/>
              <a:t>konsumen</a:t>
            </a:r>
            <a:r>
              <a:rPr lang="en-US" dirty="0" smtClean="0"/>
              <a:t>  </a:t>
            </a:r>
            <a:r>
              <a:rPr lang="en-US" dirty="0" err="1" smtClean="0"/>
              <a:t>berasal</a:t>
            </a:r>
            <a:r>
              <a:rPr lang="en-US" dirty="0" smtClean="0"/>
              <a:t>? </a:t>
            </a:r>
            <a:endParaRPr lang="id-ID" dirty="0" smtClean="0"/>
          </a:p>
          <a:p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beli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penghasilan</a:t>
            </a:r>
            <a:r>
              <a:rPr lang="en-US" dirty="0" smtClean="0"/>
              <a:t>  </a:t>
            </a:r>
            <a:r>
              <a:rPr lang="en-US" dirty="0" err="1" smtClean="0"/>
              <a:t>mereka</a:t>
            </a:r>
            <a:r>
              <a:rPr lang="en-US" dirty="0" smtClean="0"/>
              <a:t>?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 </a:t>
            </a:r>
            <a:r>
              <a:rPr lang="en-US" dirty="0" err="1" smtClean="0"/>
              <a:t>pertanyaan</a:t>
            </a:r>
            <a:r>
              <a:rPr lang="en-US" dirty="0" smtClean="0"/>
              <a:t> yang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tuju</a:t>
            </a:r>
            <a:r>
              <a:rPr lang="en-US" dirty="0" smtClean="0"/>
              <a:t>.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dirty="0" smtClean="0"/>
              <a:t>1. </a:t>
            </a:r>
            <a:r>
              <a:rPr lang="en-US" dirty="0" err="1" smtClean="0"/>
              <a:t>Segmentasi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(Segmenting)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143536"/>
          </a:xfrm>
        </p:spPr>
        <p:txBody>
          <a:bodyPr>
            <a:normAutofit fontScale="85000" lnSpcReduction="20000"/>
          </a:bodyPr>
          <a:lstStyle/>
          <a:p>
            <a:r>
              <a:rPr lang="id-ID" dirty="0" err="1" smtClean="0">
                <a:solidFill>
                  <a:srgbClr val="FF0000"/>
                </a:solidFill>
              </a:rPr>
              <a:t>S</a:t>
            </a:r>
            <a:r>
              <a:rPr lang="en-US" dirty="0" err="1" smtClean="0">
                <a:solidFill>
                  <a:srgbClr val="FF0000"/>
                </a:solidFill>
              </a:rPr>
              <a:t>egmentasi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pasar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yang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Swasta</a:t>
            </a:r>
            <a:r>
              <a:rPr lang="en-US" dirty="0" smtClean="0"/>
              <a:t> (1996) </a:t>
            </a:r>
            <a:r>
              <a:rPr lang="en-US" dirty="0" err="1" smtClean="0"/>
              <a:t>diartikan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membagi-bagi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heterogen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satuan-satuan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(</a:t>
            </a:r>
            <a:r>
              <a:rPr lang="en-US" dirty="0" err="1" smtClean="0"/>
              <a:t>segmen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)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homogen</a:t>
            </a:r>
            <a:r>
              <a:rPr lang="id-ID" dirty="0" smtClean="0"/>
              <a:t>.</a:t>
            </a:r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Segmentasi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pasar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 </a:t>
            </a:r>
            <a:r>
              <a:rPr lang="en-US" dirty="0" err="1" smtClean="0"/>
              <a:t>kegiatan</a:t>
            </a:r>
            <a:r>
              <a:rPr lang="en-US" dirty="0" smtClean="0"/>
              <a:t>  </a:t>
            </a:r>
            <a:r>
              <a:rPr lang="en-US" dirty="0" err="1" smtClean="0"/>
              <a:t>membagi-bagi</a:t>
            </a:r>
            <a:r>
              <a:rPr lang="en-US" dirty="0" smtClean="0"/>
              <a:t>  </a:t>
            </a:r>
            <a:r>
              <a:rPr lang="en-US" dirty="0" err="1" smtClean="0"/>
              <a:t>pasar</a:t>
            </a:r>
            <a:r>
              <a:rPr lang="en-US" dirty="0" smtClean="0"/>
              <a:t> yang </a:t>
            </a:r>
            <a:r>
              <a:rPr lang="en-US" dirty="0" err="1" smtClean="0"/>
              <a:t>bersifat</a:t>
            </a:r>
            <a:r>
              <a:rPr lang="en-US" dirty="0" smtClean="0"/>
              <a:t>  </a:t>
            </a:r>
            <a:r>
              <a:rPr lang="en-US" dirty="0" err="1" smtClean="0"/>
              <a:t>heterogen</a:t>
            </a:r>
            <a:r>
              <a:rPr lang="en-US" dirty="0" smtClean="0"/>
              <a:t> 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satuan-satuan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(</a:t>
            </a:r>
            <a:r>
              <a:rPr lang="en-US" dirty="0" err="1" smtClean="0"/>
              <a:t>segmen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)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homogen</a:t>
            </a:r>
            <a:r>
              <a:rPr lang="en-US" dirty="0" smtClean="0"/>
              <a:t> (</a:t>
            </a:r>
            <a:r>
              <a:rPr lang="en-US" dirty="0" err="1" smtClean="0"/>
              <a:t>Kotler</a:t>
            </a:r>
            <a:r>
              <a:rPr lang="en-US" dirty="0" smtClean="0"/>
              <a:t>,</a:t>
            </a:r>
            <a:r>
              <a:rPr lang="id-ID" dirty="0" smtClean="0"/>
              <a:t> </a:t>
            </a:r>
            <a:r>
              <a:rPr lang="en-US" dirty="0" smtClean="0"/>
              <a:t>2001</a:t>
            </a:r>
            <a:r>
              <a:rPr lang="en-US" dirty="0" smtClean="0"/>
              <a:t>).  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Dengan</a:t>
            </a:r>
            <a:r>
              <a:rPr lang="en-US" dirty="0" smtClean="0"/>
              <a:t>   </a:t>
            </a:r>
            <a:r>
              <a:rPr lang="en-US" dirty="0" err="1" smtClean="0"/>
              <a:t>kata</a:t>
            </a:r>
            <a:r>
              <a:rPr lang="en-US" dirty="0" smtClean="0"/>
              <a:t>  lain,  </a:t>
            </a:r>
            <a:r>
              <a:rPr lang="en-US" dirty="0" err="1" smtClean="0">
                <a:solidFill>
                  <a:srgbClr val="FF0000"/>
                </a:solidFill>
              </a:rPr>
              <a:t>segmentasi</a:t>
            </a: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en-US" dirty="0" err="1" smtClean="0">
                <a:solidFill>
                  <a:srgbClr val="FF0000"/>
                </a:solidFill>
              </a:rPr>
              <a:t>pasar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/>
              <a:t>adalah</a:t>
            </a:r>
            <a:r>
              <a:rPr lang="en-US" dirty="0" smtClean="0"/>
              <a:t>   </a:t>
            </a:r>
            <a:r>
              <a:rPr lang="en-US" dirty="0" err="1" smtClean="0"/>
              <a:t>kegiatan</a:t>
            </a:r>
            <a:r>
              <a:rPr lang="en-US" dirty="0" smtClean="0"/>
              <a:t>   </a:t>
            </a:r>
            <a:r>
              <a:rPr lang="en-US" dirty="0" err="1" smtClean="0"/>
              <a:t>membagi</a:t>
            </a:r>
            <a:r>
              <a:rPr lang="en-US" dirty="0" smtClean="0"/>
              <a:t>   </a:t>
            </a:r>
            <a:r>
              <a:rPr lang="en-US" dirty="0" err="1" smtClean="0"/>
              <a:t>pasar</a:t>
            </a:r>
            <a:r>
              <a:rPr lang="en-US" dirty="0" smtClean="0"/>
              <a:t> 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 </a:t>
            </a:r>
            <a:r>
              <a:rPr lang="en-US" dirty="0" err="1" smtClean="0"/>
              <a:t>pembeli</a:t>
            </a:r>
            <a:r>
              <a:rPr lang="en-US" dirty="0" smtClean="0"/>
              <a:t>  yang  </a:t>
            </a:r>
            <a:r>
              <a:rPr lang="en-US" dirty="0" err="1" smtClean="0"/>
              <a:t>terbedakan</a:t>
            </a:r>
            <a:r>
              <a:rPr lang="en-US" dirty="0" smtClean="0"/>
              <a:t>  </a:t>
            </a:r>
            <a:r>
              <a:rPr lang="en-US" dirty="0" err="1" smtClean="0"/>
              <a:t>dengan</a:t>
            </a:r>
            <a:r>
              <a:rPr lang="en-US" dirty="0" smtClean="0"/>
              <a:t>  </a:t>
            </a:r>
            <a:r>
              <a:rPr lang="en-US" dirty="0" err="1" smtClean="0"/>
              <a:t>kebutuhan</a:t>
            </a:r>
            <a:r>
              <a:rPr lang="en-US" dirty="0" smtClean="0"/>
              <a:t>,  </a:t>
            </a:r>
            <a:r>
              <a:rPr lang="en-US" dirty="0" err="1" smtClean="0"/>
              <a:t>karakteristik</a:t>
            </a:r>
            <a:r>
              <a:rPr lang="en-US" dirty="0" smtClean="0"/>
              <a:t>,  </a:t>
            </a:r>
            <a:r>
              <a:rPr lang="en-US" dirty="0" err="1" smtClean="0"/>
              <a:t>atau</a:t>
            </a:r>
            <a:r>
              <a:rPr lang="en-US" dirty="0" smtClean="0"/>
              <a:t>  </a:t>
            </a:r>
            <a:r>
              <a:rPr lang="en-US" dirty="0" err="1" smtClean="0"/>
              <a:t>tingkah</a:t>
            </a:r>
            <a:r>
              <a:rPr lang="en-US" dirty="0" smtClean="0"/>
              <a:t>  </a:t>
            </a:r>
            <a:r>
              <a:rPr lang="en-US" dirty="0" err="1" smtClean="0"/>
              <a:t>laku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yang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membutuhkan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bauran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terpisah</a:t>
            </a:r>
            <a:r>
              <a:rPr lang="en-US" dirty="0" smtClean="0"/>
              <a:t>.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pPr algn="ctr"/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>1. </a:t>
            </a:r>
            <a:r>
              <a:rPr lang="en-US" dirty="0" err="1" smtClean="0"/>
              <a:t>Segmentasi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(Segmenting)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72164"/>
          </a:xfrm>
        </p:spPr>
        <p:txBody>
          <a:bodyPr>
            <a:normAutofit/>
          </a:bodyPr>
          <a:lstStyle/>
          <a:p>
            <a:r>
              <a:rPr lang="en-US" dirty="0" err="1" smtClean="0"/>
              <a:t>Adapun</a:t>
            </a:r>
            <a:r>
              <a:rPr lang="en-US" dirty="0" smtClean="0"/>
              <a:t>   yang   </a:t>
            </a:r>
            <a:r>
              <a:rPr lang="en-US" dirty="0" err="1" smtClean="0"/>
              <a:t>dimaksud</a:t>
            </a:r>
            <a:r>
              <a:rPr lang="en-US" dirty="0" smtClean="0"/>
              <a:t>   </a:t>
            </a:r>
            <a:r>
              <a:rPr lang="en-US" dirty="0" err="1" smtClean="0"/>
              <a:t>dengan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target   </a:t>
            </a:r>
            <a:r>
              <a:rPr lang="en-US" dirty="0" err="1" smtClean="0">
                <a:solidFill>
                  <a:srgbClr val="FF0000"/>
                </a:solidFill>
              </a:rPr>
              <a:t>pasar</a:t>
            </a: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en-US" dirty="0" err="1" smtClean="0"/>
              <a:t>adalah</a:t>
            </a:r>
            <a:r>
              <a:rPr lang="en-US" dirty="0" smtClean="0"/>
              <a:t>   </a:t>
            </a:r>
            <a:r>
              <a:rPr lang="en-US" dirty="0" err="1" smtClean="0"/>
              <a:t>kelompok</a:t>
            </a:r>
            <a:r>
              <a:rPr lang="en-US" dirty="0" smtClean="0"/>
              <a:t>   </a:t>
            </a:r>
            <a:r>
              <a:rPr lang="en-US" dirty="0" err="1" smtClean="0"/>
              <a:t>konsumen</a:t>
            </a:r>
            <a:r>
              <a:rPr lang="en-US" dirty="0" smtClean="0"/>
              <a:t>   yang </a:t>
            </a:r>
            <a:r>
              <a:rPr lang="en-US" dirty="0" err="1" smtClean="0"/>
              <a:t>mempunyai</a:t>
            </a:r>
            <a:r>
              <a:rPr lang="en-US" dirty="0" smtClean="0"/>
              <a:t>  </a:t>
            </a:r>
            <a:r>
              <a:rPr lang="en-US" dirty="0" err="1" smtClean="0"/>
              <a:t>ciri-ciri</a:t>
            </a:r>
            <a:r>
              <a:rPr lang="en-US" dirty="0" smtClean="0"/>
              <a:t>  </a:t>
            </a:r>
            <a:r>
              <a:rPr lang="en-US" dirty="0" err="1" smtClean="0"/>
              <a:t>atau</a:t>
            </a:r>
            <a:r>
              <a:rPr lang="en-US" dirty="0" smtClean="0"/>
              <a:t>  </a:t>
            </a:r>
            <a:r>
              <a:rPr lang="en-US" dirty="0" err="1" smtClean="0"/>
              <a:t>sifat</a:t>
            </a:r>
            <a:r>
              <a:rPr lang="en-US" dirty="0" smtClean="0"/>
              <a:t>  </a:t>
            </a:r>
            <a:r>
              <a:rPr lang="en-US" dirty="0" err="1" smtClean="0"/>
              <a:t>hampir</a:t>
            </a:r>
            <a:r>
              <a:rPr lang="en-US" dirty="0" smtClean="0"/>
              <a:t>  </a:t>
            </a:r>
            <a:r>
              <a:rPr lang="en-US" dirty="0" err="1" smtClean="0"/>
              <a:t>sama</a:t>
            </a:r>
            <a:r>
              <a:rPr lang="en-US" dirty="0" smtClean="0"/>
              <a:t>  (</a:t>
            </a:r>
            <a:r>
              <a:rPr lang="en-US" dirty="0" err="1" smtClean="0"/>
              <a:t>homogen</a:t>
            </a:r>
            <a:r>
              <a:rPr lang="en-US" dirty="0" smtClean="0"/>
              <a:t>)  yang </a:t>
            </a:r>
            <a:r>
              <a:rPr lang="en-US" dirty="0" err="1" smtClean="0"/>
              <a:t>dipilih</a:t>
            </a:r>
            <a:r>
              <a:rPr lang="en-US" dirty="0" smtClean="0"/>
              <a:t>  </a:t>
            </a:r>
            <a:r>
              <a:rPr lang="en-US" dirty="0" err="1" smtClean="0"/>
              <a:t>perusahaan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 yang </a:t>
            </a:r>
            <a:r>
              <a:rPr lang="en-US" dirty="0" err="1" smtClean="0"/>
              <a:t>akan</a:t>
            </a:r>
            <a:r>
              <a:rPr lang="en-US" dirty="0" smtClean="0"/>
              <a:t>  </a:t>
            </a:r>
            <a:r>
              <a:rPr lang="en-US" dirty="0" err="1" smtClean="0"/>
              <a:t>dicapai</a:t>
            </a:r>
            <a:r>
              <a:rPr lang="en-US" dirty="0" smtClean="0"/>
              <a:t>  </a:t>
            </a:r>
            <a:r>
              <a:rPr lang="en-US" dirty="0" err="1" smtClean="0"/>
              <a:t>dengan</a:t>
            </a:r>
            <a:r>
              <a:rPr lang="en-US" dirty="0" smtClean="0"/>
              <a:t>  </a:t>
            </a:r>
            <a:r>
              <a:rPr lang="en-US" dirty="0" err="1" smtClean="0"/>
              <a:t>strategi</a:t>
            </a:r>
            <a:r>
              <a:rPr lang="en-US" dirty="0" smtClean="0"/>
              <a:t>  </a:t>
            </a:r>
            <a:r>
              <a:rPr lang="en-US" dirty="0" err="1" smtClean="0"/>
              <a:t>bauran</a:t>
            </a:r>
            <a:r>
              <a:rPr lang="en-US" dirty="0" smtClean="0"/>
              <a:t>  </a:t>
            </a:r>
            <a:r>
              <a:rPr lang="en-US" dirty="0" err="1" smtClean="0"/>
              <a:t>pemasaran</a:t>
            </a:r>
            <a:r>
              <a:rPr lang="en-US" dirty="0" smtClean="0"/>
              <a:t>  (marketing  mix).  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Dengan</a:t>
            </a:r>
            <a:r>
              <a:rPr lang="en-US" dirty="0" smtClean="0"/>
              <a:t>  </a:t>
            </a:r>
            <a:r>
              <a:rPr lang="en-US" dirty="0" err="1" smtClean="0"/>
              <a:t>ditetapkannya</a:t>
            </a:r>
            <a:r>
              <a:rPr lang="en-US" dirty="0" smtClean="0"/>
              <a:t> target </a:t>
            </a:r>
            <a:r>
              <a:rPr lang="en-US" dirty="0" err="1" smtClean="0"/>
              <a:t>pasar</a:t>
            </a:r>
            <a:r>
              <a:rPr lang="en-US" dirty="0" smtClean="0"/>
              <a:t>,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</a:t>
            </a:r>
            <a:r>
              <a:rPr lang="en-US" dirty="0" err="1" smtClean="0"/>
              <a:t>produknya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bauran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target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 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>2. </a:t>
            </a:r>
            <a:r>
              <a:rPr lang="en-US" dirty="0" smtClean="0"/>
              <a:t>Target </a:t>
            </a:r>
            <a:r>
              <a:rPr lang="en-US" dirty="0" err="1" smtClean="0"/>
              <a:t>Pasar</a:t>
            </a:r>
            <a:r>
              <a:rPr lang="en-US" dirty="0" smtClean="0"/>
              <a:t> (</a:t>
            </a:r>
            <a:r>
              <a:rPr lang="en-US" dirty="0" err="1" smtClean="0"/>
              <a:t>Targetting</a:t>
            </a:r>
            <a:r>
              <a:rPr lang="en-US" dirty="0" smtClean="0"/>
              <a:t>)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6" name="Picture 2" descr="C:\Users\TOSHIBA\Downloads\03301bbfb5662dca70a63deddd390cd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4806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Target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bermanfaat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: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smtClean="0"/>
              <a:t>1. 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bauran</a:t>
            </a:r>
            <a:r>
              <a:rPr lang="en-US" dirty="0" smtClean="0"/>
              <a:t>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</a:t>
            </a:r>
            <a:r>
              <a:rPr lang="id-ID" dirty="0" smtClean="0"/>
              <a:t>       </a:t>
            </a:r>
            <a:r>
              <a:rPr lang="en-US" dirty="0" err="1" smtClean="0"/>
              <a:t>pemasaran</a:t>
            </a:r>
            <a:r>
              <a:rPr lang="en-US" dirty="0" smtClean="0"/>
              <a:t>.</a:t>
            </a:r>
            <a:endParaRPr lang="id-ID" dirty="0" smtClean="0"/>
          </a:p>
          <a:p>
            <a:r>
              <a:rPr lang="en-US" dirty="0" smtClean="0"/>
              <a:t>2.  </a:t>
            </a:r>
            <a:r>
              <a:rPr lang="en-US" dirty="0" err="1" smtClean="0"/>
              <a:t>Memudahkan</a:t>
            </a:r>
            <a:r>
              <a:rPr lang="en-US" dirty="0" smtClean="0"/>
              <a:t>  </a:t>
            </a:r>
            <a:r>
              <a:rPr lang="en-US" dirty="0" err="1" smtClean="0"/>
              <a:t>penyesuaian</a:t>
            </a:r>
            <a:r>
              <a:rPr lang="en-US" dirty="0" smtClean="0"/>
              <a:t>  </a:t>
            </a:r>
            <a:r>
              <a:rPr lang="en-US" dirty="0" err="1" smtClean="0"/>
              <a:t>produk</a:t>
            </a:r>
            <a:r>
              <a:rPr lang="en-US" dirty="0" smtClean="0"/>
              <a:t>  yang  </a:t>
            </a:r>
            <a:r>
              <a:rPr lang="en-US" dirty="0" err="1" smtClean="0"/>
              <a:t>dipasarkan</a:t>
            </a:r>
            <a:r>
              <a:rPr lang="en-US" dirty="0" smtClean="0"/>
              <a:t> 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</a:t>
            </a:r>
            <a:r>
              <a:rPr lang="id-ID" dirty="0" smtClean="0"/>
              <a:t>      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strategi</a:t>
            </a:r>
            <a:r>
              <a:rPr lang="en-US" dirty="0" smtClean="0"/>
              <a:t>  </a:t>
            </a:r>
            <a:r>
              <a:rPr lang="en-US" dirty="0" err="1" smtClean="0"/>
              <a:t>bauran</a:t>
            </a:r>
            <a:r>
              <a:rPr lang="en-US" dirty="0" smtClean="0"/>
              <a:t>  </a:t>
            </a:r>
            <a:r>
              <a:rPr lang="en-US" dirty="0" err="1" smtClean="0"/>
              <a:t>pemasaran</a:t>
            </a:r>
            <a:r>
              <a:rPr lang="en-US" dirty="0" smtClean="0"/>
              <a:t> yang </a:t>
            </a:r>
            <a:r>
              <a:rPr lang="en-US" dirty="0" err="1" smtClean="0"/>
              <a:t>dijalankan</a:t>
            </a:r>
            <a:r>
              <a:rPr lang="en-US" dirty="0" smtClean="0"/>
              <a:t>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</a:t>
            </a:r>
            <a:r>
              <a:rPr lang="id-ID" dirty="0" smtClean="0"/>
              <a:t>       </a:t>
            </a:r>
            <a:r>
              <a:rPr lang="en-US" dirty="0" smtClean="0"/>
              <a:t>(</a:t>
            </a:r>
            <a:r>
              <a:rPr lang="en-US" dirty="0" err="1" smtClean="0"/>
              <a:t>harga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r>
              <a:rPr lang="en-US" dirty="0" smtClean="0"/>
              <a:t>, </a:t>
            </a:r>
            <a:r>
              <a:rPr lang="en-US" dirty="0" err="1" smtClean="0"/>
              <a:t>saluran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yang </a:t>
            </a:r>
            <a:r>
              <a:rPr lang="en-US" dirty="0" err="1" smtClean="0"/>
              <a:t>efektif</a:t>
            </a:r>
            <a:r>
              <a:rPr lang="en-US" dirty="0" smtClean="0"/>
              <a:t>, </a:t>
            </a:r>
            <a:r>
              <a:rPr lang="id-ID" dirty="0" smtClean="0"/>
              <a:t> </a:t>
            </a:r>
          </a:p>
          <a:p>
            <a:pPr>
              <a:buNone/>
            </a:pPr>
            <a:r>
              <a:rPr lang="id-ID" dirty="0" smtClean="0"/>
              <a:t> </a:t>
            </a:r>
            <a:r>
              <a:rPr lang="id-ID" dirty="0" smtClean="0"/>
              <a:t>       </a:t>
            </a:r>
            <a:r>
              <a:rPr lang="en-US" dirty="0" err="1" smtClean="0"/>
              <a:t>promosi</a:t>
            </a:r>
            <a:r>
              <a:rPr lang="en-US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tepat</a:t>
            </a:r>
            <a:r>
              <a:rPr lang="en-US" dirty="0" smtClean="0"/>
              <a:t>) </a:t>
            </a:r>
            <a:r>
              <a:rPr lang="en-US" dirty="0" err="1" smtClean="0"/>
              <a:t>dengan</a:t>
            </a:r>
            <a:r>
              <a:rPr lang="en-US" dirty="0" smtClean="0"/>
              <a:t> target </a:t>
            </a:r>
            <a:r>
              <a:rPr lang="en-US" dirty="0" err="1" smtClean="0"/>
              <a:t>pasar</a:t>
            </a:r>
            <a:r>
              <a:rPr lang="en-US" dirty="0" smtClean="0"/>
              <a:t>.</a:t>
            </a:r>
            <a:endParaRPr lang="id-ID" dirty="0" smtClean="0"/>
          </a:p>
          <a:p>
            <a:r>
              <a:rPr lang="en-US" dirty="0" smtClean="0"/>
              <a:t>3.  </a:t>
            </a:r>
            <a:r>
              <a:rPr lang="en-US" dirty="0" err="1" smtClean="0"/>
              <a:t>Membidik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,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   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memasarkan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4.  </a:t>
            </a:r>
            <a:r>
              <a:rPr lang="en-US" dirty="0" err="1" smtClean="0"/>
              <a:t>Memanfaatkan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terbatas</a:t>
            </a:r>
            <a:r>
              <a:rPr lang="en-US" dirty="0" smtClean="0"/>
              <a:t>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</a:t>
            </a:r>
            <a:r>
              <a:rPr lang="id-ID" dirty="0" smtClean="0"/>
              <a:t>       </a:t>
            </a:r>
            <a:r>
              <a:rPr lang="en-US" dirty="0" err="1" smtClean="0"/>
              <a:t>seefisien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seefektif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endParaRPr lang="id-ID" dirty="0" smtClean="0"/>
          </a:p>
          <a:p>
            <a:r>
              <a:rPr lang="en-US" dirty="0" smtClean="0"/>
              <a:t>5.  </a:t>
            </a:r>
            <a:r>
              <a:rPr lang="en-US" dirty="0" err="1" smtClean="0"/>
              <a:t>Mengantisipasi</a:t>
            </a:r>
            <a:r>
              <a:rPr lang="en-US" dirty="0" smtClean="0"/>
              <a:t> </a:t>
            </a:r>
            <a:r>
              <a:rPr lang="en-US" dirty="0" err="1" smtClean="0"/>
              <a:t>persaingan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2. </a:t>
            </a:r>
            <a:r>
              <a:rPr lang="en-US" dirty="0" smtClean="0"/>
              <a:t>Target </a:t>
            </a:r>
            <a:r>
              <a:rPr lang="en-US" dirty="0" err="1" smtClean="0"/>
              <a:t>Pasar</a:t>
            </a:r>
            <a:r>
              <a:rPr lang="en-US" dirty="0" smtClean="0"/>
              <a:t> (</a:t>
            </a:r>
            <a:r>
              <a:rPr lang="en-US" dirty="0" err="1" smtClean="0"/>
              <a:t>Targetting</a:t>
            </a:r>
            <a:r>
              <a:rPr lang="en-US" dirty="0" smtClean="0"/>
              <a:t>)</a:t>
            </a:r>
            <a:endParaRPr lang="id-ID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Dengan</a:t>
            </a:r>
            <a:r>
              <a:rPr lang="en-US" dirty="0" smtClean="0"/>
              <a:t>   </a:t>
            </a:r>
            <a:r>
              <a:rPr lang="en-US" dirty="0" err="1" smtClean="0"/>
              <a:t>mengidentifikasikan</a:t>
            </a:r>
            <a:r>
              <a:rPr lang="en-US" dirty="0" smtClean="0"/>
              <a:t>    </a:t>
            </a:r>
            <a:r>
              <a:rPr lang="en-US" dirty="0" err="1" smtClean="0"/>
              <a:t>bagian</a:t>
            </a:r>
            <a:r>
              <a:rPr lang="en-US" dirty="0" smtClean="0"/>
              <a:t>   </a:t>
            </a:r>
            <a:r>
              <a:rPr lang="en-US" dirty="0" err="1" smtClean="0"/>
              <a:t>pasar</a:t>
            </a:r>
            <a:r>
              <a:rPr lang="en-US" dirty="0" smtClean="0"/>
              <a:t>   yang   </a:t>
            </a:r>
            <a:r>
              <a:rPr lang="en-US" dirty="0" err="1" smtClean="0"/>
              <a:t>dapat</a:t>
            </a:r>
            <a:r>
              <a:rPr lang="en-US" dirty="0" smtClean="0"/>
              <a:t>   </a:t>
            </a:r>
            <a:r>
              <a:rPr lang="en-US" dirty="0" err="1" smtClean="0"/>
              <a:t>dilayani</a:t>
            </a:r>
            <a:r>
              <a:rPr lang="en-US" dirty="0" smtClean="0"/>
              <a:t>   </a:t>
            </a:r>
            <a:r>
              <a:rPr lang="en-US" dirty="0" err="1" smtClean="0"/>
              <a:t>secara</a:t>
            </a:r>
            <a:r>
              <a:rPr lang="en-US" dirty="0" smtClean="0"/>
              <a:t>   </a:t>
            </a:r>
            <a:r>
              <a:rPr lang="en-US" dirty="0" err="1" smtClean="0"/>
              <a:t>efektif</a:t>
            </a:r>
            <a:r>
              <a:rPr lang="en-US" dirty="0" smtClean="0"/>
              <a:t>, </a:t>
            </a:r>
            <a:r>
              <a:rPr lang="en-US" dirty="0" err="1" smtClean="0"/>
              <a:t>perusahaan</a:t>
            </a:r>
            <a:r>
              <a:rPr lang="en-US" dirty="0" smtClean="0"/>
              <a:t> 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 </a:t>
            </a:r>
            <a:r>
              <a:rPr lang="en-US" dirty="0" err="1" smtClean="0"/>
              <a:t>melayani</a:t>
            </a:r>
            <a:r>
              <a:rPr lang="en-US" dirty="0" smtClean="0"/>
              <a:t>  </a:t>
            </a:r>
            <a:r>
              <a:rPr lang="en-US" dirty="0" err="1" smtClean="0"/>
              <a:t>konsumen</a:t>
            </a:r>
            <a:r>
              <a:rPr lang="en-US" dirty="0" smtClean="0"/>
              <a:t>  </a:t>
            </a:r>
            <a:r>
              <a:rPr lang="en-US" dirty="0" err="1" smtClean="0"/>
              <a:t>tertentu</a:t>
            </a:r>
            <a:r>
              <a:rPr lang="en-US" dirty="0" smtClean="0"/>
              <a:t> 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  </a:t>
            </a:r>
            <a:r>
              <a:rPr lang="en-US" dirty="0" err="1" smtClean="0"/>
              <a:t>tersebut</a:t>
            </a:r>
            <a:r>
              <a:rPr lang="en-US" dirty="0" smtClean="0"/>
              <a:t>.   </a:t>
            </a:r>
            <a:endParaRPr lang="id-ID" dirty="0" smtClean="0"/>
          </a:p>
          <a:p>
            <a:r>
              <a:rPr lang="en-US" dirty="0" err="1" smtClean="0"/>
              <a:t>Dalam</a:t>
            </a:r>
            <a:r>
              <a:rPr lang="en-US" dirty="0" smtClean="0"/>
              <a:t>   </a:t>
            </a:r>
            <a:r>
              <a:rPr lang="en-US" dirty="0" err="1" smtClean="0"/>
              <a:t>memilih</a:t>
            </a:r>
            <a:r>
              <a:rPr lang="en-US" dirty="0" smtClean="0"/>
              <a:t>   </a:t>
            </a:r>
            <a:r>
              <a:rPr lang="en-US" dirty="0" err="1" smtClean="0"/>
              <a:t>pasar</a:t>
            </a:r>
            <a:r>
              <a:rPr lang="en-US" dirty="0" smtClean="0"/>
              <a:t>   yang   </a:t>
            </a:r>
            <a:r>
              <a:rPr lang="en-US" dirty="0" err="1" smtClean="0"/>
              <a:t>dituju</a:t>
            </a:r>
            <a:r>
              <a:rPr lang="en-US" dirty="0" smtClean="0"/>
              <a:t>   (target   </a:t>
            </a:r>
            <a:r>
              <a:rPr lang="en-US" dirty="0" err="1" smtClean="0"/>
              <a:t>pasar</a:t>
            </a:r>
            <a:r>
              <a:rPr lang="en-US" dirty="0" smtClean="0"/>
              <a:t>),   </a:t>
            </a:r>
            <a:r>
              <a:rPr lang="en-US" dirty="0" err="1" smtClean="0"/>
              <a:t>perusahaan</a:t>
            </a:r>
            <a:r>
              <a:rPr lang="en-US" dirty="0" smtClean="0"/>
              <a:t>  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menempuh</a:t>
            </a:r>
            <a:r>
              <a:rPr lang="en-US" dirty="0" smtClean="0"/>
              <a:t> 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alternatif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: </a:t>
            </a:r>
            <a:endParaRPr lang="id-ID" dirty="0" smtClean="0"/>
          </a:p>
          <a:p>
            <a:r>
              <a:rPr lang="en-US" dirty="0" smtClean="0"/>
              <a:t>(</a:t>
            </a:r>
            <a:r>
              <a:rPr lang="en-US" dirty="0" smtClean="0"/>
              <a:t>1) </a:t>
            </a:r>
            <a:r>
              <a:rPr lang="en-US" dirty="0" err="1" smtClean="0"/>
              <a:t>Strategi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Membeda-bedakan</a:t>
            </a:r>
            <a:r>
              <a:rPr lang="en-US" dirty="0" smtClean="0"/>
              <a:t> 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</a:t>
            </a:r>
            <a:r>
              <a:rPr lang="id-ID" dirty="0" smtClean="0"/>
              <a:t>       </a:t>
            </a:r>
            <a:r>
              <a:rPr lang="en-US" dirty="0" smtClean="0"/>
              <a:t>(</a:t>
            </a:r>
            <a:r>
              <a:rPr lang="en-US" dirty="0" smtClean="0"/>
              <a:t>Undifferentiated Marketing</a:t>
            </a:r>
            <a:r>
              <a:rPr lang="en-US" dirty="0" smtClean="0"/>
              <a:t>),</a:t>
            </a:r>
            <a:endParaRPr lang="id-ID" dirty="0" smtClean="0"/>
          </a:p>
          <a:p>
            <a:r>
              <a:rPr lang="en-US" dirty="0" smtClean="0"/>
              <a:t> </a:t>
            </a:r>
            <a:r>
              <a:rPr lang="en-US" dirty="0" smtClean="0"/>
              <a:t>(2) </a:t>
            </a:r>
            <a:r>
              <a:rPr lang="en-US" dirty="0" err="1" smtClean="0"/>
              <a:t>Strategi</a:t>
            </a:r>
            <a:r>
              <a:rPr lang="en-US" dirty="0" smtClean="0"/>
              <a:t> yang </a:t>
            </a:r>
            <a:r>
              <a:rPr lang="en-US" dirty="0" err="1" smtClean="0"/>
              <a:t>Membeda-bedakan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</a:t>
            </a:r>
            <a:r>
              <a:rPr lang="id-ID" dirty="0" smtClean="0"/>
              <a:t>       </a:t>
            </a:r>
            <a:r>
              <a:rPr lang="en-US" dirty="0" smtClean="0"/>
              <a:t>(</a:t>
            </a:r>
            <a:r>
              <a:rPr lang="en-US" dirty="0" smtClean="0"/>
              <a:t>Differentiated Marketing), </a:t>
            </a:r>
            <a:endParaRPr lang="id-ID" dirty="0" smtClean="0"/>
          </a:p>
          <a:p>
            <a:r>
              <a:rPr lang="en-US" dirty="0" smtClean="0"/>
              <a:t>(</a:t>
            </a:r>
            <a:r>
              <a:rPr lang="en-US" dirty="0" smtClean="0"/>
              <a:t>3) </a:t>
            </a:r>
            <a:r>
              <a:rPr lang="en-US" dirty="0" err="1" smtClean="0"/>
              <a:t>Strategi</a:t>
            </a:r>
            <a:r>
              <a:rPr lang="en-US" dirty="0" smtClean="0"/>
              <a:t> yang </a:t>
            </a:r>
            <a:r>
              <a:rPr lang="en-US" dirty="0" err="1" smtClean="0"/>
              <a:t>Terkonsentrasi</a:t>
            </a:r>
            <a:r>
              <a:rPr lang="en-US" dirty="0" smtClean="0"/>
              <a:t> (Concentrated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</a:t>
            </a:r>
            <a:r>
              <a:rPr lang="id-ID" dirty="0" smtClean="0"/>
              <a:t>       </a:t>
            </a:r>
            <a:r>
              <a:rPr lang="en-US" dirty="0" smtClean="0"/>
              <a:t>Marketing</a:t>
            </a:r>
            <a:r>
              <a:rPr lang="en-US" dirty="0" smtClean="0"/>
              <a:t>).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2. </a:t>
            </a:r>
            <a:r>
              <a:rPr lang="en-US" dirty="0" smtClean="0"/>
              <a:t>Target </a:t>
            </a:r>
            <a:r>
              <a:rPr lang="en-US" dirty="0" err="1" smtClean="0"/>
              <a:t>Pasar</a:t>
            </a:r>
            <a:r>
              <a:rPr lang="en-US" dirty="0" smtClean="0"/>
              <a:t> (</a:t>
            </a:r>
            <a:r>
              <a:rPr lang="en-US" dirty="0" err="1" smtClean="0"/>
              <a:t>Targetting</a:t>
            </a:r>
            <a:r>
              <a:rPr lang="en-US" dirty="0" smtClean="0"/>
              <a:t>)</a:t>
            </a:r>
            <a:endParaRPr lang="id-ID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643578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mengidentifikasi</a:t>
            </a:r>
            <a:r>
              <a:rPr lang="en-US" dirty="0" smtClean="0"/>
              <a:t> </a:t>
            </a:r>
            <a:r>
              <a:rPr lang="en-US" dirty="0" err="1" smtClean="0"/>
              <a:t>segmen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mengidentifikasi</a:t>
            </a:r>
            <a:r>
              <a:rPr lang="en-US" dirty="0" smtClean="0"/>
              <a:t>  </a:t>
            </a:r>
            <a:r>
              <a:rPr lang="en-US" dirty="0" err="1" smtClean="0"/>
              <a:t>cara-cara</a:t>
            </a:r>
            <a:r>
              <a:rPr lang="en-US" dirty="0" smtClean="0"/>
              <a:t>  </a:t>
            </a:r>
            <a:r>
              <a:rPr lang="en-US" dirty="0" err="1" smtClean="0"/>
              <a:t>spesifik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mendiferensiasikan</a:t>
            </a:r>
            <a:r>
              <a:rPr lang="en-US" dirty="0" smtClean="0"/>
              <a:t>  </a:t>
            </a:r>
            <a:r>
              <a:rPr lang="en-US" dirty="0" err="1" smtClean="0"/>
              <a:t>produknya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“competitive positioning</a:t>
            </a:r>
            <a:r>
              <a:rPr lang="en-US" dirty="0" smtClean="0"/>
              <a:t>”.</a:t>
            </a:r>
            <a:endParaRPr lang="id-ID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A.      </a:t>
            </a:r>
            <a:r>
              <a:rPr lang="en-US" dirty="0" err="1" smtClean="0">
                <a:solidFill>
                  <a:srgbClr val="FF0000"/>
                </a:solidFill>
              </a:rPr>
              <a:t>Diferensiasi</a:t>
            </a:r>
            <a:endParaRPr lang="id-ID" dirty="0" smtClean="0">
              <a:solidFill>
                <a:srgbClr val="FF0000"/>
              </a:solidFill>
            </a:endParaRPr>
          </a:p>
          <a:p>
            <a:r>
              <a:rPr lang="en-US" dirty="0" err="1" smtClean="0"/>
              <a:t>Pada</a:t>
            </a:r>
            <a:r>
              <a:rPr lang="en-US" dirty="0" smtClean="0"/>
              <a:t>  </a:t>
            </a:r>
            <a:r>
              <a:rPr lang="en-US" dirty="0" err="1" smtClean="0"/>
              <a:t>dasarnya</a:t>
            </a:r>
            <a:r>
              <a:rPr lang="en-US" dirty="0" smtClean="0"/>
              <a:t>  </a:t>
            </a:r>
            <a:r>
              <a:rPr lang="en-US" dirty="0" err="1" smtClean="0"/>
              <a:t>diferensiasi</a:t>
            </a:r>
            <a:r>
              <a:rPr lang="en-US" dirty="0" smtClean="0"/>
              <a:t>  </a:t>
            </a:r>
            <a:r>
              <a:rPr lang="en-US" dirty="0" err="1" smtClean="0"/>
              <a:t>adalah</a:t>
            </a:r>
            <a:r>
              <a:rPr lang="en-US" dirty="0" smtClean="0"/>
              <a:t>  </a:t>
            </a:r>
            <a:r>
              <a:rPr lang="en-US" dirty="0" err="1" smtClean="0"/>
              <a:t>tindakan</a:t>
            </a:r>
            <a:r>
              <a:rPr lang="en-US" dirty="0" smtClean="0"/>
              <a:t>  </a:t>
            </a:r>
            <a:r>
              <a:rPr lang="en-US" dirty="0" err="1" smtClean="0"/>
              <a:t>merancang</a:t>
            </a:r>
            <a:r>
              <a:rPr lang="en-US" dirty="0" smtClean="0"/>
              <a:t>  </a:t>
            </a:r>
            <a:r>
              <a:rPr lang="en-US" dirty="0" err="1" smtClean="0"/>
              <a:t>satu</a:t>
            </a:r>
            <a:r>
              <a:rPr lang="en-US" dirty="0" smtClean="0"/>
              <a:t>  set  </a:t>
            </a:r>
            <a:r>
              <a:rPr lang="en-US" dirty="0" err="1" smtClean="0"/>
              <a:t>perbedaaan</a:t>
            </a:r>
            <a:r>
              <a:rPr lang="en-US" dirty="0" smtClean="0"/>
              <a:t>  yang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membedakan</a:t>
            </a:r>
            <a:r>
              <a:rPr lang="en-US" dirty="0" smtClean="0"/>
              <a:t>  </a:t>
            </a:r>
            <a:r>
              <a:rPr lang="en-US" dirty="0" err="1" smtClean="0"/>
              <a:t>penawaran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penawaran</a:t>
            </a:r>
            <a:r>
              <a:rPr lang="en-US" dirty="0" smtClean="0"/>
              <a:t> </a:t>
            </a:r>
            <a:r>
              <a:rPr lang="en-US" dirty="0" err="1" smtClean="0"/>
              <a:t>pesaing</a:t>
            </a:r>
            <a:r>
              <a:rPr lang="en-US" dirty="0" smtClean="0"/>
              <a:t> (</a:t>
            </a:r>
            <a:r>
              <a:rPr lang="en-US" dirty="0" err="1" smtClean="0"/>
              <a:t>Kotler</a:t>
            </a:r>
            <a:r>
              <a:rPr lang="en-US" dirty="0" smtClean="0"/>
              <a:t>, 1997). </a:t>
            </a:r>
            <a:endParaRPr lang="id-ID" dirty="0" smtClean="0"/>
          </a:p>
          <a:p>
            <a:r>
              <a:rPr lang="en-US" dirty="0" err="1" smtClean="0"/>
              <a:t>Diferensiasi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lima </a:t>
            </a:r>
            <a:r>
              <a:rPr lang="en-US" dirty="0" err="1" smtClean="0"/>
              <a:t>dimensi</a:t>
            </a:r>
            <a:r>
              <a:rPr lang="en-US" dirty="0" smtClean="0"/>
              <a:t> </a:t>
            </a:r>
            <a:r>
              <a:rPr lang="id-ID" dirty="0" smtClean="0"/>
              <a:t>: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Diferensiasi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Produk</a:t>
            </a:r>
            <a:r>
              <a:rPr lang="en-US" dirty="0" smtClean="0"/>
              <a:t>,  </a:t>
            </a:r>
            <a:r>
              <a:rPr lang="en-US" dirty="0" err="1" smtClean="0"/>
              <a:t>membedakan</a:t>
            </a:r>
            <a:r>
              <a:rPr lang="en-US" dirty="0" smtClean="0"/>
              <a:t>  </a:t>
            </a:r>
            <a:r>
              <a:rPr lang="en-US" dirty="0" err="1" smtClean="0"/>
              <a:t>produk</a:t>
            </a:r>
            <a:r>
              <a:rPr lang="en-US" dirty="0" smtClean="0"/>
              <a:t>  </a:t>
            </a:r>
            <a:r>
              <a:rPr lang="en-US" dirty="0" err="1" smtClean="0"/>
              <a:t>utama</a:t>
            </a:r>
            <a:r>
              <a:rPr lang="en-US" dirty="0" smtClean="0"/>
              <a:t>  </a:t>
            </a:r>
            <a:r>
              <a:rPr lang="en-US" dirty="0" err="1" smtClean="0"/>
              <a:t>berdasarkan</a:t>
            </a:r>
            <a:r>
              <a:rPr lang="en-US" dirty="0" smtClean="0"/>
              <a:t>  </a:t>
            </a:r>
            <a:r>
              <a:rPr lang="en-US" dirty="0" err="1" smtClean="0"/>
              <a:t>keistimewaan</a:t>
            </a:r>
            <a:r>
              <a:rPr lang="en-US" dirty="0" smtClean="0"/>
              <a:t>,  </a:t>
            </a:r>
            <a:r>
              <a:rPr lang="en-US" dirty="0" err="1" smtClean="0"/>
              <a:t>kinerja</a:t>
            </a:r>
            <a:r>
              <a:rPr lang="en-US" dirty="0" smtClean="0"/>
              <a:t>, </a:t>
            </a:r>
            <a:r>
              <a:rPr lang="en-US" dirty="0" err="1" smtClean="0"/>
              <a:t>kesesuaian</a:t>
            </a:r>
            <a:r>
              <a:rPr lang="en-US" dirty="0" smtClean="0"/>
              <a:t>,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tahan</a:t>
            </a:r>
            <a:r>
              <a:rPr lang="en-US" dirty="0" smtClean="0"/>
              <a:t>, </a:t>
            </a:r>
            <a:r>
              <a:rPr lang="en-US" dirty="0" err="1" smtClean="0"/>
              <a:t>keandalan</a:t>
            </a:r>
            <a:r>
              <a:rPr lang="en-US" dirty="0" smtClean="0"/>
              <a:t>,  </a:t>
            </a:r>
            <a:r>
              <a:rPr lang="en-US" dirty="0" err="1" smtClean="0"/>
              <a:t>kemudahan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diperbaiki</a:t>
            </a:r>
            <a:r>
              <a:rPr lang="en-US" dirty="0" smtClean="0"/>
              <a:t>, </a:t>
            </a:r>
            <a:r>
              <a:rPr lang="en-US" dirty="0" err="1" smtClean="0"/>
              <a:t>gaya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rancangan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.</a:t>
            </a:r>
            <a:endParaRPr lang="id-ID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Diferensiasi</a:t>
            </a: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en-US" dirty="0" err="1" smtClean="0">
                <a:solidFill>
                  <a:srgbClr val="FF0000"/>
                </a:solidFill>
              </a:rPr>
              <a:t>Pelayanan</a:t>
            </a:r>
            <a:r>
              <a:rPr lang="en-US" dirty="0" smtClean="0"/>
              <a:t>,    </a:t>
            </a:r>
            <a:r>
              <a:rPr lang="en-US" dirty="0" err="1" smtClean="0"/>
              <a:t>membedakan</a:t>
            </a:r>
            <a:r>
              <a:rPr lang="en-US" dirty="0" smtClean="0"/>
              <a:t>   </a:t>
            </a:r>
            <a:r>
              <a:rPr lang="en-US" dirty="0" err="1" smtClean="0"/>
              <a:t>pelayanan</a:t>
            </a:r>
            <a:r>
              <a:rPr lang="en-US" dirty="0" smtClean="0"/>
              <a:t>   </a:t>
            </a:r>
            <a:r>
              <a:rPr lang="en-US" dirty="0" err="1" smtClean="0"/>
              <a:t>utama</a:t>
            </a:r>
            <a:r>
              <a:rPr lang="en-US" dirty="0" smtClean="0"/>
              <a:t>   </a:t>
            </a:r>
            <a:r>
              <a:rPr lang="en-US" dirty="0" err="1" smtClean="0"/>
              <a:t>berdasarkan</a:t>
            </a:r>
            <a:r>
              <a:rPr lang="en-US" dirty="0" smtClean="0"/>
              <a:t>   </a:t>
            </a:r>
            <a:r>
              <a:rPr lang="en-US" dirty="0" err="1" smtClean="0"/>
              <a:t>kemudahan</a:t>
            </a:r>
            <a:r>
              <a:rPr lang="en-US" dirty="0" smtClean="0"/>
              <a:t> </a:t>
            </a:r>
            <a:r>
              <a:rPr lang="en-US" dirty="0" err="1" smtClean="0"/>
              <a:t>pemesanan</a:t>
            </a:r>
            <a:r>
              <a:rPr lang="en-US" dirty="0" smtClean="0"/>
              <a:t>, </a:t>
            </a:r>
            <a:r>
              <a:rPr lang="en-US" dirty="0" err="1" smtClean="0"/>
              <a:t>pengiriman</a:t>
            </a:r>
            <a:r>
              <a:rPr lang="en-US" dirty="0" smtClean="0"/>
              <a:t>, </a:t>
            </a:r>
            <a:r>
              <a:rPr lang="en-US" dirty="0" err="1" smtClean="0"/>
              <a:t>pemasangan</a:t>
            </a:r>
            <a:r>
              <a:rPr lang="en-US" dirty="0" smtClean="0"/>
              <a:t>, </a:t>
            </a:r>
            <a:r>
              <a:rPr lang="en-US" dirty="0" err="1" smtClean="0"/>
              <a:t>pelatihan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, </a:t>
            </a:r>
            <a:r>
              <a:rPr lang="en-US" dirty="0" err="1" smtClean="0"/>
              <a:t>konsultasi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, </a:t>
            </a:r>
            <a:r>
              <a:rPr lang="en-US" dirty="0" err="1" smtClean="0"/>
              <a:t>pemeliharaan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perbaikan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3. </a:t>
            </a:r>
            <a:r>
              <a:rPr lang="en-US" dirty="0" err="1" smtClean="0"/>
              <a:t>Diferensiasi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Positioning</a:t>
            </a:r>
            <a:endParaRPr lang="id-ID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Diferensiasi</a:t>
            </a: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en-US" dirty="0" err="1" smtClean="0">
                <a:solidFill>
                  <a:srgbClr val="FF0000"/>
                </a:solidFill>
              </a:rPr>
              <a:t>Personil</a:t>
            </a:r>
            <a:r>
              <a:rPr lang="en-US" dirty="0" smtClean="0"/>
              <a:t>,  </a:t>
            </a:r>
            <a:r>
              <a:rPr lang="en-US" dirty="0" err="1" smtClean="0"/>
              <a:t>membedakan</a:t>
            </a:r>
            <a:r>
              <a:rPr lang="en-US" dirty="0" smtClean="0"/>
              <a:t>   </a:t>
            </a:r>
            <a:r>
              <a:rPr lang="en-US" dirty="0" err="1" smtClean="0"/>
              <a:t>personil</a:t>
            </a:r>
            <a:r>
              <a:rPr lang="en-US" dirty="0" smtClean="0"/>
              <a:t>   </a:t>
            </a:r>
            <a:r>
              <a:rPr lang="en-US" dirty="0" err="1" smtClean="0"/>
              <a:t>perusahaan</a:t>
            </a:r>
            <a:r>
              <a:rPr lang="en-US" dirty="0" smtClean="0"/>
              <a:t>   </a:t>
            </a:r>
            <a:r>
              <a:rPr lang="en-US" dirty="0" err="1" smtClean="0"/>
              <a:t>berdasarkan</a:t>
            </a:r>
            <a:r>
              <a:rPr lang="en-US" dirty="0" smtClean="0"/>
              <a:t>   </a:t>
            </a:r>
            <a:r>
              <a:rPr lang="en-US" dirty="0" err="1" smtClean="0"/>
              <a:t>kemampuan</a:t>
            </a:r>
            <a:r>
              <a:rPr lang="en-US" dirty="0" smtClean="0"/>
              <a:t>, </a:t>
            </a:r>
            <a:r>
              <a:rPr lang="en-US" dirty="0" err="1" smtClean="0"/>
              <a:t>kesopanan</a:t>
            </a:r>
            <a:r>
              <a:rPr lang="en-US" dirty="0" smtClean="0"/>
              <a:t>, </a:t>
            </a:r>
            <a:r>
              <a:rPr lang="en-US" dirty="0" err="1" smtClean="0"/>
              <a:t>kredibilitas</a:t>
            </a:r>
            <a:r>
              <a:rPr lang="en-US" dirty="0" smtClean="0"/>
              <a:t>,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diandalkan</a:t>
            </a:r>
            <a:r>
              <a:rPr lang="en-US" dirty="0" smtClean="0"/>
              <a:t>,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tanggap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.</a:t>
            </a:r>
            <a:endParaRPr lang="id-ID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Diferensiasi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Saluran</a:t>
            </a:r>
            <a:r>
              <a:rPr lang="en-US" dirty="0" smtClean="0"/>
              <a:t>,  </a:t>
            </a:r>
            <a:r>
              <a:rPr lang="en-US" dirty="0" err="1" smtClean="0"/>
              <a:t>langkah</a:t>
            </a:r>
            <a:r>
              <a:rPr lang="en-US" dirty="0" smtClean="0"/>
              <a:t>  </a:t>
            </a:r>
            <a:r>
              <a:rPr lang="en-US" dirty="0" err="1" smtClean="0"/>
              <a:t>pembedaan</a:t>
            </a:r>
            <a:r>
              <a:rPr lang="en-US" dirty="0" smtClean="0"/>
              <a:t>  </a:t>
            </a:r>
            <a:r>
              <a:rPr lang="en-US" dirty="0" err="1" smtClean="0"/>
              <a:t>melalui</a:t>
            </a:r>
            <a:r>
              <a:rPr lang="en-US" dirty="0" smtClean="0"/>
              <a:t>  </a:t>
            </a:r>
            <a:r>
              <a:rPr lang="en-US" dirty="0" err="1" smtClean="0"/>
              <a:t>cara</a:t>
            </a:r>
            <a:r>
              <a:rPr lang="en-US" dirty="0" smtClean="0"/>
              <a:t>  </a:t>
            </a:r>
            <a:r>
              <a:rPr lang="en-US" dirty="0" err="1" smtClean="0"/>
              <a:t>membentuk</a:t>
            </a:r>
            <a:r>
              <a:rPr lang="en-US" dirty="0" smtClean="0"/>
              <a:t>  </a:t>
            </a:r>
            <a:r>
              <a:rPr lang="en-US" dirty="0" err="1" smtClean="0"/>
              <a:t>saluran</a:t>
            </a:r>
            <a:r>
              <a:rPr lang="en-US" dirty="0" smtClean="0"/>
              <a:t>  </a:t>
            </a:r>
            <a:r>
              <a:rPr lang="en-US" dirty="0" err="1" smtClean="0"/>
              <a:t>distribusi</a:t>
            </a:r>
            <a:r>
              <a:rPr lang="en-US" dirty="0" smtClean="0"/>
              <a:t>, </a:t>
            </a:r>
            <a:r>
              <a:rPr lang="en-US" dirty="0" err="1" smtClean="0"/>
              <a:t>jangkauan</a:t>
            </a:r>
            <a:r>
              <a:rPr lang="en-US" dirty="0" smtClean="0"/>
              <a:t>, </a:t>
            </a:r>
            <a:r>
              <a:rPr lang="en-US" dirty="0" err="1" smtClean="0"/>
              <a:t>keahlian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saluran-saluran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  <a:endParaRPr lang="id-ID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Diferensiasi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smtClean="0">
                <a:solidFill>
                  <a:srgbClr val="FF0000"/>
                </a:solidFill>
              </a:rPr>
              <a:t>Citra</a:t>
            </a:r>
            <a:r>
              <a:rPr lang="en-US" dirty="0" smtClean="0"/>
              <a:t>,  </a:t>
            </a:r>
            <a:r>
              <a:rPr lang="en-US" dirty="0" err="1" smtClean="0"/>
              <a:t>membedakan</a:t>
            </a:r>
            <a:r>
              <a:rPr lang="en-US" dirty="0" smtClean="0"/>
              <a:t>   </a:t>
            </a:r>
            <a:r>
              <a:rPr lang="en-US" dirty="0" err="1" smtClean="0"/>
              <a:t>citra</a:t>
            </a:r>
            <a:r>
              <a:rPr lang="en-US" dirty="0" smtClean="0"/>
              <a:t>  </a:t>
            </a:r>
            <a:r>
              <a:rPr lang="en-US" dirty="0" err="1" smtClean="0"/>
              <a:t>perusahaan</a:t>
            </a:r>
            <a:r>
              <a:rPr lang="en-US" dirty="0" smtClean="0"/>
              <a:t>   </a:t>
            </a:r>
            <a:r>
              <a:rPr lang="en-US" dirty="0" err="1" smtClean="0"/>
              <a:t>berdasarkan</a:t>
            </a:r>
            <a:r>
              <a:rPr lang="en-US" dirty="0" smtClean="0"/>
              <a:t>   </a:t>
            </a:r>
            <a:r>
              <a:rPr lang="en-US" dirty="0" err="1" smtClean="0"/>
              <a:t>perbedaan</a:t>
            </a:r>
            <a:r>
              <a:rPr lang="en-US" dirty="0" smtClean="0"/>
              <a:t>   </a:t>
            </a:r>
            <a:r>
              <a:rPr lang="en-US" dirty="0" err="1" smtClean="0"/>
              <a:t>identitas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,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lambang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iklan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3. </a:t>
            </a:r>
            <a:r>
              <a:rPr lang="en-US" dirty="0" err="1" smtClean="0"/>
              <a:t>Diferensiasi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Positioning</a:t>
            </a:r>
            <a:endParaRPr lang="id-ID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B. </a:t>
            </a:r>
            <a:r>
              <a:rPr lang="en-US" dirty="0" err="1" smtClean="0">
                <a:solidFill>
                  <a:srgbClr val="FF0000"/>
                </a:solidFill>
              </a:rPr>
              <a:t>Pemposisian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Produk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Pasar</a:t>
            </a:r>
            <a:r>
              <a:rPr lang="en-US" dirty="0" smtClean="0">
                <a:solidFill>
                  <a:srgbClr val="FF0000"/>
                </a:solidFill>
              </a:rPr>
              <a:t> (Positioning)</a:t>
            </a:r>
            <a:endParaRPr lang="id-ID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id-ID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Positioning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merancang</a:t>
            </a:r>
            <a:r>
              <a:rPr lang="en-US" dirty="0" smtClean="0"/>
              <a:t> </a:t>
            </a:r>
            <a:r>
              <a:rPr lang="en-US" dirty="0" err="1" smtClean="0"/>
              <a:t>penawaran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citra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menempati</a:t>
            </a:r>
            <a:r>
              <a:rPr lang="en-US" dirty="0" smtClean="0"/>
              <a:t>   </a:t>
            </a:r>
            <a:r>
              <a:rPr lang="en-US" dirty="0" err="1" smtClean="0"/>
              <a:t>suatu</a:t>
            </a:r>
            <a:r>
              <a:rPr lang="en-US" dirty="0" smtClean="0"/>
              <a:t>   </a:t>
            </a:r>
            <a:r>
              <a:rPr lang="en-US" dirty="0" err="1" smtClean="0"/>
              <a:t>posisi</a:t>
            </a:r>
            <a:r>
              <a:rPr lang="en-US" dirty="0" smtClean="0"/>
              <a:t>  </a:t>
            </a:r>
            <a:r>
              <a:rPr lang="en-US" dirty="0" err="1" smtClean="0"/>
              <a:t>kompetitif</a:t>
            </a:r>
            <a:r>
              <a:rPr lang="en-US" dirty="0" smtClean="0"/>
              <a:t>   yang  </a:t>
            </a:r>
            <a:r>
              <a:rPr lang="en-US" dirty="0" err="1" smtClean="0"/>
              <a:t>berarti</a:t>
            </a:r>
            <a:r>
              <a:rPr lang="en-US" dirty="0" smtClean="0"/>
              <a:t>  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berada</a:t>
            </a:r>
            <a:r>
              <a:rPr lang="en-US" dirty="0" smtClean="0"/>
              <a:t>   </a:t>
            </a:r>
            <a:r>
              <a:rPr lang="en-US" dirty="0" err="1" smtClean="0"/>
              <a:t>dalam</a:t>
            </a:r>
            <a:r>
              <a:rPr lang="en-US" dirty="0" smtClean="0"/>
              <a:t>  </a:t>
            </a:r>
            <a:r>
              <a:rPr lang="en-US" dirty="0" err="1" smtClean="0"/>
              <a:t>benak</a:t>
            </a:r>
            <a:r>
              <a:rPr lang="en-US" dirty="0" smtClean="0"/>
              <a:t> 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sasarannya</a:t>
            </a:r>
            <a:r>
              <a:rPr lang="en-US" dirty="0" smtClean="0"/>
              <a:t>  (</a:t>
            </a:r>
            <a:r>
              <a:rPr lang="en-US" dirty="0" err="1" smtClean="0"/>
              <a:t>Kotler</a:t>
            </a:r>
            <a:r>
              <a:rPr lang="en-US" dirty="0" smtClean="0"/>
              <a:t>, 1997). </a:t>
            </a:r>
            <a:endParaRPr lang="id-ID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Positioning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 </a:t>
            </a:r>
            <a:r>
              <a:rPr lang="en-US" dirty="0" err="1" smtClean="0"/>
              <a:t>elemen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. </a:t>
            </a:r>
            <a:endParaRPr lang="id-ID" dirty="0" smtClean="0"/>
          </a:p>
          <a:p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posisinya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persepsi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  </a:t>
            </a:r>
            <a:r>
              <a:rPr lang="en-US" dirty="0" err="1" smtClean="0"/>
              <a:t>terhadap</a:t>
            </a:r>
            <a:r>
              <a:rPr lang="en-US" dirty="0" smtClean="0"/>
              <a:t>  </a:t>
            </a:r>
            <a:r>
              <a:rPr lang="en-US" dirty="0" err="1" smtClean="0"/>
              <a:t>produknya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produk</a:t>
            </a:r>
            <a:r>
              <a:rPr lang="en-US" dirty="0" smtClean="0"/>
              <a:t>  </a:t>
            </a:r>
            <a:r>
              <a:rPr lang="en-US" dirty="0" err="1" smtClean="0"/>
              <a:t>pesaingnya</a:t>
            </a:r>
            <a:r>
              <a:rPr lang="en-US" dirty="0" smtClean="0"/>
              <a:t>  </a:t>
            </a:r>
            <a:r>
              <a:rPr lang="en-US" dirty="0" err="1" smtClean="0"/>
              <a:t>sehingga</a:t>
            </a:r>
            <a:r>
              <a:rPr lang="en-US" dirty="0" smtClean="0"/>
              <a:t>  </a:t>
            </a:r>
            <a:r>
              <a:rPr lang="en-US" dirty="0" err="1" smtClean="0"/>
              <a:t>akan</a:t>
            </a:r>
            <a:r>
              <a:rPr lang="en-US" dirty="0" smtClean="0"/>
              <a:t>  </a:t>
            </a:r>
            <a:r>
              <a:rPr lang="en-US" dirty="0" err="1" smtClean="0"/>
              <a:t>dihasilkan</a:t>
            </a:r>
            <a:r>
              <a:rPr lang="en-US" dirty="0" smtClean="0"/>
              <a:t>  </a:t>
            </a:r>
            <a:r>
              <a:rPr lang="en-US" dirty="0" err="1" smtClean="0"/>
              <a:t>peta</a:t>
            </a:r>
            <a:r>
              <a:rPr lang="en-US" dirty="0" smtClean="0"/>
              <a:t> </a:t>
            </a:r>
            <a:r>
              <a:rPr lang="en-US" dirty="0" err="1" smtClean="0"/>
              <a:t>persepsi</a:t>
            </a:r>
            <a:r>
              <a:rPr lang="en-US" dirty="0" smtClean="0"/>
              <a:t>.  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3. </a:t>
            </a:r>
            <a:r>
              <a:rPr lang="en-US" dirty="0" err="1" smtClean="0"/>
              <a:t>Diferensiasi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Positioning</a:t>
            </a:r>
            <a:endParaRPr lang="id-ID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64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 </a:t>
            </a:r>
            <a:r>
              <a:rPr lang="id-ID" dirty="0" smtClean="0"/>
              <a:t>  </a:t>
            </a:r>
            <a:r>
              <a:rPr lang="en-US" dirty="0" err="1" smtClean="0"/>
              <a:t>Dengan</a:t>
            </a:r>
            <a:r>
              <a:rPr lang="en-US" dirty="0" smtClean="0"/>
              <a:t>  </a:t>
            </a:r>
            <a:r>
              <a:rPr lang="en-US" dirty="0" err="1" smtClean="0"/>
              <a:t>menggunakan</a:t>
            </a:r>
            <a:r>
              <a:rPr lang="en-US" dirty="0" smtClean="0"/>
              <a:t>  </a:t>
            </a:r>
            <a:r>
              <a:rPr lang="en-US" dirty="0" err="1" smtClean="0"/>
              <a:t>informasi</a:t>
            </a:r>
            <a:r>
              <a:rPr lang="en-US" dirty="0" smtClean="0"/>
              <a:t> 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peta</a:t>
            </a:r>
            <a:r>
              <a:rPr lang="en-US" dirty="0" smtClean="0"/>
              <a:t>  </a:t>
            </a:r>
            <a:r>
              <a:rPr lang="en-US" dirty="0" err="1" smtClean="0"/>
              <a:t>persepsi</a:t>
            </a:r>
            <a:r>
              <a:rPr lang="en-US" dirty="0" smtClean="0"/>
              <a:t> 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dapat</a:t>
            </a:r>
            <a:r>
              <a:rPr lang="en-US" dirty="0" smtClean="0"/>
              <a:t>  </a:t>
            </a:r>
            <a:r>
              <a:rPr lang="en-US" dirty="0" err="1" smtClean="0"/>
              <a:t>dikenali</a:t>
            </a:r>
            <a:r>
              <a:rPr lang="en-US" dirty="0" smtClean="0"/>
              <a:t>  </a:t>
            </a:r>
            <a:r>
              <a:rPr lang="en-US" dirty="0" err="1" smtClean="0"/>
              <a:t>berbaga</a:t>
            </a:r>
            <a:r>
              <a:rPr lang="id-ID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penentuan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lain :</a:t>
            </a:r>
            <a:endParaRPr lang="id-ID" dirty="0" smtClean="0"/>
          </a:p>
          <a:p>
            <a:endParaRPr lang="id-ID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Positioning </a:t>
            </a:r>
            <a:r>
              <a:rPr lang="en-US" dirty="0" err="1" smtClean="0">
                <a:solidFill>
                  <a:srgbClr val="FF0000"/>
                </a:solidFill>
              </a:rPr>
              <a:t>menurut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atribut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produk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</a:t>
            </a:r>
            <a:r>
              <a:rPr lang="en-US" dirty="0" smtClean="0"/>
              <a:t>Usaha </a:t>
            </a:r>
            <a:r>
              <a:rPr lang="en-US" dirty="0" err="1" smtClean="0"/>
              <a:t>memposisikan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atribut</a:t>
            </a:r>
            <a:r>
              <a:rPr lang="en-US" dirty="0" smtClean="0"/>
              <a:t> </a:t>
            </a:r>
            <a:r>
              <a:rPr lang="en-US" dirty="0" err="1" smtClean="0"/>
              <a:t>produknya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Positioning </a:t>
            </a:r>
            <a:r>
              <a:rPr lang="en-US" dirty="0" err="1" smtClean="0">
                <a:solidFill>
                  <a:srgbClr val="FF0000"/>
                </a:solidFill>
              </a:rPr>
              <a:t>menurut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manfaat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diposisikan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pemimpin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Positioning </a:t>
            </a:r>
            <a:r>
              <a:rPr lang="en-US" dirty="0" err="1" smtClean="0">
                <a:solidFill>
                  <a:srgbClr val="FF0000"/>
                </a:solidFill>
              </a:rPr>
              <a:t>menurut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harga</a:t>
            </a:r>
            <a:r>
              <a:rPr lang="en-US" dirty="0" smtClean="0">
                <a:solidFill>
                  <a:srgbClr val="FF0000"/>
                </a:solidFill>
              </a:rPr>
              <a:t>/ </a:t>
            </a:r>
            <a:r>
              <a:rPr lang="en-US" dirty="0" err="1" smtClean="0">
                <a:solidFill>
                  <a:srgbClr val="FF0000"/>
                </a:solidFill>
              </a:rPr>
              <a:t>kualitas</a:t>
            </a:r>
            <a:endParaRPr lang="id-ID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d-ID" dirty="0" smtClean="0"/>
              <a:t> </a:t>
            </a:r>
            <a:r>
              <a:rPr lang="id-ID" dirty="0" smtClean="0"/>
              <a:t>  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diposisikan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(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) </a:t>
            </a:r>
            <a:r>
              <a:rPr lang="en-US" dirty="0" err="1" smtClean="0"/>
              <a:t>terbaik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pPr algn="ctr"/>
            <a:r>
              <a:rPr lang="id-ID" dirty="0" smtClean="0"/>
              <a:t>3. </a:t>
            </a:r>
            <a:r>
              <a:rPr lang="en-US" dirty="0" err="1" smtClean="0"/>
              <a:t>Diferensiasi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Positioning</a:t>
            </a:r>
            <a:endParaRPr lang="id-ID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1950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Positioning </a:t>
            </a:r>
            <a:r>
              <a:rPr lang="en-US" dirty="0" err="1" smtClean="0">
                <a:solidFill>
                  <a:srgbClr val="FF0000"/>
                </a:solidFill>
              </a:rPr>
              <a:t>menurut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penggunaan</a:t>
            </a:r>
            <a:r>
              <a:rPr lang="en-US" dirty="0" smtClean="0">
                <a:solidFill>
                  <a:srgbClr val="FF0000"/>
                </a:solidFill>
              </a:rPr>
              <a:t>/ </a:t>
            </a:r>
            <a:r>
              <a:rPr lang="en-US" dirty="0" err="1" smtClean="0">
                <a:solidFill>
                  <a:srgbClr val="FF0000"/>
                </a:solidFill>
              </a:rPr>
              <a:t>penerapan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</a:t>
            </a:r>
            <a:r>
              <a:rPr lang="en-US" dirty="0" smtClean="0"/>
              <a:t>Usaha  </a:t>
            </a:r>
            <a:r>
              <a:rPr lang="en-US" dirty="0" err="1" smtClean="0"/>
              <a:t>memposisikan</a:t>
            </a:r>
            <a:r>
              <a:rPr lang="en-US" dirty="0" smtClean="0"/>
              <a:t>   </a:t>
            </a:r>
            <a:r>
              <a:rPr lang="en-US" dirty="0" err="1" smtClean="0"/>
              <a:t>produk</a:t>
            </a:r>
            <a:r>
              <a:rPr lang="en-US" dirty="0" smtClean="0"/>
              <a:t>  </a:t>
            </a:r>
            <a:r>
              <a:rPr lang="en-US" dirty="0" err="1" smtClean="0"/>
              <a:t>sebagai</a:t>
            </a:r>
            <a:r>
              <a:rPr lang="en-US" dirty="0" smtClean="0"/>
              <a:t>   yang  </a:t>
            </a:r>
            <a:r>
              <a:rPr lang="en-US" dirty="0" err="1" smtClean="0"/>
              <a:t>terbaik</a:t>
            </a:r>
            <a:r>
              <a:rPr lang="en-US" dirty="0" smtClean="0"/>
              <a:t>  </a:t>
            </a:r>
            <a:r>
              <a:rPr lang="en-US" dirty="0" err="1" smtClean="0"/>
              <a:t>untuk</a:t>
            </a:r>
            <a:r>
              <a:rPr lang="en-US" dirty="0" smtClean="0"/>
              <a:t>  </a:t>
            </a:r>
            <a:r>
              <a:rPr lang="en-US" dirty="0" err="1" smtClean="0"/>
              <a:t>sejumlah</a:t>
            </a:r>
            <a:r>
              <a:rPr lang="en-US" dirty="0" smtClean="0"/>
              <a:t>   </a:t>
            </a:r>
            <a:r>
              <a:rPr lang="en-US" dirty="0" err="1" smtClean="0"/>
              <a:t>penggunaan</a:t>
            </a:r>
            <a:r>
              <a:rPr lang="en-US" dirty="0" smtClean="0"/>
              <a:t>/</a:t>
            </a:r>
            <a:r>
              <a:rPr lang="en-US" dirty="0" err="1" smtClean="0"/>
              <a:t>penerapan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Positioning </a:t>
            </a:r>
            <a:r>
              <a:rPr lang="en-US" dirty="0" err="1" smtClean="0">
                <a:solidFill>
                  <a:srgbClr val="FF0000"/>
                </a:solidFill>
              </a:rPr>
              <a:t>menurut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pemakai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</a:t>
            </a:r>
            <a:r>
              <a:rPr lang="en-US" dirty="0" smtClean="0"/>
              <a:t>Usaha </a:t>
            </a:r>
            <a:r>
              <a:rPr lang="en-US" dirty="0" err="1" smtClean="0"/>
              <a:t>memposisikan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yang </a:t>
            </a:r>
            <a:r>
              <a:rPr lang="en-US" dirty="0" err="1" smtClean="0"/>
              <a:t>terbaik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pemakai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Positioning </a:t>
            </a:r>
            <a:r>
              <a:rPr lang="en-US" dirty="0" err="1" smtClean="0">
                <a:solidFill>
                  <a:srgbClr val="FF0000"/>
                </a:solidFill>
              </a:rPr>
              <a:t>menurut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pesaing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id-ID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d-ID" dirty="0" smtClean="0"/>
              <a:t>  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memposisikan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</a:t>
            </a:r>
            <a:r>
              <a:rPr lang="en-US" dirty="0" err="1" smtClean="0"/>
              <a:t>pesaing</a:t>
            </a:r>
            <a:r>
              <a:rPr lang="en-US" dirty="0" smtClean="0"/>
              <a:t> </a:t>
            </a:r>
            <a:r>
              <a:rPr lang="en-US" dirty="0" err="1" smtClean="0"/>
              <a:t>utamanya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Positioning </a:t>
            </a:r>
            <a:r>
              <a:rPr lang="en-US" dirty="0" err="1" smtClean="0">
                <a:solidFill>
                  <a:srgbClr val="FF0000"/>
                </a:solidFill>
              </a:rPr>
              <a:t>menurut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kategori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produk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diposisikan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pemimpin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kategori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3. </a:t>
            </a:r>
            <a:r>
              <a:rPr lang="en-US" dirty="0" err="1" smtClean="0"/>
              <a:t>Diferensiasi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Positioning</a:t>
            </a:r>
            <a:endParaRPr lang="id-ID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2050" name="Picture 2" descr="C:\Users\TOSHIBA\Downloads\iStock_000037025822_Small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286808" cy="57213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id-ID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Pemasaran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fisis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produsen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pedagang</a:t>
            </a:r>
            <a:r>
              <a:rPr lang="en-US" dirty="0" smtClean="0"/>
              <a:t> </a:t>
            </a:r>
            <a:r>
              <a:rPr lang="en-US" dirty="0" err="1" smtClean="0"/>
              <a:t>perantara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smtClean="0"/>
              <a:t>lain 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pemasaran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 </a:t>
            </a:r>
            <a:r>
              <a:rPr lang="en-US" dirty="0" err="1" smtClean="0"/>
              <a:t>sosial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manajerial</a:t>
            </a:r>
            <a:r>
              <a:rPr lang="en-US" dirty="0" smtClean="0"/>
              <a:t>  yang  </a:t>
            </a:r>
            <a:r>
              <a:rPr lang="en-US" dirty="0" err="1" smtClean="0"/>
              <a:t>membuat</a:t>
            </a:r>
            <a:r>
              <a:rPr lang="en-US" dirty="0" smtClean="0"/>
              <a:t>  </a:t>
            </a:r>
            <a:r>
              <a:rPr lang="en-US" dirty="0" err="1" smtClean="0"/>
              <a:t>individu</a:t>
            </a:r>
            <a:r>
              <a:rPr lang="en-US" dirty="0" smtClean="0"/>
              <a:t>/</a:t>
            </a:r>
            <a:r>
              <a:rPr lang="en-US" dirty="0" err="1" smtClean="0"/>
              <a:t>kelompok</a:t>
            </a:r>
            <a:r>
              <a:rPr lang="en-US" dirty="0" smtClean="0"/>
              <a:t>  </a:t>
            </a:r>
            <a:r>
              <a:rPr lang="en-US" dirty="0" err="1" smtClean="0"/>
              <a:t>mendapatkan</a:t>
            </a:r>
            <a:r>
              <a:rPr lang="en-US" dirty="0" smtClean="0"/>
              <a:t>  </a:t>
            </a:r>
            <a:r>
              <a:rPr lang="en-US" dirty="0" err="1" smtClean="0"/>
              <a:t>apa</a:t>
            </a:r>
            <a:r>
              <a:rPr lang="en-US" dirty="0" smtClean="0"/>
              <a:t>  yang </a:t>
            </a:r>
            <a:r>
              <a:rPr lang="en-US" dirty="0" err="1" smtClean="0"/>
              <a:t>mereka</a:t>
            </a:r>
            <a:r>
              <a:rPr lang="en-US" dirty="0" smtClean="0"/>
              <a:t>  </a:t>
            </a:r>
            <a:r>
              <a:rPr lang="en-US" dirty="0" err="1" smtClean="0"/>
              <a:t>butuhkan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inginkan</a:t>
            </a:r>
            <a:r>
              <a:rPr lang="en-US" dirty="0" smtClean="0"/>
              <a:t>  </a:t>
            </a:r>
            <a:r>
              <a:rPr lang="en-US" dirty="0" err="1" smtClean="0"/>
              <a:t>dengan</a:t>
            </a:r>
            <a:r>
              <a:rPr lang="en-US" dirty="0" smtClean="0"/>
              <a:t>  </a:t>
            </a:r>
            <a:r>
              <a:rPr lang="en-US" dirty="0" err="1" smtClean="0"/>
              <a:t>menciptakan</a:t>
            </a:r>
            <a:r>
              <a:rPr lang="en-US" dirty="0" smtClean="0"/>
              <a:t>,  </a:t>
            </a:r>
            <a:r>
              <a:rPr lang="en-US" dirty="0" err="1" smtClean="0"/>
              <a:t>menawarkan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mempertukarkan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 yang  </a:t>
            </a:r>
            <a:r>
              <a:rPr lang="en-US" dirty="0" err="1" smtClean="0"/>
              <a:t>bernilai</a:t>
            </a:r>
            <a:r>
              <a:rPr lang="en-US" dirty="0" smtClean="0"/>
              <a:t>  </a:t>
            </a:r>
            <a:r>
              <a:rPr lang="en-US" dirty="0" err="1" smtClean="0"/>
              <a:t>kepada</a:t>
            </a:r>
            <a:r>
              <a:rPr lang="en-US" dirty="0" smtClean="0"/>
              <a:t>  </a:t>
            </a:r>
            <a:r>
              <a:rPr lang="en-US" dirty="0" err="1" smtClean="0"/>
              <a:t>pihak</a:t>
            </a:r>
            <a:r>
              <a:rPr lang="en-US" dirty="0" smtClean="0"/>
              <a:t>  lain.  </a:t>
            </a:r>
            <a:endParaRPr lang="id-ID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Kotler</a:t>
            </a:r>
            <a:r>
              <a:rPr lang="en-US" dirty="0" smtClean="0"/>
              <a:t>   (1997)   </a:t>
            </a:r>
            <a:r>
              <a:rPr lang="en-US" dirty="0" err="1" smtClean="0"/>
              <a:t>mengatakan</a:t>
            </a:r>
            <a:r>
              <a:rPr lang="en-US" dirty="0" smtClean="0"/>
              <a:t>   </a:t>
            </a:r>
            <a:r>
              <a:rPr lang="en-US" dirty="0" err="1" smtClean="0"/>
              <a:t>bahwa</a:t>
            </a:r>
            <a:r>
              <a:rPr lang="en-US" dirty="0" smtClean="0"/>
              <a:t>   </a:t>
            </a:r>
            <a:r>
              <a:rPr lang="en-US" dirty="0" err="1" smtClean="0"/>
              <a:t>pemasaran</a:t>
            </a:r>
            <a:r>
              <a:rPr lang="en-US" dirty="0" smtClean="0"/>
              <a:t>   </a:t>
            </a:r>
            <a:r>
              <a:rPr lang="en-US" dirty="0" err="1" smtClean="0"/>
              <a:t>sebagai</a:t>
            </a:r>
            <a:r>
              <a:rPr lang="en-US" dirty="0" smtClean="0"/>
              <a:t>   </a:t>
            </a:r>
            <a:r>
              <a:rPr lang="en-US" i="1" dirty="0" err="1" smtClean="0">
                <a:solidFill>
                  <a:srgbClr val="FF0000"/>
                </a:solidFill>
              </a:rPr>
              <a:t>suatu</a:t>
            </a:r>
            <a:r>
              <a:rPr lang="en-US" i="1" dirty="0" smtClean="0">
                <a:solidFill>
                  <a:srgbClr val="FF0000"/>
                </a:solidFill>
              </a:rPr>
              <a:t>   </a:t>
            </a:r>
            <a:r>
              <a:rPr lang="en-US" i="1" dirty="0" err="1" smtClean="0">
                <a:solidFill>
                  <a:srgbClr val="FF0000"/>
                </a:solidFill>
              </a:rPr>
              <a:t>proses</a:t>
            </a:r>
            <a:r>
              <a:rPr lang="en-US" i="1" dirty="0" smtClean="0">
                <a:solidFill>
                  <a:srgbClr val="FF0000"/>
                </a:solidFill>
              </a:rPr>
              <a:t>   </a:t>
            </a:r>
            <a:r>
              <a:rPr lang="en-US" i="1" dirty="0" err="1" smtClean="0">
                <a:solidFill>
                  <a:srgbClr val="FF0000"/>
                </a:solidFill>
              </a:rPr>
              <a:t>sosial</a:t>
            </a:r>
            <a:r>
              <a:rPr lang="en-US" i="1" dirty="0" smtClean="0">
                <a:solidFill>
                  <a:srgbClr val="FF0000"/>
                </a:solidFill>
              </a:rPr>
              <a:t>   </a:t>
            </a:r>
            <a:r>
              <a:rPr lang="en-US" i="1" dirty="0" err="1" smtClean="0">
                <a:solidFill>
                  <a:srgbClr val="FF0000"/>
                </a:solidFill>
              </a:rPr>
              <a:t>dan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manajerial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dimana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individu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dan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kelompok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mendapatkan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apa</a:t>
            </a:r>
            <a:r>
              <a:rPr lang="en-US" i="1" dirty="0" smtClean="0">
                <a:solidFill>
                  <a:srgbClr val="FF0000"/>
                </a:solidFill>
              </a:rPr>
              <a:t>  yang </a:t>
            </a:r>
            <a:r>
              <a:rPr lang="en-US" i="1" dirty="0" err="1" smtClean="0">
                <a:solidFill>
                  <a:srgbClr val="FF0000"/>
                </a:solidFill>
              </a:rPr>
              <a:t>mereka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butuhkan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dan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inginkan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dengan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menciptakan</a:t>
            </a:r>
            <a:r>
              <a:rPr lang="en-US" i="1" dirty="0" smtClean="0">
                <a:solidFill>
                  <a:srgbClr val="FF0000"/>
                </a:solidFill>
              </a:rPr>
              <a:t>,  </a:t>
            </a:r>
            <a:r>
              <a:rPr lang="en-US" i="1" dirty="0" err="1" smtClean="0">
                <a:solidFill>
                  <a:srgbClr val="FF0000"/>
                </a:solidFill>
              </a:rPr>
              <a:t>menawarkan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dan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mempertukarkan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produk</a:t>
            </a:r>
            <a:r>
              <a:rPr lang="en-US" i="1" dirty="0" smtClean="0">
                <a:solidFill>
                  <a:srgbClr val="FF0000"/>
                </a:solidFill>
              </a:rPr>
              <a:t> yang </a:t>
            </a:r>
            <a:r>
              <a:rPr lang="en-US" i="1" dirty="0" err="1" smtClean="0">
                <a:solidFill>
                  <a:srgbClr val="FF0000"/>
                </a:solidFill>
              </a:rPr>
              <a:t>bernilai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di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dalam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pasar</a:t>
            </a:r>
            <a:r>
              <a:rPr lang="en-US" i="1" dirty="0" smtClean="0">
                <a:solidFill>
                  <a:srgbClr val="FF0000"/>
                </a:solidFill>
              </a:rPr>
              <a:t>. </a:t>
            </a:r>
            <a:endParaRPr lang="id-ID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kelanjutan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yang </a:t>
            </a:r>
            <a:r>
              <a:rPr lang="en-US" dirty="0" err="1" smtClean="0"/>
              <a:t>bertujuan</a:t>
            </a:r>
            <a:r>
              <a:rPr lang="en-US" dirty="0" smtClean="0"/>
              <a:t> agar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diinvestasikan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  </a:t>
            </a:r>
            <a:r>
              <a:rPr lang="en-US" dirty="0" err="1" smtClean="0"/>
              <a:t>keuntungan</a:t>
            </a:r>
            <a:r>
              <a:rPr lang="en-US" dirty="0" smtClean="0"/>
              <a:t>   </a:t>
            </a:r>
            <a:r>
              <a:rPr lang="en-US" dirty="0" err="1" smtClean="0"/>
              <a:t>dari</a:t>
            </a:r>
            <a:r>
              <a:rPr lang="en-US" dirty="0" smtClean="0"/>
              <a:t>   </a:t>
            </a:r>
            <a:r>
              <a:rPr lang="en-US" dirty="0" err="1" smtClean="0"/>
              <a:t>hasil</a:t>
            </a:r>
            <a:r>
              <a:rPr lang="en-US" dirty="0" smtClean="0"/>
              <a:t>   </a:t>
            </a:r>
            <a:r>
              <a:rPr lang="en-US" dirty="0" err="1" smtClean="0"/>
              <a:t>penjualan</a:t>
            </a:r>
            <a:r>
              <a:rPr lang="en-US" dirty="0" smtClean="0"/>
              <a:t>   </a:t>
            </a:r>
            <a:r>
              <a:rPr lang="en-US" dirty="0" err="1" smtClean="0"/>
              <a:t>sebagai</a:t>
            </a:r>
            <a:r>
              <a:rPr lang="en-US" dirty="0" smtClean="0"/>
              <a:t>   </a:t>
            </a:r>
            <a:r>
              <a:rPr lang="en-US" dirty="0" err="1" smtClean="0"/>
              <a:t>imbalan</a:t>
            </a:r>
            <a:r>
              <a:rPr lang="en-US" dirty="0" smtClean="0"/>
              <a:t>   </a:t>
            </a:r>
            <a:r>
              <a:rPr lang="en-US" dirty="0" err="1" smtClean="0"/>
              <a:t>investasi</a:t>
            </a:r>
            <a:r>
              <a:rPr lang="en-US" dirty="0" smtClean="0"/>
              <a:t>   yang  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19506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pertukaran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sentral</a:t>
            </a:r>
            <a:r>
              <a:rPr lang="en-US" dirty="0" smtClean="0"/>
              <a:t>, </a:t>
            </a:r>
            <a:r>
              <a:rPr lang="en-US" dirty="0" err="1" smtClean="0"/>
              <a:t>Soekartawi</a:t>
            </a:r>
            <a:r>
              <a:rPr lang="en-US" dirty="0" smtClean="0"/>
              <a:t> (1993)   </a:t>
            </a:r>
            <a:r>
              <a:rPr lang="en-US" dirty="0" err="1" smtClean="0"/>
              <a:t>mendefenisikan</a:t>
            </a:r>
            <a:r>
              <a:rPr lang="en-US" dirty="0" smtClean="0"/>
              <a:t>    </a:t>
            </a:r>
            <a:r>
              <a:rPr lang="en-US" dirty="0" err="1" smtClean="0"/>
              <a:t>pemasaran</a:t>
            </a:r>
            <a:r>
              <a:rPr lang="en-US" dirty="0" smtClean="0"/>
              <a:t>  </a:t>
            </a:r>
            <a:r>
              <a:rPr lang="en-US" dirty="0" err="1" smtClean="0"/>
              <a:t>sebagai</a:t>
            </a:r>
            <a:r>
              <a:rPr lang="en-US" dirty="0" smtClean="0"/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aliran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barang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dari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produsen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ke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konsumen</a:t>
            </a:r>
            <a:r>
              <a:rPr lang="en-US" dirty="0" smtClean="0"/>
              <a:t>. 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pengaliran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tentunya</a:t>
            </a:r>
            <a:r>
              <a:rPr lang="en-US" dirty="0" smtClean="0"/>
              <a:t> </a:t>
            </a:r>
            <a:r>
              <a:rPr lang="en-US" dirty="0" err="1" smtClean="0"/>
              <a:t>bertujuan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memuaskan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, </a:t>
            </a:r>
            <a:r>
              <a:rPr lang="en-US" dirty="0" err="1" smtClean="0"/>
              <a:t>sebagaimana</a:t>
            </a:r>
            <a:r>
              <a:rPr lang="en-US" dirty="0" smtClean="0"/>
              <a:t>   yang  </a:t>
            </a:r>
            <a:r>
              <a:rPr lang="en-US" dirty="0" err="1" smtClean="0"/>
              <a:t>dikemukakan</a:t>
            </a:r>
            <a:r>
              <a:rPr lang="en-US" dirty="0" smtClean="0"/>
              <a:t>   </a:t>
            </a:r>
            <a:r>
              <a:rPr lang="en-US" dirty="0" err="1" smtClean="0"/>
              <a:t>oleh</a:t>
            </a:r>
            <a:r>
              <a:rPr lang="en-US" dirty="0" smtClean="0"/>
              <a:t>  </a:t>
            </a:r>
            <a:r>
              <a:rPr lang="en-US" dirty="0" err="1" smtClean="0"/>
              <a:t>Sukotjo</a:t>
            </a:r>
            <a:r>
              <a:rPr lang="en-US" dirty="0" smtClean="0"/>
              <a:t>  (1991)  yang   </a:t>
            </a:r>
            <a:r>
              <a:rPr lang="en-US" dirty="0" err="1" smtClean="0"/>
              <a:t>mendefenisikan</a:t>
            </a:r>
            <a:r>
              <a:rPr lang="en-US" dirty="0" smtClean="0"/>
              <a:t>   </a:t>
            </a:r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suatu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sistem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keseluruhan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dari</a:t>
            </a:r>
            <a:r>
              <a:rPr lang="en-US" i="1" dirty="0" smtClean="0">
                <a:solidFill>
                  <a:srgbClr val="FF0000"/>
                </a:solidFill>
              </a:rPr>
              <a:t>   </a:t>
            </a:r>
            <a:r>
              <a:rPr lang="en-US" i="1" dirty="0" err="1" smtClean="0">
                <a:solidFill>
                  <a:srgbClr val="FF0000"/>
                </a:solidFill>
              </a:rPr>
              <a:t>suatu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kegiatan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usaha</a:t>
            </a:r>
            <a:r>
              <a:rPr lang="en-US" i="1" dirty="0" smtClean="0">
                <a:solidFill>
                  <a:srgbClr val="FF0000"/>
                </a:solidFill>
              </a:rPr>
              <a:t> yang </a:t>
            </a:r>
            <a:r>
              <a:rPr lang="en-US" i="1" dirty="0" err="1" smtClean="0">
                <a:solidFill>
                  <a:srgbClr val="FF0000"/>
                </a:solidFill>
              </a:rPr>
              <a:t>ditujukan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untuk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merencanakan</a:t>
            </a:r>
            <a:r>
              <a:rPr lang="en-US" i="1" dirty="0" smtClean="0">
                <a:solidFill>
                  <a:srgbClr val="FF0000"/>
                </a:solidFill>
              </a:rPr>
              <a:t>, </a:t>
            </a:r>
            <a:r>
              <a:rPr lang="en-US" i="1" dirty="0" err="1" smtClean="0">
                <a:solidFill>
                  <a:srgbClr val="FF0000"/>
                </a:solidFill>
              </a:rPr>
              <a:t>menentukan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harga</a:t>
            </a:r>
            <a:r>
              <a:rPr lang="en-US" i="1" dirty="0" smtClean="0">
                <a:solidFill>
                  <a:srgbClr val="FF0000"/>
                </a:solidFill>
              </a:rPr>
              <a:t>, </a:t>
            </a:r>
            <a:r>
              <a:rPr lang="en-US" i="1" dirty="0" err="1" smtClean="0">
                <a:solidFill>
                  <a:srgbClr val="FF0000"/>
                </a:solidFill>
              </a:rPr>
              <a:t>mempromosikan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dan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mendistribusikan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barang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atau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jasa</a:t>
            </a:r>
            <a:r>
              <a:rPr lang="en-US" i="1" dirty="0" smtClean="0">
                <a:solidFill>
                  <a:srgbClr val="FF0000"/>
                </a:solidFill>
              </a:rPr>
              <a:t> yang </a:t>
            </a:r>
            <a:r>
              <a:rPr lang="en-US" i="1" dirty="0" err="1" smtClean="0">
                <a:solidFill>
                  <a:srgbClr val="FF0000"/>
                </a:solidFill>
              </a:rPr>
              <a:t>dapat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memuaskan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pembeli</a:t>
            </a:r>
            <a:r>
              <a:rPr lang="en-US" i="1" dirty="0" smtClean="0">
                <a:solidFill>
                  <a:srgbClr val="FF0000"/>
                </a:solidFill>
              </a:rPr>
              <a:t>/</a:t>
            </a:r>
            <a:r>
              <a:rPr lang="en-US" i="1" dirty="0" err="1" smtClean="0">
                <a:solidFill>
                  <a:srgbClr val="FF0000"/>
                </a:solidFill>
              </a:rPr>
              <a:t>konsumen</a:t>
            </a:r>
            <a:r>
              <a:rPr lang="en-US" i="1" dirty="0" smtClean="0">
                <a:solidFill>
                  <a:srgbClr val="FF0000"/>
                </a:solidFill>
              </a:rPr>
              <a:t>.</a:t>
            </a:r>
            <a:endParaRPr lang="id-ID" i="1" dirty="0" smtClean="0">
              <a:solidFill>
                <a:srgbClr val="FF0000"/>
              </a:solidFill>
            </a:endParaRPr>
          </a:p>
          <a:p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48068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kebutuhannya</a:t>
            </a:r>
            <a:r>
              <a:rPr lang="en-US" dirty="0" smtClean="0"/>
              <a:t> </a:t>
            </a:r>
            <a:r>
              <a:rPr lang="en-US" dirty="0" err="1" smtClean="0"/>
              <a:t>terlebih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r>
              <a:rPr lang="en-US" dirty="0" smtClean="0"/>
              <a:t>,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memenuhinya</a:t>
            </a:r>
            <a:r>
              <a:rPr lang="en-US" dirty="0" smtClean="0"/>
              <a:t>. </a:t>
            </a:r>
            <a:endParaRPr lang="id-ID" dirty="0" smtClean="0"/>
          </a:p>
          <a:p>
            <a:r>
              <a:rPr lang="en-US" dirty="0" smtClean="0"/>
              <a:t>Usaha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id-ID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mengadakan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suatu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hubungan</a:t>
            </a:r>
            <a:r>
              <a:rPr lang="en-US" i="1" dirty="0" smtClean="0">
                <a:solidFill>
                  <a:srgbClr val="FF0000"/>
                </a:solidFill>
              </a:rPr>
              <a:t>. </a:t>
            </a:r>
            <a:endParaRPr lang="id-ID" i="1" dirty="0" smtClean="0">
              <a:solidFill>
                <a:srgbClr val="FF0000"/>
              </a:solidFill>
            </a:endParaRPr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diartikan</a:t>
            </a:r>
            <a:r>
              <a:rPr lang="en-US" dirty="0" smtClean="0"/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suatu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usaha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untuk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memuaskan</a:t>
            </a:r>
            <a:r>
              <a:rPr lang="en-US" i="1" dirty="0" smtClean="0">
                <a:solidFill>
                  <a:srgbClr val="FF0000"/>
                </a:solidFill>
              </a:rPr>
              <a:t/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en-US" i="1" dirty="0" err="1" smtClean="0">
                <a:solidFill>
                  <a:srgbClr val="FF0000"/>
                </a:solidFill>
              </a:rPr>
              <a:t>kebutuhan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pembeli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dan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penjual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dirty="0" smtClean="0"/>
              <a:t>(</a:t>
            </a:r>
            <a:r>
              <a:rPr lang="en-US" dirty="0" err="1" smtClean="0"/>
              <a:t>Swastha</a:t>
            </a:r>
            <a:r>
              <a:rPr lang="en-US" dirty="0" smtClean="0"/>
              <a:t>,  1996).  </a:t>
            </a:r>
            <a:endParaRPr lang="id-ID" dirty="0" smtClean="0"/>
          </a:p>
          <a:p>
            <a:r>
              <a:rPr lang="en-US" dirty="0" err="1" smtClean="0"/>
              <a:t>Pemasaran</a:t>
            </a:r>
            <a:r>
              <a:rPr lang="en-US" dirty="0" smtClean="0"/>
              <a:t>  </a:t>
            </a:r>
            <a:r>
              <a:rPr lang="en-US" dirty="0" err="1" smtClean="0"/>
              <a:t>memiliki</a:t>
            </a:r>
            <a:r>
              <a:rPr lang="en-US" dirty="0" smtClean="0"/>
              <a:t>  </a:t>
            </a:r>
            <a:r>
              <a:rPr lang="en-US" dirty="0" err="1" smtClean="0"/>
              <a:t>konsep</a:t>
            </a:r>
            <a:r>
              <a:rPr lang="en-US" dirty="0" smtClean="0"/>
              <a:t>   </a:t>
            </a:r>
            <a:r>
              <a:rPr lang="en-US" dirty="0" err="1" smtClean="0"/>
              <a:t>inti</a:t>
            </a:r>
            <a:r>
              <a:rPr lang="en-US" dirty="0" smtClean="0"/>
              <a:t>  yang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kebutuhan</a:t>
            </a:r>
            <a:r>
              <a:rPr lang="en-US" i="1" dirty="0" smtClean="0">
                <a:solidFill>
                  <a:srgbClr val="FF0000"/>
                </a:solidFill>
              </a:rPr>
              <a:t> (needs), </a:t>
            </a:r>
            <a:r>
              <a:rPr lang="en-US" i="1" dirty="0" err="1" smtClean="0">
                <a:solidFill>
                  <a:srgbClr val="FF0000"/>
                </a:solidFill>
              </a:rPr>
              <a:t>keinginan</a:t>
            </a:r>
            <a:r>
              <a:rPr lang="en-US" i="1" dirty="0" smtClean="0">
                <a:solidFill>
                  <a:srgbClr val="FF0000"/>
                </a:solidFill>
              </a:rPr>
              <a:t> (wants), </a:t>
            </a:r>
            <a:r>
              <a:rPr lang="en-US" i="1" dirty="0" err="1" smtClean="0">
                <a:solidFill>
                  <a:srgbClr val="FF0000"/>
                </a:solidFill>
              </a:rPr>
              <a:t>dan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permintaan</a:t>
            </a:r>
            <a:r>
              <a:rPr lang="en-US" i="1" dirty="0" smtClean="0">
                <a:solidFill>
                  <a:srgbClr val="FF0000"/>
                </a:solidFill>
              </a:rPr>
              <a:t> (demands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.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62382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 err="1" smtClean="0">
                <a:solidFill>
                  <a:srgbClr val="FF0000"/>
                </a:solidFill>
              </a:rPr>
              <a:t>Pemenuhan</a:t>
            </a:r>
            <a:r>
              <a:rPr lang="en-US" i="1" dirty="0" smtClean="0">
                <a:solidFill>
                  <a:srgbClr val="FF0000"/>
                </a:solidFill>
              </a:rPr>
              <a:t>    </a:t>
            </a:r>
            <a:r>
              <a:rPr lang="en-US" i="1" dirty="0" err="1" smtClean="0">
                <a:solidFill>
                  <a:srgbClr val="FF0000"/>
                </a:solidFill>
              </a:rPr>
              <a:t>kebutuhan</a:t>
            </a:r>
            <a:r>
              <a:rPr lang="en-US" i="1" dirty="0" smtClean="0">
                <a:solidFill>
                  <a:srgbClr val="FF0000"/>
                </a:solidFill>
              </a:rPr>
              <a:t>   </a:t>
            </a:r>
            <a:r>
              <a:rPr lang="en-US" i="1" dirty="0" err="1" smtClean="0">
                <a:solidFill>
                  <a:srgbClr val="FF0000"/>
                </a:solidFill>
              </a:rPr>
              <a:t>dan</a:t>
            </a:r>
            <a:r>
              <a:rPr lang="en-US" i="1" dirty="0" smtClean="0">
                <a:solidFill>
                  <a:srgbClr val="FF0000"/>
                </a:solidFill>
              </a:rPr>
              <a:t>   </a:t>
            </a:r>
            <a:r>
              <a:rPr lang="en-US" i="1" dirty="0" err="1" smtClean="0">
                <a:solidFill>
                  <a:srgbClr val="FF0000"/>
                </a:solidFill>
              </a:rPr>
              <a:t>keinginan</a:t>
            </a:r>
            <a:r>
              <a:rPr lang="en-US" i="1" dirty="0" smtClean="0">
                <a:solidFill>
                  <a:srgbClr val="FF0000"/>
                </a:solidFill>
              </a:rPr>
              <a:t>   </a:t>
            </a:r>
            <a:r>
              <a:rPr lang="en-US" i="1" dirty="0" err="1" smtClean="0">
                <a:solidFill>
                  <a:srgbClr val="FF0000"/>
                </a:solidFill>
              </a:rPr>
              <a:t>konsumen</a:t>
            </a:r>
            <a:r>
              <a:rPr lang="en-US" i="1" dirty="0" smtClean="0">
                <a:solidFill>
                  <a:srgbClr val="FF0000"/>
                </a:solidFill>
              </a:rPr>
              <a:t>   </a:t>
            </a:r>
            <a:r>
              <a:rPr lang="en-US" dirty="0" err="1" smtClean="0"/>
              <a:t>sebagai</a:t>
            </a:r>
            <a:r>
              <a:rPr lang="en-US" dirty="0" smtClean="0"/>
              <a:t>   </a:t>
            </a:r>
            <a:r>
              <a:rPr lang="en-US" dirty="0" err="1" smtClean="0"/>
              <a:t>faktor</a:t>
            </a:r>
            <a:r>
              <a:rPr lang="en-US" dirty="0" smtClean="0"/>
              <a:t>   </a:t>
            </a:r>
            <a:r>
              <a:rPr lang="en-US" dirty="0" err="1" smtClean="0"/>
              <a:t>kunci</a:t>
            </a:r>
            <a:r>
              <a:rPr lang="en-US" dirty="0" smtClean="0"/>
              <a:t> 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  </a:t>
            </a:r>
            <a:r>
              <a:rPr lang="en-US" dirty="0" err="1" smtClean="0"/>
              <a:t>sangatlah</a:t>
            </a:r>
            <a:r>
              <a:rPr lang="en-US" dirty="0" smtClean="0"/>
              <a:t>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 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diperhadapkan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persaingan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ketat</a:t>
            </a:r>
            <a:r>
              <a:rPr lang="en-US" dirty="0" smtClean="0"/>
              <a:t>. 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Olehnya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Gitisudarmo</a:t>
            </a:r>
            <a:r>
              <a:rPr lang="en-US" dirty="0" smtClean="0"/>
              <a:t> (2000) </a:t>
            </a:r>
            <a:r>
              <a:rPr lang="en-US" dirty="0" err="1" smtClean="0"/>
              <a:t>mengemukakan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terbaru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yang </a:t>
            </a:r>
            <a:r>
              <a:rPr lang="en-US" i="1" dirty="0" err="1" smtClean="0">
                <a:solidFill>
                  <a:srgbClr val="FF0000"/>
                </a:solidFill>
              </a:rPr>
              <a:t>berorientasi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pada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persaingan</a:t>
            </a:r>
            <a:r>
              <a:rPr lang="en-US" dirty="0" smtClean="0"/>
              <a:t>,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pengusaha</a:t>
            </a:r>
            <a:r>
              <a:rPr lang="en-US" dirty="0" smtClean="0"/>
              <a:t> </a:t>
            </a:r>
            <a:r>
              <a:rPr lang="en-US" dirty="0" err="1" smtClean="0"/>
              <a:t>berpikir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 </a:t>
            </a:r>
            <a:r>
              <a:rPr lang="en-US" dirty="0" err="1" smtClean="0"/>
              <a:t>persaingan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unggul</a:t>
            </a:r>
            <a:r>
              <a:rPr lang="en-US" dirty="0" smtClean="0"/>
              <a:t>  </a:t>
            </a:r>
            <a:r>
              <a:rPr lang="en-US" dirty="0" err="1" smtClean="0"/>
              <a:t>dibandingkan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pesaingnya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melayani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.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menekankan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melayani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sebaik-baiknya</a:t>
            </a:r>
            <a:r>
              <a:rPr lang="en-US" dirty="0" smtClean="0"/>
              <a:t>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pula </a:t>
            </a:r>
            <a:r>
              <a:rPr lang="en-US" dirty="0" err="1" smtClean="0"/>
              <a:t>berusaha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tampil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meyakinkan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dan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memuaskan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di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mata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konsumen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dibandingkan</a:t>
            </a:r>
            <a:r>
              <a:rPr lang="en-US" dirty="0" smtClean="0"/>
              <a:t>  </a:t>
            </a:r>
            <a:r>
              <a:rPr lang="en-US" dirty="0" err="1" smtClean="0"/>
              <a:t>dengan</a:t>
            </a:r>
            <a:r>
              <a:rPr lang="en-US" dirty="0" smtClean="0"/>
              <a:t>  </a:t>
            </a:r>
            <a:r>
              <a:rPr lang="en-US" dirty="0" err="1" smtClean="0"/>
              <a:t>pesaing</a:t>
            </a:r>
            <a:r>
              <a:rPr lang="en-US" dirty="0" smtClean="0"/>
              <a:t>. </a:t>
            </a:r>
            <a:endParaRPr lang="id-ID" dirty="0" smtClean="0"/>
          </a:p>
          <a:p>
            <a:r>
              <a:rPr lang="en-US" dirty="0" err="1" smtClean="0"/>
              <a:t>Berangkat</a:t>
            </a:r>
            <a:r>
              <a:rPr lang="en-US" dirty="0" smtClean="0"/>
              <a:t>  </a:t>
            </a:r>
            <a:r>
              <a:rPr lang="en-US" dirty="0" err="1" smtClean="0"/>
              <a:t>dari</a:t>
            </a:r>
            <a:r>
              <a:rPr lang="en-US" dirty="0" smtClean="0"/>
              <a:t>   </a:t>
            </a:r>
            <a:r>
              <a:rPr lang="en-US" dirty="0" err="1" smtClean="0"/>
              <a:t>apa</a:t>
            </a:r>
            <a:r>
              <a:rPr lang="en-US" dirty="0" smtClean="0"/>
              <a:t>  yang  </a:t>
            </a:r>
            <a:r>
              <a:rPr lang="en-US" dirty="0" err="1" smtClean="0"/>
              <a:t>telah</a:t>
            </a:r>
            <a:r>
              <a:rPr lang="en-US" dirty="0" smtClean="0"/>
              <a:t>  </a:t>
            </a:r>
            <a:r>
              <a:rPr lang="en-US" dirty="0" err="1" smtClean="0"/>
              <a:t>diuraikan</a:t>
            </a:r>
            <a:r>
              <a:rPr lang="en-US" dirty="0" smtClean="0"/>
              <a:t>, </a:t>
            </a:r>
            <a:r>
              <a:rPr lang="en-US" dirty="0" err="1" smtClean="0"/>
              <a:t>dapat</a:t>
            </a:r>
            <a:r>
              <a:rPr lang="en-US" dirty="0" smtClean="0"/>
              <a:t>  </a:t>
            </a:r>
            <a:r>
              <a:rPr lang="en-US" dirty="0" err="1" smtClean="0"/>
              <a:t>dikatakan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dasarnya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dimulai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menemukan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apa</a:t>
            </a:r>
            <a:r>
              <a:rPr lang="en-US" i="1" dirty="0" smtClean="0">
                <a:solidFill>
                  <a:srgbClr val="FF0000"/>
                </a:solidFill>
              </a:rPr>
              <a:t> yang </a:t>
            </a:r>
            <a:r>
              <a:rPr lang="en-US" i="1" dirty="0" err="1" smtClean="0">
                <a:solidFill>
                  <a:srgbClr val="FF0000"/>
                </a:solidFill>
              </a:rPr>
              <a:t>diinginkan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oleh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konsumen</a:t>
            </a:r>
            <a:r>
              <a:rPr lang="en-US" dirty="0" smtClean="0"/>
              <a:t>. </a:t>
            </a:r>
            <a:endParaRPr lang="id-ID" dirty="0" smtClean="0"/>
          </a:p>
          <a:p>
            <a:r>
              <a:rPr lang="en-US" dirty="0" err="1" smtClean="0"/>
              <a:t>Atau</a:t>
            </a:r>
            <a:r>
              <a:rPr lang="en-US" dirty="0" smtClean="0"/>
              <a:t>  </a:t>
            </a:r>
            <a:r>
              <a:rPr lang="en-US" dirty="0" err="1" smtClean="0"/>
              <a:t>dengan</a:t>
            </a:r>
            <a:r>
              <a:rPr lang="en-US" dirty="0" smtClean="0"/>
              <a:t>  </a:t>
            </a:r>
            <a:r>
              <a:rPr lang="en-US" dirty="0" err="1" smtClean="0"/>
              <a:t>kata</a:t>
            </a:r>
            <a:r>
              <a:rPr lang="en-US" dirty="0" smtClean="0"/>
              <a:t>  lain  </a:t>
            </a:r>
            <a:r>
              <a:rPr lang="en-US" i="1" dirty="0" err="1" smtClean="0">
                <a:solidFill>
                  <a:srgbClr val="FF0000"/>
                </a:solidFill>
              </a:rPr>
              <a:t>mengetahui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apa</a:t>
            </a:r>
            <a:r>
              <a:rPr lang="en-US" i="1" dirty="0" smtClean="0">
                <a:solidFill>
                  <a:srgbClr val="FF0000"/>
                </a:solidFill>
              </a:rPr>
              <a:t>  yang </a:t>
            </a:r>
            <a:r>
              <a:rPr lang="en-US" i="1" dirty="0" err="1" smtClean="0">
                <a:solidFill>
                  <a:srgbClr val="FF0000"/>
                </a:solidFill>
              </a:rPr>
              <a:t>diinginkan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oleh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konsumen</a:t>
            </a:r>
            <a:r>
              <a:rPr lang="en-US" i="1" dirty="0" smtClean="0">
                <a:solidFill>
                  <a:srgbClr val="FF0000"/>
                </a:solidFill>
              </a:rPr>
              <a:t>  yang </a:t>
            </a:r>
            <a:r>
              <a:rPr lang="en-US" i="1" dirty="0" err="1" smtClean="0">
                <a:solidFill>
                  <a:srgbClr val="FF0000"/>
                </a:solidFill>
              </a:rPr>
              <a:t>berkenaan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dengan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produk</a:t>
            </a:r>
            <a:r>
              <a:rPr lang="en-US" i="1" dirty="0" smtClean="0">
                <a:solidFill>
                  <a:srgbClr val="FF0000"/>
                </a:solidFill>
              </a:rPr>
              <a:t>, </a:t>
            </a:r>
            <a:r>
              <a:rPr lang="en-US" i="1" dirty="0" err="1" smtClean="0">
                <a:solidFill>
                  <a:srgbClr val="FF0000"/>
                </a:solidFill>
              </a:rPr>
              <a:t>kinerja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serta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kualitas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Kegiatan-kegiatan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memindahkan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/</a:t>
            </a:r>
            <a:r>
              <a:rPr lang="en-US" dirty="0" err="1" smtClean="0"/>
              <a:t>jasa</a:t>
            </a:r>
            <a:r>
              <a:rPr lang="en-US" dirty="0" smtClean="0"/>
              <a:t> 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r>
              <a:rPr lang="en-US" dirty="0" smtClean="0"/>
              <a:t> </a:t>
            </a:r>
            <a:r>
              <a:rPr lang="en-US" dirty="0" err="1" smtClean="0"/>
              <a:t>produsen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lain yang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dijalankan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 </a:t>
            </a:r>
            <a:r>
              <a:rPr lang="en-US" dirty="0" err="1" smtClean="0"/>
              <a:t>pemasaran</a:t>
            </a:r>
            <a:r>
              <a:rPr lang="en-US" dirty="0" smtClean="0"/>
              <a:t>.  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hanyalah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.  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pemasar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 </a:t>
            </a:r>
            <a:r>
              <a:rPr lang="en-US" dirty="0" err="1" smtClean="0"/>
              <a:t>pekerjaan</a:t>
            </a:r>
            <a:r>
              <a:rPr lang="en-US" dirty="0" smtClean="0"/>
              <a:t> 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 </a:t>
            </a:r>
            <a:r>
              <a:rPr lang="en-US" dirty="0" err="1" smtClean="0"/>
              <a:t>untuk</a:t>
            </a:r>
            <a:r>
              <a:rPr lang="en-US" dirty="0" smtClean="0"/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mengidentifikasi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kebutuhan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konsumen</a:t>
            </a:r>
            <a:r>
              <a:rPr lang="en-US" i="1" dirty="0" smtClean="0">
                <a:solidFill>
                  <a:srgbClr val="FF0000"/>
                </a:solidFill>
              </a:rPr>
              <a:t>,  </a:t>
            </a:r>
            <a:r>
              <a:rPr lang="en-US" i="1" dirty="0" err="1" smtClean="0">
                <a:solidFill>
                  <a:srgbClr val="FF0000"/>
                </a:solidFill>
              </a:rPr>
              <a:t>mengembangkan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produk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dan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menetapkan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harga</a:t>
            </a:r>
            <a:r>
              <a:rPr lang="en-US" i="1" dirty="0" smtClean="0">
                <a:solidFill>
                  <a:srgbClr val="FF0000"/>
                </a:solidFill>
              </a:rPr>
              <a:t>  yang  </a:t>
            </a:r>
            <a:r>
              <a:rPr lang="en-US" i="1" dirty="0" err="1" smtClean="0">
                <a:solidFill>
                  <a:srgbClr val="FF0000"/>
                </a:solidFill>
              </a:rPr>
              <a:t>tepat</a:t>
            </a:r>
            <a:r>
              <a:rPr lang="en-US" i="1" dirty="0" smtClean="0">
                <a:solidFill>
                  <a:srgbClr val="FF0000"/>
                </a:solidFill>
              </a:rPr>
              <a:t>,  </a:t>
            </a:r>
            <a:r>
              <a:rPr lang="en-US" i="1" dirty="0" err="1" smtClean="0">
                <a:solidFill>
                  <a:srgbClr val="FF0000"/>
                </a:solidFill>
              </a:rPr>
              <a:t>mendistribusikan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dan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mempromosikannya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secara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efektif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menjual</a:t>
            </a:r>
            <a:r>
              <a:rPr lang="en-US" dirty="0" smtClean="0"/>
              <a:t> </a:t>
            </a:r>
            <a:r>
              <a:rPr lang="en-US" dirty="0" err="1" smtClean="0"/>
              <a:t>barang-barang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124</TotalTime>
  <Words>1582</Words>
  <Application>Microsoft Office PowerPoint</Application>
  <PresentationFormat>On-screen Show (4:3)</PresentationFormat>
  <Paragraphs>192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Concourse</vt:lpstr>
      <vt:lpstr>PEMASARAN</vt:lpstr>
      <vt:lpstr>Slide 2</vt:lpstr>
      <vt:lpstr>Definisi Pemasaran</vt:lpstr>
      <vt:lpstr>Definisi Pemasaran</vt:lpstr>
      <vt:lpstr>Definisi Pemasaran</vt:lpstr>
      <vt:lpstr>Definisi Pemasaran</vt:lpstr>
      <vt:lpstr>Definisi Pemasaran</vt:lpstr>
      <vt:lpstr>Definisi Pemasaran</vt:lpstr>
      <vt:lpstr>Definisi Pemasaran</vt:lpstr>
      <vt:lpstr>  Tugas, Fungsi dan Orientasi Pemasaran   </vt:lpstr>
      <vt:lpstr>  Tugas, Fungsi dan Orientasi Pemasaran   </vt:lpstr>
      <vt:lpstr>  Tugas, Fungsi dan Orientasi Pemasaran   </vt:lpstr>
      <vt:lpstr>Tugas, Fungsi dan Orientasi Pemasaran</vt:lpstr>
      <vt:lpstr>Tugas, Fungsi dan Orientasi Pemasaran</vt:lpstr>
      <vt:lpstr>Tugas, Fungsi dan Orientasi Pemasaran</vt:lpstr>
      <vt:lpstr>Strategi Pemasaran</vt:lpstr>
      <vt:lpstr>1. Segmentasi Pasar (Segmenting) </vt:lpstr>
      <vt:lpstr> 1. Segmentasi Pasar (Segmenting) </vt:lpstr>
      <vt:lpstr> 2. Target Pasar (Targetting) </vt:lpstr>
      <vt:lpstr>2. Target Pasar (Targetting)</vt:lpstr>
      <vt:lpstr>2. Target Pasar (Targetting)</vt:lpstr>
      <vt:lpstr>3. Diferensiasi dan Positioning</vt:lpstr>
      <vt:lpstr>3. Diferensiasi dan Positioning</vt:lpstr>
      <vt:lpstr>3. Diferensiasi dan Positioning</vt:lpstr>
      <vt:lpstr>3. Diferensiasi dan Positioning</vt:lpstr>
      <vt:lpstr>3. Diferensiasi dan Positioning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PEMASARAN</dc:title>
  <dc:creator>TOSHIBA</dc:creator>
  <cp:lastModifiedBy>TOSHIBA</cp:lastModifiedBy>
  <cp:revision>18</cp:revision>
  <dcterms:created xsi:type="dcterms:W3CDTF">2016-11-29T13:09:08Z</dcterms:created>
  <dcterms:modified xsi:type="dcterms:W3CDTF">2016-11-29T15:14:04Z</dcterms:modified>
</cp:coreProperties>
</file>