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5"/>
  </p:handoutMasterIdLst>
  <p:sldIdLst>
    <p:sldId id="256" r:id="rId3"/>
    <p:sldId id="266" r:id="rId4"/>
    <p:sldId id="268" r:id="rId5"/>
    <p:sldId id="269" r:id="rId6"/>
    <p:sldId id="270" r:id="rId7"/>
    <p:sldId id="271" r:id="rId8"/>
    <p:sldId id="267" r:id="rId9"/>
    <p:sldId id="272" r:id="rId10"/>
    <p:sldId id="273" r:id="rId11"/>
    <p:sldId id="274" r:id="rId12"/>
    <p:sldId id="275" r:id="rId13"/>
    <p:sldId id="276" r:id="rId14"/>
    <p:sldId id="260" r:id="rId15"/>
    <p:sldId id="261" r:id="rId16"/>
    <p:sldId id="262" r:id="rId17"/>
    <p:sldId id="263" r:id="rId18"/>
    <p:sldId id="264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328D94-CD4B-903F-FF72-C19BFBF61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E421E-01C6-6A32-502F-EDD1B3CFCF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F225-697F-41F8-B101-0AE39D0AFCD1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7FB54-8974-553A-C5DA-293C70BE3A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6C840-A7D8-49CF-20C5-C5C8A9B094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6C60F-0BEC-4C11-A83A-84D28F50A59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92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FBC3-9DAD-6BC7-DC12-A43F8821C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E55D8-240F-490D-7412-76C7749B1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1B22F-AF33-8BF8-C6E3-7982C2FB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6DF41-62DA-6A00-C5C8-E5F6C4FF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5318" y="6317438"/>
            <a:ext cx="4114800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6AC2B-4FF2-F8E5-F490-08930442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145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F9E2-F2E6-AF3E-9922-59F320C1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23A81-F974-7444-FE4A-F86CF35AE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F44C6-FD82-020F-AA5D-3C78C01F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31CFD-2BB8-6188-F290-ABD9A3DE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8F5DE-6B9D-841F-3CF8-FA7C9063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413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EBA97F-CB3F-06B4-5592-7165D7B15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46743-4A75-A239-A963-330BC2175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A65CC-08E1-3E9C-AC4C-0D891719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6C4CD-8BD5-55A1-D6CE-5596383D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9DAD4-47D2-3021-6BD5-B54045C8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4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D04A-6770-C961-D737-90933BEF2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B2E8E-C1AA-34C9-3DE4-5EBF4AFE6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15EDF-25F5-494E-6D5B-60AA7F09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050C6-0AA2-697F-796E-93C5FD97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5F65C-B15D-41C8-502E-C9936A3A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915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0F5F-E9FB-92AA-5F34-55DFF230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976C-D411-8DF2-97EC-5B84E49C8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74552-9B7F-EDEA-E897-38827D81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4EBD3-5DED-DE81-84B9-421CB620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DC063-2B03-0E9F-F6E9-879A777A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28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957B-E3B2-DB73-5F91-876125C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6DA54-0FB8-11DA-0BA3-76FE2D190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F60F5-F8C3-C22B-6779-2EB15C3A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64F3-CEC2-DCF1-B850-FEB5C498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E2AD-F85E-9002-F708-FCDACF0D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007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C50B-ED04-114A-242D-FA85B1D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10C8-1FFC-AE2D-349B-6D8125554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570F8-E3C2-401B-0A6E-BD77D4C21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87B94-9F2F-B7BA-B477-2A964E1D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89EAE-989C-A165-55BF-7F341041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D26B2-DBA9-DB91-9088-DA2AE4B3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544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F689-C6C5-28EB-3D9F-6D2A07DF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67876-462D-8F17-4202-CC4D7E583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B4968-1F7C-950E-A6B1-39AF927A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D257D-B6C8-E189-CBEB-4CEAC3188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841CC-52B9-6EF4-E7F3-669DF8AF0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F6AB8-FBEB-4BB2-0D18-F21F64BB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D9366-9AE6-5F5E-7497-A6C705BE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4DF04-2FFD-1DD9-E03A-9D16548D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805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C045-6154-DA44-391C-C6A92A7E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D4AAE-0294-13AF-A989-39F586FC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6D329-A287-0471-6404-E3242F0A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1E2A-D4AF-4022-3755-BF5C2EDA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844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81C72-1EB2-4686-6C14-C90FA42B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1EE78-B09E-42E3-796A-BCEE5E4C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2D9-D3A9-76AA-57E8-BE43ED3D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585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DE15-3277-A22F-92D4-41F2569B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0AE6-D14E-37A8-C9FF-C4663E64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12E00-23BF-41E4-5C28-43EE43F7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667E2-7AFF-1FDA-11F4-FD35E8CD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D6E01-6297-CDEE-5C71-23B5CA62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A278F-9D99-1671-C87F-90B74555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916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91FC-3F06-C5DB-A234-C0AEAA7A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86D5-0063-6AB9-05E2-E114044A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3B0-968C-03FB-38C2-E5663A57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82D-BCBE-0EF7-9AC6-53A8D518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F1B2D-58BC-5E72-DA19-7F8DB711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831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9210-AE71-DD7C-3A0F-D4D831C9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475F6-6FB3-DEC1-B9CD-F7A62E043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13361-CF95-A729-C3CA-0510F3036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7A416-8199-9864-9C37-9552CD65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4A53-C20C-0C55-92C6-6CB6D86D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DFA62-8EB8-13F4-B0D5-0A52C546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224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9FB1-226B-E3A6-BFA0-61F18F64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DE0E5-A5C1-A7B8-B7E2-1E8BA1B6A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B0855-50DD-E6DE-DE13-71188B22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B604D-61CE-3B50-059A-03949C65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B8E3-AA0A-7CD1-EBCD-2841572E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614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EC8F1-3F98-14D9-E346-46605557C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267B6-ADC5-773F-851F-4E719760E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69CA-655E-AC6F-1653-AAD3E0A4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506A8-9516-DA2F-2FED-6B0ABB5E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DFC4-50EE-E6FD-8F71-A67555DD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476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FDCC-667C-36FD-D3AD-1CF425D9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B9A85-826D-2144-499F-BD0A4B0C7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6B348-0D2C-C356-C4D1-63C88017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FF79E-F91D-796B-AFAC-98FB52FF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8A7F-9E94-BC59-0FF1-0C0DEB0A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97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9CA1-A307-6BD2-A55C-984EEA58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2800-4624-C6D2-3CF4-A37A8B50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0A3F8-6D70-9E98-0961-DBF58D2FE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857E-2447-8EFB-7F94-457A62FC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9CFD2-2CB9-701C-0FDA-88F4C1F6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93A66-B92A-B47C-B976-4FD25C34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172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18C0-7FF6-3F60-2492-AC48CAB8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4C3C2-041E-7948-AD99-032A355E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B6F16-8D6C-CC01-D99F-D4C19834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37C08-D9CE-364C-55A9-32B6AD954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94ABC-11D7-BBFA-8511-F5DE6AA13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1F74F-833E-3BC6-8372-649B387D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E7366-26A9-C4E9-37F2-899B9B71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F6279-5D97-CF3D-3AD1-ECF04D2E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29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D62-49F6-59B2-F7FD-9EDA04F2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033F7-BAE9-BD5D-D455-ED6B3CAD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170F6-282B-FE20-DAF9-4F6FBA11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62224-47C2-F887-1452-9C5B8A4C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761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CD5A3-4662-F815-2CD6-3CC0BC05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1B23F-EC0D-6392-89C4-2421C99C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A1A99-9802-26E2-108B-EC7EDD09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596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20DB-0BC9-8500-3B84-7C9617E9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44A1-B49A-229C-D1E4-F215C26F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29B2F-F1D1-92C7-36F3-18F3B8D23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5894-D833-5AD3-3DE3-0BBA171B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53584-250A-DAB6-F315-4261E779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3084C-7282-B51E-C340-0455B68E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093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36F1-743A-1649-4B37-D796457F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8D84E-8C52-82F9-8627-096EBBCB6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F6A7B-52A2-4266-3B73-56A74D30D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061D4-18F5-81D8-8B18-F6FDFBE9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3D1DF-10EB-94B4-9A00-11FBBDAB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22159-1F79-3541-F9AE-F1C3BE6A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22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48C11-32D3-21A3-80CC-D0141D43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10515600" cy="1045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ACACE-DD73-C56C-C36D-0738DAAB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7113"/>
            <a:ext cx="10515600" cy="385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0C28-F1B1-7B12-9C79-ABC6ABE3A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7A72-83DA-44F1-B115-74EFB4085E5A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74A24-C431-41F5-3B64-854C0D43B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7216" y="6338703"/>
            <a:ext cx="4114800" cy="365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lvl1pPr algn="ctr">
              <a:defRPr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defRPr>
            </a:lvl1pPr>
          </a:lstStyle>
          <a:p>
            <a:r>
              <a:rPr lang="en-US"/>
              <a:t>BERKARAKTER, BERWAWAWASAN BERKEMAJUAN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A29D-175A-0C52-7081-CDCF92DA9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A6984-ADAD-24C9-DF72-00E7A06EBC3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7023" y="74431"/>
            <a:ext cx="1654548" cy="81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F07F6B-B259-8C57-D9BB-5F2A92381CC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967023" cy="11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doni MT" panose="02070603080606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ECDA6-3EFA-09E8-31DA-05F9ABE0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5A7AC-233E-8547-438B-060E70A8A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8D68-3251-B236-0FE6-E6EA4D823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B1CB-3EBF-45F7-8928-A06AA81BEEB8}" type="datetimeFigureOut">
              <a:rPr lang="en-ID" smtClean="0"/>
              <a:t>02/09/2023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063F3-F53B-76DF-CE06-CE2B43CF3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10F98-D249-99CB-72B0-C8F426924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37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18EA-2B80-8E4B-D1D0-A6CF9A61A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KEGAWATDARURATAN NEURSENSORY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DA455-02DE-5F6D-9D79-9A3346393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420924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A866-9433-3B99-1A71-76C62A10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EPILEPTIKUS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7332-358F-AB6F-AD61-46510E60F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PASIEN MENGALAMI KEJANG BERTURUT TURUT ATAU KEJANG TERUS MENERUS SELAMA LEBIH DARI 5 MENIT YANG TIDAK SECARA SPONTAN.</a:t>
            </a:r>
          </a:p>
          <a:p>
            <a:pPr marL="0" indent="0" algn="just">
              <a:buNone/>
            </a:pP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asidosis</a:t>
            </a:r>
            <a:r>
              <a:rPr lang="en-US" dirty="0"/>
              <a:t> , </a:t>
            </a:r>
            <a:r>
              <a:rPr lang="en-US" dirty="0" err="1"/>
              <a:t>hipoglikemia</a:t>
            </a:r>
            <a:r>
              <a:rPr lang="en-US" dirty="0"/>
              <a:t>, </a:t>
            </a:r>
            <a:r>
              <a:rPr lang="en-US" dirty="0" err="1"/>
              <a:t>hiperkalemia</a:t>
            </a:r>
            <a:r>
              <a:rPr lang="en-US" dirty="0"/>
              <a:t>,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dan </a:t>
            </a:r>
            <a:r>
              <a:rPr lang="en-US" dirty="0" err="1"/>
              <a:t>disfungsi</a:t>
            </a:r>
            <a:r>
              <a:rPr lang="en-US" dirty="0"/>
              <a:t> </a:t>
            </a:r>
            <a:r>
              <a:rPr lang="en-US" dirty="0" err="1"/>
              <a:t>otonom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morbiditas</a:t>
            </a:r>
            <a:r>
              <a:rPr lang="en-US" dirty="0"/>
              <a:t> dan </a:t>
            </a:r>
            <a:r>
              <a:rPr lang="en-US" dirty="0" err="1"/>
              <a:t>mortalitas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 pada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status </a:t>
            </a:r>
            <a:r>
              <a:rPr lang="en-US" dirty="0" err="1"/>
              <a:t>epileptikus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595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A866-9433-3B99-1A71-76C62A10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EPILEPTIKUS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7332-358F-AB6F-AD61-46510E60F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INTERVENSI</a:t>
            </a:r>
          </a:p>
          <a:p>
            <a:pPr marL="514350" indent="-514350" algn="just">
              <a:buAutoNum type="arabicPeriod"/>
            </a:pPr>
            <a:r>
              <a:rPr lang="en-US" dirty="0"/>
              <a:t>Buka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 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saturasi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Pertimbangkan</a:t>
            </a:r>
            <a:r>
              <a:rPr lang="en-US" dirty="0"/>
              <a:t> </a:t>
            </a:r>
            <a:r>
              <a:rPr lang="en-US" dirty="0" err="1"/>
              <a:t>intubasi</a:t>
            </a:r>
            <a:r>
              <a:rPr lang="en-US" dirty="0"/>
              <a:t> </a:t>
            </a:r>
            <a:r>
              <a:rPr lang="en-US" dirty="0" err="1"/>
              <a:t>endotrakeal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kejang</a:t>
            </a:r>
            <a:r>
              <a:rPr lang="en-US" dirty="0"/>
              <a:t> </a:t>
            </a:r>
            <a:r>
              <a:rPr lang="en-US" dirty="0" err="1"/>
              <a:t>berkepanjangan</a:t>
            </a:r>
            <a:r>
              <a:rPr lang="en-US" dirty="0"/>
              <a:t>.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Pertahankan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IV 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dan Atasi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secepat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2573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A866-9433-3B99-1A71-76C62A10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EPILEPTIKUS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7332-358F-AB6F-AD61-46510E60F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TERAPI FARMAKOLOGIS</a:t>
            </a:r>
          </a:p>
          <a:p>
            <a:pPr marL="514350" indent="-514350" algn="just">
              <a:buAutoNum type="arabicPeriod"/>
            </a:pPr>
            <a:r>
              <a:rPr lang="en-US" dirty="0"/>
              <a:t>Bila </a:t>
            </a: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narkotika</a:t>
            </a:r>
            <a:r>
              <a:rPr lang="en-US" dirty="0"/>
              <a:t> </a:t>
            </a:r>
            <a:r>
              <a:rPr lang="en-US" dirty="0" err="1"/>
              <a:t>berikan</a:t>
            </a:r>
            <a:r>
              <a:rPr lang="en-US" dirty="0"/>
              <a:t> naloxone iv 0,4 </a:t>
            </a:r>
            <a:r>
              <a:rPr lang="en-US" dirty="0" err="1"/>
              <a:t>sd</a:t>
            </a:r>
            <a:r>
              <a:rPr lang="en-US" dirty="0"/>
              <a:t> 2 mg</a:t>
            </a:r>
          </a:p>
          <a:p>
            <a:pPr marL="514350" indent="-514350" algn="just">
              <a:buAutoNum type="arabicPeriod"/>
            </a:pPr>
            <a:r>
              <a:rPr lang="en-US" dirty="0"/>
              <a:t>Bila </a:t>
            </a:r>
            <a:r>
              <a:rPr lang="en-US" dirty="0" err="1"/>
              <a:t>hipoglikemik</a:t>
            </a:r>
            <a:r>
              <a:rPr lang="en-US" dirty="0"/>
              <a:t> </a:t>
            </a:r>
            <a:r>
              <a:rPr lang="en-US" dirty="0" err="1"/>
              <a:t>berika</a:t>
            </a:r>
            <a:r>
              <a:rPr lang="en-US" dirty="0"/>
              <a:t> </a:t>
            </a:r>
            <a:r>
              <a:rPr lang="en-US" dirty="0" err="1"/>
              <a:t>infus</a:t>
            </a:r>
            <a:r>
              <a:rPr lang="en-US" dirty="0"/>
              <a:t> D50 25 </a:t>
            </a:r>
            <a:r>
              <a:rPr lang="en-US" dirty="0" err="1"/>
              <a:t>sd</a:t>
            </a:r>
            <a:r>
              <a:rPr lang="en-US" dirty="0"/>
              <a:t> 50 ml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Inisiasi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antikonvulsan</a:t>
            </a:r>
            <a:endParaRPr lang="en-US" dirty="0"/>
          </a:p>
          <a:p>
            <a:pPr marL="534988" indent="-85725" algn="just">
              <a:buFont typeface="Wingdings" panose="05000000000000000000" pitchFamily="2" charset="2"/>
              <a:buChar char="q"/>
            </a:pPr>
            <a:r>
              <a:rPr lang="en-US" dirty="0"/>
              <a:t>	</a:t>
            </a:r>
            <a:r>
              <a:rPr lang="en-US" dirty="0" err="1"/>
              <a:t>Benzodiazepin</a:t>
            </a:r>
            <a:endParaRPr lang="en-US" dirty="0"/>
          </a:p>
          <a:p>
            <a:pPr marL="534988" indent="-85725" algn="just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Fosphonytoin</a:t>
            </a:r>
            <a:r>
              <a:rPr lang="en-US" dirty="0"/>
              <a:t> sodium 20 mg phenytoin equivalent (PE/min)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6387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C0A0-429A-8D2D-B53B-0D51E052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11" y="2737399"/>
            <a:ext cx="10515600" cy="1045231"/>
          </a:xfrm>
        </p:spPr>
        <p:txBody>
          <a:bodyPr/>
          <a:lstStyle/>
          <a:p>
            <a:pPr algn="ctr"/>
            <a:r>
              <a:rPr lang="en-US" dirty="0"/>
              <a:t>SAKIT KEPALA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9978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10AD-4068-27D8-74FA-109C431A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887" y="140848"/>
            <a:ext cx="5257800" cy="1045231"/>
          </a:xfrm>
        </p:spPr>
        <p:txBody>
          <a:bodyPr/>
          <a:lstStyle/>
          <a:p>
            <a:pPr algn="ctr"/>
            <a:r>
              <a:rPr lang="en-US" dirty="0"/>
              <a:t>SAKIT KEPALA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909B1-7443-6908-2B2A-058D242A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7" y="1310706"/>
            <a:ext cx="10688129" cy="51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E464-1ED5-128D-C766-BF44D298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PEMICU SAKIT KEPALA MIGRAIN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BFDCC-392B-0114-1C62-47140EDE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3"/>
            <a:ext cx="10515600" cy="2168623"/>
          </a:xfrm>
        </p:spPr>
        <p:txBody>
          <a:bodyPr/>
          <a:lstStyle/>
          <a:p>
            <a:r>
              <a:rPr lang="en-US" dirty="0"/>
              <a:t>LINGKUNGAN </a:t>
            </a:r>
          </a:p>
          <a:p>
            <a:r>
              <a:rPr lang="en-US" dirty="0"/>
              <a:t>EMOSIONAL ATAU HORMONAL</a:t>
            </a:r>
          </a:p>
          <a:p>
            <a:r>
              <a:rPr lang="en-US" dirty="0"/>
              <a:t>MAKANAN</a:t>
            </a:r>
          </a:p>
          <a:p>
            <a:r>
              <a:rPr lang="en-US" dirty="0"/>
              <a:t>OBAT OBATAN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6824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7BA0-4C19-AA57-7A56-687DC309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SAKIT KEPALA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26E1-DEBC-372E-97FD-6AFB78432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INTERVENSI TERAPEUTIK</a:t>
            </a:r>
          </a:p>
          <a:p>
            <a:pPr marL="514350" indent="-514350">
              <a:buAutoNum type="arabicPeriod"/>
            </a:pPr>
            <a:r>
              <a:rPr lang="en-US" dirty="0" err="1"/>
              <a:t>Obat</a:t>
            </a:r>
            <a:r>
              <a:rPr lang="en-US" dirty="0"/>
              <a:t> NSAID </a:t>
            </a:r>
            <a:r>
              <a:rPr lang="en-US" dirty="0" err="1"/>
              <a:t>Seperti</a:t>
            </a:r>
            <a:r>
              <a:rPr lang="en-US" dirty="0"/>
              <a:t> Ibuprofen </a:t>
            </a:r>
            <a:r>
              <a:rPr lang="en-US" dirty="0" err="1"/>
              <a:t>atau</a:t>
            </a:r>
            <a:r>
              <a:rPr lang="en-US" dirty="0"/>
              <a:t> ketorolac (Parenteral)</a:t>
            </a:r>
          </a:p>
          <a:p>
            <a:pPr marL="514350" indent="-514350">
              <a:buAutoNum type="arabicPeriod"/>
            </a:pPr>
            <a:r>
              <a:rPr lang="en-US" dirty="0" err="1"/>
              <a:t>obat</a:t>
            </a:r>
            <a:r>
              <a:rPr lang="en-US" dirty="0"/>
              <a:t> antiemetic</a:t>
            </a:r>
          </a:p>
          <a:p>
            <a:pPr marL="514350" indent="-514350">
              <a:buAutoNum type="arabicPeriod"/>
            </a:pPr>
            <a:r>
              <a:rPr lang="en-US" dirty="0" err="1"/>
              <a:t>Tangani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vascular </a:t>
            </a:r>
            <a:r>
              <a:rPr lang="en-US" dirty="0" err="1"/>
              <a:t>dengan</a:t>
            </a:r>
            <a:r>
              <a:rPr lang="en-US" dirty="0"/>
              <a:t> dihydroergotamine </a:t>
            </a:r>
            <a:r>
              <a:rPr lang="en-US" dirty="0" err="1"/>
              <a:t>atau</a:t>
            </a:r>
            <a:r>
              <a:rPr lang="en-US" dirty="0"/>
              <a:t> inhibitor </a:t>
            </a:r>
            <a:r>
              <a:rPr lang="en-US" dirty="0" err="1"/>
              <a:t>serotonisn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kluster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 </a:t>
            </a:r>
            <a:r>
              <a:rPr lang="en-US" dirty="0" err="1"/>
              <a:t>chanel</a:t>
            </a:r>
            <a:r>
              <a:rPr lang="en-US" dirty="0"/>
              <a:t> blocker (verapamil) dan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anti </a:t>
            </a:r>
            <a:r>
              <a:rPr lang="en-US" dirty="0" err="1"/>
              <a:t>kejang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divalproex</a:t>
            </a:r>
          </a:p>
          <a:p>
            <a:pPr marL="514350" indent="-514350">
              <a:buAutoNum type="arabicPeriod"/>
            </a:pP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narkoti</a:t>
            </a:r>
            <a:r>
              <a:rPr lang="en-US" dirty="0"/>
              <a:t> analgetic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efektif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Lakukan</a:t>
            </a:r>
            <a:r>
              <a:rPr lang="en-US" dirty="0"/>
              <a:t> CT scan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1709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88F4-C6D6-68F0-0BFF-6E831809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970" y="2633882"/>
            <a:ext cx="10515600" cy="1045231"/>
          </a:xfrm>
        </p:spPr>
        <p:txBody>
          <a:bodyPr/>
          <a:lstStyle/>
          <a:p>
            <a:pPr algn="ctr"/>
            <a:r>
              <a:rPr lang="en-US" dirty="0"/>
              <a:t>GANGGUAN NEUROMUSKULAR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943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C2F7-3173-0F1B-C4A0-DFAB2CEE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Sindrom</a:t>
            </a:r>
            <a:r>
              <a:rPr lang="en-US" dirty="0"/>
              <a:t> Guillain-Barre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13963-37B7-1E37-AAC1-AA4D4BD68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paralitik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myelin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radiz</a:t>
            </a:r>
            <a:r>
              <a:rPr lang="en-US" dirty="0"/>
              <a:t> dan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perifer</a:t>
            </a:r>
            <a:r>
              <a:rPr lang="en-US" dirty="0"/>
              <a:t>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HIV, </a:t>
            </a:r>
            <a:r>
              <a:rPr lang="en-US" dirty="0" err="1"/>
              <a:t>sytomegalovirus</a:t>
            </a:r>
            <a:r>
              <a:rPr lang="en-US" dirty="0"/>
              <a:t>, hepatitis B, </a:t>
            </a:r>
            <a:r>
              <a:rPr lang="en-US" dirty="0" err="1"/>
              <a:t>kehamilan</a:t>
            </a:r>
            <a:r>
              <a:rPr lang="en-US" dirty="0"/>
              <a:t>, dan </a:t>
            </a:r>
            <a:r>
              <a:rPr lang="en-US" dirty="0" err="1"/>
              <a:t>limpoma</a:t>
            </a:r>
            <a:r>
              <a:rPr lang="en-US" dirty="0"/>
              <a:t> Hodgkin.</a:t>
            </a:r>
          </a:p>
          <a:p>
            <a:pPr marL="0" indent="0" algn="just">
              <a:buNone/>
            </a:pPr>
            <a:r>
              <a:rPr lang="en-US" dirty="0"/>
              <a:t>Tanda dan </a:t>
            </a:r>
            <a:r>
              <a:rPr lang="en-US" dirty="0" err="1"/>
              <a:t>gejala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geli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kesemutan</a:t>
            </a:r>
            <a:r>
              <a:rPr lang="en-US" dirty="0"/>
              <a:t> pada kaki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jam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berminggu-minggu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refleks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superfisial</a:t>
            </a:r>
            <a:r>
              <a:rPr lang="en-US" dirty="0"/>
              <a:t> dan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refleks</a:t>
            </a:r>
            <a:r>
              <a:rPr lang="en-US" dirty="0"/>
              <a:t> tendon </a:t>
            </a:r>
            <a:r>
              <a:rPr lang="en-US" dirty="0" err="1"/>
              <a:t>dalam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Paralisis</a:t>
            </a:r>
            <a:r>
              <a:rPr lang="en-US" dirty="0"/>
              <a:t> </a:t>
            </a:r>
            <a:r>
              <a:rPr lang="en-US" dirty="0" err="1"/>
              <a:t>simetris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Retensiurine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/>
              <a:t>Ileus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Hipotensi</a:t>
            </a:r>
            <a:r>
              <a:rPr lang="en-US" dirty="0"/>
              <a:t> postural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Insufisiensi</a:t>
            </a:r>
            <a:r>
              <a:rPr lang="en-US" dirty="0"/>
              <a:t> </a:t>
            </a:r>
            <a:r>
              <a:rPr lang="en-US" dirty="0" err="1"/>
              <a:t>respirasi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0336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C2F7-3173-0F1B-C4A0-DFAB2CEE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Sindrom</a:t>
            </a:r>
            <a:r>
              <a:rPr lang="en-US" dirty="0"/>
              <a:t> Guillain-Barre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13963-37B7-1E37-AAC1-AA4D4BD68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INTERVENSI TERAPEUTIK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Pertahankan</a:t>
            </a:r>
            <a:r>
              <a:rPr lang="en-US" dirty="0"/>
              <a:t> ABC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Kaji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neuropatik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keracunan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, myasthenia gravis </a:t>
            </a:r>
            <a:r>
              <a:rPr lang="en-US" dirty="0" err="1"/>
              <a:t>dll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suportif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1550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8E39-A78F-85CA-EB80-C35AC338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PENGKAJIAN NEUROLOGIS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472A-BE3A-0D8A-F03A-2877ECA61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Penampilan</a:t>
            </a:r>
            <a:r>
              <a:rPr lang="en-US" dirty="0"/>
              <a:t> dan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r>
              <a:rPr lang="en-US" dirty="0"/>
              <a:t>Tingkat </a:t>
            </a:r>
            <a:r>
              <a:rPr lang="en-US" dirty="0" err="1"/>
              <a:t>kesadaran</a:t>
            </a:r>
            <a:endParaRPr lang="en-US" dirty="0"/>
          </a:p>
          <a:p>
            <a:r>
              <a:rPr lang="en-US" dirty="0"/>
              <a:t>Responsiveness</a:t>
            </a:r>
          </a:p>
          <a:p>
            <a:r>
              <a:rPr lang="en-US" dirty="0" err="1"/>
              <a:t>Pengkajian</a:t>
            </a:r>
            <a:r>
              <a:rPr lang="en-US" dirty="0"/>
              <a:t> pupil</a:t>
            </a:r>
          </a:p>
          <a:p>
            <a:r>
              <a:rPr lang="en-US" dirty="0" err="1"/>
              <a:t>Pemeriksaan</a:t>
            </a:r>
            <a:r>
              <a:rPr lang="en-US" dirty="0"/>
              <a:t> status mental</a:t>
            </a:r>
          </a:p>
          <a:p>
            <a:r>
              <a:rPr lang="en-US" dirty="0" err="1"/>
              <a:t>Pengkajian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kranial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11505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0E41-CF1E-7A1D-684C-E02DBB6F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Miastenia</a:t>
            </a:r>
            <a:r>
              <a:rPr lang="en-US" dirty="0"/>
              <a:t> Gravis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20DC-0FF0-3056-2715-AD221BDFF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yang </a:t>
            </a:r>
            <a:r>
              <a:rPr lang="en-US" dirty="0" err="1"/>
              <a:t>disebabkna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defek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neuromuscular. </a:t>
            </a:r>
          </a:p>
          <a:p>
            <a:pPr marL="0" indent="0">
              <a:buNone/>
            </a:pPr>
            <a:r>
              <a:rPr lang="en-US" dirty="0"/>
              <a:t>Tanda dan </a:t>
            </a:r>
            <a:r>
              <a:rPr lang="en-US" dirty="0" err="1"/>
              <a:t>gejala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kelemahan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kembalinya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Latihan </a:t>
            </a:r>
          </a:p>
          <a:p>
            <a:pPr marL="514350" indent="-514350">
              <a:buAutoNum type="arabicPeriod"/>
            </a:pP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melemah</a:t>
            </a:r>
            <a:r>
              <a:rPr lang="en-US" dirty="0"/>
              <a:t>,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penglihatan</a:t>
            </a:r>
            <a:r>
              <a:rPr lang="en-US" dirty="0"/>
              <a:t> dan </a:t>
            </a:r>
            <a:r>
              <a:rPr lang="en-US" dirty="0" err="1"/>
              <a:t>penglihatan</a:t>
            </a:r>
            <a:r>
              <a:rPr lang="en-US" dirty="0"/>
              <a:t> </a:t>
            </a:r>
            <a:r>
              <a:rPr lang="en-US" dirty="0" err="1"/>
              <a:t>ganda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Senyum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normal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otoh </a:t>
            </a:r>
            <a:r>
              <a:rPr lang="en-US" dirty="0" err="1"/>
              <a:t>wajah</a:t>
            </a:r>
            <a:r>
              <a:rPr lang="en-US" dirty="0"/>
              <a:t> dan </a:t>
            </a:r>
            <a:r>
              <a:rPr lang="en-US" dirty="0" err="1"/>
              <a:t>rahang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Disfagia</a:t>
            </a:r>
            <a:r>
              <a:rPr lang="en-US" dirty="0"/>
              <a:t> (</a:t>
            </a:r>
            <a:r>
              <a:rPr lang="en-US" dirty="0" err="1"/>
              <a:t>otot-otot</a:t>
            </a:r>
            <a:r>
              <a:rPr lang="en-US" dirty="0"/>
              <a:t> </a:t>
            </a:r>
            <a:r>
              <a:rPr lang="en-US" dirty="0" err="1"/>
              <a:t>laring</a:t>
            </a:r>
            <a:r>
              <a:rPr lang="en-US" dirty="0"/>
              <a:t> </a:t>
            </a:r>
            <a:r>
              <a:rPr lang="en-US" dirty="0" err="1"/>
              <a:t>lemah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oral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3064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0E41-CF1E-7A1D-684C-E02DBB6F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Miastenia</a:t>
            </a:r>
            <a:r>
              <a:rPr lang="en-US" dirty="0"/>
              <a:t> Gravis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20DC-0FF0-3056-2715-AD221BDFF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INTERVENSI TERAPEUTIK</a:t>
            </a:r>
          </a:p>
          <a:p>
            <a:pPr marL="514350" indent="-514350">
              <a:buAutoNum type="arabicPeriod"/>
            </a:pPr>
            <a:r>
              <a:rPr lang="en-US" dirty="0" err="1"/>
              <a:t>Pertahankan</a:t>
            </a:r>
            <a:r>
              <a:rPr lang="en-US" dirty="0"/>
              <a:t> ABC</a:t>
            </a:r>
          </a:p>
          <a:p>
            <a:pPr marL="514350" indent="-514350">
              <a:buAutoNum type="arabicPeriod"/>
            </a:pPr>
            <a:r>
              <a:rPr lang="en-US" dirty="0" err="1"/>
              <a:t>Pengobatan</a:t>
            </a:r>
            <a:r>
              <a:rPr lang="en-US" dirty="0"/>
              <a:t> anticholinesterase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3802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EBFE-F483-31BC-AF82-FCDACA3A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EAEF-1A61-D4E3-5F64-BF52D7F89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Kurniati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A.,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Trisyani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Y..,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Theresia.,S.I.M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(2018)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Keperawatan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Gawat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Darurat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Bencana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Sheehy. ENA; Elsevier</a:t>
            </a:r>
            <a:endParaRPr lang="en-ID" sz="28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672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8E39-A78F-85CA-EB80-C35AC338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PENGKAJIAN NEUROLOGIS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472A-BE3A-0D8A-F03A-2877ECA61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Tingkat </a:t>
            </a:r>
            <a:r>
              <a:rPr lang="en-US" dirty="0" err="1"/>
              <a:t>kesadaran</a:t>
            </a:r>
            <a:endParaRPr lang="en-US" dirty="0"/>
          </a:p>
          <a:p>
            <a:pPr marL="0" indent="0">
              <a:buNone/>
            </a:pP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dua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Terjaga</a:t>
            </a:r>
            <a:r>
              <a:rPr lang="en-ID" dirty="0"/>
              <a:t> (arousal) : </a:t>
            </a:r>
            <a:r>
              <a:rPr lang="en-ID" dirty="0" err="1"/>
              <a:t>dikontrol</a:t>
            </a:r>
            <a:r>
              <a:rPr lang="en-ID" dirty="0"/>
              <a:t> oleh </a:t>
            </a:r>
            <a:r>
              <a:rPr lang="en-ID" dirty="0" err="1"/>
              <a:t>batang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dan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paling </a:t>
            </a:r>
            <a:r>
              <a:rPr lang="en-ID" dirty="0" err="1"/>
              <a:t>mendasar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kesadaran</a:t>
            </a:r>
            <a:endParaRPr lang="en-ID" dirty="0"/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dikaji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orientasi</a:t>
            </a:r>
            <a:r>
              <a:rPr lang="en-ID" dirty="0"/>
              <a:t>, </a:t>
            </a:r>
            <a:r>
              <a:rPr lang="en-ID" dirty="0" err="1"/>
              <a:t>memori</a:t>
            </a:r>
            <a:r>
              <a:rPr lang="en-ID" dirty="0"/>
              <a:t>, </a:t>
            </a:r>
            <a:r>
              <a:rPr lang="en-ID" dirty="0" err="1"/>
              <a:t>kalkulasi</a:t>
            </a:r>
            <a:r>
              <a:rPr lang="en-ID" dirty="0"/>
              <a:t> dan </a:t>
            </a:r>
            <a:r>
              <a:rPr lang="en-ID" dirty="0" err="1"/>
              <a:t>fondasi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status mental yang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: </a:t>
            </a:r>
          </a:p>
          <a:p>
            <a:pPr marL="514350" indent="-514350" algn="just">
              <a:buAutoNum type="arabicPeriod"/>
            </a:pPr>
            <a:r>
              <a:rPr lang="en-ID" dirty="0" err="1"/>
              <a:t>Hipoglikemia</a:t>
            </a:r>
            <a:r>
              <a:rPr lang="en-ID" dirty="0"/>
              <a:t> : </a:t>
            </a:r>
            <a:r>
              <a:rPr lang="en-ID" dirty="0" err="1"/>
              <a:t>lakukan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glukosa</a:t>
            </a:r>
            <a:r>
              <a:rPr lang="en-ID" dirty="0"/>
              <a:t> dan </a:t>
            </a:r>
            <a:r>
              <a:rPr lang="en-ID" dirty="0" err="1"/>
              <a:t>berikan</a:t>
            </a:r>
            <a:r>
              <a:rPr lang="en-ID" dirty="0"/>
              <a:t> </a:t>
            </a:r>
            <a:r>
              <a:rPr lang="en-ID" dirty="0" err="1"/>
              <a:t>glukosa</a:t>
            </a:r>
            <a:endParaRPr lang="en-ID" dirty="0"/>
          </a:p>
          <a:p>
            <a:pPr marL="514350" indent="-514350" algn="just">
              <a:buAutoNum type="arabicPeriod"/>
            </a:pPr>
            <a:r>
              <a:rPr lang="en-ID" dirty="0" err="1"/>
              <a:t>Hipoksia</a:t>
            </a:r>
            <a:r>
              <a:rPr lang="en-ID" dirty="0"/>
              <a:t> : </a:t>
            </a:r>
            <a:r>
              <a:rPr lang="en-ID" dirty="0" err="1"/>
              <a:t>cek</a:t>
            </a:r>
            <a:r>
              <a:rPr lang="en-ID" dirty="0"/>
              <a:t> </a:t>
            </a:r>
            <a:r>
              <a:rPr lang="en-ID" dirty="0" err="1"/>
              <a:t>oksimetri</a:t>
            </a:r>
            <a:r>
              <a:rPr lang="en-ID" dirty="0"/>
              <a:t> dan </a:t>
            </a:r>
            <a:r>
              <a:rPr lang="en-ID" dirty="0" err="1"/>
              <a:t>berikan</a:t>
            </a:r>
            <a:r>
              <a:rPr lang="en-ID" dirty="0"/>
              <a:t> </a:t>
            </a:r>
            <a:r>
              <a:rPr lang="en-ID" dirty="0" err="1"/>
              <a:t>oksigen</a:t>
            </a:r>
            <a:r>
              <a:rPr lang="en-ID" dirty="0"/>
              <a:t> (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dibutuhkan</a:t>
            </a:r>
            <a:r>
              <a:rPr lang="en-ID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093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8E39-A78F-85CA-EB80-C35AC338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PENGKAJIAN NEUROLOGIS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472A-BE3A-0D8A-F03A-2877ECA61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Tingkat </a:t>
            </a:r>
            <a:r>
              <a:rPr lang="en-US" dirty="0" err="1"/>
              <a:t>kesadaran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A- alcohol </a:t>
            </a:r>
          </a:p>
          <a:p>
            <a:pPr marL="0" indent="0">
              <a:buNone/>
            </a:pPr>
            <a:r>
              <a:rPr lang="en-US" dirty="0"/>
              <a:t>E- epilepsy</a:t>
            </a:r>
          </a:p>
          <a:p>
            <a:pPr marL="0" indent="0">
              <a:buNone/>
            </a:pPr>
            <a:r>
              <a:rPr lang="en-US" dirty="0"/>
              <a:t>I- Insulin</a:t>
            </a:r>
          </a:p>
          <a:p>
            <a:pPr marL="0" indent="0">
              <a:buNone/>
            </a:pPr>
            <a:r>
              <a:rPr lang="en-US" dirty="0"/>
              <a:t>O- </a:t>
            </a:r>
            <a:r>
              <a:rPr lang="en-US" dirty="0" err="1"/>
              <a:t>Oksigen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U- Uremia</a:t>
            </a:r>
          </a:p>
          <a:p>
            <a:pPr marL="0" indent="0">
              <a:buNone/>
            </a:pPr>
            <a:r>
              <a:rPr lang="en-US" dirty="0"/>
              <a:t>T- Trauma</a:t>
            </a:r>
          </a:p>
          <a:p>
            <a:pPr marL="0" indent="0">
              <a:buNone/>
            </a:pPr>
            <a:r>
              <a:rPr lang="en-US" dirty="0"/>
              <a:t>I- </a:t>
            </a:r>
            <a:r>
              <a:rPr lang="en-US" dirty="0" err="1"/>
              <a:t>Infeksi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P- </a:t>
            </a:r>
            <a:r>
              <a:rPr lang="en-US" dirty="0" err="1"/>
              <a:t>Psikiatrik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S- Stroke</a:t>
            </a:r>
          </a:p>
        </p:txBody>
      </p:sp>
    </p:spTree>
    <p:extLst>
      <p:ext uri="{BB962C8B-B14F-4D97-AF65-F5344CB8AC3E}">
        <p14:creationId xmlns:p14="http://schemas.microsoft.com/office/powerpoint/2010/main" val="201546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8E39-A78F-85CA-EB80-C35AC338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370" y="158421"/>
            <a:ext cx="10515600" cy="1045231"/>
          </a:xfrm>
        </p:spPr>
        <p:txBody>
          <a:bodyPr/>
          <a:lstStyle/>
          <a:p>
            <a:r>
              <a:rPr lang="en-US" dirty="0"/>
              <a:t>PENGKAJIAN NEUROLOGIS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472A-BE3A-0D8A-F03A-2877ECA61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4" y="1913410"/>
            <a:ext cx="3608294" cy="3859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RESPONSIVENESS (KEMAMPUAN UNTUK BEREAKSI)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MENGGUNAKAN</a:t>
            </a:r>
          </a:p>
          <a:p>
            <a:pPr marL="0" indent="0" algn="ctr">
              <a:buNone/>
            </a:pPr>
            <a:r>
              <a:rPr lang="en-US" dirty="0"/>
              <a:t>GLASGOW COMA SCALE</a:t>
            </a:r>
          </a:p>
          <a:p>
            <a:pPr marL="0" indent="0" algn="ctr">
              <a:buNone/>
            </a:pPr>
            <a:r>
              <a:rPr lang="en-US" dirty="0"/>
              <a:t>(GCS)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505E4-7198-305D-3AA8-39D9DD67D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9" t="10944" r="21250" b="12075"/>
          <a:stretch/>
        </p:blipFill>
        <p:spPr>
          <a:xfrm>
            <a:off x="4704949" y="1203652"/>
            <a:ext cx="7220310" cy="52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4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8E39-A78F-85CA-EB80-C35AC338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370" y="158421"/>
            <a:ext cx="10515600" cy="1045231"/>
          </a:xfrm>
        </p:spPr>
        <p:txBody>
          <a:bodyPr/>
          <a:lstStyle/>
          <a:p>
            <a:r>
              <a:rPr lang="en-US" dirty="0"/>
              <a:t>PENGKAJIAN NEUROLOGIS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472A-BE3A-0D8A-F03A-2877ECA61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24" y="1651475"/>
            <a:ext cx="3608294" cy="3859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RESPONSIVENESS (KEMAMPUAN UNTUK BEREAKSI)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MENGGUNAKAN</a:t>
            </a:r>
          </a:p>
          <a:p>
            <a:pPr marL="0" indent="0" algn="ctr">
              <a:buNone/>
            </a:pPr>
            <a:r>
              <a:rPr lang="en-US" dirty="0"/>
              <a:t>The FOUR Score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The Full Outline of UnResponsiveness (FOUR) Score and Its Use in Outcome  Prediction: A Scoping Review of the Pediatric Literature | Semantic Scholar">
            <a:extLst>
              <a:ext uri="{FF2B5EF4-FFF2-40B4-BE49-F238E27FC236}">
                <a16:creationId xmlns:a16="http://schemas.microsoft.com/office/drawing/2014/main" id="{ABC44BA3-F5E0-CC10-8A7A-57E2ABF26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B7653-3456-A4F3-744A-D815518BB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2" r="53351"/>
          <a:stretch/>
        </p:blipFill>
        <p:spPr>
          <a:xfrm>
            <a:off x="5782236" y="1078146"/>
            <a:ext cx="4491318" cy="53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2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A3ED-178D-D872-C682-12BD065C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216" y="0"/>
            <a:ext cx="8012502" cy="1045231"/>
          </a:xfrm>
        </p:spPr>
        <p:txBody>
          <a:bodyPr/>
          <a:lstStyle/>
          <a:p>
            <a:r>
              <a:rPr lang="en-US" dirty="0"/>
              <a:t>PENGKAJIAN NEUROLOGIS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B563B-0F83-AF3D-0682-0499CD549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665" y="1799528"/>
            <a:ext cx="3518140" cy="38598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PENGKAJIAN STATUS MENTAL</a:t>
            </a:r>
          </a:p>
          <a:p>
            <a:pPr marL="0" indent="0" algn="ctr">
              <a:buNone/>
            </a:pPr>
            <a:r>
              <a:rPr lang="en-US" dirty="0"/>
              <a:t>Mini-Mental State Examination (MMSE)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FBFC3-738E-9709-79D3-E73EC5D5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268" y="754811"/>
            <a:ext cx="5180565" cy="58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A3ED-178D-D872-C682-12BD065C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216" y="0"/>
            <a:ext cx="8012502" cy="1045231"/>
          </a:xfrm>
        </p:spPr>
        <p:txBody>
          <a:bodyPr/>
          <a:lstStyle/>
          <a:p>
            <a:r>
              <a:rPr lang="en-US" dirty="0"/>
              <a:t>PENGKAJIAN NEUROLOGIS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B563B-0F83-AF3D-0682-0499CD549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69" y="2906384"/>
            <a:ext cx="3518140" cy="104523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PENGKAJIAN </a:t>
            </a:r>
          </a:p>
          <a:p>
            <a:pPr marL="0" indent="0" algn="ctr">
              <a:buNone/>
            </a:pPr>
            <a:r>
              <a:rPr lang="en-US" dirty="0"/>
              <a:t>SARAF KRANIAL </a:t>
            </a:r>
          </a:p>
          <a:p>
            <a:pPr marL="0" indent="0" algn="ctr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FD3A4-43A5-96CE-F862-FA1D60BF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009" y="853566"/>
            <a:ext cx="8258940" cy="56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3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BBE7-1522-5578-946D-4BEB53CE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11" y="2651135"/>
            <a:ext cx="10515600" cy="1045231"/>
          </a:xfrm>
        </p:spPr>
        <p:txBody>
          <a:bodyPr/>
          <a:lstStyle/>
          <a:p>
            <a:pPr algn="ctr"/>
            <a:r>
              <a:rPr lang="en-US" dirty="0"/>
              <a:t>KEGAWATDURATAN NEUORSENSORI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6227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523</Words>
  <Application>Microsoft Office PowerPoint</Application>
  <PresentationFormat>Widescreen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Bahnschrift Condensed</vt:lpstr>
      <vt:lpstr>Bodoni MT</vt:lpstr>
      <vt:lpstr>Calibri</vt:lpstr>
      <vt:lpstr>Calibri Light</vt:lpstr>
      <vt:lpstr>Times New Roman</vt:lpstr>
      <vt:lpstr>Wingdings</vt:lpstr>
      <vt:lpstr>Office Theme</vt:lpstr>
      <vt:lpstr>Custom Design</vt:lpstr>
      <vt:lpstr>KEGAWATDARURATAN NEURSENSORY</vt:lpstr>
      <vt:lpstr>PENGKAJIAN NEUROLOGIS</vt:lpstr>
      <vt:lpstr>PENGKAJIAN NEUROLOGIS</vt:lpstr>
      <vt:lpstr>PENGKAJIAN NEUROLOGIS</vt:lpstr>
      <vt:lpstr>PENGKAJIAN NEUROLOGIS</vt:lpstr>
      <vt:lpstr>PENGKAJIAN NEUROLOGIS</vt:lpstr>
      <vt:lpstr>PENGKAJIAN NEUROLOGIS</vt:lpstr>
      <vt:lpstr>PENGKAJIAN NEUROLOGIS</vt:lpstr>
      <vt:lpstr>KEGAWATDURATAN NEUORSENSORI</vt:lpstr>
      <vt:lpstr>STATUS EPILEPTIKUS</vt:lpstr>
      <vt:lpstr>STATUS EPILEPTIKUS</vt:lpstr>
      <vt:lpstr>STATUS EPILEPTIKUS</vt:lpstr>
      <vt:lpstr>SAKIT KEPALA </vt:lpstr>
      <vt:lpstr>SAKIT KEPALA</vt:lpstr>
      <vt:lpstr>PEMICU SAKIT KEPALA MIGRAIN</vt:lpstr>
      <vt:lpstr>SAKIT KEPALA</vt:lpstr>
      <vt:lpstr>GANGGUAN NEUROMUSKULAR</vt:lpstr>
      <vt:lpstr>Sindrom Guillain-Barre</vt:lpstr>
      <vt:lpstr>Sindrom Guillain-Barre</vt:lpstr>
      <vt:lpstr>Miastenia Gravis</vt:lpstr>
      <vt:lpstr>Miastenia Gravis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zulmah astuti</dc:creator>
  <cp:lastModifiedBy>zulmah astuti</cp:lastModifiedBy>
  <cp:revision>6</cp:revision>
  <dcterms:created xsi:type="dcterms:W3CDTF">2023-08-20T08:06:49Z</dcterms:created>
  <dcterms:modified xsi:type="dcterms:W3CDTF">2023-09-02T13:31:06Z</dcterms:modified>
</cp:coreProperties>
</file>