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media/image8.webp" ContentType="image/webp"/>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26"/>
  </p:notesMasterIdLst>
  <p:handoutMasterIdLst>
    <p:handoutMasterId r:id="rId35"/>
  </p:handoutMasterIdLst>
  <p:sldIdLst>
    <p:sldId id="256" r:id="rId4"/>
    <p:sldId id="273" r:id="rId5"/>
    <p:sldId id="272" r:id="rId6"/>
    <p:sldId id="276" r:id="rId7"/>
    <p:sldId id="262" r:id="rId8"/>
    <p:sldId id="263" r:id="rId9"/>
    <p:sldId id="286" r:id="rId10"/>
    <p:sldId id="285" r:id="rId11"/>
    <p:sldId id="288" r:id="rId12"/>
    <p:sldId id="289" r:id="rId13"/>
    <p:sldId id="287" r:id="rId14"/>
    <p:sldId id="290" r:id="rId15"/>
    <p:sldId id="291" r:id="rId16"/>
    <p:sldId id="292" r:id="rId17"/>
    <p:sldId id="294" r:id="rId18"/>
    <p:sldId id="298" r:id="rId19"/>
    <p:sldId id="295" r:id="rId20"/>
    <p:sldId id="296" r:id="rId21"/>
    <p:sldId id="297" r:id="rId22"/>
    <p:sldId id="299" r:id="rId23"/>
    <p:sldId id="300" r:id="rId24"/>
    <p:sldId id="301" r:id="rId25"/>
    <p:sldId id="302" r:id="rId27"/>
    <p:sldId id="303" r:id="rId28"/>
    <p:sldId id="304" r:id="rId29"/>
    <p:sldId id="305" r:id="rId30"/>
    <p:sldId id="306" r:id="rId31"/>
    <p:sldId id="307" r:id="rId32"/>
    <p:sldId id="308" r:id="rId33"/>
    <p:sldId id="30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4" d="100"/>
          <a:sy n="74" d="100"/>
        </p:scale>
        <p:origin x="268" y="44"/>
      </p:cViewPr>
      <p:guideLst/>
    </p:cSldViewPr>
  </p:slideViewPr>
  <p:notesTextViewPr>
    <p:cViewPr>
      <p:scale>
        <a:sx n="1" d="1"/>
        <a:sy n="1" d="1"/>
      </p:scale>
      <p:origin x="0" y="0"/>
    </p:cViewPr>
  </p:notesTextViewPr>
  <p:notesViewPr>
    <p:cSldViewPr snapToGrid="0">
      <p:cViewPr varScale="1">
        <p:scale>
          <a:sx n="45" d="100"/>
          <a:sy n="45" d="100"/>
        </p:scale>
        <p:origin x="2760" y="68"/>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8" Type="http://schemas.openxmlformats.org/officeDocument/2006/relationships/tableStyles" Target="tableStyles.xml"/><Relationship Id="rId37" Type="http://schemas.openxmlformats.org/officeDocument/2006/relationships/viewProps" Target="viewProps.xml"/><Relationship Id="rId36" Type="http://schemas.openxmlformats.org/officeDocument/2006/relationships/presProps" Target="presProps.xml"/><Relationship Id="rId35" Type="http://schemas.openxmlformats.org/officeDocument/2006/relationships/handoutMaster" Target="handoutMasters/handoutMaster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notesMaster" Target="notesMasters/notes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ID"/>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C98F225-697F-41F8-B101-0AE39D0AFCD1}" type="datetimeFigureOut">
              <a:rPr lang="en-ID" smtClean="0"/>
            </a:fld>
            <a:endParaRPr lang="en-ID"/>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ID"/>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F56C60F-0BEC-4C11-A83A-84D28F50A59A}" type="slidenum">
              <a:rPr lang="en-ID" smtClean="0"/>
            </a:fld>
            <a:endParaRPr lang="en-ID"/>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FD42F7-718C-4B98-AAEC-167E6DDD60A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B2AA4F-B828-4D7C-AFD3-893933DAFCB4}"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r>
              <a:rPr lang="en-US"/>
              <a:t>Komunikasi terapeutik dilakukan untuk menenangkan pasien, dengan cara verbal dan non verbal. Hal ini sebaiknya dilakukan sebelum klien melakukan tindak kekerasan lainnya, baik oleh pasien ke perawat atau perawat ke pasien.  Prinsip tindakan ini bertujuan untuk menunjukkan bahwa tenaga kesehatan memperhatikan masalah pasien, tidak akan membahayakaan pasien dan  menjamin situasi tetap aman.</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3"/>
          </p:nvPr>
        </p:nvSpPr>
        <p:spPr/>
        <p:txBody>
          <a:bodyPr/>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p:cNvSpPr>
            <a:spLocks noGrp="1"/>
          </p:cNvSpPr>
          <p:nvPr>
            <p:ph type="dt" sz="half" idx="10"/>
          </p:nvPr>
        </p:nvSpPr>
        <p:spPr/>
        <p:txBody>
          <a:bodyPr/>
          <a:lstStyle/>
          <a:p>
            <a:fld id="{2D887A72-83DA-44F1-B115-74EFB4085E5A}" type="datetimeFigureOut">
              <a:rPr lang="en-ID" smtClean="0"/>
            </a:fld>
            <a:endParaRPr lang="en-ID"/>
          </a:p>
        </p:txBody>
      </p:sp>
      <p:sp>
        <p:nvSpPr>
          <p:cNvPr id="5" name="Footer Placeholder 4"/>
          <p:cNvSpPr>
            <a:spLocks noGrp="1"/>
          </p:cNvSpPr>
          <p:nvPr>
            <p:ph type="ftr" sz="quarter" idx="11"/>
          </p:nvPr>
        </p:nvSpPr>
        <p:spPr>
          <a:xfrm>
            <a:off x="3815318" y="6317438"/>
            <a:ext cx="4114800" cy="365125"/>
          </a:xfrm>
        </p:spPr>
        <p:txBody>
          <a:bodyPr/>
          <a:lstStyle/>
          <a:p>
            <a:endParaRPr lang="en-ID"/>
          </a:p>
        </p:txBody>
      </p:sp>
      <p:sp>
        <p:nvSpPr>
          <p:cNvPr id="6" name="Slide Number Placeholder 5"/>
          <p:cNvSpPr>
            <a:spLocks noGrp="1"/>
          </p:cNvSpPr>
          <p:nvPr>
            <p:ph type="sldNum" sz="quarter" idx="12"/>
          </p:nvPr>
        </p:nvSpPr>
        <p:spPr/>
        <p:txBody>
          <a:bodyPr/>
          <a:lstStyle/>
          <a:p>
            <a:fld id="{4A70B033-D994-4920-94AF-9F348409CEAB}" type="slidenum">
              <a:rPr lang="en-ID" smtClean="0"/>
            </a:fld>
            <a:endParaRPr lang="en-I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Date Placeholder 3"/>
          <p:cNvSpPr>
            <a:spLocks noGrp="1"/>
          </p:cNvSpPr>
          <p:nvPr>
            <p:ph type="dt" sz="half" idx="10"/>
          </p:nvPr>
        </p:nvSpPr>
        <p:spPr/>
        <p:txBody>
          <a:bodyPr/>
          <a:lstStyle/>
          <a:p>
            <a:fld id="{2D887A72-83DA-44F1-B115-74EFB4085E5A}" type="datetimeFigureOut">
              <a:rPr lang="en-ID" smtClean="0"/>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4A70B033-D994-4920-94AF-9F348409CEAB}" type="slidenum">
              <a:rPr lang="en-ID" smtClean="0"/>
            </a:fld>
            <a:endParaRPr lang="en-I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Date Placeholder 3"/>
          <p:cNvSpPr>
            <a:spLocks noGrp="1"/>
          </p:cNvSpPr>
          <p:nvPr>
            <p:ph type="dt" sz="half" idx="10"/>
          </p:nvPr>
        </p:nvSpPr>
        <p:spPr/>
        <p:txBody>
          <a:bodyPr/>
          <a:lstStyle/>
          <a:p>
            <a:fld id="{2D887A72-83DA-44F1-B115-74EFB4085E5A}" type="datetimeFigureOut">
              <a:rPr lang="en-ID" smtClean="0"/>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4A70B033-D994-4920-94AF-9F348409CEAB}" type="slidenum">
              <a:rPr lang="en-ID" smtClean="0"/>
            </a:fld>
            <a:endParaRPr lang="en-ID"/>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Text Placeholder 2"/>
          <p:cNvSpPr>
            <a:spLocks noGrp="1"/>
          </p:cNvSpPr>
          <p:nvPr>
            <p:ph type="body" idx="1"/>
          </p:nvPr>
        </p:nvSpPr>
        <p:spPr/>
        <p:txBody>
          <a:bodyPr/>
          <a:lstStyle/>
          <a:p>
            <a:pPr lvl="0"/>
            <a:r>
              <a:rPr lang="en-US" smtClean="0"/>
              <a:t>Click to edit Master text styles</a:t>
            </a:r>
            <a:endParaRPr lang="en-US" smtClean="0"/>
          </a:p>
          <a:p>
            <a:pPr lvl="1"/>
            <a:r>
              <a:rPr lang="en-US" smtClean="0"/>
              <a:t>Second level</a:t>
            </a:r>
            <a:endParaRPr lang="en-US" smtClean="0"/>
          </a:p>
          <a:p>
            <a:pPr lvl="2"/>
            <a:r>
              <a:rPr lang="en-US" smtClean="0"/>
              <a:t>Third level</a:t>
            </a:r>
            <a:endParaRPr lang="en-US" smtClean="0"/>
          </a:p>
          <a:p>
            <a:pPr lvl="3"/>
            <a:r>
              <a:rPr lang="en-US" smtClean="0"/>
              <a:t>Fourth level</a:t>
            </a:r>
            <a:endParaRPr lang="en-US" smtClean="0"/>
          </a:p>
          <a:p>
            <a:pPr lvl="4"/>
            <a:r>
              <a:rPr lang="en-US" smtClean="0"/>
              <a:t>Fifth level</a:t>
            </a:r>
            <a:endParaRPr lang="en-US"/>
          </a:p>
        </p:txBody>
      </p:sp>
      <p:sp>
        <p:nvSpPr>
          <p:cNvPr id="4" name="Date Placeholder 3"/>
          <p:cNvSpPr>
            <a:spLocks noGrp="1"/>
          </p:cNvSpPr>
          <p:nvPr>
            <p:ph type="dt" sz="half" idx="10"/>
          </p:nvPr>
        </p:nvSpPr>
        <p:spPr/>
        <p:txBody>
          <a:bodyPr/>
          <a:lstStyle/>
          <a:p>
            <a:fld id="{2D887A72-83DA-44F1-B115-74EFB4085E5A}" type="datetimeFigureOut">
              <a:rPr lang="en-ID" smtClean="0"/>
            </a:fld>
            <a:endParaRPr lang="en-ID"/>
          </a:p>
        </p:txBody>
      </p:sp>
      <p:sp>
        <p:nvSpPr>
          <p:cNvPr id="5" name="Footer Placeholder 4"/>
          <p:cNvSpPr>
            <a:spLocks noGrp="1"/>
          </p:cNvSpPr>
          <p:nvPr>
            <p:ph type="ftr" sz="quarter" idx="11"/>
          </p:nvPr>
        </p:nvSpPr>
        <p:spPr/>
        <p:txBody>
          <a:bodyPr/>
          <a:lstStyle/>
          <a:p>
            <a:r>
              <a:rPr lang="en-US"/>
              <a:t>BERKARAKTER, BERWAWAWASAN BERKEMAJUAN</a:t>
            </a:r>
            <a:endParaRPr lang="en-ID" dirty="0"/>
          </a:p>
        </p:txBody>
      </p:sp>
      <p:sp>
        <p:nvSpPr>
          <p:cNvPr id="6" name="Slide Number Placeholder 5"/>
          <p:cNvSpPr>
            <a:spLocks noGrp="1"/>
          </p:cNvSpPr>
          <p:nvPr>
            <p:ph type="sldNum" sz="quarter" idx="12"/>
          </p:nvPr>
        </p:nvSpPr>
        <p:spPr/>
        <p:txBody>
          <a:bodyPr/>
          <a:lstStyle/>
          <a:p>
            <a:fld id="{4A70B033-D994-4920-94AF-9F348409CEAB}" type="slidenum">
              <a:rPr lang="en-ID" smtClean="0"/>
            </a:fld>
            <a:endParaRPr lang="en-ID"/>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D"/>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D"/>
          </a:p>
        </p:txBody>
      </p:sp>
      <p:sp>
        <p:nvSpPr>
          <p:cNvPr id="4" name="Date Placeholder 3"/>
          <p:cNvSpPr>
            <a:spLocks noGrp="1"/>
          </p:cNvSpPr>
          <p:nvPr>
            <p:ph type="dt" sz="half" idx="10"/>
          </p:nvPr>
        </p:nvSpPr>
        <p:spPr/>
        <p:txBody>
          <a:bodyPr/>
          <a:lstStyle/>
          <a:p>
            <a:fld id="{402FB1CB-3EBF-45F7-8928-A06AA81BEEB8}" type="datetimeFigureOut">
              <a:rPr lang="en-ID" smtClean="0"/>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A0C4EAAE-F4C9-4262-8CDE-122F8B7EDEB1}" type="slidenum">
              <a:rPr lang="en-ID" smtClean="0"/>
            </a:fld>
            <a:endParaRPr lang="en-ID"/>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Date Placeholder 3"/>
          <p:cNvSpPr>
            <a:spLocks noGrp="1"/>
          </p:cNvSpPr>
          <p:nvPr>
            <p:ph type="dt" sz="half" idx="10"/>
          </p:nvPr>
        </p:nvSpPr>
        <p:spPr/>
        <p:txBody>
          <a:bodyPr/>
          <a:lstStyle/>
          <a:p>
            <a:fld id="{402FB1CB-3EBF-45F7-8928-A06AA81BEEB8}" type="datetimeFigureOut">
              <a:rPr lang="en-ID" smtClean="0"/>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A0C4EAAE-F4C9-4262-8CDE-122F8B7EDEB1}" type="slidenum">
              <a:rPr lang="en-ID" smtClean="0"/>
            </a:fld>
            <a:endParaRPr lang="en-ID"/>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402FB1CB-3EBF-45F7-8928-A06AA81BEEB8}" type="datetimeFigureOut">
              <a:rPr lang="en-ID" smtClean="0"/>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A0C4EAAE-F4C9-4262-8CDE-122F8B7EDEB1}" type="slidenum">
              <a:rPr lang="en-ID" smtClean="0"/>
            </a:fld>
            <a:endParaRPr lang="en-ID"/>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5" name="Date Placeholder 4"/>
          <p:cNvSpPr>
            <a:spLocks noGrp="1"/>
          </p:cNvSpPr>
          <p:nvPr>
            <p:ph type="dt" sz="half" idx="10"/>
          </p:nvPr>
        </p:nvSpPr>
        <p:spPr/>
        <p:txBody>
          <a:bodyPr/>
          <a:lstStyle/>
          <a:p>
            <a:fld id="{402FB1CB-3EBF-45F7-8928-A06AA81BEEB8}" type="datetimeFigureOut">
              <a:rPr lang="en-ID" smtClean="0"/>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A0C4EAAE-F4C9-4262-8CDE-122F8B7EDEB1}" type="slidenum">
              <a:rPr lang="en-ID" smtClean="0"/>
            </a:fld>
            <a:endParaRPr lang="en-ID"/>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7" name="Date Placeholder 6"/>
          <p:cNvSpPr>
            <a:spLocks noGrp="1"/>
          </p:cNvSpPr>
          <p:nvPr>
            <p:ph type="dt" sz="half" idx="10"/>
          </p:nvPr>
        </p:nvSpPr>
        <p:spPr/>
        <p:txBody>
          <a:bodyPr/>
          <a:lstStyle/>
          <a:p>
            <a:fld id="{402FB1CB-3EBF-45F7-8928-A06AA81BEEB8}" type="datetimeFigureOut">
              <a:rPr lang="en-ID" smtClean="0"/>
            </a:fld>
            <a:endParaRPr lang="en-ID"/>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A0C4EAAE-F4C9-4262-8CDE-122F8B7EDEB1}" type="slidenum">
              <a:rPr lang="en-ID" smtClean="0"/>
            </a:fld>
            <a:endParaRPr lang="en-ID"/>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Date Placeholder 2"/>
          <p:cNvSpPr>
            <a:spLocks noGrp="1"/>
          </p:cNvSpPr>
          <p:nvPr>
            <p:ph type="dt" sz="half" idx="10"/>
          </p:nvPr>
        </p:nvSpPr>
        <p:spPr/>
        <p:txBody>
          <a:bodyPr/>
          <a:lstStyle/>
          <a:p>
            <a:fld id="{402FB1CB-3EBF-45F7-8928-A06AA81BEEB8}" type="datetimeFigureOut">
              <a:rPr lang="en-ID" smtClean="0"/>
            </a:fld>
            <a:endParaRPr lang="en-ID"/>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A0C4EAAE-F4C9-4262-8CDE-122F8B7EDEB1}" type="slidenum">
              <a:rPr lang="en-ID" smtClean="0"/>
            </a:fld>
            <a:endParaRPr lang="en-ID"/>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02FB1CB-3EBF-45F7-8928-A06AA81BEEB8}" type="datetimeFigureOut">
              <a:rPr lang="en-ID" smtClean="0"/>
            </a:fld>
            <a:endParaRPr lang="en-ID"/>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A0C4EAAE-F4C9-4262-8CDE-122F8B7EDEB1}" type="slidenum">
              <a:rPr lang="en-ID" smtClean="0"/>
            </a:fld>
            <a:endParaRPr lang="en-I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Date Placeholder 3"/>
          <p:cNvSpPr>
            <a:spLocks noGrp="1"/>
          </p:cNvSpPr>
          <p:nvPr>
            <p:ph type="dt" sz="half" idx="10"/>
          </p:nvPr>
        </p:nvSpPr>
        <p:spPr/>
        <p:txBody>
          <a:bodyPr/>
          <a:lstStyle/>
          <a:p>
            <a:fld id="{2D887A72-83DA-44F1-B115-74EFB4085E5A}" type="datetimeFigureOut">
              <a:rPr lang="en-ID" smtClean="0"/>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4A70B033-D994-4920-94AF-9F348409CEAB}" type="slidenum">
              <a:rPr lang="en-ID" smtClean="0"/>
            </a:fld>
            <a:endParaRPr lang="en-ID"/>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02FB1CB-3EBF-45F7-8928-A06AA81BEEB8}" type="datetimeFigureOut">
              <a:rPr lang="en-ID" smtClean="0"/>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A0C4EAAE-F4C9-4262-8CDE-122F8B7EDEB1}" type="slidenum">
              <a:rPr lang="en-ID" smtClean="0"/>
            </a:fld>
            <a:endParaRPr lang="en-ID"/>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02FB1CB-3EBF-45F7-8928-A06AA81BEEB8}" type="datetimeFigureOut">
              <a:rPr lang="en-ID" smtClean="0"/>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A0C4EAAE-F4C9-4262-8CDE-122F8B7EDEB1}" type="slidenum">
              <a:rPr lang="en-ID" smtClean="0"/>
            </a:fld>
            <a:endParaRPr lang="en-ID"/>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Date Placeholder 3"/>
          <p:cNvSpPr>
            <a:spLocks noGrp="1"/>
          </p:cNvSpPr>
          <p:nvPr>
            <p:ph type="dt" sz="half" idx="10"/>
          </p:nvPr>
        </p:nvSpPr>
        <p:spPr/>
        <p:txBody>
          <a:bodyPr/>
          <a:lstStyle/>
          <a:p>
            <a:fld id="{402FB1CB-3EBF-45F7-8928-A06AA81BEEB8}" type="datetimeFigureOut">
              <a:rPr lang="en-ID" smtClean="0"/>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A0C4EAAE-F4C9-4262-8CDE-122F8B7EDEB1}" type="slidenum">
              <a:rPr lang="en-ID" smtClean="0"/>
            </a:fld>
            <a:endParaRPr lang="en-ID"/>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ID"/>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Date Placeholder 3"/>
          <p:cNvSpPr>
            <a:spLocks noGrp="1"/>
          </p:cNvSpPr>
          <p:nvPr>
            <p:ph type="dt" sz="half" idx="10"/>
          </p:nvPr>
        </p:nvSpPr>
        <p:spPr/>
        <p:txBody>
          <a:bodyPr/>
          <a:lstStyle/>
          <a:p>
            <a:fld id="{402FB1CB-3EBF-45F7-8928-A06AA81BEEB8}" type="datetimeFigureOut">
              <a:rPr lang="en-ID" smtClean="0"/>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A0C4EAAE-F4C9-4262-8CDE-122F8B7EDEB1}" type="slidenum">
              <a:rPr lang="en-ID" smtClean="0"/>
            </a:fld>
            <a:endParaRPr lang="en-I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D"/>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2D887A72-83DA-44F1-B115-74EFB4085E5A}" type="datetimeFigureOut">
              <a:rPr lang="en-ID" smtClean="0"/>
            </a:fld>
            <a:endParaRPr lang="en-ID"/>
          </a:p>
        </p:txBody>
      </p:sp>
      <p:sp>
        <p:nvSpPr>
          <p:cNvPr id="5" name="Footer Placeholder 4"/>
          <p:cNvSpPr>
            <a:spLocks noGrp="1"/>
          </p:cNvSpPr>
          <p:nvPr>
            <p:ph type="ftr" sz="quarter" idx="11"/>
          </p:nvPr>
        </p:nvSpPr>
        <p:spPr/>
        <p:txBody>
          <a:bodyPr/>
          <a:lstStyle/>
          <a:p>
            <a:endParaRPr lang="en-ID"/>
          </a:p>
        </p:txBody>
      </p:sp>
      <p:sp>
        <p:nvSpPr>
          <p:cNvPr id="6" name="Slide Number Placeholder 5"/>
          <p:cNvSpPr>
            <a:spLocks noGrp="1"/>
          </p:cNvSpPr>
          <p:nvPr>
            <p:ph type="sldNum" sz="quarter" idx="12"/>
          </p:nvPr>
        </p:nvSpPr>
        <p:spPr/>
        <p:txBody>
          <a:bodyPr/>
          <a:lstStyle/>
          <a:p>
            <a:fld id="{4A70B033-D994-4920-94AF-9F348409CEAB}" type="slidenum">
              <a:rPr lang="en-ID" smtClean="0"/>
            </a:fld>
            <a:endParaRPr lang="en-I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5" name="Date Placeholder 4"/>
          <p:cNvSpPr>
            <a:spLocks noGrp="1"/>
          </p:cNvSpPr>
          <p:nvPr>
            <p:ph type="dt" sz="half" idx="10"/>
          </p:nvPr>
        </p:nvSpPr>
        <p:spPr/>
        <p:txBody>
          <a:bodyPr/>
          <a:lstStyle/>
          <a:p>
            <a:fld id="{2D887A72-83DA-44F1-B115-74EFB4085E5A}" type="datetimeFigureOut">
              <a:rPr lang="en-ID" smtClean="0"/>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4A70B033-D994-4920-94AF-9F348409CEAB}" type="slidenum">
              <a:rPr lang="en-ID" smtClean="0"/>
            </a:fld>
            <a:endParaRPr lang="en-I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ID"/>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7" name="Date Placeholder 6"/>
          <p:cNvSpPr>
            <a:spLocks noGrp="1"/>
          </p:cNvSpPr>
          <p:nvPr>
            <p:ph type="dt" sz="half" idx="10"/>
          </p:nvPr>
        </p:nvSpPr>
        <p:spPr/>
        <p:txBody>
          <a:bodyPr/>
          <a:lstStyle/>
          <a:p>
            <a:fld id="{2D887A72-83DA-44F1-B115-74EFB4085E5A}" type="datetimeFigureOut">
              <a:rPr lang="en-ID" smtClean="0"/>
            </a:fld>
            <a:endParaRPr lang="en-ID"/>
          </a:p>
        </p:txBody>
      </p:sp>
      <p:sp>
        <p:nvSpPr>
          <p:cNvPr id="8" name="Footer Placeholder 7"/>
          <p:cNvSpPr>
            <a:spLocks noGrp="1"/>
          </p:cNvSpPr>
          <p:nvPr>
            <p:ph type="ftr" sz="quarter" idx="11"/>
          </p:nvPr>
        </p:nvSpPr>
        <p:spPr/>
        <p:txBody>
          <a:bodyPr/>
          <a:lstStyle/>
          <a:p>
            <a:endParaRPr lang="en-ID"/>
          </a:p>
        </p:txBody>
      </p:sp>
      <p:sp>
        <p:nvSpPr>
          <p:cNvPr id="9" name="Slide Number Placeholder 8"/>
          <p:cNvSpPr>
            <a:spLocks noGrp="1"/>
          </p:cNvSpPr>
          <p:nvPr>
            <p:ph type="sldNum" sz="quarter" idx="12"/>
          </p:nvPr>
        </p:nvSpPr>
        <p:spPr/>
        <p:txBody>
          <a:bodyPr/>
          <a:lstStyle/>
          <a:p>
            <a:fld id="{4A70B033-D994-4920-94AF-9F348409CEAB}" type="slidenum">
              <a:rPr lang="en-ID" smtClean="0"/>
            </a:fld>
            <a:endParaRPr lang="en-I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ID"/>
          </a:p>
        </p:txBody>
      </p:sp>
      <p:sp>
        <p:nvSpPr>
          <p:cNvPr id="3" name="Date Placeholder 2"/>
          <p:cNvSpPr>
            <a:spLocks noGrp="1"/>
          </p:cNvSpPr>
          <p:nvPr>
            <p:ph type="dt" sz="half" idx="10"/>
          </p:nvPr>
        </p:nvSpPr>
        <p:spPr/>
        <p:txBody>
          <a:bodyPr/>
          <a:lstStyle/>
          <a:p>
            <a:fld id="{2D887A72-83DA-44F1-B115-74EFB4085E5A}" type="datetimeFigureOut">
              <a:rPr lang="en-ID" smtClean="0"/>
            </a:fld>
            <a:endParaRPr lang="en-ID"/>
          </a:p>
        </p:txBody>
      </p:sp>
      <p:sp>
        <p:nvSpPr>
          <p:cNvPr id="4" name="Footer Placeholder 3"/>
          <p:cNvSpPr>
            <a:spLocks noGrp="1"/>
          </p:cNvSpPr>
          <p:nvPr>
            <p:ph type="ftr" sz="quarter" idx="11"/>
          </p:nvPr>
        </p:nvSpPr>
        <p:spPr/>
        <p:txBody>
          <a:bodyPr/>
          <a:lstStyle/>
          <a:p>
            <a:endParaRPr lang="en-ID"/>
          </a:p>
        </p:txBody>
      </p:sp>
      <p:sp>
        <p:nvSpPr>
          <p:cNvPr id="5" name="Slide Number Placeholder 4"/>
          <p:cNvSpPr>
            <a:spLocks noGrp="1"/>
          </p:cNvSpPr>
          <p:nvPr>
            <p:ph type="sldNum" sz="quarter" idx="12"/>
          </p:nvPr>
        </p:nvSpPr>
        <p:spPr/>
        <p:txBody>
          <a:bodyPr/>
          <a:lstStyle/>
          <a:p>
            <a:fld id="{4A70B033-D994-4920-94AF-9F348409CEAB}" type="slidenum">
              <a:rPr lang="en-ID" smtClean="0"/>
            </a:fld>
            <a:endParaRPr lang="en-I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887A72-83DA-44F1-B115-74EFB4085E5A}" type="datetimeFigureOut">
              <a:rPr lang="en-ID" smtClean="0"/>
            </a:fld>
            <a:endParaRPr lang="en-ID"/>
          </a:p>
        </p:txBody>
      </p:sp>
      <p:sp>
        <p:nvSpPr>
          <p:cNvPr id="3" name="Footer Placeholder 2"/>
          <p:cNvSpPr>
            <a:spLocks noGrp="1"/>
          </p:cNvSpPr>
          <p:nvPr>
            <p:ph type="ftr" sz="quarter" idx="11"/>
          </p:nvPr>
        </p:nvSpPr>
        <p:spPr/>
        <p:txBody>
          <a:bodyPr/>
          <a:lstStyle/>
          <a:p>
            <a:endParaRPr lang="en-ID"/>
          </a:p>
        </p:txBody>
      </p:sp>
      <p:sp>
        <p:nvSpPr>
          <p:cNvPr id="4" name="Slide Number Placeholder 3"/>
          <p:cNvSpPr>
            <a:spLocks noGrp="1"/>
          </p:cNvSpPr>
          <p:nvPr>
            <p:ph type="sldNum" sz="quarter" idx="12"/>
          </p:nvPr>
        </p:nvSpPr>
        <p:spPr/>
        <p:txBody>
          <a:bodyPr/>
          <a:lstStyle/>
          <a:p>
            <a:fld id="{4A70B033-D994-4920-94AF-9F348409CEAB}" type="slidenum">
              <a:rPr lang="en-ID" smtClean="0"/>
            </a:fld>
            <a:endParaRPr lang="en-I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2D887A72-83DA-44F1-B115-74EFB4085E5A}" type="datetimeFigureOut">
              <a:rPr lang="en-ID" smtClean="0"/>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4A70B033-D994-4920-94AF-9F348409CEAB}" type="slidenum">
              <a:rPr lang="en-ID" smtClean="0"/>
            </a:fld>
            <a:endParaRPr lang="en-I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D"/>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D"/>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2D887A72-83DA-44F1-B115-74EFB4085E5A}" type="datetimeFigureOut">
              <a:rPr lang="en-ID" smtClean="0"/>
            </a:fld>
            <a:endParaRPr lang="en-ID"/>
          </a:p>
        </p:txBody>
      </p:sp>
      <p:sp>
        <p:nvSpPr>
          <p:cNvPr id="6" name="Footer Placeholder 5"/>
          <p:cNvSpPr>
            <a:spLocks noGrp="1"/>
          </p:cNvSpPr>
          <p:nvPr>
            <p:ph type="ftr" sz="quarter" idx="11"/>
          </p:nvPr>
        </p:nvSpPr>
        <p:spPr/>
        <p:txBody>
          <a:bodyPr/>
          <a:lstStyle/>
          <a:p>
            <a:endParaRPr lang="en-ID"/>
          </a:p>
        </p:txBody>
      </p:sp>
      <p:sp>
        <p:nvSpPr>
          <p:cNvPr id="7" name="Slide Number Placeholder 6"/>
          <p:cNvSpPr>
            <a:spLocks noGrp="1"/>
          </p:cNvSpPr>
          <p:nvPr>
            <p:ph type="sldNum" sz="quarter" idx="12"/>
          </p:nvPr>
        </p:nvSpPr>
        <p:spPr/>
        <p:txBody>
          <a:bodyPr/>
          <a:lstStyle/>
          <a:p>
            <a:fld id="{4A70B033-D994-4920-94AF-9F348409CEAB}" type="slidenum">
              <a:rPr lang="en-ID" smtClean="0"/>
            </a:fld>
            <a:endParaRPr lang="en-ID"/>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5" Type="http://schemas.openxmlformats.org/officeDocument/2006/relationships/theme" Target="../theme/theme1.xml"/><Relationship Id="rId14" Type="http://schemas.openxmlformats.org/officeDocument/2006/relationships/image" Target="../media/image2.png"/><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 Type="http://schemas.openxmlformats.org/officeDocument/2006/relationships/slideLayout" Target="../slideLayouts/slideLayout14.xml"/><Relationship Id="rId12" Type="http://schemas.openxmlformats.org/officeDocument/2006/relationships/theme" Target="../theme/theme2.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1115633"/>
            <a:ext cx="10515600" cy="1045231"/>
          </a:xfrm>
          <a:prstGeom prst="rect">
            <a:avLst/>
          </a:prstGeom>
        </p:spPr>
        <p:txBody>
          <a:bodyPr vert="horz" lIns="91440" tIns="45720" rIns="91440" bIns="45720" rtlCol="0" anchor="ctr">
            <a:normAutofit/>
          </a:bodyPr>
          <a:lstStyle/>
          <a:p>
            <a:r>
              <a:rPr lang="en-US" dirty="0"/>
              <a:t>Click to edit Master title style</a:t>
            </a:r>
            <a:endParaRPr lang="en-ID" dirty="0"/>
          </a:p>
        </p:txBody>
      </p:sp>
      <p:sp>
        <p:nvSpPr>
          <p:cNvPr id="3" name="Text Placeholder 2"/>
          <p:cNvSpPr>
            <a:spLocks noGrp="1"/>
          </p:cNvSpPr>
          <p:nvPr>
            <p:ph type="body" idx="1"/>
          </p:nvPr>
        </p:nvSpPr>
        <p:spPr>
          <a:xfrm>
            <a:off x="838200" y="2317113"/>
            <a:ext cx="10515600" cy="3859850"/>
          </a:xfrm>
          <a:prstGeom prst="rect">
            <a:avLst/>
          </a:prstGeom>
        </p:spPr>
        <p:txBody>
          <a:bodyPr vert="horz" lIns="91440" tIns="45720" rIns="91440" bIns="45720" rtlCol="0">
            <a:normAutofit/>
          </a:bodyPr>
          <a:lstStyle/>
          <a:p>
            <a:pPr lvl="0"/>
            <a:r>
              <a:rPr lang="en-US" dirty="0"/>
              <a:t>Click to edit Master text styles</a:t>
            </a:r>
            <a:endParaRPr lang="en-US" dirty="0"/>
          </a:p>
          <a:p>
            <a:pPr lvl="1"/>
            <a:r>
              <a:rPr lang="en-US" dirty="0"/>
              <a:t>Second level</a:t>
            </a:r>
            <a:endParaRPr lang="en-US" dirty="0"/>
          </a:p>
          <a:p>
            <a:pPr lvl="2"/>
            <a:r>
              <a:rPr lang="en-US" dirty="0"/>
              <a:t>Third level</a:t>
            </a:r>
            <a:endParaRPr lang="en-US" dirty="0"/>
          </a:p>
          <a:p>
            <a:pPr lvl="3"/>
            <a:r>
              <a:rPr lang="en-US" dirty="0"/>
              <a:t>Fourth level</a:t>
            </a:r>
            <a:endParaRPr lang="en-US" dirty="0"/>
          </a:p>
          <a:p>
            <a:pPr lvl="4"/>
            <a:r>
              <a:rPr lang="en-US" dirty="0"/>
              <a:t>Fifth level</a:t>
            </a:r>
            <a:endParaRPr lang="en-ID"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887A72-83DA-44F1-B115-74EFB4085E5A}" type="datetimeFigureOut">
              <a:rPr lang="en-ID" smtClean="0"/>
            </a:fld>
            <a:endParaRPr lang="en-ID"/>
          </a:p>
        </p:txBody>
      </p:sp>
      <p:sp>
        <p:nvSpPr>
          <p:cNvPr id="5" name="Footer Placeholder 4"/>
          <p:cNvSpPr>
            <a:spLocks noGrp="1"/>
          </p:cNvSpPr>
          <p:nvPr>
            <p:ph type="ftr" sz="quarter" idx="3"/>
          </p:nvPr>
        </p:nvSpPr>
        <p:spPr>
          <a:xfrm>
            <a:off x="3847216" y="6338703"/>
            <a:ext cx="4114800" cy="365125"/>
          </a:xfrm>
          <a:prstGeom prst="rect">
            <a:avLst/>
          </a:prstGeom>
          <a:solidFill>
            <a:srgbClr val="FFFF00"/>
          </a:solidFill>
        </p:spPr>
        <p:style>
          <a:lnRef idx="2">
            <a:schemeClr val="accent1"/>
          </a:lnRef>
          <a:fillRef idx="1">
            <a:schemeClr val="lt1"/>
          </a:fillRef>
          <a:effectRef idx="0">
            <a:schemeClr val="accent1"/>
          </a:effectRef>
          <a:fontRef idx="minor">
            <a:schemeClr val="dk1"/>
          </a:fontRef>
        </p:style>
        <p:txBody>
          <a:bodyPr vert="horz" lIns="91440" tIns="45720" rIns="91440" bIns="45720" rtlCol="0" anchor="ctr"/>
          <a:lstStyle>
            <a:lvl1pPr algn="ctr">
              <a:defRPr sz="2000" b="0" cap="none" spc="0">
                <a:ln w="0"/>
                <a:solidFill>
                  <a:schemeClr val="tx1"/>
                </a:solidFill>
                <a:effectLst>
                  <a:outerShdw blurRad="38100" dist="19050" dir="2700000" algn="tl" rotWithShape="0">
                    <a:schemeClr val="dk1">
                      <a:alpha val="40000"/>
                    </a:schemeClr>
                  </a:outerShdw>
                </a:effectLst>
                <a:latin typeface="Bahnschrift Condensed" panose="020B0502040204020203" pitchFamily="34" charset="0"/>
              </a:defRPr>
            </a:lvl1pPr>
          </a:lstStyle>
          <a:p>
            <a:r>
              <a:rPr lang="en-US"/>
              <a:t>BERKARAKTER, BERWAWAWASAN BERKEMAJUAN</a:t>
            </a:r>
            <a:endParaRPr lang="en-ID"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70B033-D994-4920-94AF-9F348409CEAB}" type="slidenum">
              <a:rPr lang="en-ID" smtClean="0"/>
            </a:fld>
            <a:endParaRPr lang="en-ID"/>
          </a:p>
        </p:txBody>
      </p:sp>
      <p:pic>
        <p:nvPicPr>
          <p:cNvPr id="12" name="Picture 11"/>
          <p:cNvPicPr>
            <a:picLocks noChangeAspect="1"/>
          </p:cNvPicPr>
          <p:nvPr userDrawn="1"/>
        </p:nvPicPr>
        <p:blipFill>
          <a:blip r:embed="rId13"/>
          <a:stretch>
            <a:fillRect/>
          </a:stretch>
        </p:blipFill>
        <p:spPr>
          <a:xfrm>
            <a:off x="1967023" y="74431"/>
            <a:ext cx="1654548" cy="813162"/>
          </a:xfrm>
          <a:prstGeom prst="rect">
            <a:avLst/>
          </a:prstGeom>
        </p:spPr>
      </p:pic>
      <p:pic>
        <p:nvPicPr>
          <p:cNvPr id="13" name="Picture 12"/>
          <p:cNvPicPr>
            <a:picLocks noChangeAspect="1"/>
          </p:cNvPicPr>
          <p:nvPr userDrawn="1"/>
        </p:nvPicPr>
        <p:blipFill>
          <a:blip r:embed="rId14"/>
          <a:stretch>
            <a:fillRect/>
          </a:stretch>
        </p:blipFill>
        <p:spPr>
          <a:xfrm>
            <a:off x="0" y="0"/>
            <a:ext cx="1967023" cy="110153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Bodoni MT" panose="020706030806060202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odoni MT" panose="020706030806060202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odoni MT" panose="020706030806060202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odoni MT" panose="020706030806060202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doni MT" panose="020706030806060202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odoni MT" panose="020706030806060202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D"/>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ID"/>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2FB1CB-3EBF-45F7-8928-A06AA81BEEB8}" type="datetimeFigureOut">
              <a:rPr lang="en-ID" smtClean="0"/>
            </a:fld>
            <a:endParaRPr lang="en-ID"/>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D"/>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0C4EAAE-F4C9-4262-8CDE-122F8B7EDEB1}" type="slidenum">
              <a:rPr lang="en-ID" smtClean="0"/>
            </a:fld>
            <a:endParaRPr lang="en-ID"/>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6.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9.jpeg"/><Relationship Id="rId1" Type="http://schemas.openxmlformats.org/officeDocument/2006/relationships/image" Target="../media/image8.webp"/></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11.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5" Type="http://schemas.openxmlformats.org/officeDocument/2006/relationships/slideLayout" Target="../slideLayouts/slideLayout4.xml"/><Relationship Id="rId4" Type="http://schemas.openxmlformats.org/officeDocument/2006/relationships/image" Target="../media/image15.jpeg"/><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image" Target="../media/image1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3.pn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61758"/>
            <a:ext cx="9144000" cy="2387600"/>
          </a:xfrm>
        </p:spPr>
        <p:txBody>
          <a:bodyPr>
            <a:normAutofit fontScale="90000"/>
          </a:bodyPr>
          <a:lstStyle/>
          <a:p>
            <a:r>
              <a:rPr lang="en-US" dirty="0"/>
              <a:t>KEGAWATDARURATAN KELOMPOK KHUSUS (LANSIA)</a:t>
            </a:r>
            <a:endParaRPr lang="en-ID" dirty="0"/>
          </a:p>
        </p:txBody>
      </p:sp>
      <p:sp>
        <p:nvSpPr>
          <p:cNvPr id="3" name="Subtitle 2"/>
          <p:cNvSpPr>
            <a:spLocks noGrp="1"/>
          </p:cNvSpPr>
          <p:nvPr>
            <p:ph type="subTitle" idx="1"/>
          </p:nvPr>
        </p:nvSpPr>
        <p:spPr>
          <a:xfrm>
            <a:off x="1524000" y="4521200"/>
            <a:ext cx="9144000" cy="736600"/>
          </a:xfrm>
        </p:spPr>
        <p:txBody>
          <a:bodyPr>
            <a:normAutofit fontScale="80000"/>
          </a:bodyPr>
          <a:lstStyle/>
          <a:p>
            <a:r>
              <a:rPr lang="en-US" sz="4400" b="1" dirty="0"/>
              <a:t>PENILAIAN RESIKO JATUH PADA LANSIA</a:t>
            </a:r>
            <a:endParaRPr lang="en-ID" sz="4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p:cNvPicPr>
          <p:nvPr/>
        </p:nvPicPr>
        <p:blipFill>
          <a:blip r:embed="rId1"/>
          <a:srcRect l="24026" t="26432" r="31586" b="24835"/>
          <a:stretch>
            <a:fillRect/>
          </a:stretch>
        </p:blipFill>
        <p:spPr>
          <a:xfrm>
            <a:off x="635" y="1036955"/>
            <a:ext cx="12191365" cy="5613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013200" y="541020"/>
            <a:ext cx="5505450" cy="1045210"/>
          </a:xfrm>
        </p:spPr>
        <p:txBody>
          <a:bodyPr/>
          <a:p>
            <a:r>
              <a:rPr lang="en-US"/>
              <a:t>PENCEGAHAN</a:t>
            </a:r>
            <a:endParaRPr lang="en-US"/>
          </a:p>
        </p:txBody>
      </p:sp>
      <p:sp>
        <p:nvSpPr>
          <p:cNvPr id="3" name="Content Placeholder 2"/>
          <p:cNvSpPr>
            <a:spLocks noGrp="1"/>
          </p:cNvSpPr>
          <p:nvPr>
            <p:ph idx="1"/>
          </p:nvPr>
        </p:nvSpPr>
        <p:spPr>
          <a:xfrm>
            <a:off x="838200" y="1865630"/>
            <a:ext cx="10515600" cy="4705985"/>
          </a:xfrm>
        </p:spPr>
        <p:txBody>
          <a:bodyPr>
            <a:noAutofit/>
          </a:bodyPr>
          <a:p>
            <a:pPr marL="0" indent="0" algn="just">
              <a:lnSpc>
                <a:spcPct val="100000"/>
              </a:lnSpc>
              <a:buNone/>
            </a:pPr>
            <a:r>
              <a:rPr lang="en-US" sz="2400"/>
              <a:t>Pasien yang memiliki risiko jatuh sebaiknya melakukan pencegahan jatuh yang dapat dilakukan dengan beberapa cara berikut :</a:t>
            </a:r>
            <a:endParaRPr lang="en-US" sz="2400"/>
          </a:p>
          <a:p>
            <a:pPr marL="514350" indent="-514350" algn="just">
              <a:lnSpc>
                <a:spcPct val="100000"/>
              </a:lnSpc>
              <a:buFont typeface="+mj-lt"/>
              <a:buAutoNum type="arabicPeriod"/>
            </a:pPr>
            <a:r>
              <a:rPr lang="en-US" sz="2400"/>
              <a:t>Latihan fisik karena dapat meningkatkan kekuatan, ketahanan, fleksibilitas dan keseimbangan tubuh.</a:t>
            </a:r>
            <a:endParaRPr lang="en-US" sz="2400"/>
          </a:p>
          <a:p>
            <a:pPr marL="514350" indent="-514350" algn="just">
              <a:lnSpc>
                <a:spcPct val="100000"/>
              </a:lnSpc>
              <a:buFont typeface="+mj-lt"/>
              <a:buAutoNum type="arabicPeriod"/>
            </a:pPr>
            <a:r>
              <a:rPr lang="en-US" sz="2400"/>
              <a:t>Bergerak aktif melakukan aktivitas</a:t>
            </a:r>
            <a:endParaRPr lang="en-US" sz="2400"/>
          </a:p>
          <a:p>
            <a:pPr marL="514350" indent="-514350" algn="just">
              <a:lnSpc>
                <a:spcPct val="100000"/>
              </a:lnSpc>
              <a:buFont typeface="+mj-lt"/>
              <a:buAutoNum type="arabicPeriod"/>
            </a:pPr>
            <a:r>
              <a:rPr lang="en-US" sz="2400"/>
              <a:t>Gunakan alas kaki yang sesuai dengan ukuran, yang menggunakan alas anti slip, hindari penggunaan sepatu berhak tinggi.</a:t>
            </a:r>
            <a:endParaRPr lang="en-US" sz="2400"/>
          </a:p>
          <a:p>
            <a:pPr marL="514350" indent="-514350" algn="just">
              <a:lnSpc>
                <a:spcPct val="100000"/>
              </a:lnSpc>
              <a:buFont typeface="+mj-lt"/>
              <a:buAutoNum type="arabicPeriod"/>
            </a:pPr>
            <a:r>
              <a:rPr lang="en-US" sz="2400"/>
              <a:t>Pastikan cahaya yang cukup di ruangan.</a:t>
            </a:r>
            <a:endParaRPr lang="en-US" sz="2400"/>
          </a:p>
          <a:p>
            <a:pPr marL="514350" indent="-514350" algn="just">
              <a:lnSpc>
                <a:spcPct val="100000"/>
              </a:lnSpc>
              <a:buFont typeface="+mj-lt"/>
              <a:buAutoNum type="arabicPeriod"/>
            </a:pPr>
            <a:r>
              <a:rPr lang="en-US" sz="2400"/>
              <a:t>Gunakan WC duduk</a:t>
            </a:r>
            <a:endParaRPr lang="en-US" sz="2400"/>
          </a:p>
          <a:p>
            <a:pPr marL="514350" indent="-514350" algn="just">
              <a:lnSpc>
                <a:spcPct val="100000"/>
              </a:lnSpc>
              <a:buFont typeface="+mj-lt"/>
              <a:buAutoNum type="arabicPeriod"/>
            </a:pPr>
            <a:r>
              <a:rPr lang="en-US" sz="2400"/>
              <a:t>Gunakan handrail/pegangan</a:t>
            </a:r>
            <a:endParaRPr lang="en-US" sz="2400"/>
          </a:p>
          <a:p>
            <a:pPr marL="0" indent="0" algn="just">
              <a:lnSpc>
                <a:spcPct val="100000"/>
              </a:lnSpc>
              <a:buFont typeface="+mj-lt"/>
              <a:buNone/>
            </a:pPr>
            <a:endParaRPr lang="en-US"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252595" y="506730"/>
            <a:ext cx="5505450" cy="1045210"/>
          </a:xfrm>
        </p:spPr>
        <p:txBody>
          <a:bodyPr/>
          <a:p>
            <a:r>
              <a:rPr lang="en-US"/>
              <a:t>PENCEGAHAN</a:t>
            </a:r>
            <a:endParaRPr lang="en-US"/>
          </a:p>
        </p:txBody>
      </p:sp>
      <p:sp>
        <p:nvSpPr>
          <p:cNvPr id="3" name="Content Placeholder 2"/>
          <p:cNvSpPr>
            <a:spLocks noGrp="1"/>
          </p:cNvSpPr>
          <p:nvPr>
            <p:ph idx="1"/>
          </p:nvPr>
        </p:nvSpPr>
        <p:spPr>
          <a:xfrm>
            <a:off x="614680" y="1903095"/>
            <a:ext cx="10739120" cy="4641215"/>
          </a:xfrm>
        </p:spPr>
        <p:txBody>
          <a:bodyPr>
            <a:noAutofit/>
          </a:bodyPr>
          <a:p>
            <a:pPr marL="634365" indent="-574675" algn="just">
              <a:lnSpc>
                <a:spcPct val="100000"/>
              </a:lnSpc>
              <a:buFont typeface="+mj-lt"/>
              <a:buAutoNum type="arabicPeriod" startAt="7"/>
            </a:pPr>
            <a:r>
              <a:rPr lang="en-US" sz="2400"/>
              <a:t>Kontrol penyakit yang ada secara rutin (baik penyakit jantung dan pembuluh darah, otot, tulang, sendi, saraf, ginjal)</a:t>
            </a:r>
            <a:endParaRPr lang="en-US" sz="2400"/>
          </a:p>
          <a:p>
            <a:pPr marL="634365" indent="-574675" algn="just">
              <a:lnSpc>
                <a:spcPct val="100000"/>
              </a:lnSpc>
              <a:buFont typeface="+mj-lt"/>
              <a:buAutoNum type="arabicPeriod" startAt="7"/>
            </a:pPr>
            <a:r>
              <a:rPr lang="en-US" sz="2400"/>
              <a:t>Lakukan pemeriksaan mata dan telinga secara berkala</a:t>
            </a:r>
            <a:endParaRPr lang="en-US" sz="2400"/>
          </a:p>
          <a:p>
            <a:pPr marL="634365" indent="-574675" algn="just">
              <a:lnSpc>
                <a:spcPct val="100000"/>
              </a:lnSpc>
              <a:buFont typeface="+mj-lt"/>
              <a:buAutoNum type="arabicPeriod" startAt="7"/>
            </a:pPr>
            <a:r>
              <a:rPr lang="en-US" sz="2400"/>
              <a:t>Kontrol rutin kadar gula darah dan tekanan darah</a:t>
            </a:r>
            <a:endParaRPr lang="en-US" sz="2400"/>
          </a:p>
          <a:p>
            <a:pPr marL="634365" indent="-574675" algn="just">
              <a:lnSpc>
                <a:spcPct val="100000"/>
              </a:lnSpc>
              <a:buFont typeface="+mj-lt"/>
              <a:buAutoNum type="arabicPeriod" startAt="7"/>
            </a:pPr>
            <a:r>
              <a:rPr lang="en-US" sz="2400"/>
              <a:t>Kontrol fungsi kognitif</a:t>
            </a:r>
            <a:endParaRPr lang="en-US" sz="2400"/>
          </a:p>
          <a:p>
            <a:pPr marL="634365" indent="-574675" algn="just">
              <a:lnSpc>
                <a:spcPct val="100000"/>
              </a:lnSpc>
              <a:buFont typeface="+mj-lt"/>
              <a:buAutoNum type="arabicPeriod" startAt="7"/>
            </a:pPr>
            <a:r>
              <a:rPr lang="en-US" sz="2400"/>
              <a:t>Evaluasi obat-obatan yang dikonsumsi</a:t>
            </a:r>
            <a:endParaRPr lang="en-US" sz="2400"/>
          </a:p>
          <a:p>
            <a:pPr marL="634365" indent="-574675" algn="just">
              <a:lnSpc>
                <a:spcPct val="100000"/>
              </a:lnSpc>
              <a:buFont typeface="+mj-lt"/>
              <a:buAutoNum type="arabicPeriod" startAt="7"/>
            </a:pPr>
            <a:r>
              <a:rPr lang="en-US" sz="2400"/>
              <a:t>Kecukupan nutrisi dan minum</a:t>
            </a:r>
            <a:endParaRPr lang="en-US" sz="2400"/>
          </a:p>
          <a:p>
            <a:pPr marL="634365" indent="-574675" algn="just">
              <a:lnSpc>
                <a:spcPct val="100000"/>
              </a:lnSpc>
              <a:buFont typeface="+mj-lt"/>
              <a:buAutoNum type="arabicPeriod" startAt="7"/>
            </a:pPr>
            <a:r>
              <a:rPr lang="en-US" sz="2400"/>
              <a:t>Suplementasi kalsium dan vitamin D sesuai kebutuhan</a:t>
            </a:r>
            <a:endParaRPr lang="en-US" sz="2400"/>
          </a:p>
          <a:p>
            <a:pPr marL="634365" indent="-574675" algn="just">
              <a:lnSpc>
                <a:spcPct val="100000"/>
              </a:lnSpc>
              <a:buFont typeface="+mj-lt"/>
              <a:buAutoNum type="arabicPeriod" startAt="7"/>
            </a:pPr>
            <a:r>
              <a:rPr lang="en-US" sz="2400"/>
              <a:t>Gunakan tongkat atau alat bantu jalan untuk membuat lansia tetap stabil.</a:t>
            </a:r>
            <a:endParaRPr lang="en-US" sz="24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4172585" y="668655"/>
            <a:ext cx="5505450" cy="1045210"/>
          </a:xfrm>
        </p:spPr>
        <p:txBody>
          <a:bodyPr/>
          <a:p>
            <a:r>
              <a:rPr lang="en-US"/>
              <a:t>PENCEGAHAN</a:t>
            </a:r>
            <a:endParaRPr lang="en-US"/>
          </a:p>
        </p:txBody>
      </p:sp>
      <p:sp>
        <p:nvSpPr>
          <p:cNvPr id="3" name="Content Placeholder 2"/>
          <p:cNvSpPr>
            <a:spLocks noGrp="1"/>
          </p:cNvSpPr>
          <p:nvPr>
            <p:ph idx="1"/>
          </p:nvPr>
        </p:nvSpPr>
        <p:spPr>
          <a:xfrm>
            <a:off x="614680" y="2030730"/>
            <a:ext cx="10739120" cy="4258945"/>
          </a:xfrm>
        </p:spPr>
        <p:txBody>
          <a:bodyPr>
            <a:noAutofit/>
          </a:bodyPr>
          <a:p>
            <a:pPr marL="634365" indent="-574675" algn="just">
              <a:lnSpc>
                <a:spcPct val="100000"/>
              </a:lnSpc>
              <a:buFont typeface="+mj-lt"/>
              <a:buAutoNum type="arabicPeriod" startAt="15"/>
            </a:pPr>
            <a:r>
              <a:rPr lang="en-US" sz="2400"/>
              <a:t>Buatlah rumah pasien lansia dengan kondisi yang lebih aman :</a:t>
            </a:r>
            <a:endParaRPr lang="en-US" sz="2400"/>
          </a:p>
          <a:p>
            <a:pPr marL="634365" indent="0" algn="just">
              <a:lnSpc>
                <a:spcPct val="100000"/>
              </a:lnSpc>
              <a:buFont typeface="Wingdings" panose="05000000000000000000" charset="0"/>
              <a:buChar char="ü"/>
            </a:pPr>
            <a:r>
              <a:rPr lang="en-US" sz="2400"/>
              <a:t> Jangan meletakkan mebel di tengah jalan atau lorong rumah</a:t>
            </a:r>
            <a:endParaRPr lang="en-US" sz="2400"/>
          </a:p>
          <a:p>
            <a:pPr marL="634365" indent="0" algn="just">
              <a:lnSpc>
                <a:spcPct val="100000"/>
              </a:lnSpc>
              <a:buFont typeface="Wingdings" panose="05000000000000000000" charset="0"/>
              <a:buChar char="ü"/>
            </a:pPr>
            <a:r>
              <a:rPr lang="en-US" sz="2400"/>
              <a:t> Amankan ujung karpet yang longgar dengan selotip</a:t>
            </a:r>
            <a:endParaRPr lang="en-US" sz="2400"/>
          </a:p>
          <a:p>
            <a:pPr marL="634365" indent="0" algn="just">
              <a:lnSpc>
                <a:spcPct val="100000"/>
              </a:lnSpc>
              <a:buFont typeface="Wingdings" panose="05000000000000000000" charset="0"/>
              <a:buChar char="ü"/>
            </a:pPr>
            <a:r>
              <a:rPr lang="en-US" sz="2400"/>
              <a:t> Hindari menggunakan keramik yang licin</a:t>
            </a:r>
            <a:endParaRPr lang="en-US" sz="2400"/>
          </a:p>
          <a:p>
            <a:pPr marL="969010" indent="-302895" algn="just">
              <a:lnSpc>
                <a:spcPct val="100000"/>
              </a:lnSpc>
              <a:buFont typeface="Wingdings" panose="05000000000000000000" charset="0"/>
              <a:buChar char="ü"/>
            </a:pPr>
            <a:r>
              <a:rPr lang="en-US" sz="2400"/>
              <a:t>Simpan pakaian, makanan dan kebutuhan lainnya di tempat yang mudah dijangkau</a:t>
            </a:r>
            <a:endParaRPr lang="en-US" sz="2400"/>
          </a:p>
          <a:p>
            <a:pPr marL="969010" indent="-302895" algn="just">
              <a:lnSpc>
                <a:spcPct val="100000"/>
              </a:lnSpc>
              <a:buFont typeface="Wingdings" panose="05000000000000000000" charset="0"/>
              <a:buChar char="ü"/>
            </a:pPr>
            <a:r>
              <a:rPr lang="en-US" sz="2400"/>
              <a:t>Segera bersihkan tumpahan minyak, cairan dan atau makanan</a:t>
            </a:r>
            <a:endParaRPr lang="en-US" sz="2400"/>
          </a:p>
          <a:p>
            <a:pPr marL="969010" indent="-302895" algn="just">
              <a:lnSpc>
                <a:spcPct val="100000"/>
              </a:lnSpc>
              <a:buFont typeface="Wingdings" panose="05000000000000000000" charset="0"/>
              <a:buChar char="ü"/>
            </a:pPr>
            <a:r>
              <a:rPr lang="en-US" sz="2400"/>
              <a:t>Gunakan alas anti slip di kamar mandi</a:t>
            </a:r>
            <a:endParaRPr lang="en-US" sz="24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361758"/>
            <a:ext cx="9144000" cy="2387600"/>
          </a:xfrm>
        </p:spPr>
        <p:txBody>
          <a:bodyPr>
            <a:normAutofit/>
          </a:bodyPr>
          <a:lstStyle/>
          <a:p>
            <a:r>
              <a:rPr lang="en-US" dirty="0"/>
              <a:t>KEGAWATDARURATAN PSIKIATRIK</a:t>
            </a:r>
            <a:endParaRPr lang="en-ID" dirty="0"/>
          </a:p>
        </p:txBody>
      </p:sp>
      <p:sp>
        <p:nvSpPr>
          <p:cNvPr id="3" name="Subtitle 2"/>
          <p:cNvSpPr>
            <a:spLocks noGrp="1"/>
          </p:cNvSpPr>
          <p:nvPr>
            <p:ph type="subTitle" idx="1"/>
          </p:nvPr>
        </p:nvSpPr>
        <p:spPr>
          <a:xfrm>
            <a:off x="918210" y="4630420"/>
            <a:ext cx="10436225" cy="736600"/>
          </a:xfrm>
        </p:spPr>
        <p:txBody>
          <a:bodyPr>
            <a:normAutofit fontScale="70000"/>
          </a:bodyPr>
          <a:lstStyle/>
          <a:p>
            <a:r>
              <a:rPr lang="en-US" sz="4400" b="1" dirty="0"/>
              <a:t>PENGGUNAAN RESTRAIN PADA KASUS PSIKIATRIK </a:t>
            </a:r>
            <a:endParaRPr lang="en-ID" sz="4400" b="1"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a:xfrm>
            <a:off x="4591050" y="237490"/>
            <a:ext cx="7164705" cy="1045210"/>
          </a:xfrm>
        </p:spPr>
        <p:txBody>
          <a:bodyPr/>
          <a:p>
            <a:r>
              <a:rPr lang="en-US"/>
              <a:t>DEFINISI RESTRAIN</a:t>
            </a:r>
            <a:endParaRPr lang="en-US"/>
          </a:p>
        </p:txBody>
      </p:sp>
      <p:sp>
        <p:nvSpPr>
          <p:cNvPr id="5" name="Content Placeholder 4"/>
          <p:cNvSpPr>
            <a:spLocks noGrp="1"/>
          </p:cNvSpPr>
          <p:nvPr>
            <p:ph sz="half" idx="1"/>
          </p:nvPr>
        </p:nvSpPr>
        <p:spPr>
          <a:xfrm>
            <a:off x="550545" y="1825625"/>
            <a:ext cx="5276215" cy="4351655"/>
          </a:xfrm>
        </p:spPr>
        <p:txBody>
          <a:bodyPr>
            <a:normAutofit fontScale="80000"/>
          </a:bodyPr>
          <a:p>
            <a:pPr marL="0" indent="0" algn="just">
              <a:lnSpc>
                <a:spcPct val="100000"/>
              </a:lnSpc>
              <a:buNone/>
            </a:pPr>
            <a:r>
              <a:rPr lang="en-US" sz="2500"/>
              <a:t>Secara umum dalam psikiatrik, restrain merupakan suatu bentuk tindakan menggunakan tali untuk mengekang atau membatasi gerakan ekstremitas individu yang berperilaku diluar kendali yang bertujuan untuk memberikan keamanan fisik dan psikologis individu.</a:t>
            </a:r>
            <a:endParaRPr lang="en-US" sz="2500"/>
          </a:p>
          <a:p>
            <a:pPr marL="0" indent="0" algn="just">
              <a:lnSpc>
                <a:spcPct val="100000"/>
              </a:lnSpc>
              <a:buNone/>
            </a:pPr>
            <a:r>
              <a:rPr lang="en-US" sz="2500"/>
              <a:t>Restrain adalah bagian dari implementasi </a:t>
            </a:r>
            <a:r>
              <a:rPr lang="en-US" sz="2500" i="1"/>
              <a:t>patient safety</a:t>
            </a:r>
            <a:r>
              <a:rPr lang="en-US" sz="2500"/>
              <a:t> karena bertujuan untuk memberikan keamanan fisik, psikologis dan kenyamanan pasien</a:t>
            </a:r>
            <a:r>
              <a:rPr lang="en-US" sz="2400"/>
              <a:t>.</a:t>
            </a:r>
            <a:endParaRPr lang="en-US" sz="2400"/>
          </a:p>
        </p:txBody>
      </p:sp>
      <p:sp>
        <p:nvSpPr>
          <p:cNvPr id="6" name="Content Placeholder 5"/>
          <p:cNvSpPr>
            <a:spLocks noGrp="1"/>
          </p:cNvSpPr>
          <p:nvPr>
            <p:ph sz="half" idx="2"/>
          </p:nvPr>
        </p:nvSpPr>
        <p:spPr/>
        <p:txBody>
          <a:bodyPr/>
          <a:p>
            <a:endParaRPr lang="en-US"/>
          </a:p>
        </p:txBody>
      </p:sp>
      <p:pic>
        <p:nvPicPr>
          <p:cNvPr id="100" name="Picture 99"/>
          <p:cNvPicPr/>
          <p:nvPr/>
        </p:nvPicPr>
        <p:blipFill>
          <a:blip r:embed="rId1"/>
          <a:srcRect t="28611"/>
          <a:stretch>
            <a:fillRect/>
          </a:stretch>
        </p:blipFill>
        <p:spPr>
          <a:xfrm>
            <a:off x="6172835" y="1652905"/>
            <a:ext cx="5582920" cy="4697095"/>
          </a:xfrm>
          <a:prstGeom prst="rect">
            <a:avLst/>
          </a:prstGeom>
          <a:noFill/>
          <a:ln w="9525">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a:xfrm>
            <a:off x="3103880" y="1019810"/>
            <a:ext cx="5537200" cy="1045210"/>
          </a:xfrm>
        </p:spPr>
        <p:txBody>
          <a:bodyPr>
            <a:normAutofit/>
          </a:bodyPr>
          <a:p>
            <a:r>
              <a:rPr lang="en-US"/>
              <a:t>TUJUAN RESTRAIN</a:t>
            </a:r>
            <a:endParaRPr lang="en-US"/>
          </a:p>
        </p:txBody>
      </p:sp>
      <p:sp>
        <p:nvSpPr>
          <p:cNvPr id="6" name="Content Placeholder 5"/>
          <p:cNvSpPr>
            <a:spLocks noGrp="1"/>
          </p:cNvSpPr>
          <p:nvPr>
            <p:ph idx="1"/>
          </p:nvPr>
        </p:nvSpPr>
        <p:spPr>
          <a:xfrm>
            <a:off x="1109345" y="2503805"/>
            <a:ext cx="10244455" cy="3673475"/>
          </a:xfrm>
        </p:spPr>
        <p:txBody>
          <a:bodyPr/>
          <a:p>
            <a:pPr marL="514350" indent="-514350">
              <a:lnSpc>
                <a:spcPct val="150000"/>
              </a:lnSpc>
              <a:buFont typeface="+mj-lt"/>
              <a:buAutoNum type="arabicPeriod"/>
            </a:pPr>
            <a:r>
              <a:rPr lang="en-US" sz="3600"/>
              <a:t>Melindungi pasien dari cidera fisik</a:t>
            </a:r>
            <a:endParaRPr lang="en-US" sz="3600"/>
          </a:p>
          <a:p>
            <a:pPr marL="514350" indent="-514350">
              <a:lnSpc>
                <a:spcPct val="150000"/>
              </a:lnSpc>
              <a:buFont typeface="+mj-lt"/>
              <a:buAutoNum type="arabicPeriod"/>
            </a:pPr>
            <a:r>
              <a:rPr lang="en-US" sz="3600"/>
              <a:t>Memberi lingkungan yang aman</a:t>
            </a:r>
            <a:endParaRPr lang="en-US" sz="3600"/>
          </a:p>
          <a:p>
            <a:pPr marL="514350" indent="-514350">
              <a:lnSpc>
                <a:spcPct val="150000"/>
              </a:lnSpc>
              <a:buFont typeface="+mj-lt"/>
              <a:buAutoNum type="arabicPeriod"/>
            </a:pPr>
            <a:r>
              <a:rPr lang="en-US" sz="3600"/>
              <a:t>Strategi untuk menurunkan agresivitas</a:t>
            </a:r>
            <a:endParaRPr lang="en-US" sz="360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Title 4"/>
          <p:cNvSpPr>
            <a:spLocks noGrp="1"/>
          </p:cNvSpPr>
          <p:nvPr>
            <p:ph type="title"/>
          </p:nvPr>
        </p:nvSpPr>
        <p:spPr>
          <a:xfrm>
            <a:off x="5241290" y="333375"/>
            <a:ext cx="6654800" cy="1045210"/>
          </a:xfrm>
        </p:spPr>
        <p:txBody>
          <a:bodyPr>
            <a:normAutofit/>
          </a:bodyPr>
          <a:p>
            <a:r>
              <a:rPr lang="en-US"/>
              <a:t>JENIS-JENIS RESTRAIN</a:t>
            </a:r>
            <a:endParaRPr lang="en-US"/>
          </a:p>
        </p:txBody>
      </p:sp>
      <p:pic>
        <p:nvPicPr>
          <p:cNvPr id="101" name="Content Placeholder 100"/>
          <p:cNvPicPr>
            <a:picLocks noChangeAspect="1"/>
          </p:cNvPicPr>
          <p:nvPr>
            <p:ph sz="half" idx="1"/>
          </p:nvPr>
        </p:nvPicPr>
        <p:blipFill>
          <a:blip r:embed="rId1"/>
          <a:stretch>
            <a:fillRect/>
          </a:stretch>
        </p:blipFill>
        <p:spPr>
          <a:xfrm>
            <a:off x="1619250" y="2732405"/>
            <a:ext cx="3764915" cy="3660775"/>
          </a:xfrm>
          <a:prstGeom prst="rect">
            <a:avLst/>
          </a:prstGeom>
          <a:noFill/>
          <a:ln w="9525">
            <a:noFill/>
          </a:ln>
        </p:spPr>
      </p:pic>
      <p:sp>
        <p:nvSpPr>
          <p:cNvPr id="6" name="Title 4"/>
          <p:cNvSpPr>
            <a:spLocks noGrp="1"/>
          </p:cNvSpPr>
          <p:nvPr/>
        </p:nvSpPr>
        <p:spPr>
          <a:xfrm>
            <a:off x="2656205" y="1886585"/>
            <a:ext cx="4579620" cy="518795"/>
          </a:xfrm>
          <a:prstGeom prst="rect">
            <a:avLst/>
          </a:prstGeom>
        </p:spPr>
        <p:txBody>
          <a:bodyPr vert="horz" lIns="91440" tIns="45720" rIns="91440" bIns="45720" rtlCol="0" anchor="ctr">
            <a:normAutofit fontScale="50000"/>
          </a:bodyPr>
          <a:lstStyle>
            <a:lvl1pPr algn="l" defTabSz="914400" rtl="0" eaLnBrk="1" latinLnBrk="0" hangingPunct="1">
              <a:lnSpc>
                <a:spcPct val="90000"/>
              </a:lnSpc>
              <a:spcBef>
                <a:spcPct val="0"/>
              </a:spcBef>
              <a:buNone/>
              <a:defRPr sz="4400" kern="1200">
                <a:solidFill>
                  <a:schemeClr val="tx1"/>
                </a:solidFill>
                <a:latin typeface="Bodoni MT" panose="02070603080606020203" pitchFamily="18" charset="0"/>
                <a:ea typeface="+mj-ea"/>
                <a:cs typeface="+mj-cs"/>
              </a:defRPr>
            </a:lvl1pPr>
          </a:lstStyle>
          <a:p>
            <a:r>
              <a:rPr lang="en-US"/>
              <a:t>CAMISOL (JAKET PENGEKANG)</a:t>
            </a:r>
            <a:endParaRPr lang="en-US"/>
          </a:p>
        </p:txBody>
      </p:sp>
      <p:pic>
        <p:nvPicPr>
          <p:cNvPr id="102" name="Content Placeholder 101"/>
          <p:cNvPicPr>
            <a:picLocks noChangeAspect="1"/>
          </p:cNvPicPr>
          <p:nvPr>
            <p:ph sz="half" idx="2"/>
          </p:nvPr>
        </p:nvPicPr>
        <p:blipFill>
          <a:blip r:embed="rId2"/>
          <a:stretch>
            <a:fillRect/>
          </a:stretch>
        </p:blipFill>
        <p:spPr>
          <a:xfrm>
            <a:off x="6215380" y="2731770"/>
            <a:ext cx="5079365" cy="3660775"/>
          </a:xfrm>
          <a:prstGeom prst="rect">
            <a:avLst/>
          </a:prstGeom>
          <a:noFill/>
          <a:ln w="9525">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a:xfrm>
            <a:off x="838200" y="1170940"/>
            <a:ext cx="8807450" cy="758825"/>
          </a:xfrm>
        </p:spPr>
        <p:txBody>
          <a:bodyPr>
            <a:normAutofit fontScale="90000"/>
          </a:bodyPr>
          <a:p>
            <a:r>
              <a:rPr lang="en-US" sz="2665"/>
              <a:t>MANSET/TALI UNTUK PERGELANGAN TANGAN DAN KAKI</a:t>
            </a:r>
            <a:endParaRPr lang="en-US" sz="2665"/>
          </a:p>
        </p:txBody>
      </p:sp>
      <p:pic>
        <p:nvPicPr>
          <p:cNvPr id="103" name="Content Placeholder 102"/>
          <p:cNvPicPr>
            <a:picLocks noChangeAspect="1"/>
          </p:cNvPicPr>
          <p:nvPr>
            <p:ph idx="1"/>
          </p:nvPr>
        </p:nvPicPr>
        <p:blipFill>
          <a:blip r:embed="rId1"/>
          <a:srcRect t="10342" b="11180"/>
          <a:stretch>
            <a:fillRect/>
          </a:stretch>
        </p:blipFill>
        <p:spPr>
          <a:xfrm>
            <a:off x="2552700" y="2056130"/>
            <a:ext cx="6688455" cy="4291965"/>
          </a:xfrm>
          <a:prstGeom prst="rect">
            <a:avLst/>
          </a:prstGeom>
          <a:noFill/>
          <a:ln w="9525">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Title 6"/>
          <p:cNvSpPr>
            <a:spLocks noGrp="1"/>
          </p:cNvSpPr>
          <p:nvPr>
            <p:ph type="title"/>
          </p:nvPr>
        </p:nvSpPr>
        <p:spPr>
          <a:xfrm>
            <a:off x="3822700" y="1099820"/>
            <a:ext cx="3653790" cy="694055"/>
          </a:xfrm>
        </p:spPr>
        <p:txBody>
          <a:bodyPr>
            <a:normAutofit/>
          </a:bodyPr>
          <a:p>
            <a:r>
              <a:rPr lang="en-US" sz="2665"/>
              <a:t>KURSI RESTRAIN</a:t>
            </a:r>
            <a:endParaRPr lang="en-US" sz="2665"/>
          </a:p>
        </p:txBody>
      </p:sp>
      <p:pic>
        <p:nvPicPr>
          <p:cNvPr id="105" name="Content Placeholder 104"/>
          <p:cNvPicPr>
            <a:picLocks noChangeAspect="1"/>
          </p:cNvPicPr>
          <p:nvPr>
            <p:ph idx="1"/>
          </p:nvPr>
        </p:nvPicPr>
        <p:blipFill>
          <a:blip r:embed="rId1"/>
          <a:stretch>
            <a:fillRect/>
          </a:stretch>
        </p:blipFill>
        <p:spPr>
          <a:xfrm>
            <a:off x="2810510" y="2160905"/>
            <a:ext cx="6522085" cy="4234815"/>
          </a:xfrm>
          <a:prstGeom prst="rect">
            <a:avLst/>
          </a:prstGeom>
          <a:noFill/>
          <a:ln w="9525">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a:xfrm>
            <a:off x="5753735" y="668020"/>
            <a:ext cx="5121910" cy="1045210"/>
          </a:xfrm>
        </p:spPr>
        <p:txBody>
          <a:bodyPr/>
          <a:p>
            <a:r>
              <a:rPr lang="en-US"/>
              <a:t>DEFINISI JATUH</a:t>
            </a:r>
            <a:endParaRPr lang="en-US"/>
          </a:p>
        </p:txBody>
      </p:sp>
      <p:sp>
        <p:nvSpPr>
          <p:cNvPr id="5" name="Content Placeholder 4"/>
          <p:cNvSpPr>
            <a:spLocks noGrp="1"/>
          </p:cNvSpPr>
          <p:nvPr>
            <p:ph idx="1"/>
          </p:nvPr>
        </p:nvSpPr>
        <p:spPr>
          <a:xfrm>
            <a:off x="838200" y="2049143"/>
            <a:ext cx="10515600" cy="3859850"/>
          </a:xfrm>
        </p:spPr>
        <p:txBody>
          <a:bodyPr>
            <a:noAutofit/>
          </a:bodyPr>
          <a:p>
            <a:pPr marL="0" indent="0" algn="just">
              <a:lnSpc>
                <a:spcPct val="150000"/>
              </a:lnSpc>
              <a:spcBef>
                <a:spcPts val="0"/>
              </a:spcBef>
              <a:spcAft>
                <a:spcPts val="0"/>
              </a:spcAft>
              <a:buNone/>
            </a:pPr>
            <a:r>
              <a:rPr lang="en-US" sz="2700" b="1">
                <a:latin typeface="+mn-lt"/>
                <a:cs typeface="+mn-lt"/>
              </a:rPr>
              <a:t>Jatuh</a:t>
            </a:r>
            <a:r>
              <a:rPr lang="en-US" sz="2700">
                <a:latin typeface="+mn-lt"/>
                <a:cs typeface="+mn-lt"/>
              </a:rPr>
              <a:t> didefinisikan oleh Organisasi Kesehatan Dunia sebagai perpindahan tubuh ke bawah, ke tanah, lantai atau benda lain, atau tingkat yang lebih rendah secara tiba-tiba, tidak terkendali, tidak disengaja. </a:t>
            </a:r>
            <a:endParaRPr lang="en-US" sz="2700">
              <a:latin typeface="+mn-lt"/>
              <a:cs typeface="+mn-lt"/>
            </a:endParaRPr>
          </a:p>
          <a:p>
            <a:pPr marL="0" indent="0" algn="just">
              <a:lnSpc>
                <a:spcPct val="150000"/>
              </a:lnSpc>
              <a:spcBef>
                <a:spcPts val="0"/>
              </a:spcBef>
              <a:spcAft>
                <a:spcPts val="0"/>
              </a:spcAft>
              <a:buNone/>
            </a:pPr>
            <a:r>
              <a:rPr lang="en-US" sz="2700" b="1">
                <a:latin typeface="+mn-lt"/>
                <a:cs typeface="+mn-lt"/>
              </a:rPr>
              <a:t>Nyaris jatuh</a:t>
            </a:r>
            <a:r>
              <a:rPr lang="en-US" sz="2700">
                <a:latin typeface="+mn-lt"/>
                <a:cs typeface="+mn-lt"/>
              </a:rPr>
              <a:t> adalah kehilangan keseimbangan secara tiba-tiba yang tidak mengakibatkan jatuh atau cedera lainnya. Hal ini dapat mencakup orang yang tergelincir atau tersandung tetapi mampu mendapatkan kembali kontrol sebelum jatuh.</a:t>
            </a:r>
            <a:endParaRPr lang="en-US" sz="2700">
              <a:latin typeface="+mn-lt"/>
              <a:cs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935990" y="3107690"/>
            <a:ext cx="3931920" cy="643255"/>
          </a:xfrm>
        </p:spPr>
        <p:txBody>
          <a:bodyPr>
            <a:normAutofit/>
          </a:bodyPr>
          <a:p>
            <a:r>
              <a:rPr lang="en-US" sz="2800" b="1"/>
              <a:t>INDIKASI RESTRAIN</a:t>
            </a:r>
            <a:endParaRPr lang="en-US" sz="2800" b="1"/>
          </a:p>
        </p:txBody>
      </p:sp>
      <p:sp>
        <p:nvSpPr>
          <p:cNvPr id="5" name="Text Placeholder 4"/>
          <p:cNvSpPr>
            <a:spLocks noGrp="1"/>
          </p:cNvSpPr>
          <p:nvPr>
            <p:ph type="body" sz="half" idx="2"/>
          </p:nvPr>
        </p:nvSpPr>
        <p:spPr>
          <a:xfrm>
            <a:off x="6095365" y="1945640"/>
            <a:ext cx="5808980" cy="3811905"/>
          </a:xfrm>
        </p:spPr>
        <p:txBody>
          <a:bodyPr>
            <a:normAutofit fontScale="40000"/>
          </a:bodyPr>
          <a:p>
            <a:pPr marL="342900" indent="-342900">
              <a:lnSpc>
                <a:spcPct val="150000"/>
              </a:lnSpc>
              <a:buFont typeface="+mj-lt"/>
              <a:buAutoNum type="arabicPeriod"/>
            </a:pPr>
            <a:r>
              <a:rPr lang="en-US" sz="5000"/>
              <a:t>Perilaku amuk</a:t>
            </a:r>
            <a:endParaRPr lang="en-US" sz="5000"/>
          </a:p>
          <a:p>
            <a:pPr marL="342900" indent="-342900">
              <a:lnSpc>
                <a:spcPct val="150000"/>
              </a:lnSpc>
              <a:buFont typeface="+mj-lt"/>
              <a:buAutoNum type="arabicPeriod"/>
            </a:pPr>
            <a:r>
              <a:rPr lang="en-US" sz="5000"/>
              <a:t>Perilaku agitasi</a:t>
            </a:r>
            <a:endParaRPr lang="en-US" sz="5000"/>
          </a:p>
          <a:p>
            <a:pPr marL="342900" indent="-342900" algn="just">
              <a:lnSpc>
                <a:spcPct val="150000"/>
              </a:lnSpc>
              <a:buFont typeface="+mj-lt"/>
              <a:buAutoNum type="arabicPeriod"/>
            </a:pPr>
            <a:r>
              <a:rPr lang="en-US" sz="5000"/>
              <a:t>Klien dengan gangguan kesadaran</a:t>
            </a:r>
            <a:endParaRPr lang="en-US" sz="5000"/>
          </a:p>
          <a:p>
            <a:pPr marL="342900" indent="-342900" algn="just">
              <a:lnSpc>
                <a:spcPct val="150000"/>
              </a:lnSpc>
              <a:buFont typeface="+mj-lt"/>
              <a:buAutoNum type="arabicPeriod"/>
            </a:pPr>
            <a:r>
              <a:rPr lang="en-US" sz="5000"/>
              <a:t>Ancaman terhadap integritas fisik</a:t>
            </a:r>
            <a:endParaRPr lang="en-US" sz="5000"/>
          </a:p>
          <a:p>
            <a:pPr marL="342900" indent="-342900" algn="just">
              <a:lnSpc>
                <a:spcPct val="150000"/>
              </a:lnSpc>
              <a:buFont typeface="+mj-lt"/>
              <a:buAutoNum type="arabicPeriod"/>
            </a:pPr>
            <a:r>
              <a:rPr lang="en-US" sz="5000"/>
              <a:t>Permintaan klien untuk pengendalian perilaku eksternal. Pastikan bahwa tindakan ini sudah dikaji dan beridikasi terapeutik.</a:t>
            </a:r>
            <a:endParaRPr lang="en-US" sz="5000"/>
          </a:p>
          <a:p>
            <a:pPr marL="342900" indent="-342900">
              <a:buFont typeface="+mj-lt"/>
              <a:buAutoNum type="arabicPeriod"/>
            </a:pPr>
            <a:endParaRPr lang="en-US" sz="2400"/>
          </a:p>
          <a:p>
            <a:pPr marL="342900" indent="-342900">
              <a:buFont typeface="+mj-lt"/>
              <a:buAutoNum type="arabicPeriod"/>
            </a:pPr>
            <a:endParaRPr lang="en-US" sz="2400"/>
          </a:p>
        </p:txBody>
      </p:sp>
      <p:sp>
        <p:nvSpPr>
          <p:cNvPr id="6" name="Right Arrow 5"/>
          <p:cNvSpPr/>
          <p:nvPr/>
        </p:nvSpPr>
        <p:spPr>
          <a:xfrm>
            <a:off x="4867910" y="3268980"/>
            <a:ext cx="941070" cy="319405"/>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a:xfrm>
            <a:off x="948690" y="3110230"/>
            <a:ext cx="10404475" cy="1045210"/>
          </a:xfrm>
        </p:spPr>
        <p:txBody>
          <a:bodyPr>
            <a:normAutofit fontScale="90000"/>
          </a:bodyPr>
          <a:p>
            <a:pPr algn="just">
              <a:lnSpc>
                <a:spcPct val="100000"/>
              </a:lnSpc>
            </a:pPr>
            <a:r>
              <a:rPr lang="en-US" sz="2665"/>
              <a:t>Sebelum tindakan restrain, persetujuan keluarga sangat penting sebagai pengesahan aspek legal etik terhadap tindakan medis dan perawatan terhadap klien. Intervensi aktif ini dilakukan selama 15–20 menit oleh tim krisis yang terdiri dari seorang dokter, minimal 2 perawat dan 2 petugas keamanan. Dokter pemeriksa sebelum memerintahkan pelaksanaan restrain, bersama tim krisis melakukan proteksi diri secara verbal (tehnik de eskalasi). Anggota tim atas petunjuk ketua tim melakukan teknik</a:t>
            </a:r>
            <a:r>
              <a:rPr lang="en-US" sz="2665" b="1" i="1"/>
              <a:t> four point restrain</a:t>
            </a:r>
            <a:r>
              <a:rPr lang="en-US" sz="2665"/>
              <a:t>, dimana pergelangan tangan dan kaki menjadi point utama dalam pengikatan dan pasien dalam posisi terlentang diatas tempat tidur. Selanjutnya diakhiri dengan evaluasi yang menyeluruh dengan melihat respon perilaku, verbal, emosi, dan respon fisik pasien.  </a:t>
            </a:r>
            <a:endParaRPr lang="en-US" sz="2665"/>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924498"/>
            <a:ext cx="10515600" cy="1045231"/>
          </a:xfrm>
        </p:spPr>
        <p:txBody>
          <a:bodyPr/>
          <a:p>
            <a:r>
              <a:rPr lang="en-US" sz="4000"/>
              <a:t>TAHAPAN DAN PANDUAN RESTRAIN</a:t>
            </a:r>
            <a:endParaRPr lang="en-US" sz="4000"/>
          </a:p>
        </p:txBody>
      </p:sp>
      <p:sp>
        <p:nvSpPr>
          <p:cNvPr id="3" name="Content Placeholder 2"/>
          <p:cNvSpPr>
            <a:spLocks noGrp="1"/>
          </p:cNvSpPr>
          <p:nvPr>
            <p:ph idx="1"/>
          </p:nvPr>
        </p:nvSpPr>
        <p:spPr>
          <a:xfrm>
            <a:off x="838200" y="2065655"/>
            <a:ext cx="10515600" cy="4497705"/>
          </a:xfrm>
        </p:spPr>
        <p:txBody>
          <a:bodyPr>
            <a:noAutofit/>
          </a:bodyPr>
          <a:p>
            <a:pPr marL="514350" indent="-514350">
              <a:lnSpc>
                <a:spcPct val="100000"/>
              </a:lnSpc>
              <a:spcBef>
                <a:spcPts val="0"/>
              </a:spcBef>
              <a:spcAft>
                <a:spcPts val="0"/>
              </a:spcAft>
              <a:buFont typeface="+mj-lt"/>
              <a:buAutoNum type="arabicPeriod"/>
            </a:pPr>
            <a:r>
              <a:rPr lang="en-US" sz="2500"/>
              <a:t>Membentuk Tim Krisis</a:t>
            </a:r>
            <a:endParaRPr lang="en-US" sz="2500"/>
          </a:p>
          <a:p>
            <a:pPr marL="538480" indent="-32385" algn="just">
              <a:lnSpc>
                <a:spcPct val="100000"/>
              </a:lnSpc>
              <a:spcBef>
                <a:spcPts val="0"/>
              </a:spcBef>
              <a:spcAft>
                <a:spcPts val="0"/>
              </a:spcAft>
              <a:buFont typeface="+mj-lt"/>
              <a:buNone/>
            </a:pPr>
            <a:r>
              <a:rPr lang="en-US" sz="2500">
                <a:sym typeface="+mn-ea"/>
              </a:rPr>
              <a:t>Tim krisis terdiri dari ketua tim yang berperan sebagai pemimpin (leader) dan anggota tim, meliputi perawat, dokter dan petugas keamanan. Anggota tim krisis diutamakaan yang telah terlatih menangani kedaruratan psikiatrik.</a:t>
            </a:r>
            <a:endParaRPr lang="en-US" sz="2500"/>
          </a:p>
          <a:p>
            <a:pPr marL="514350" indent="-514350">
              <a:lnSpc>
                <a:spcPct val="100000"/>
              </a:lnSpc>
              <a:spcBef>
                <a:spcPts val="0"/>
              </a:spcBef>
              <a:spcAft>
                <a:spcPts val="0"/>
              </a:spcAft>
              <a:buFont typeface="+mj-lt"/>
              <a:buAutoNum type="arabicPeriod"/>
            </a:pPr>
            <a:endParaRPr lang="en-US" sz="2500"/>
          </a:p>
          <a:p>
            <a:pPr marL="514350" indent="-514350">
              <a:lnSpc>
                <a:spcPct val="100000"/>
              </a:lnSpc>
              <a:spcBef>
                <a:spcPts val="0"/>
              </a:spcBef>
              <a:spcAft>
                <a:spcPts val="0"/>
              </a:spcAft>
              <a:buFont typeface="+mj-lt"/>
              <a:buAutoNum type="arabicPeriod" startAt="2"/>
            </a:pPr>
            <a:r>
              <a:rPr lang="en-US" sz="2500"/>
              <a:t>Aktivitas Tim Krisis</a:t>
            </a:r>
            <a:endParaRPr lang="en-US" sz="2500"/>
          </a:p>
          <a:p>
            <a:pPr marL="554355" indent="-31750">
              <a:lnSpc>
                <a:spcPct val="100000"/>
              </a:lnSpc>
              <a:spcBef>
                <a:spcPts val="0"/>
              </a:spcBef>
              <a:spcAft>
                <a:spcPts val="0"/>
              </a:spcAft>
              <a:buFont typeface="+mj-lt"/>
              <a:buNone/>
            </a:pPr>
            <a:r>
              <a:rPr lang="en-US" sz="2500"/>
              <a:t>Penanganan kedaruratan psikiatri pada pasien perilaku kekerasan  dijelaskan sebagai berikut:</a:t>
            </a:r>
            <a:endParaRPr lang="en-US" sz="2500"/>
          </a:p>
          <a:p>
            <a:pPr marL="514350" indent="-8255">
              <a:lnSpc>
                <a:spcPct val="100000"/>
              </a:lnSpc>
              <a:spcBef>
                <a:spcPts val="0"/>
              </a:spcBef>
              <a:spcAft>
                <a:spcPts val="0"/>
              </a:spcAft>
              <a:buFont typeface="+mj-lt"/>
              <a:buAutoNum type="alphaLcPeriod"/>
            </a:pPr>
            <a:r>
              <a:rPr lang="en-US" sz="2500"/>
              <a:t> Melakukan pengkajian dengan mengamati respon marah pasien.</a:t>
            </a:r>
            <a:endParaRPr lang="en-US" sz="2500"/>
          </a:p>
          <a:p>
            <a:pPr marL="514350" indent="-8255">
              <a:lnSpc>
                <a:spcPct val="100000"/>
              </a:lnSpc>
              <a:spcBef>
                <a:spcPts val="0"/>
              </a:spcBef>
              <a:spcAft>
                <a:spcPts val="0"/>
              </a:spcAft>
              <a:buFont typeface="+mj-lt"/>
              <a:buAutoNum type="alphaLcPeriod"/>
            </a:pPr>
            <a:r>
              <a:rPr lang="en-US" sz="2500"/>
              <a:t> Komunikasi Terapeutik</a:t>
            </a:r>
            <a:endParaRPr lang="en-US" sz="2500"/>
          </a:p>
          <a:p>
            <a:pPr marL="514350" indent="-8255" algn="just">
              <a:buNone/>
            </a:pPr>
            <a:endParaRPr lang="en-US" sz="25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838200" y="1499235"/>
            <a:ext cx="10881995" cy="3860165"/>
          </a:xfrm>
        </p:spPr>
        <p:txBody>
          <a:bodyPr>
            <a:noAutofit/>
          </a:bodyPr>
          <a:p>
            <a:pPr marL="442595" indent="-442595">
              <a:lnSpc>
                <a:spcPct val="100000"/>
              </a:lnSpc>
              <a:spcBef>
                <a:spcPts val="0"/>
              </a:spcBef>
              <a:spcAft>
                <a:spcPts val="0"/>
              </a:spcAft>
              <a:buFont typeface="+mj-lt"/>
              <a:buAutoNum type="arabicPeriod" startAt="3"/>
            </a:pPr>
            <a:r>
              <a:rPr lang="en-US"/>
              <a:t>Proteksi diri </a:t>
            </a:r>
            <a:endParaRPr lang="en-US"/>
          </a:p>
          <a:p>
            <a:pPr marL="0" indent="458470">
              <a:lnSpc>
                <a:spcPct val="100000"/>
              </a:lnSpc>
              <a:spcBef>
                <a:spcPts val="0"/>
              </a:spcBef>
              <a:spcAft>
                <a:spcPts val="0"/>
              </a:spcAft>
              <a:buFont typeface="+mj-lt"/>
              <a:buNone/>
            </a:pPr>
            <a:r>
              <a:rPr lang="en-US"/>
              <a:t>Dilakukan jika pasien tidak kooperatif</a:t>
            </a:r>
            <a:endParaRPr lang="en-US"/>
          </a:p>
          <a:p>
            <a:pPr marL="457200" indent="-14605">
              <a:lnSpc>
                <a:spcPct val="100000"/>
              </a:lnSpc>
              <a:spcBef>
                <a:spcPts val="0"/>
              </a:spcBef>
              <a:spcAft>
                <a:spcPts val="0"/>
              </a:spcAft>
              <a:buFont typeface="+mj-lt"/>
              <a:buAutoNum type="alphaLcPeriod"/>
            </a:pPr>
            <a:r>
              <a:rPr lang="en-US"/>
              <a:t> Pada pasien dengan amuk verbal</a:t>
            </a:r>
            <a:endParaRPr lang="en-US"/>
          </a:p>
          <a:p>
            <a:pPr marL="793750" indent="15875" defTabSz="914400">
              <a:lnSpc>
                <a:spcPct val="100000"/>
              </a:lnSpc>
              <a:spcBef>
                <a:spcPts val="0"/>
              </a:spcBef>
              <a:spcAft>
                <a:spcPts val="0"/>
              </a:spcAft>
              <a:buFont typeface="Wingdings" panose="05000000000000000000" charset="0"/>
              <a:buChar char="Ø"/>
              <a:tabLst>
                <a:tab pos="1343025" algn="l"/>
              </a:tabLst>
            </a:pPr>
            <a:r>
              <a:rPr lang="en-US"/>
              <a:t>   Jawab pertanyaan dengan lembut, singkat dan jujur</a:t>
            </a:r>
            <a:endParaRPr lang="en-US"/>
          </a:p>
          <a:p>
            <a:pPr marL="793750" indent="15875" defTabSz="914400">
              <a:lnSpc>
                <a:spcPct val="100000"/>
              </a:lnSpc>
              <a:spcBef>
                <a:spcPts val="0"/>
              </a:spcBef>
              <a:spcAft>
                <a:spcPts val="0"/>
              </a:spcAft>
              <a:buFont typeface="Wingdings" panose="05000000000000000000" charset="0"/>
              <a:buChar char="Ø"/>
              <a:tabLst>
                <a:tab pos="1343025" algn="l"/>
              </a:tabLst>
            </a:pPr>
            <a:r>
              <a:rPr lang="en-US"/>
              <a:t>   Tunjukkan empati dan ketenangan</a:t>
            </a:r>
            <a:endParaRPr lang="en-US"/>
          </a:p>
          <a:p>
            <a:pPr marL="1367790" indent="-558165">
              <a:lnSpc>
                <a:spcPct val="100000"/>
              </a:lnSpc>
              <a:spcBef>
                <a:spcPts val="0"/>
              </a:spcBef>
              <a:spcAft>
                <a:spcPts val="0"/>
              </a:spcAft>
              <a:buFont typeface="Wingdings" panose="05000000000000000000" charset="0"/>
              <a:buChar char="Ø"/>
            </a:pPr>
            <a:r>
              <a:rPr lang="en-US"/>
              <a:t>Perhatikan tangan pasien, tidak terlalu dekat dengan klien, jaga jarak melebihi panjang tangan pasien.</a:t>
            </a:r>
            <a:endParaRPr lang="en-US"/>
          </a:p>
          <a:p>
            <a:pPr marL="793750" indent="15875" defTabSz="914400">
              <a:lnSpc>
                <a:spcPct val="100000"/>
              </a:lnSpc>
              <a:spcBef>
                <a:spcPts val="0"/>
              </a:spcBef>
              <a:spcAft>
                <a:spcPts val="0"/>
              </a:spcAft>
              <a:buFont typeface="Wingdings" panose="05000000000000000000" charset="0"/>
              <a:buChar char="Ø"/>
              <a:tabLst>
                <a:tab pos="1343025" algn="l"/>
              </a:tabLst>
            </a:pPr>
            <a:r>
              <a:rPr lang="en-US"/>
              <a:t> 	Gunakan bahasa tubuh positif. </a:t>
            </a:r>
            <a:endParaRPr lang="en-US"/>
          </a:p>
          <a:p>
            <a:pPr marL="1336040" indent="-526415" defTabSz="914400">
              <a:lnSpc>
                <a:spcPct val="100000"/>
              </a:lnSpc>
              <a:spcBef>
                <a:spcPts val="0"/>
              </a:spcBef>
              <a:spcAft>
                <a:spcPts val="0"/>
              </a:spcAft>
              <a:buFont typeface="Wingdings" panose="05000000000000000000" charset="0"/>
              <a:buChar char="Ø"/>
              <a:tabLst>
                <a:tab pos="1343025" algn="l"/>
              </a:tabLst>
            </a:pPr>
            <a:r>
              <a:rPr lang="en-US"/>
              <a:t>Gunakan pertanyaan reflektif, bukan pertanyaan menghakimi.</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Content Placeholder 2"/>
          <p:cNvSpPr>
            <a:spLocks noGrp="1"/>
          </p:cNvSpPr>
          <p:nvPr>
            <p:ph idx="1"/>
          </p:nvPr>
        </p:nvSpPr>
        <p:spPr>
          <a:xfrm>
            <a:off x="1363980" y="1344295"/>
            <a:ext cx="10356850" cy="5327650"/>
          </a:xfrm>
        </p:spPr>
        <p:txBody>
          <a:bodyPr>
            <a:noAutofit/>
          </a:bodyPr>
          <a:p>
            <a:pPr marL="457200" indent="-457200">
              <a:lnSpc>
                <a:spcPct val="100000"/>
              </a:lnSpc>
              <a:spcBef>
                <a:spcPts val="0"/>
              </a:spcBef>
              <a:spcAft>
                <a:spcPts val="0"/>
              </a:spcAft>
              <a:buFont typeface="+mj-lt"/>
              <a:buAutoNum type="alphaLcPeriod" startAt="2"/>
            </a:pPr>
            <a:r>
              <a:rPr lang="en-US" sz="2400"/>
              <a:t>Pada klien dengan amuk fisik</a:t>
            </a:r>
            <a:endParaRPr lang="en-US" sz="2400"/>
          </a:p>
          <a:p>
            <a:pPr marL="0" indent="457200">
              <a:lnSpc>
                <a:spcPct val="100000"/>
              </a:lnSpc>
              <a:spcBef>
                <a:spcPts val="0"/>
              </a:spcBef>
              <a:spcAft>
                <a:spcPts val="0"/>
              </a:spcAft>
              <a:buFont typeface="+mj-lt"/>
              <a:buNone/>
            </a:pPr>
            <a:r>
              <a:rPr lang="en-US" sz="2400"/>
              <a:t>Jika klien mulai gelisah atau sulit diarahkan, aktifkan tim krisis:</a:t>
            </a:r>
            <a:endParaRPr lang="en-US" sz="2400"/>
          </a:p>
          <a:p>
            <a:pPr marL="491490" indent="-16510">
              <a:lnSpc>
                <a:spcPct val="100000"/>
              </a:lnSpc>
              <a:spcBef>
                <a:spcPts val="0"/>
              </a:spcBef>
              <a:spcAft>
                <a:spcPts val="0"/>
              </a:spcAft>
              <a:buFont typeface="Wingdings" panose="05000000000000000000" charset="0"/>
              <a:buChar char="Ø"/>
            </a:pPr>
            <a:r>
              <a:rPr lang="en-US" sz="2400"/>
              <a:t>Panggil bantuan.</a:t>
            </a:r>
            <a:endParaRPr lang="en-US" sz="2400"/>
          </a:p>
          <a:p>
            <a:pPr marL="491490" indent="-16510">
              <a:lnSpc>
                <a:spcPct val="100000"/>
              </a:lnSpc>
              <a:spcBef>
                <a:spcPts val="0"/>
              </a:spcBef>
              <a:spcAft>
                <a:spcPts val="0"/>
              </a:spcAft>
              <a:buFont typeface="Wingdings" panose="05000000000000000000" charset="0"/>
              <a:buChar char="Ø"/>
            </a:pPr>
            <a:r>
              <a:rPr lang="en-US" sz="2400"/>
              <a:t>Amankan pasien lain dari lingkungan krisis</a:t>
            </a:r>
            <a:endParaRPr lang="en-US" sz="2400"/>
          </a:p>
          <a:p>
            <a:pPr marL="491490" indent="-16510">
              <a:lnSpc>
                <a:spcPct val="100000"/>
              </a:lnSpc>
              <a:spcBef>
                <a:spcPts val="0"/>
              </a:spcBef>
              <a:spcAft>
                <a:spcPts val="0"/>
              </a:spcAft>
              <a:buFont typeface="Wingdings" panose="05000000000000000000" charset="0"/>
              <a:buChar char="Ø"/>
            </a:pPr>
            <a:r>
              <a:rPr lang="en-US" sz="2400"/>
              <a:t>Lakukan pengekangan verbal jika memungkinkan</a:t>
            </a:r>
            <a:endParaRPr lang="en-US" sz="2400"/>
          </a:p>
          <a:p>
            <a:pPr marL="491490" indent="-16510">
              <a:lnSpc>
                <a:spcPct val="100000"/>
              </a:lnSpc>
              <a:spcBef>
                <a:spcPts val="0"/>
              </a:spcBef>
              <a:spcAft>
                <a:spcPts val="0"/>
              </a:spcAft>
              <a:buFont typeface="Wingdings" panose="05000000000000000000" charset="0"/>
              <a:buChar char="Ø"/>
            </a:pPr>
            <a:r>
              <a:rPr lang="en-US" sz="2400"/>
              <a:t>Tugas anggota tim mengamankan anggota tubuh klien </a:t>
            </a:r>
            <a:endParaRPr lang="en-US" sz="2400"/>
          </a:p>
          <a:p>
            <a:pPr marL="1002030" indent="-526415">
              <a:lnSpc>
                <a:spcPct val="100000"/>
              </a:lnSpc>
              <a:spcBef>
                <a:spcPts val="0"/>
              </a:spcBef>
              <a:spcAft>
                <a:spcPts val="0"/>
              </a:spcAft>
              <a:buFont typeface="Wingdings" panose="05000000000000000000" charset="0"/>
              <a:buChar char="Ø"/>
            </a:pPr>
            <a:r>
              <a:rPr lang="en-US" sz="2400"/>
              <a:t>Jelaskan intervensi tersebut kepada klien, upayakan untuk kerjasama</a:t>
            </a:r>
            <a:endParaRPr lang="en-US" sz="2400"/>
          </a:p>
          <a:p>
            <a:pPr marL="1017905" indent="-542290">
              <a:lnSpc>
                <a:spcPct val="100000"/>
              </a:lnSpc>
              <a:spcBef>
                <a:spcPts val="0"/>
              </a:spcBef>
              <a:spcAft>
                <a:spcPts val="0"/>
              </a:spcAft>
              <a:buFont typeface="Wingdings" panose="05000000000000000000" charset="0"/>
              <a:buChar char="Ø"/>
            </a:pPr>
            <a:r>
              <a:rPr lang="en-US" sz="2400"/>
              <a:t>Pengekangan/restrain terhadap pasien dilakukan atas petunjuk ketua tim  krisis dengan tehnik  four point restrain</a:t>
            </a:r>
            <a:endParaRPr lang="en-US" sz="2400"/>
          </a:p>
          <a:p>
            <a:pPr marL="491490" indent="-16510">
              <a:lnSpc>
                <a:spcPct val="100000"/>
              </a:lnSpc>
              <a:spcBef>
                <a:spcPts val="0"/>
              </a:spcBef>
              <a:spcAft>
                <a:spcPts val="0"/>
              </a:spcAft>
              <a:buFont typeface="Wingdings" panose="05000000000000000000" charset="0"/>
              <a:buChar char="Ø"/>
            </a:pPr>
            <a:r>
              <a:rPr lang="en-US" sz="2400"/>
              <a:t>Berikan obat sesuai instruksi dokter.</a:t>
            </a:r>
            <a:endParaRPr lang="en-US" sz="2400"/>
          </a:p>
          <a:p>
            <a:pPr marL="491490" indent="-16510">
              <a:lnSpc>
                <a:spcPct val="100000"/>
              </a:lnSpc>
              <a:spcBef>
                <a:spcPts val="0"/>
              </a:spcBef>
              <a:spcAft>
                <a:spcPts val="0"/>
              </a:spcAft>
              <a:buFont typeface="Wingdings" panose="05000000000000000000" charset="0"/>
              <a:buChar char="Ø"/>
            </a:pPr>
            <a:r>
              <a:rPr lang="en-US" sz="2400"/>
              <a:t>Pertahankan pendekatan yang tenang dan konsisten.</a:t>
            </a:r>
            <a:endParaRPr lang="en-US" sz="2400"/>
          </a:p>
          <a:p>
            <a:pPr marL="491490" indent="-16510" defTabSz="914400">
              <a:lnSpc>
                <a:spcPct val="100000"/>
              </a:lnSpc>
              <a:spcBef>
                <a:spcPts val="0"/>
              </a:spcBef>
              <a:spcAft>
                <a:spcPts val="0"/>
              </a:spcAft>
              <a:buFont typeface="Wingdings" panose="05000000000000000000" charset="0"/>
              <a:buChar char="Ø"/>
              <a:tabLst>
                <a:tab pos="984885" algn="l"/>
              </a:tabLst>
            </a:pPr>
            <a:r>
              <a:rPr lang="en-US" sz="2400"/>
              <a:t> 	Secara bertahap mengintegrasikan kembali dengan lingkungan. </a:t>
            </a:r>
            <a:endParaRPr lang="en-US" sz="24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Content Placeholder 4"/>
          <p:cNvSpPr>
            <a:spLocks noGrp="1"/>
          </p:cNvSpPr>
          <p:nvPr>
            <p:ph idx="1"/>
          </p:nvPr>
        </p:nvSpPr>
        <p:spPr>
          <a:xfrm>
            <a:off x="869950" y="1343660"/>
            <a:ext cx="10516870" cy="4976495"/>
          </a:xfrm>
        </p:spPr>
        <p:txBody>
          <a:bodyPr>
            <a:normAutofit/>
          </a:bodyPr>
          <a:p>
            <a:pPr marL="514350" indent="-514350" algn="just">
              <a:lnSpc>
                <a:spcPct val="100000"/>
              </a:lnSpc>
              <a:spcBef>
                <a:spcPts val="0"/>
              </a:spcBef>
              <a:spcAft>
                <a:spcPts val="0"/>
              </a:spcAft>
              <a:buFont typeface="+mj-lt"/>
              <a:buAutoNum type="alphaLcPeriod" startAt="3"/>
            </a:pPr>
            <a:r>
              <a:rPr lang="en-US" sz="2665">
                <a:sym typeface="+mn-ea"/>
              </a:rPr>
              <a:t>Pengikatan fisik / restrain</a:t>
            </a:r>
            <a:endParaRPr lang="en-US" sz="2665">
              <a:sym typeface="+mn-ea"/>
            </a:endParaRPr>
          </a:p>
          <a:p>
            <a:pPr marL="522605" indent="0" algn="just">
              <a:lnSpc>
                <a:spcPct val="100000"/>
              </a:lnSpc>
              <a:spcBef>
                <a:spcPts val="0"/>
              </a:spcBef>
              <a:spcAft>
                <a:spcPts val="0"/>
              </a:spcAft>
              <a:buFont typeface="+mj-lt"/>
              <a:buNone/>
            </a:pPr>
            <a:r>
              <a:rPr lang="en-US" sz="2665">
                <a:sym typeface="+mn-ea"/>
              </a:rPr>
              <a:t>Restrain dilakukan terhadap pasien yang tidak mampu mengontrol perilakunya meskipun telah diberikan terapi psikososial dan terapi medikasi. Restrain adalah pembatasan gerak klien dengan mengikat tangan dan  tungkai klien (Tehnik Four Ponint Restrain) dengan prosedur sebagai berikut:</a:t>
            </a:r>
            <a:endParaRPr lang="en-US" sz="2665">
              <a:sym typeface="+mn-ea"/>
            </a:endParaRPr>
          </a:p>
          <a:p>
            <a:pPr marL="1036955" indent="-514350" algn="just">
              <a:lnSpc>
                <a:spcPct val="100000"/>
              </a:lnSpc>
              <a:spcBef>
                <a:spcPts val="0"/>
              </a:spcBef>
              <a:spcAft>
                <a:spcPts val="0"/>
              </a:spcAft>
              <a:buFont typeface="+mj-lt"/>
              <a:buAutoNum type="arabicParenR"/>
            </a:pPr>
            <a:r>
              <a:rPr lang="en-US" sz="2665"/>
              <a:t>Berikan salam, panggil klien dengan namanya</a:t>
            </a:r>
            <a:endParaRPr lang="en-US" sz="2665"/>
          </a:p>
          <a:p>
            <a:pPr marL="1036955" indent="-514350" algn="just">
              <a:lnSpc>
                <a:spcPct val="100000"/>
              </a:lnSpc>
              <a:spcBef>
                <a:spcPts val="0"/>
              </a:spcBef>
              <a:spcAft>
                <a:spcPts val="0"/>
              </a:spcAft>
              <a:buFont typeface="+mj-lt"/>
              <a:buAutoNum type="arabicParenR"/>
            </a:pPr>
            <a:r>
              <a:rPr lang="en-US" sz="2665"/>
              <a:t>Jelaskan dan lakukan kontrak prosedur, tujuan, lamanya di restrain kepada klien dan keluarga bila perlu kontrak sepihak.</a:t>
            </a:r>
            <a:endParaRPr lang="en-US" sz="2665"/>
          </a:p>
          <a:p>
            <a:pPr marL="1036955" indent="-514350" algn="just">
              <a:lnSpc>
                <a:spcPct val="100000"/>
              </a:lnSpc>
              <a:spcBef>
                <a:spcPts val="0"/>
              </a:spcBef>
              <a:spcAft>
                <a:spcPts val="0"/>
              </a:spcAft>
              <a:buFont typeface="+mj-lt"/>
              <a:buAutoNum type="arabicParenR"/>
            </a:pPr>
            <a:r>
              <a:rPr lang="en-US" sz="2665"/>
              <a:t>Berbicara secara meyakinkan kepada pasien untuk menghentikan perilakunya</a:t>
            </a:r>
            <a:endParaRPr lang="en-US" sz="2665"/>
          </a:p>
          <a:p>
            <a:pPr marL="1036955" indent="-514350" algn="just">
              <a:lnSpc>
                <a:spcPct val="90000"/>
              </a:lnSpc>
              <a:spcBef>
                <a:spcPts val="0"/>
              </a:spcBef>
              <a:spcAft>
                <a:spcPts val="0"/>
              </a:spcAft>
              <a:buFont typeface="+mj-lt"/>
              <a:buAutoNum type="arabicParenR"/>
            </a:pPr>
            <a:endParaRPr lang="en-US"/>
          </a:p>
          <a:p>
            <a:pPr marL="1036955" indent="-514350" algn="just">
              <a:lnSpc>
                <a:spcPct val="90000"/>
              </a:lnSpc>
              <a:spcBef>
                <a:spcPts val="0"/>
              </a:spcBef>
              <a:spcAft>
                <a:spcPts val="0"/>
              </a:spcAft>
              <a:buFont typeface="+mj-lt"/>
              <a:buAutoNum type="arabicParenR"/>
            </a:pPr>
            <a:endParaRPr lang="en-US"/>
          </a:p>
          <a:p>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Content Placeholder 4"/>
          <p:cNvSpPr>
            <a:spLocks noGrp="1"/>
          </p:cNvSpPr>
          <p:nvPr>
            <p:ph idx="1"/>
          </p:nvPr>
        </p:nvSpPr>
        <p:spPr>
          <a:xfrm>
            <a:off x="869950" y="1343660"/>
            <a:ext cx="10516870" cy="4976495"/>
          </a:xfrm>
        </p:spPr>
        <p:txBody>
          <a:bodyPr>
            <a:normAutofit lnSpcReduction="20000"/>
          </a:bodyPr>
          <a:p>
            <a:pPr marL="1036955" indent="-514350" algn="just">
              <a:lnSpc>
                <a:spcPct val="100000"/>
              </a:lnSpc>
              <a:spcBef>
                <a:spcPts val="0"/>
              </a:spcBef>
              <a:spcAft>
                <a:spcPts val="0"/>
              </a:spcAft>
              <a:buClr>
                <a:srgbClr val="000000"/>
              </a:buClr>
              <a:buSzPct val="99000"/>
              <a:buFont typeface="+mj-lt"/>
              <a:buAutoNum type="arabicParenR" startAt="4"/>
            </a:pPr>
            <a:r>
              <a:rPr lang="en-US">
                <a:sym typeface="+mn-ea"/>
              </a:rPr>
              <a:t>Ulangi penjelasan jika tidak menghentikan perilakunya akan dilakukan pengikatan</a:t>
            </a:r>
            <a:endParaRPr lang="en-US"/>
          </a:p>
          <a:p>
            <a:pPr marL="1036955" indent="-514350" algn="just">
              <a:lnSpc>
                <a:spcPct val="100000"/>
              </a:lnSpc>
              <a:spcBef>
                <a:spcPts val="0"/>
              </a:spcBef>
              <a:spcAft>
                <a:spcPts val="0"/>
              </a:spcAft>
              <a:buClr>
                <a:srgbClr val="000000"/>
              </a:buClr>
              <a:buSzPct val="99000"/>
              <a:buFont typeface="+mj-lt"/>
              <a:buAutoNum type="arabicParenR" startAt="4"/>
            </a:pPr>
            <a:r>
              <a:rPr lang="en-US"/>
              <a:t>Tawarkan untuk menggunakan medikasi daripada dilakukan pengikatan. (Jangan tawar menawar dengan pasien)</a:t>
            </a:r>
            <a:endParaRPr lang="en-US"/>
          </a:p>
          <a:p>
            <a:pPr marL="1036955" indent="-514350" algn="just">
              <a:lnSpc>
                <a:spcPct val="100000"/>
              </a:lnSpc>
              <a:spcBef>
                <a:spcPts val="0"/>
              </a:spcBef>
              <a:spcAft>
                <a:spcPts val="0"/>
              </a:spcAft>
              <a:buClr>
                <a:srgbClr val="000000"/>
              </a:buClr>
              <a:buSzPct val="99000"/>
              <a:buFont typeface="+mj-lt"/>
              <a:buAutoNum type="arabicParenR" startAt="4"/>
            </a:pPr>
            <a:r>
              <a:rPr lang="en-US"/>
              <a:t>Jangan membiarkan pasien berfikir tentang keraguan kita untuk melakukan pengikatan.</a:t>
            </a:r>
            <a:endParaRPr lang="en-US"/>
          </a:p>
          <a:p>
            <a:pPr marL="1036955" indent="-530225" algn="just">
              <a:lnSpc>
                <a:spcPct val="100000"/>
              </a:lnSpc>
              <a:spcBef>
                <a:spcPts val="0"/>
              </a:spcBef>
              <a:spcAft>
                <a:spcPts val="0"/>
              </a:spcAft>
              <a:buClr>
                <a:srgbClr val="000000"/>
              </a:buClr>
              <a:buSzPct val="99000"/>
              <a:buFont typeface="+mj-lt"/>
              <a:buAutoNum type="arabicParenR" startAt="7"/>
            </a:pPr>
            <a:r>
              <a:rPr lang="en-US" sz="2800">
                <a:sym typeface="+mn-ea"/>
              </a:rPr>
              <a:t>Staf yang akan melakukan pengikatan harus sudah berada di tempat</a:t>
            </a:r>
            <a:endParaRPr lang="en-US" sz="2800">
              <a:sym typeface="+mn-ea"/>
            </a:endParaRPr>
          </a:p>
          <a:p>
            <a:pPr marL="1064895" indent="0" algn="just" defTabSz="914400">
              <a:lnSpc>
                <a:spcPct val="100000"/>
              </a:lnSpc>
              <a:spcBef>
                <a:spcPts val="0"/>
              </a:spcBef>
              <a:spcAft>
                <a:spcPts val="0"/>
              </a:spcAft>
              <a:buClr>
                <a:srgbClr val="000000"/>
              </a:buClr>
              <a:buSzPct val="99000"/>
              <a:buFont typeface="+mj-lt"/>
              <a:buNone/>
              <a:tabLst>
                <a:tab pos="984885" algn="l"/>
              </a:tabLst>
            </a:pPr>
            <a:r>
              <a:rPr lang="en-US" sz="2800">
                <a:sym typeface="+mn-ea"/>
              </a:rPr>
              <a:t>Susunan tim (5-6 orang) :</a:t>
            </a:r>
            <a:endParaRPr lang="en-US" sz="2800"/>
          </a:p>
          <a:p>
            <a:pPr marL="1049020" indent="0" algn="just" defTabSz="914400">
              <a:lnSpc>
                <a:spcPct val="100000"/>
              </a:lnSpc>
              <a:spcBef>
                <a:spcPts val="0"/>
              </a:spcBef>
              <a:spcAft>
                <a:spcPts val="0"/>
              </a:spcAft>
              <a:buClr>
                <a:srgbClr val="000000"/>
              </a:buClr>
              <a:buSzPct val="99000"/>
              <a:buFont typeface="Wingdings" panose="05000000000000000000" charset="0"/>
              <a:buChar char="ü"/>
              <a:tabLst>
                <a:tab pos="1522095" algn="l"/>
              </a:tabLst>
            </a:pPr>
            <a:r>
              <a:rPr lang="en-US" sz="2800">
                <a:sym typeface="+mn-ea"/>
              </a:rPr>
              <a:t> 	Empat orang menahan anggota gerak</a:t>
            </a:r>
            <a:endParaRPr lang="en-US" sz="2800">
              <a:sym typeface="+mn-ea"/>
            </a:endParaRPr>
          </a:p>
          <a:p>
            <a:pPr marL="1049020" indent="0" algn="just" defTabSz="914400">
              <a:lnSpc>
                <a:spcPct val="100000"/>
              </a:lnSpc>
              <a:spcBef>
                <a:spcPts val="0"/>
              </a:spcBef>
              <a:spcAft>
                <a:spcPts val="0"/>
              </a:spcAft>
              <a:buClr>
                <a:srgbClr val="000000"/>
              </a:buClr>
              <a:buSzPct val="99000"/>
              <a:buFont typeface="Wingdings" panose="05000000000000000000" charset="0"/>
              <a:buChar char="ü"/>
              <a:tabLst>
                <a:tab pos="1522095" algn="l"/>
              </a:tabLst>
            </a:pPr>
            <a:r>
              <a:rPr lang="en-US" sz="2800">
                <a:sym typeface="+mn-ea"/>
              </a:rPr>
              <a:t> 	Satu mengendalikan kepala</a:t>
            </a:r>
            <a:endParaRPr lang="en-US" sz="2800">
              <a:sym typeface="+mn-ea"/>
            </a:endParaRPr>
          </a:p>
          <a:p>
            <a:pPr marL="1049020" indent="0" algn="just" defTabSz="914400">
              <a:lnSpc>
                <a:spcPct val="100000"/>
              </a:lnSpc>
              <a:spcBef>
                <a:spcPts val="0"/>
              </a:spcBef>
              <a:spcAft>
                <a:spcPts val="0"/>
              </a:spcAft>
              <a:buClr>
                <a:srgbClr val="000000"/>
              </a:buClr>
              <a:buSzPct val="99000"/>
              <a:buFont typeface="Wingdings" panose="05000000000000000000" charset="0"/>
              <a:buChar char="ü"/>
              <a:tabLst>
                <a:tab pos="1522095" algn="l"/>
              </a:tabLst>
            </a:pPr>
            <a:r>
              <a:rPr lang="en-US" sz="2800">
                <a:sym typeface="+mn-ea"/>
              </a:rPr>
              <a:t> 	Satu melakukan prosedur pengikatan </a:t>
            </a:r>
            <a:endParaRPr lang="en-US"/>
          </a:p>
          <a:p>
            <a:pPr marL="522605" indent="0" algn="just">
              <a:lnSpc>
                <a:spcPct val="90000"/>
              </a:lnSpc>
              <a:spcBef>
                <a:spcPts val="0"/>
              </a:spcBef>
              <a:spcAft>
                <a:spcPts val="0"/>
              </a:spcAft>
              <a:buClr>
                <a:srgbClr val="000000"/>
              </a:buClr>
              <a:buSzPct val="99000"/>
              <a:buFont typeface="+mj-lt"/>
              <a:buNone/>
            </a:pPr>
            <a:endParaRPr lang="en-US"/>
          </a:p>
          <a:p>
            <a:pPr marL="1036955" indent="-514350" algn="just">
              <a:lnSpc>
                <a:spcPct val="90000"/>
              </a:lnSpc>
              <a:spcBef>
                <a:spcPts val="0"/>
              </a:spcBef>
              <a:spcAft>
                <a:spcPts val="0"/>
              </a:spcAft>
              <a:buFont typeface="+mj-lt"/>
              <a:buAutoNum type="arabicParenR" startAt="4"/>
            </a:pPr>
            <a:endParaRPr lang="en-US"/>
          </a:p>
          <a:p>
            <a:pPr marL="1036955" indent="-514350" algn="just">
              <a:lnSpc>
                <a:spcPct val="90000"/>
              </a:lnSpc>
              <a:spcBef>
                <a:spcPts val="0"/>
              </a:spcBef>
              <a:spcAft>
                <a:spcPts val="0"/>
              </a:spcAft>
              <a:buFont typeface="+mj-lt"/>
              <a:buAutoNum type="arabicParenR" startAt="4"/>
            </a:pPr>
            <a:endParaRPr lang="en-US"/>
          </a:p>
          <a:p>
            <a:endParaRPr lang="en-US"/>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Content Placeholder 4"/>
          <p:cNvSpPr>
            <a:spLocks noGrp="1"/>
          </p:cNvSpPr>
          <p:nvPr>
            <p:ph idx="1"/>
          </p:nvPr>
        </p:nvSpPr>
        <p:spPr>
          <a:xfrm>
            <a:off x="869950" y="1216025"/>
            <a:ext cx="10930890" cy="4976495"/>
          </a:xfrm>
        </p:spPr>
        <p:txBody>
          <a:bodyPr>
            <a:noAutofit/>
          </a:bodyPr>
          <a:p>
            <a:pPr marL="1036955" indent="-673735" algn="just">
              <a:lnSpc>
                <a:spcPct val="100000"/>
              </a:lnSpc>
              <a:spcBef>
                <a:spcPts val="0"/>
              </a:spcBef>
              <a:spcAft>
                <a:spcPts val="0"/>
              </a:spcAft>
              <a:buClr>
                <a:srgbClr val="000000"/>
              </a:buClr>
              <a:buSzPct val="99000"/>
              <a:buFont typeface="+mj-lt"/>
              <a:buAutoNum type="arabicParenR" startAt="8"/>
            </a:pPr>
            <a:r>
              <a:rPr lang="en-US"/>
              <a:t>Siapkan peralatan dan medikasi</a:t>
            </a:r>
            <a:endParaRPr lang="en-US"/>
          </a:p>
          <a:p>
            <a:pPr marL="1036955" indent="-673735" algn="just">
              <a:lnSpc>
                <a:spcPct val="100000"/>
              </a:lnSpc>
              <a:spcBef>
                <a:spcPts val="0"/>
              </a:spcBef>
              <a:spcAft>
                <a:spcPts val="0"/>
              </a:spcAft>
              <a:buClr>
                <a:srgbClr val="000000"/>
              </a:buClr>
              <a:buSzPct val="99000"/>
              <a:buFont typeface="+mj-lt"/>
              <a:buAutoNum type="arabicParenR" startAt="8"/>
            </a:pPr>
            <a:r>
              <a:rPr lang="en-US"/>
              <a:t>Lakukan pengikatan</a:t>
            </a:r>
            <a:endParaRPr lang="en-US"/>
          </a:p>
          <a:p>
            <a:pPr marL="1511935" indent="-462915" algn="just">
              <a:lnSpc>
                <a:spcPct val="100000"/>
              </a:lnSpc>
              <a:spcBef>
                <a:spcPts val="0"/>
              </a:spcBef>
              <a:spcAft>
                <a:spcPts val="0"/>
              </a:spcAft>
              <a:buClr>
                <a:srgbClr val="000000"/>
              </a:buClr>
              <a:buSzPct val="99000"/>
              <a:buFont typeface="Wingdings" panose="05000000000000000000" charset="0"/>
              <a:buChar char="ü"/>
            </a:pPr>
            <a:r>
              <a:rPr lang="en-US"/>
              <a:t>Tiap anggota gerak satu ikatan</a:t>
            </a:r>
            <a:endParaRPr lang="en-US"/>
          </a:p>
          <a:p>
            <a:pPr marL="1527810" indent="-478790" algn="just">
              <a:lnSpc>
                <a:spcPct val="100000"/>
              </a:lnSpc>
              <a:spcBef>
                <a:spcPts val="0"/>
              </a:spcBef>
              <a:spcAft>
                <a:spcPts val="0"/>
              </a:spcAft>
              <a:buClr>
                <a:srgbClr val="000000"/>
              </a:buClr>
              <a:buSzPct val="99000"/>
              <a:buFont typeface="Wingdings" panose="05000000000000000000" charset="0"/>
              <a:buChar char="ü"/>
            </a:pPr>
            <a:r>
              <a:rPr lang="en-US"/>
              <a:t>Ikatan pada posisi sedemikian rupa agar tidak mengganggu</a:t>
            </a:r>
            <a:endParaRPr lang="en-US"/>
          </a:p>
          <a:p>
            <a:pPr marL="1527810" indent="-478790" algn="just">
              <a:lnSpc>
                <a:spcPct val="100000"/>
              </a:lnSpc>
              <a:spcBef>
                <a:spcPts val="0"/>
              </a:spcBef>
              <a:spcAft>
                <a:spcPts val="0"/>
              </a:spcAft>
              <a:buClr>
                <a:srgbClr val="000000"/>
              </a:buClr>
              <a:buSzPct val="99000"/>
              <a:buFont typeface="Wingdings" panose="05000000000000000000" charset="0"/>
              <a:buChar char="ü"/>
            </a:pPr>
            <a:r>
              <a:rPr lang="en-US"/>
              <a:t>Aliran cairan IV jika diperlukan</a:t>
            </a:r>
            <a:endParaRPr lang="en-US"/>
          </a:p>
          <a:p>
            <a:pPr marL="1527810" indent="-478790" algn="just">
              <a:lnSpc>
                <a:spcPct val="100000"/>
              </a:lnSpc>
              <a:spcBef>
                <a:spcPts val="0"/>
              </a:spcBef>
              <a:spcAft>
                <a:spcPts val="0"/>
              </a:spcAft>
              <a:buClr>
                <a:srgbClr val="000000"/>
              </a:buClr>
              <a:buSzPct val="99000"/>
              <a:buFont typeface="Wingdings" panose="05000000000000000000" charset="0"/>
              <a:buChar char="ü"/>
            </a:pPr>
            <a:r>
              <a:rPr lang="en-US"/>
              <a:t>Posisi kepala lebih tinggi untuk menghindari aspirasi</a:t>
            </a:r>
            <a:endParaRPr lang="en-US"/>
          </a:p>
          <a:p>
            <a:pPr marL="1527810" indent="-478790" algn="just">
              <a:lnSpc>
                <a:spcPct val="100000"/>
              </a:lnSpc>
              <a:spcBef>
                <a:spcPts val="0"/>
              </a:spcBef>
              <a:spcAft>
                <a:spcPts val="0"/>
              </a:spcAft>
              <a:buClr>
                <a:srgbClr val="000000"/>
              </a:buClr>
              <a:buSzPct val="99000"/>
              <a:buFont typeface="Wingdings" panose="05000000000000000000" charset="0"/>
              <a:buChar char="ü"/>
            </a:pPr>
            <a:r>
              <a:rPr lang="en-US"/>
              <a:t>Lakukan pemeriksaan vital sign (tiap ½ jam)</a:t>
            </a:r>
            <a:endParaRPr lang="en-US"/>
          </a:p>
          <a:p>
            <a:pPr marL="1033145" indent="-653415" algn="just">
              <a:lnSpc>
                <a:spcPct val="100000"/>
              </a:lnSpc>
              <a:spcBef>
                <a:spcPts val="0"/>
              </a:spcBef>
              <a:spcAft>
                <a:spcPts val="0"/>
              </a:spcAft>
              <a:buClr>
                <a:srgbClr val="000000"/>
              </a:buClr>
              <a:buSzPct val="99000"/>
              <a:buFont typeface="+mj-lt"/>
              <a:buAutoNum type="arabicParenR" startAt="10"/>
            </a:pPr>
            <a:r>
              <a:rPr lang="en-US">
                <a:sym typeface="+mn-ea"/>
              </a:rPr>
              <a:t>Atur posisi anatomis agar ikatan tidak terjangkau oleh pasien</a:t>
            </a:r>
            <a:endParaRPr lang="en-US"/>
          </a:p>
          <a:p>
            <a:pPr marL="1036955" indent="-673735" algn="just">
              <a:lnSpc>
                <a:spcPct val="100000"/>
              </a:lnSpc>
              <a:spcBef>
                <a:spcPts val="0"/>
              </a:spcBef>
              <a:spcAft>
                <a:spcPts val="0"/>
              </a:spcAft>
              <a:buClr>
                <a:srgbClr val="000000"/>
              </a:buClr>
              <a:buSzPct val="99000"/>
              <a:buFont typeface="+mj-lt"/>
              <a:buAutoNum type="arabicParenR" startAt="10"/>
            </a:pPr>
            <a:r>
              <a:rPr lang="en-US">
                <a:sym typeface="+mn-ea"/>
              </a:rPr>
              <a:t>Tempatkan pasien pada tempat yang mudah dilihat oleh staf</a:t>
            </a:r>
            <a:endParaRPr lang="en-US"/>
          </a:p>
          <a:p>
            <a:pPr marL="1036955" indent="-673735" algn="just">
              <a:lnSpc>
                <a:spcPct val="100000"/>
              </a:lnSpc>
              <a:spcBef>
                <a:spcPts val="0"/>
              </a:spcBef>
              <a:spcAft>
                <a:spcPts val="0"/>
              </a:spcAft>
              <a:buClr>
                <a:srgbClr val="000000"/>
              </a:buClr>
              <a:buSzPct val="99000"/>
              <a:buFont typeface="+mj-lt"/>
              <a:buAutoNum type="arabicParenR" startAt="10"/>
            </a:pPr>
            <a:r>
              <a:rPr lang="en-US">
                <a:sym typeface="+mn-ea"/>
              </a:rPr>
              <a:t>Manset / restrain diperiksa tiap 60 menit demi kenyamanan</a:t>
            </a:r>
            <a:endParaRPr lang="en-US"/>
          </a:p>
          <a:p>
            <a:pPr marL="1036955" indent="-673735" algn="just">
              <a:lnSpc>
                <a:spcPct val="100000"/>
              </a:lnSpc>
              <a:spcBef>
                <a:spcPts val="0"/>
              </a:spcBef>
              <a:spcAft>
                <a:spcPts val="0"/>
              </a:spcAft>
              <a:buClr>
                <a:srgbClr val="000000"/>
              </a:buClr>
              <a:buSzPct val="99000"/>
              <a:buFont typeface="+mj-lt"/>
              <a:buAutoNum type="arabicParenR" startAt="10"/>
            </a:pPr>
            <a:r>
              <a:rPr lang="en-US">
                <a:sym typeface="+mn-ea"/>
              </a:rPr>
              <a:t>Merubah posisi tiap 60 meni</a:t>
            </a:r>
            <a:r>
              <a:rPr lang="en-US" sz="2400">
                <a:sym typeface="+mn-ea"/>
              </a:rPr>
              <a:t>t</a:t>
            </a:r>
            <a:endParaRPr lang="en-US" sz="2400"/>
          </a:p>
          <a:p>
            <a:pPr marL="1036955" indent="-514350" algn="just">
              <a:lnSpc>
                <a:spcPct val="90000"/>
              </a:lnSpc>
              <a:spcBef>
                <a:spcPts val="0"/>
              </a:spcBef>
              <a:spcAft>
                <a:spcPts val="0"/>
              </a:spcAft>
              <a:buClr>
                <a:srgbClr val="000000"/>
              </a:buClr>
              <a:buSzPct val="99000"/>
              <a:buFont typeface="+mj-lt"/>
              <a:buAutoNum type="arabicParenR" startAt="10"/>
            </a:pPr>
            <a:endParaRPr lang="en-US" sz="2400"/>
          </a:p>
          <a:p>
            <a:pPr marL="1036955" indent="-514350" algn="just">
              <a:lnSpc>
                <a:spcPct val="90000"/>
              </a:lnSpc>
              <a:spcBef>
                <a:spcPts val="0"/>
              </a:spcBef>
              <a:spcAft>
                <a:spcPts val="0"/>
              </a:spcAft>
              <a:buFont typeface="+mj-lt"/>
              <a:buAutoNum type="arabicParenR" startAt="10"/>
            </a:pPr>
            <a:endParaRPr lang="en-US" sz="2400"/>
          </a:p>
          <a:p>
            <a:endParaRPr lang="en-US" sz="16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Content Placeholder 4"/>
          <p:cNvSpPr>
            <a:spLocks noGrp="1"/>
          </p:cNvSpPr>
          <p:nvPr>
            <p:ph idx="1"/>
          </p:nvPr>
        </p:nvSpPr>
        <p:spPr>
          <a:xfrm>
            <a:off x="869950" y="1343660"/>
            <a:ext cx="10516870" cy="4976495"/>
          </a:xfrm>
        </p:spPr>
        <p:txBody>
          <a:bodyPr>
            <a:normAutofit/>
          </a:bodyPr>
          <a:p>
            <a:pPr marL="1036955" indent="-673735" algn="just">
              <a:lnSpc>
                <a:spcPct val="100000"/>
              </a:lnSpc>
              <a:spcBef>
                <a:spcPts val="0"/>
              </a:spcBef>
              <a:spcAft>
                <a:spcPts val="0"/>
              </a:spcAft>
              <a:buClr>
                <a:srgbClr val="000000"/>
              </a:buClr>
              <a:buSzPct val="99000"/>
              <a:buFont typeface="+mj-lt"/>
              <a:buAutoNum type="arabicParenR" startAt="14"/>
            </a:pPr>
            <a:r>
              <a:rPr lang="en-US"/>
              <a:t>Monitor tanda-tanda vital tiap 60 menit</a:t>
            </a:r>
            <a:endParaRPr lang="en-US"/>
          </a:p>
          <a:p>
            <a:pPr marL="1036955" indent="-673735" algn="just">
              <a:lnSpc>
                <a:spcPct val="100000"/>
              </a:lnSpc>
              <a:spcBef>
                <a:spcPts val="0"/>
              </a:spcBef>
              <a:spcAft>
                <a:spcPts val="0"/>
              </a:spcAft>
              <a:buClr>
                <a:srgbClr val="000000"/>
              </a:buClr>
              <a:buSzPct val="99000"/>
              <a:buFont typeface="+mj-lt"/>
              <a:buAutoNum type="arabicParenR" startAt="14"/>
            </a:pPr>
            <a:r>
              <a:rPr lang="en-US"/>
              <a:t>Waspada terhadap tindakan manipulasi pasien</a:t>
            </a:r>
            <a:endParaRPr lang="en-US"/>
          </a:p>
          <a:p>
            <a:pPr marL="1036955" indent="-673735" algn="just">
              <a:lnSpc>
                <a:spcPct val="100000"/>
              </a:lnSpc>
              <a:spcBef>
                <a:spcPts val="0"/>
              </a:spcBef>
              <a:spcAft>
                <a:spcPts val="0"/>
              </a:spcAft>
              <a:buClr>
                <a:srgbClr val="000000"/>
              </a:buClr>
              <a:buSzPct val="99000"/>
              <a:buFont typeface="+mj-lt"/>
              <a:buAutoNum type="arabicParenR" startAt="14"/>
            </a:pPr>
            <a:r>
              <a:rPr lang="en-US"/>
              <a:t>Latih pasien mengontrol perilaku sebelum ikatan dilepas</a:t>
            </a:r>
            <a:endParaRPr lang="en-US"/>
          </a:p>
          <a:p>
            <a:pPr marL="1036955" indent="-673735" algn="just">
              <a:lnSpc>
                <a:spcPct val="100000"/>
              </a:lnSpc>
              <a:spcBef>
                <a:spcPts val="0"/>
              </a:spcBef>
              <a:spcAft>
                <a:spcPts val="0"/>
              </a:spcAft>
              <a:buClr>
                <a:srgbClr val="000000"/>
              </a:buClr>
              <a:buSzPct val="99000"/>
              <a:buFont typeface="+mj-lt"/>
              <a:buAutoNum type="arabicParenR" startAt="14"/>
            </a:pPr>
            <a:r>
              <a:rPr lang="en-US"/>
              <a:t>Setelah pasien dapat dikendalikan, satu manset sekali waktu harus dilepas dengan interval 5 menit, bergantian kiri dan kanan</a:t>
            </a:r>
            <a:endParaRPr lang="en-US"/>
          </a:p>
          <a:p>
            <a:pPr marL="1036955" indent="-673735" algn="just">
              <a:lnSpc>
                <a:spcPct val="100000"/>
              </a:lnSpc>
              <a:spcBef>
                <a:spcPts val="0"/>
              </a:spcBef>
              <a:spcAft>
                <a:spcPts val="0"/>
              </a:spcAft>
              <a:buClr>
                <a:srgbClr val="000000"/>
              </a:buClr>
              <a:buSzPct val="99000"/>
              <a:buFont typeface="+mj-lt"/>
              <a:buAutoNum type="arabicParenR" startAt="14"/>
            </a:pPr>
            <a:r>
              <a:rPr lang="en-US"/>
              <a:t>Dua ikatan terakhir harus dilakukan bersama-sama (tidak menganjurkan mengikat pasien dengan satu ikatan pada anggota gerak)</a:t>
            </a:r>
            <a:endParaRPr lang="en-US"/>
          </a:p>
          <a:p>
            <a:pPr marL="1036955" indent="-657860" algn="just">
              <a:lnSpc>
                <a:spcPct val="90000"/>
              </a:lnSpc>
              <a:spcBef>
                <a:spcPts val="0"/>
              </a:spcBef>
              <a:spcAft>
                <a:spcPts val="0"/>
              </a:spcAft>
              <a:buFont typeface="+mj-lt"/>
              <a:buAutoNum type="arabicParenR" startAt="14"/>
            </a:pPr>
            <a:r>
              <a:rPr lang="en-US"/>
              <a:t>Dokumentasikan seluruh tindakan dan respon pasien</a:t>
            </a:r>
            <a:endParaRPr lang="en-US"/>
          </a:p>
          <a:p>
            <a:endParaRPr lang="en-US"/>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838200" y="987998"/>
            <a:ext cx="10515600" cy="1045231"/>
          </a:xfrm>
        </p:spPr>
        <p:txBody>
          <a:bodyPr>
            <a:normAutofit/>
          </a:bodyPr>
          <a:p>
            <a:r>
              <a:rPr lang="en-US" sz="3110"/>
              <a:t>KOMPLIKASI YANG DAPAT TERJADI AKIBAT RESTRAIN</a:t>
            </a:r>
            <a:endParaRPr lang="en-US" sz="3110"/>
          </a:p>
        </p:txBody>
      </p:sp>
      <p:sp>
        <p:nvSpPr>
          <p:cNvPr id="3" name="Content Placeholder 2"/>
          <p:cNvSpPr>
            <a:spLocks noGrp="1"/>
          </p:cNvSpPr>
          <p:nvPr>
            <p:ph sz="half" idx="1"/>
          </p:nvPr>
        </p:nvSpPr>
        <p:spPr>
          <a:xfrm>
            <a:off x="838200" y="1927225"/>
            <a:ext cx="5181600" cy="4351338"/>
          </a:xfrm>
        </p:spPr>
        <p:txBody>
          <a:bodyPr>
            <a:noAutofit/>
          </a:bodyPr>
          <a:p>
            <a:pPr marL="490220" indent="-490220">
              <a:lnSpc>
                <a:spcPct val="100000"/>
              </a:lnSpc>
              <a:buFont typeface="Wingdings" panose="05000000000000000000" charset="0"/>
              <a:buChar char="Ø"/>
            </a:pPr>
            <a:r>
              <a:rPr lang="en-US" sz="2200"/>
              <a:t>Sufokasi</a:t>
            </a:r>
            <a:endParaRPr lang="en-US" sz="2200"/>
          </a:p>
          <a:p>
            <a:pPr marL="490220" indent="-490220">
              <a:lnSpc>
                <a:spcPct val="100000"/>
              </a:lnSpc>
              <a:buFont typeface="Wingdings" panose="05000000000000000000" charset="0"/>
              <a:buChar char="Ø"/>
            </a:pPr>
            <a:r>
              <a:rPr lang="en-US" sz="2200"/>
              <a:t>Gangguan sirkulasi</a:t>
            </a:r>
            <a:endParaRPr lang="en-US" sz="2200"/>
          </a:p>
          <a:p>
            <a:pPr marL="490220" indent="-490220">
              <a:lnSpc>
                <a:spcPct val="100000"/>
              </a:lnSpc>
              <a:buFont typeface="Wingdings" panose="05000000000000000000" charset="0"/>
              <a:buChar char="Ø"/>
            </a:pPr>
            <a:r>
              <a:rPr lang="en-US" sz="2200"/>
              <a:t>Gangguan integritas kulit</a:t>
            </a:r>
            <a:endParaRPr lang="en-US" sz="2200"/>
          </a:p>
          <a:p>
            <a:pPr marL="490220" indent="-490220">
              <a:lnSpc>
                <a:spcPct val="100000"/>
              </a:lnSpc>
              <a:buFont typeface="Wingdings" panose="05000000000000000000" charset="0"/>
              <a:buChar char="Ø"/>
            </a:pPr>
            <a:r>
              <a:rPr lang="en-US" sz="2200"/>
              <a:t>Fraktur</a:t>
            </a:r>
            <a:endParaRPr lang="en-US" sz="2200"/>
          </a:p>
          <a:p>
            <a:pPr marL="490220" indent="-490220">
              <a:lnSpc>
                <a:spcPct val="100000"/>
              </a:lnSpc>
              <a:buFont typeface="Wingdings" panose="05000000000000000000" charset="0"/>
              <a:buChar char="Ø"/>
            </a:pPr>
            <a:r>
              <a:rPr lang="en-US" sz="2200"/>
              <a:t>Penurunan neurosensori</a:t>
            </a:r>
            <a:endParaRPr lang="en-US" sz="2200"/>
          </a:p>
          <a:p>
            <a:pPr marL="490220" indent="-490220">
              <a:lnSpc>
                <a:spcPct val="100000"/>
              </a:lnSpc>
              <a:buFont typeface="Wingdings" panose="05000000000000000000" charset="0"/>
              <a:buChar char="Ø"/>
            </a:pPr>
            <a:r>
              <a:rPr lang="en-US" sz="2200"/>
              <a:t>Luka tekan dan kontraktur</a:t>
            </a:r>
            <a:endParaRPr lang="en-US" sz="2200"/>
          </a:p>
          <a:p>
            <a:pPr marL="490220" indent="-490220">
              <a:lnSpc>
                <a:spcPct val="100000"/>
              </a:lnSpc>
              <a:buFont typeface="Wingdings" panose="05000000000000000000" charset="0"/>
              <a:buChar char="Ø"/>
            </a:pPr>
            <a:r>
              <a:rPr lang="en-US" sz="2200"/>
              <a:t>Inkontinensia</a:t>
            </a:r>
            <a:endParaRPr lang="en-US" sz="2200"/>
          </a:p>
          <a:p>
            <a:pPr marL="490220" indent="-490220">
              <a:lnSpc>
                <a:spcPct val="100000"/>
              </a:lnSpc>
              <a:buFont typeface="Wingdings" panose="05000000000000000000" charset="0"/>
              <a:buChar char="Ø"/>
            </a:pPr>
            <a:r>
              <a:rPr lang="en-US" sz="2200"/>
              <a:t>Gangguan nutrisi dan hidrasi</a:t>
            </a:r>
            <a:endParaRPr lang="en-US" sz="2200"/>
          </a:p>
          <a:p>
            <a:pPr marL="490220" indent="-490220">
              <a:lnSpc>
                <a:spcPct val="100000"/>
              </a:lnSpc>
              <a:buFont typeface="Wingdings" panose="05000000000000000000" charset="0"/>
              <a:buChar char="Ø"/>
            </a:pPr>
            <a:r>
              <a:rPr lang="en-US" sz="2200"/>
              <a:t>Aspirasi dan kesulitan bernapas</a:t>
            </a:r>
            <a:endParaRPr lang="en-US" sz="2200"/>
          </a:p>
          <a:p>
            <a:pPr marL="490220" indent="-490220">
              <a:lnSpc>
                <a:spcPct val="100000"/>
              </a:lnSpc>
              <a:buFont typeface="Wingdings" panose="05000000000000000000" charset="0"/>
              <a:buChar char="Ø"/>
            </a:pPr>
            <a:r>
              <a:rPr lang="en-US" sz="2200"/>
              <a:t>Pengurangan massa tulang dan otot</a:t>
            </a:r>
            <a:endParaRPr lang="en-US" sz="2200"/>
          </a:p>
        </p:txBody>
      </p:sp>
      <p:pic>
        <p:nvPicPr>
          <p:cNvPr id="107" name="Content Placeholder 106"/>
          <p:cNvPicPr>
            <a:picLocks noChangeAspect="1"/>
          </p:cNvPicPr>
          <p:nvPr>
            <p:ph sz="half" idx="2"/>
          </p:nvPr>
        </p:nvPicPr>
        <p:blipFill>
          <a:blip r:embed="rId1"/>
          <a:stretch>
            <a:fillRect/>
          </a:stretch>
        </p:blipFill>
        <p:spPr>
          <a:xfrm>
            <a:off x="9528810" y="4593590"/>
            <a:ext cx="2360295" cy="1791970"/>
          </a:xfrm>
          <a:prstGeom prst="rect">
            <a:avLst/>
          </a:prstGeom>
          <a:noFill/>
          <a:ln w="9525">
            <a:noFill/>
          </a:ln>
        </p:spPr>
      </p:pic>
      <p:pic>
        <p:nvPicPr>
          <p:cNvPr id="108" name="Picture 107"/>
          <p:cNvPicPr/>
          <p:nvPr/>
        </p:nvPicPr>
        <p:blipFill>
          <a:blip r:embed="rId2"/>
          <a:stretch>
            <a:fillRect/>
          </a:stretch>
        </p:blipFill>
        <p:spPr>
          <a:xfrm>
            <a:off x="9365298" y="1926908"/>
            <a:ext cx="2143125" cy="2143125"/>
          </a:xfrm>
          <a:prstGeom prst="rect">
            <a:avLst/>
          </a:prstGeom>
          <a:noFill/>
          <a:ln w="9525">
            <a:noFill/>
          </a:ln>
        </p:spPr>
      </p:pic>
      <p:pic>
        <p:nvPicPr>
          <p:cNvPr id="109" name="Picture 108"/>
          <p:cNvPicPr/>
          <p:nvPr/>
        </p:nvPicPr>
        <p:blipFill>
          <a:blip r:embed="rId3"/>
          <a:stretch>
            <a:fillRect/>
          </a:stretch>
        </p:blipFill>
        <p:spPr>
          <a:xfrm>
            <a:off x="6690360" y="1927225"/>
            <a:ext cx="2195830" cy="2087880"/>
          </a:xfrm>
          <a:prstGeom prst="rect">
            <a:avLst/>
          </a:prstGeom>
          <a:noFill/>
          <a:ln w="9525">
            <a:noFill/>
          </a:ln>
        </p:spPr>
      </p:pic>
      <p:pic>
        <p:nvPicPr>
          <p:cNvPr id="110" name="Picture 109"/>
          <p:cNvPicPr/>
          <p:nvPr/>
        </p:nvPicPr>
        <p:blipFill>
          <a:blip r:embed="rId4"/>
          <a:srcRect l="16740" r="17488"/>
          <a:stretch>
            <a:fillRect/>
          </a:stretch>
        </p:blipFill>
        <p:spPr>
          <a:xfrm>
            <a:off x="6557010" y="4220210"/>
            <a:ext cx="2553335" cy="2164715"/>
          </a:xfrm>
          <a:prstGeom prst="rect">
            <a:avLst/>
          </a:prstGeom>
          <a:noFill/>
          <a:ln w="9525">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173480" y="988633"/>
            <a:ext cx="10515600" cy="1045231"/>
          </a:xfrm>
        </p:spPr>
        <p:txBody>
          <a:bodyPr/>
          <a:p>
            <a:r>
              <a:rPr lang="en-US" sz="4000"/>
              <a:t>EPIDEMIOLOGI JATUH PADA LANSIA</a:t>
            </a:r>
            <a:endParaRPr lang="en-US" sz="4000"/>
          </a:p>
        </p:txBody>
      </p:sp>
      <p:sp>
        <p:nvSpPr>
          <p:cNvPr id="3" name="Content Placeholder 2"/>
          <p:cNvSpPr>
            <a:spLocks noGrp="1"/>
          </p:cNvSpPr>
          <p:nvPr>
            <p:ph idx="1"/>
          </p:nvPr>
        </p:nvSpPr>
        <p:spPr>
          <a:xfrm>
            <a:off x="838200" y="2161540"/>
            <a:ext cx="10515600" cy="4015740"/>
          </a:xfrm>
        </p:spPr>
        <p:txBody>
          <a:bodyPr>
            <a:noAutofit/>
          </a:bodyPr>
          <a:p>
            <a:pPr algn="just"/>
            <a:r>
              <a:rPr lang="en-US" sz="2300">
                <a:latin typeface="Calibri" panose="020F0502020204030204" charset="0"/>
                <a:cs typeface="Calibri" panose="020F0502020204030204" charset="0"/>
              </a:rPr>
              <a:t>Jatuh adalah masalah umum bagi lansia. Lebih dari satu per tiga dari populasi di dunia yang berumur 65 tahun atau lebih atau sekitar 30 % lansia jatuh setiap tahunnya. Setelah usia 75 tahun, tingkat jatuh meningkat hingga 50% per tahun seiring dengan peningkatan cedera dan kematian.</a:t>
            </a:r>
            <a:endParaRPr lang="en-US" sz="2300">
              <a:latin typeface="Calibri" panose="020F0502020204030204" charset="0"/>
              <a:cs typeface="Calibri" panose="020F0502020204030204" charset="0"/>
            </a:endParaRPr>
          </a:p>
          <a:p>
            <a:pPr algn="just"/>
            <a:r>
              <a:rPr lang="en-US" sz="2300">
                <a:latin typeface="Calibri" panose="020F0502020204030204" charset="0"/>
                <a:cs typeface="Calibri" panose="020F0502020204030204" charset="0"/>
              </a:rPr>
              <a:t>Insiden jatuh lebih tinggi pada lansia di fasilitas perawatan jangka panjang. Sebagian besar jatuh di fasilitas perawatan jangka panjang terjadi di kamar atau kamar mandi penghuni, dengan 41% selama transfer dan 36% saat berjalan.</a:t>
            </a:r>
            <a:endParaRPr lang="en-US" sz="2300">
              <a:latin typeface="Calibri" panose="020F0502020204030204" charset="0"/>
              <a:cs typeface="Calibri" panose="020F0502020204030204" charset="0"/>
            </a:endParaRPr>
          </a:p>
          <a:p>
            <a:pPr algn="just"/>
            <a:r>
              <a:rPr lang="en-US" sz="2300">
                <a:latin typeface="Calibri" panose="020F0502020204030204" charset="0"/>
                <a:cs typeface="Calibri" panose="020F0502020204030204" charset="0"/>
              </a:rPr>
              <a:t>Mereka yang tinggal dalam fasilitas perawatan jangka panjang mungkin memiliki lebih banyak faktor risiko jatuh daripada lansia sehat yang tinggal di masyarakat, seperti: lebih banyak komorbiditas medis, kesulitan tidur, dan tingkat delirium yang lebih tinggi. Mengingat potensi serius komplikasi jatuh, upaya tambahan harus dilakukan dibuat untuk mencegah jatuh di fasilitas perawatan jangka panjang.</a:t>
            </a:r>
            <a:endParaRPr lang="en-US" sz="2300">
              <a:latin typeface="Calibri" panose="020F0502020204030204" charset="0"/>
              <a:cs typeface="Calibri" panose="020F0502020204030204"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106" name="Picture 105"/>
          <p:cNvPicPr/>
          <p:nvPr/>
        </p:nvPicPr>
        <p:blipFill>
          <a:blip r:embed="rId1"/>
          <a:stretch>
            <a:fillRect/>
          </a:stretch>
        </p:blipFill>
        <p:spPr>
          <a:xfrm>
            <a:off x="3241040" y="1350010"/>
            <a:ext cx="5854065" cy="4860290"/>
          </a:xfrm>
          <a:prstGeom prst="rect">
            <a:avLst/>
          </a:prstGeom>
          <a:noFill/>
          <a:ln w="9525">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 name="Title 3"/>
          <p:cNvSpPr>
            <a:spLocks noGrp="1"/>
          </p:cNvSpPr>
          <p:nvPr>
            <p:ph type="title"/>
          </p:nvPr>
        </p:nvSpPr>
        <p:spPr>
          <a:xfrm>
            <a:off x="840105" y="1003300"/>
            <a:ext cx="10515600" cy="687705"/>
          </a:xfrm>
        </p:spPr>
        <p:txBody>
          <a:bodyPr>
            <a:normAutofit/>
          </a:bodyPr>
          <a:p>
            <a:pPr algn="ctr"/>
            <a:r>
              <a:rPr lang="en-US" sz="3555" b="1"/>
              <a:t>FAKTOR RESIKO JATUH</a:t>
            </a:r>
            <a:endParaRPr lang="en-US" sz="3555" b="1"/>
          </a:p>
        </p:txBody>
      </p:sp>
      <p:sp>
        <p:nvSpPr>
          <p:cNvPr id="5" name="Text Placeholder 4"/>
          <p:cNvSpPr>
            <a:spLocks noGrp="1"/>
          </p:cNvSpPr>
          <p:nvPr>
            <p:ph type="body" idx="1"/>
          </p:nvPr>
        </p:nvSpPr>
        <p:spPr/>
        <p:txBody>
          <a:bodyPr/>
          <a:p>
            <a:r>
              <a:rPr lang="en-US"/>
              <a:t>FAKTOR INTRINSIK</a:t>
            </a:r>
            <a:endParaRPr lang="en-US"/>
          </a:p>
        </p:txBody>
      </p:sp>
      <p:sp>
        <p:nvSpPr>
          <p:cNvPr id="6" name="Content Placeholder 5"/>
          <p:cNvSpPr>
            <a:spLocks noGrp="1"/>
          </p:cNvSpPr>
          <p:nvPr>
            <p:ph sz="half" idx="2"/>
          </p:nvPr>
        </p:nvSpPr>
        <p:spPr>
          <a:xfrm>
            <a:off x="840105" y="2648585"/>
            <a:ext cx="5157470" cy="3956050"/>
          </a:xfrm>
        </p:spPr>
        <p:txBody>
          <a:bodyPr>
            <a:noAutofit/>
          </a:bodyPr>
          <a:p>
            <a:r>
              <a:rPr lang="en-US" sz="2000"/>
              <a:t>Usia lanjut</a:t>
            </a:r>
            <a:endParaRPr lang="en-US" sz="2000"/>
          </a:p>
          <a:p>
            <a:r>
              <a:rPr lang="en-US" sz="2000"/>
              <a:t>Status kesehatan yang kurang baik</a:t>
            </a:r>
            <a:endParaRPr lang="en-US" sz="2000"/>
          </a:p>
          <a:p>
            <a:r>
              <a:rPr lang="en-US" sz="2000"/>
              <a:t>Riwayat jatuh sebelumnya</a:t>
            </a:r>
            <a:endParaRPr lang="en-US" sz="2000"/>
          </a:p>
          <a:p>
            <a:r>
              <a:rPr lang="en-US" sz="2000"/>
              <a:t>Tingkat mobilitas yang tinggi</a:t>
            </a:r>
            <a:endParaRPr lang="en-US" sz="2000"/>
          </a:p>
          <a:p>
            <a:r>
              <a:rPr lang="en-US" sz="2000"/>
              <a:t>Gangguan penglihatan </a:t>
            </a:r>
            <a:endParaRPr lang="en-US" sz="2000"/>
          </a:p>
          <a:p>
            <a:r>
              <a:rPr lang="en-US" sz="2000"/>
              <a:t>Gangguan pendengaran </a:t>
            </a:r>
            <a:endParaRPr lang="en-US" sz="2000"/>
          </a:p>
          <a:p>
            <a:pPr algn="l"/>
            <a:r>
              <a:rPr lang="en-US" sz="2000"/>
              <a:t>Gangguan keseimbangan</a:t>
            </a:r>
            <a:endParaRPr lang="en-US" sz="2000"/>
          </a:p>
          <a:p>
            <a:pPr algn="l"/>
            <a:r>
              <a:rPr lang="en-US" sz="2000"/>
              <a:t>Penurunan fungsi kognitif</a:t>
            </a:r>
            <a:endParaRPr lang="en-US" sz="2000"/>
          </a:p>
          <a:p>
            <a:pPr algn="l"/>
            <a:r>
              <a:rPr lang="en-US" sz="2000"/>
              <a:t>Gangguan gaya berjalan</a:t>
            </a:r>
            <a:endParaRPr lang="en-US" sz="2200"/>
          </a:p>
          <a:p>
            <a:endParaRPr lang="en-US" sz="2200"/>
          </a:p>
        </p:txBody>
      </p:sp>
      <p:sp>
        <p:nvSpPr>
          <p:cNvPr id="7" name="Text Placeholder 6"/>
          <p:cNvSpPr>
            <a:spLocks noGrp="1"/>
          </p:cNvSpPr>
          <p:nvPr>
            <p:ph type="body" sz="quarter" idx="3"/>
          </p:nvPr>
        </p:nvSpPr>
        <p:spPr/>
        <p:txBody>
          <a:bodyPr/>
          <a:p>
            <a:r>
              <a:rPr lang="en-US"/>
              <a:t>FAKTOR EKSTRINSIK</a:t>
            </a:r>
            <a:endParaRPr lang="en-US"/>
          </a:p>
        </p:txBody>
      </p:sp>
      <p:sp>
        <p:nvSpPr>
          <p:cNvPr id="8" name="Content Placeholder 7"/>
          <p:cNvSpPr>
            <a:spLocks noGrp="1"/>
          </p:cNvSpPr>
          <p:nvPr>
            <p:ph sz="quarter" idx="4"/>
          </p:nvPr>
        </p:nvSpPr>
        <p:spPr>
          <a:xfrm>
            <a:off x="6172200" y="2648585"/>
            <a:ext cx="5183505" cy="3956050"/>
          </a:xfrm>
        </p:spPr>
        <p:txBody>
          <a:bodyPr/>
          <a:p>
            <a:r>
              <a:rPr lang="en-US" sz="2000"/>
              <a:t>Lantai yang licin atau permukaan pijakan yang tidak rata</a:t>
            </a:r>
            <a:endParaRPr lang="en-US" sz="2000"/>
          </a:p>
          <a:p>
            <a:r>
              <a:rPr lang="en-US" sz="2000"/>
              <a:t>Tersandung benda-benda</a:t>
            </a:r>
            <a:endParaRPr lang="en-US" sz="2000"/>
          </a:p>
          <a:p>
            <a:r>
              <a:rPr lang="en-US" sz="2000"/>
              <a:t>Pencahayaan yang kurang</a:t>
            </a:r>
            <a:endParaRPr lang="en-US" sz="2000"/>
          </a:p>
          <a:p>
            <a:r>
              <a:rPr lang="en-US" sz="2000"/>
              <a:t>WC jongkok</a:t>
            </a:r>
            <a:endParaRPr lang="en-US" sz="2000"/>
          </a:p>
          <a:p>
            <a:r>
              <a:rPr lang="en-US" sz="2000"/>
              <a:t>Tidak ada pegangan</a:t>
            </a:r>
            <a:endParaRPr lang="en-US" sz="2000"/>
          </a:p>
          <a:p>
            <a:r>
              <a:rPr lang="en-US" sz="2000"/>
              <a:t>Alas kaki licin</a:t>
            </a:r>
            <a:endParaRPr lang="en-US" sz="2000"/>
          </a:p>
          <a:p>
            <a:r>
              <a:rPr lang="en-US" sz="2000"/>
              <a:t>Rumah dua lantai</a:t>
            </a:r>
            <a:endParaRPr lang="en-US" sz="2000"/>
          </a:p>
          <a:p>
            <a:r>
              <a:rPr lang="en-US" sz="2000"/>
              <a:t>Perhatian atau dukungan keluarga yang kurang</a:t>
            </a:r>
            <a:endParaRPr lang="en-US" sz="2000"/>
          </a:p>
          <a:p>
            <a:endParaRPr lang="en-US"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9095" y="939800"/>
            <a:ext cx="6175375" cy="1045210"/>
          </a:xfrm>
        </p:spPr>
        <p:txBody>
          <a:bodyPr/>
          <a:lstStyle/>
          <a:p>
            <a:r>
              <a:rPr lang="en-US" altLang="en-ID"/>
              <a:t>DAMPAK JATUH</a:t>
            </a:r>
            <a:endParaRPr lang="en-US" altLang="en-ID"/>
          </a:p>
        </p:txBody>
      </p:sp>
      <p:sp>
        <p:nvSpPr>
          <p:cNvPr id="3" name="Content Placeholder 2"/>
          <p:cNvSpPr>
            <a:spLocks noGrp="1"/>
          </p:cNvSpPr>
          <p:nvPr>
            <p:ph idx="1"/>
          </p:nvPr>
        </p:nvSpPr>
        <p:spPr/>
        <p:txBody>
          <a:bodyPr>
            <a:normAutofit/>
          </a:bodyPr>
          <a:lstStyle/>
          <a:p>
            <a:pPr marL="0" indent="0" algn="just">
              <a:buNone/>
            </a:pPr>
            <a:r>
              <a:rPr lang="en-ID"/>
              <a:t>Kebanyakan jatuh tidak mengakibatkan cedera fisik yang serius namun sekitar 10%-25% dapat menyebabkan cedera serius. Risiko cedera dan kematian akibat jatuh meningkat seiring bertambahnya usia. </a:t>
            </a:r>
            <a:endParaRPr lang="en-ID"/>
          </a:p>
          <a:p>
            <a:pPr marL="0" indent="0" algn="just">
              <a:buNone/>
            </a:pPr>
            <a:r>
              <a:rPr lang="en-ID"/>
              <a:t>Jatuh juga merupakan penyebab paling umum lansia masuk rumah sakit terkait trauma. Alasan utama rawat inap setelah jatuh</a:t>
            </a:r>
            <a:r>
              <a:rPr lang="en-US" altLang="en-ID"/>
              <a:t> </a:t>
            </a:r>
            <a:r>
              <a:rPr lang="en-ID"/>
              <a:t>termasuk cedera otak traumatis (TBI) dan cedera ortopedi seperti patah tulang pinggul, lengan bawah, dan atas.</a:t>
            </a:r>
            <a:endParaRPr lang="en-ID"/>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ID" sz="3555" b="1"/>
              <a:t>PENILAIAN RISIKO JATUH PASIEN LANJUT USIA</a:t>
            </a:r>
            <a:endParaRPr lang="en-ID" sz="3555" b="1"/>
          </a:p>
        </p:txBody>
      </p:sp>
      <p:sp>
        <p:nvSpPr>
          <p:cNvPr id="3" name="Content Placeholder 2"/>
          <p:cNvSpPr>
            <a:spLocks noGrp="1"/>
          </p:cNvSpPr>
          <p:nvPr>
            <p:ph idx="1"/>
          </p:nvPr>
        </p:nvSpPr>
        <p:spPr/>
        <p:txBody>
          <a:bodyPr>
            <a:noAutofit/>
          </a:bodyPr>
          <a:lstStyle/>
          <a:p>
            <a:pPr algn="just"/>
            <a:r>
              <a:rPr lang="en-ID" sz="2300"/>
              <a:t>Untuk melakukan penilaian risiko jatuh, dapat dilakukan dengan menggunakan kuesioner Penilaian Risiko</a:t>
            </a:r>
            <a:r>
              <a:rPr lang="en-US" altLang="en-ID" sz="2300"/>
              <a:t> </a:t>
            </a:r>
            <a:r>
              <a:rPr lang="en-ID" sz="2300"/>
              <a:t>Jatuh Pasien Lanjut Usia.Tenaga medis perlu mengidentifikasi gejala/kriteria seperti yang disebutkan dalam kuesioner.</a:t>
            </a:r>
            <a:endParaRPr lang="en-ID" sz="2300"/>
          </a:p>
          <a:p>
            <a:pPr algn="just"/>
            <a:r>
              <a:rPr lang="en-ID" sz="2300"/>
              <a:t>Jika pada pasien dijumpai gejala/kriteria tersebut, maka pasien mendapat skor sesuai dengan skala yang tercantum.</a:t>
            </a:r>
            <a:endParaRPr lang="en-ID" sz="2300"/>
          </a:p>
          <a:p>
            <a:r>
              <a:rPr lang="en-ID" sz="2300"/>
              <a:t>Jika tidak, maka pasien mendapat nilai 0.</a:t>
            </a:r>
            <a:endParaRPr lang="en-ID" sz="2300"/>
          </a:p>
          <a:p>
            <a:r>
              <a:rPr lang="en-ID" sz="2300"/>
              <a:t>Selanjutnya seluruh skor dijumlah dan diklasifikasikan tingkat risikonya yaitu :</a:t>
            </a:r>
            <a:endParaRPr lang="en-ID" sz="2300"/>
          </a:p>
          <a:p>
            <a:pPr marL="0" indent="0">
              <a:buNone/>
            </a:pPr>
            <a:r>
              <a:rPr lang="en-US" altLang="en-ID" sz="2300"/>
              <a:t>    </a:t>
            </a:r>
            <a:r>
              <a:rPr lang="en-ID" sz="2300"/>
              <a:t>- Risiko rendah bila skor 1-3  Lakukan intervensi risiko rendah</a:t>
            </a:r>
            <a:endParaRPr lang="en-ID" sz="2300"/>
          </a:p>
          <a:p>
            <a:pPr marL="0" indent="0">
              <a:buNone/>
            </a:pPr>
            <a:r>
              <a:rPr lang="en-US" altLang="en-ID" sz="2300"/>
              <a:t>    </a:t>
            </a:r>
            <a:r>
              <a:rPr lang="en-ID" sz="2300"/>
              <a:t>- Risiko tinggi bila skor ≥ 4  </a:t>
            </a:r>
            <a:r>
              <a:rPr lang="en-US" altLang="en-ID" sz="2300"/>
              <a:t>   </a:t>
            </a:r>
            <a:r>
              <a:rPr lang="en-ID" sz="2300"/>
              <a:t>Lakukan intervensi risiko tinggi</a:t>
            </a:r>
            <a:endParaRPr lang="en-ID" sz="23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p:cNvPicPr>
          <p:nvPr/>
        </p:nvPicPr>
        <p:blipFill>
          <a:blip r:embed="rId1"/>
          <a:srcRect l="24773" t="20417" r="31708" b="9167"/>
          <a:stretch>
            <a:fillRect/>
          </a:stretch>
        </p:blipFill>
        <p:spPr>
          <a:xfrm>
            <a:off x="0" y="0"/>
            <a:ext cx="12192000" cy="64160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 name="Picture 3"/>
          <p:cNvPicPr>
            <a:picLocks noChangeAspect="1"/>
          </p:cNvPicPr>
          <p:nvPr/>
        </p:nvPicPr>
        <p:blipFill>
          <a:blip r:embed="rId1"/>
          <a:srcRect l="28544" t="11858" r="33777" b="20946"/>
          <a:stretch>
            <a:fillRect/>
          </a:stretch>
        </p:blipFill>
        <p:spPr>
          <a:xfrm>
            <a:off x="635" y="-635"/>
            <a:ext cx="12192000" cy="6648450"/>
          </a:xfrm>
          <a:prstGeom prst="rect">
            <a:avLst/>
          </a:prstGeom>
        </p:spPr>
      </p:pic>
      <p:sp>
        <p:nvSpPr>
          <p:cNvPr id="6" name="Text Box 5"/>
          <p:cNvSpPr txBox="1"/>
          <p:nvPr/>
        </p:nvSpPr>
        <p:spPr>
          <a:xfrm>
            <a:off x="9653905" y="6061710"/>
            <a:ext cx="4064000" cy="368300"/>
          </a:xfrm>
          <a:prstGeom prst="rect">
            <a:avLst/>
          </a:prstGeom>
          <a:noFill/>
        </p:spPr>
        <p:txBody>
          <a:bodyPr wrap="square" rtlCol="0">
            <a:spAutoFit/>
          </a:bodyPr>
          <a:p>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7" name="Picture 6"/>
          <p:cNvPicPr>
            <a:picLocks noChangeAspect="1"/>
          </p:cNvPicPr>
          <p:nvPr/>
        </p:nvPicPr>
        <p:blipFill>
          <a:blip r:embed="rId1"/>
          <a:srcRect l="23904" t="12206" r="31337" b="44176"/>
          <a:stretch>
            <a:fillRect/>
          </a:stretch>
        </p:blipFill>
        <p:spPr>
          <a:xfrm>
            <a:off x="0" y="1082040"/>
            <a:ext cx="12191365" cy="555244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9530</Words>
  <Application>WPS Presentation</Application>
  <PresentationFormat>Widescreen</PresentationFormat>
  <Paragraphs>213</Paragraphs>
  <Slides>30</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30</vt:i4>
      </vt:variant>
    </vt:vector>
  </HeadingPairs>
  <TitlesOfParts>
    <vt:vector size="42" baseType="lpstr">
      <vt:lpstr>Arial</vt:lpstr>
      <vt:lpstr>SimSun</vt:lpstr>
      <vt:lpstr>Wingdings</vt:lpstr>
      <vt:lpstr>Bahnschrift Condensed</vt:lpstr>
      <vt:lpstr>Bodoni MT</vt:lpstr>
      <vt:lpstr>Calibri</vt:lpstr>
      <vt:lpstr>Microsoft YaHei</vt:lpstr>
      <vt:lpstr>Arial Unicode MS</vt:lpstr>
      <vt:lpstr>Wingdings</vt:lpstr>
      <vt:lpstr>Calibri Light</vt:lpstr>
      <vt:lpstr>Office Theme</vt:lpstr>
      <vt:lpstr>Custom Design</vt:lpstr>
      <vt:lpstr>KEGAWATDARURATAN KELOMPOK KHUSUS (LANSIA)</vt:lpstr>
      <vt:lpstr>DEFINISI JATUH</vt:lpstr>
      <vt:lpstr>EPIDEMIOLOGI JATUH PADA LANSIA</vt:lpstr>
      <vt:lpstr>FAKTOR RESIKO JATUH</vt:lpstr>
      <vt:lpstr>DAMPAK JATUH</vt:lpstr>
      <vt:lpstr>PENILAIAN RISIKO JATUH PASIEN LANJUT USIA</vt:lpstr>
      <vt:lpstr>PowerPoint 演示文稿</vt:lpstr>
      <vt:lpstr>PowerPoint 演示文稿</vt:lpstr>
      <vt:lpstr>PowerPoint 演示文稿</vt:lpstr>
      <vt:lpstr>PowerPoint 演示文稿</vt:lpstr>
      <vt:lpstr>PENCEGAHAN</vt:lpstr>
      <vt:lpstr>PENCEGAHAN</vt:lpstr>
      <vt:lpstr>PENCEGAHAN</vt:lpstr>
      <vt:lpstr>KEGAWATDARURATAN PSIKIATRIK</vt:lpstr>
      <vt:lpstr>DEFINISI RESTRAIN</vt:lpstr>
      <vt:lpstr>TUJUAN RESTRAIN</vt:lpstr>
      <vt:lpstr>JENIS-JENIS RESTRAIN</vt:lpstr>
      <vt:lpstr>MANSET/TALI UNTUK PERGELANGAN TANGAN DAN KAKI</vt:lpstr>
      <vt:lpstr>KURSI RESTRAIN</vt:lpstr>
      <vt:lpstr>INDIKASI RESTRAIN</vt:lpstr>
      <vt:lpstr>Sebelum tindakan restrain, persetujuan keluarga sangat penting sebagai pengesahan aspek legal etik terhadap tindakan medis dan perawatan terhadap klien. Intervensi aktif ini dilakukan selama 15–20 menit oleh tim krisis yang terdiri dari seorang dokter, minimal 2 perawat dan 2 petugas keamanan. Dokter pemeriksa sebelum memerintahkan pelaksanaan restrain, bersama tim krisis melakukan proteksi diri secara verbal (tehnik de eskalasi). Anggota tim atas petunjuk ketua tim melakukan teknik four point restrain, dimana pergelangan tangan dan kaki menjadi point utama dalam pengikatan dan pasien dalam posisi terlentang diatas tempat tidur. Selanjutnya diakhiri dengan evaluasi yang menyeluruh dengan melihat respon perilaku, verbal, emosi, dan respon fisik pasien.  </vt:lpstr>
      <vt:lpstr>TAHAPAN DAN PANDUAN RESTRAIN</vt:lpstr>
      <vt:lpstr>PowerPoint 演示文稿</vt:lpstr>
      <vt:lpstr>PowerPoint 演示文稿</vt:lpstr>
      <vt:lpstr>PowerPoint 演示文稿</vt:lpstr>
      <vt:lpstr>PowerPoint 演示文稿</vt:lpstr>
      <vt:lpstr>PowerPoint 演示文稿</vt:lpstr>
      <vt:lpstr>PowerPoint 演示文稿</vt:lpstr>
      <vt:lpstr>KOMPLIKASI YANG DAPAT TERJADI AKIBAT RESTRAIN</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zulmah astuti</dc:creator>
  <cp:lastModifiedBy>ASUS</cp:lastModifiedBy>
  <cp:revision>6</cp:revision>
  <dcterms:created xsi:type="dcterms:W3CDTF">2023-08-20T08:06:00Z</dcterms:created>
  <dcterms:modified xsi:type="dcterms:W3CDTF">2023-09-19T03:03:26Z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F72A54677EBC46669E6DE30E33925FFA_12</vt:lpwstr>
  </property>
  <property fmtid="{D5CDD505-2E9C-101B-9397-08002B2CF9AE}" pid="3" name="KSOProductBuildVer">
    <vt:lpwstr>1033-12.2.0.13201</vt:lpwstr>
  </property>
</Properties>
</file>