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314" r:id="rId1"/>
    <p:sldMasterId id="2147484326" r:id="rId2"/>
  </p:sldMasterIdLst>
  <p:notesMasterIdLst>
    <p:notesMasterId r:id="rId25"/>
  </p:notesMasterIdLst>
  <p:sldIdLst>
    <p:sldId id="280" r:id="rId3"/>
    <p:sldId id="256" r:id="rId4"/>
    <p:sldId id="262" r:id="rId5"/>
    <p:sldId id="257" r:id="rId6"/>
    <p:sldId id="275" r:id="rId7"/>
    <p:sldId id="258" r:id="rId8"/>
    <p:sldId id="277" r:id="rId9"/>
    <p:sldId id="259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63" r:id="rId19"/>
    <p:sldId id="270" r:id="rId20"/>
    <p:sldId id="271" r:id="rId21"/>
    <p:sldId id="273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8" autoAdjust="0"/>
    <p:restoredTop sz="92101" autoAdjust="0"/>
  </p:normalViewPr>
  <p:slideViewPr>
    <p:cSldViewPr snapToGrid="0">
      <p:cViewPr>
        <p:scale>
          <a:sx n="70" d="100"/>
          <a:sy n="70" d="100"/>
        </p:scale>
        <p:origin x="-36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768F9-45C2-44A5-831E-E07771577F7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444A2-5BDE-4060-9F9C-36CD052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device that can both transmit and receive communications, in particular a combined radio transmitter and receiver.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Progress in SDR has led to escalation in protocol development and a wide spectrum of applications</a:t>
            </a:r>
          </a:p>
          <a:p>
            <a:endParaRPr lang="en-US" dirty="0" smtClean="0"/>
          </a:p>
          <a:p>
            <a:r>
              <a:rPr lang="en-US" dirty="0" smtClean="0"/>
              <a:t>SDR Designers intend to simplify the use of communication protocols</a:t>
            </a:r>
          </a:p>
          <a:p>
            <a:endParaRPr lang="en-US" dirty="0" smtClean="0"/>
          </a:p>
          <a:p>
            <a:r>
              <a:rPr lang="en-US" dirty="0" smtClean="0"/>
              <a:t>It also facilitates experimentation with prototypes on deployed networks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 in SDR has led to more emphasis on programmability, flexibility, portability, and energy efficiency, in cellular, Wi-Fi, and M2M communication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Advances in wireless technologies have altered consumers communication habits. Wireless technologies are an essential part of users daily lives, and its effect will become even larger in the future.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technical report, the World Wireless Research Forum (WWRF) has predicted that 7 trillion wireless devices for 7 billion people will be deployed by 2020 [1].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3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section, we discuss the classification of the various SDR design methodologies of the baseband processing block,</a:t>
            </a:r>
          </a:p>
          <a:p>
            <a:r>
              <a:rPr lang="en-US" dirty="0" smtClean="0"/>
              <a:t>namely GPP, GPU, DSP, FPGA, and co-design based methodologies.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Flexibility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Reconfigurability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Adaptability.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Power.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Efficiency.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section, we discuss the classification of the various SDR design methodologies of the baseband processing block,</a:t>
            </a:r>
          </a:p>
          <a:p>
            <a:r>
              <a:rPr lang="en-US" dirty="0" smtClean="0"/>
              <a:t>namely GPP, GPU, DSP, FPGA, and co-design based methodologies.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Flexibility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Reconfigurability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Adaptability.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Power.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Efficiency.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44A2-5BDE-4060-9F9C-36CD05203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40B-6390-4035-81B8-7D6A66E6F5D6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931E-9074-48EE-9DD2-08459A85EBB7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6A8-4CB1-4993-B0ED-D89E3C6DA763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5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72B42CB9-BE78-4971-938A-E6BEC37BF121}"/>
              </a:ext>
            </a:extLst>
          </p:cNvPr>
          <p:cNvSpPr txBox="1"/>
          <p:nvPr userDrawn="1"/>
        </p:nvSpPr>
        <p:spPr>
          <a:xfrm>
            <a:off x="341747" y="6450072"/>
            <a:ext cx="1169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B595962-5060-4C00-974B-8859CA1C986F}"/>
              </a:ext>
            </a:extLst>
          </p:cNvPr>
          <p:cNvSpPr txBox="1"/>
          <p:nvPr userDrawn="1"/>
        </p:nvSpPr>
        <p:spPr>
          <a:xfrm>
            <a:off x="2" y="6439309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4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B359887E-7AFA-45E7-B934-13098E35628A}"/>
              </a:ext>
            </a:extLst>
          </p:cNvPr>
          <p:cNvSpPr txBox="1"/>
          <p:nvPr userDrawn="1"/>
        </p:nvSpPr>
        <p:spPr>
          <a:xfrm>
            <a:off x="10788074" y="6485491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6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6899AAC2-E74E-448D-B0C8-C85ED4BCE0AE}"/>
              </a:ext>
            </a:extLst>
          </p:cNvPr>
          <p:cNvSpPr txBox="1"/>
          <p:nvPr userDrawn="1"/>
        </p:nvSpPr>
        <p:spPr>
          <a:xfrm>
            <a:off x="341747" y="6450072"/>
            <a:ext cx="1169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B57C84C1-0D98-42BD-8B07-F10677599F2A}"/>
              </a:ext>
            </a:extLst>
          </p:cNvPr>
          <p:cNvSpPr txBox="1"/>
          <p:nvPr userDrawn="1"/>
        </p:nvSpPr>
        <p:spPr>
          <a:xfrm>
            <a:off x="2" y="6439309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1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BC4FFCFB-A60A-4100-B16F-CF61E470F94C}"/>
              </a:ext>
            </a:extLst>
          </p:cNvPr>
          <p:cNvSpPr txBox="1"/>
          <p:nvPr userDrawn="1"/>
        </p:nvSpPr>
        <p:spPr>
          <a:xfrm>
            <a:off x="341747" y="6450072"/>
            <a:ext cx="1169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8E7761A8-FF6D-44F6-8465-CF72313C2666}"/>
              </a:ext>
            </a:extLst>
          </p:cNvPr>
          <p:cNvSpPr txBox="1"/>
          <p:nvPr userDrawn="1"/>
        </p:nvSpPr>
        <p:spPr>
          <a:xfrm>
            <a:off x="2" y="6439309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6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225167"/>
            <a:ext cx="11560631" cy="143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65" y="1759852"/>
            <a:ext cx="5593703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839" y="1759853"/>
            <a:ext cx="5593703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9475D6DE-B5F0-497E-9AF7-742A85C66376}"/>
              </a:ext>
            </a:extLst>
          </p:cNvPr>
          <p:cNvSpPr txBox="1"/>
          <p:nvPr userDrawn="1"/>
        </p:nvSpPr>
        <p:spPr>
          <a:xfrm>
            <a:off x="309463" y="6560300"/>
            <a:ext cx="1169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E7580CBA-1364-43CD-924D-C99A166BC27E}"/>
              </a:ext>
            </a:extLst>
          </p:cNvPr>
          <p:cNvSpPr txBox="1"/>
          <p:nvPr userDrawn="1"/>
        </p:nvSpPr>
        <p:spPr>
          <a:xfrm>
            <a:off x="10755792" y="6560302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4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xmlns="" id="{A7B7BB2E-E133-4CA4-A7D1-101B8F7A04BE}"/>
              </a:ext>
            </a:extLst>
          </p:cNvPr>
          <p:cNvSpPr txBox="1"/>
          <p:nvPr userDrawn="1"/>
        </p:nvSpPr>
        <p:spPr>
          <a:xfrm>
            <a:off x="341747" y="6450072"/>
            <a:ext cx="1169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BC866DBA-927C-48DB-9F49-752981A2DF8B}"/>
              </a:ext>
            </a:extLst>
          </p:cNvPr>
          <p:cNvSpPr txBox="1"/>
          <p:nvPr userDrawn="1"/>
        </p:nvSpPr>
        <p:spPr>
          <a:xfrm>
            <a:off x="2" y="6439309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3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6492692" y="-293216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597859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7096536" y="4570314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EE374240-B393-42BB-9A32-4142BF566D70}"/>
              </a:ext>
            </a:extLst>
          </p:cNvPr>
          <p:cNvSpPr txBox="1"/>
          <p:nvPr userDrawn="1"/>
        </p:nvSpPr>
        <p:spPr>
          <a:xfrm>
            <a:off x="341747" y="6450072"/>
            <a:ext cx="1169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4E6020E-DA59-40F3-980B-E8673B2A7F31}"/>
              </a:ext>
            </a:extLst>
          </p:cNvPr>
          <p:cNvSpPr txBox="1"/>
          <p:nvPr userDrawn="1"/>
        </p:nvSpPr>
        <p:spPr>
          <a:xfrm>
            <a:off x="2" y="6439309"/>
            <a:ext cx="1246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891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7965-D6BE-4E3B-8EC1-E77D5B835745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5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4844-99EE-4514-8D07-6F2AAB74FE92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9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11E4-4740-4D39-BC39-86BDE5B233D0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2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5B-FE7D-4FD6-8C9B-89060EC23443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2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0CCB-3404-44CE-9C96-B91B8B981230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0A98-AA1E-455A-A68B-16C638AC55FC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8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64F-3A10-4925-AF19-405454C9EC28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6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BDFE-71D6-44B9-A19C-9326F15EC32C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4488-364E-4937-B0F9-E78547B3E60D}" type="datetime1">
              <a:rPr lang="en-US" smtClean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hf hdr="0" ftr="0" dt="0"/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biletracker.net/archives/images/bluetooth-logo.gif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://www.tech2.com/media/images/2007/Apr/img_5773_notebookui.jpg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able.com/images/zigbee_logo.pn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4064001" y="3835204"/>
            <a:ext cx="77738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5400" dirty="0" smtClean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ko-KR" altLang="en-US" sz="5400" dirty="0">
              <a:solidFill>
                <a:prstClr val="white"/>
              </a:solidFill>
              <a:latin typeface="Montserrat" panose="02000505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7037678" y="5537997"/>
            <a:ext cx="47754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2400" dirty="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SOFTWARE DEFINED RADIO</a:t>
            </a:r>
            <a:endParaRPr lang="ko-KR" altLang="en-US" sz="24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6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APPLICATIONS OF SOFTWARE DEFINED RADIOS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concept of unified platform and the ability to correct errors in real time are the classic applications of SDR. However, studies have identified other significant applications, such as: Dynamic Spectrum Positioning, Opportunity Driven Multiple Access (ODMA), Spectrum Regulation and Cost Reduction (some SDR implementations are more cheaper than its analog counterpart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 little beyond its traditional applications, the SDR philosophy begins to dawn on high-impact areas within telecommunications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APPLICATIONS OF SOFTWARE DEFINED RADIOS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Broadcast Stations (88Mhz – 108Mhz)</a:t>
            </a:r>
          </a:p>
          <a:p>
            <a:r>
              <a:rPr lang="en-US" dirty="0" smtClean="0"/>
              <a:t>Listen to Aircraft (Around 118Mhz AM)</a:t>
            </a:r>
          </a:p>
          <a:p>
            <a:r>
              <a:rPr lang="en-US" dirty="0" smtClean="0"/>
              <a:t>This </a:t>
            </a:r>
            <a:r>
              <a:rPr lang="en-US" dirty="0"/>
              <a:t>is the case of Driver Assistance </a:t>
            </a:r>
            <a:endParaRPr lang="en-US" dirty="0" smtClean="0"/>
          </a:p>
          <a:p>
            <a:r>
              <a:rPr lang="en-US" dirty="0" smtClean="0"/>
              <a:t>GPS </a:t>
            </a:r>
            <a:r>
              <a:rPr lang="en-US" dirty="0"/>
              <a:t>signals' Reception </a:t>
            </a:r>
            <a:endParaRPr lang="en-US" dirty="0" smtClean="0"/>
          </a:p>
          <a:p>
            <a:r>
              <a:rPr lang="en-US" dirty="0" smtClean="0"/>
              <a:t>HF </a:t>
            </a:r>
            <a:r>
              <a:rPr lang="en-US" dirty="0"/>
              <a:t>Propagation Analysis </a:t>
            </a:r>
            <a:endParaRPr lang="en-US" dirty="0" smtClean="0"/>
          </a:p>
          <a:p>
            <a:r>
              <a:rPr lang="en-US" dirty="0" smtClean="0"/>
              <a:t>Interpretation </a:t>
            </a:r>
            <a:r>
              <a:rPr lang="en-US" dirty="0"/>
              <a:t>of Cellular Technology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particularly </a:t>
            </a:r>
            <a:r>
              <a:rPr lang="en-US" dirty="0"/>
              <a:t>the OFDM </a:t>
            </a:r>
            <a:r>
              <a:rPr lang="en-US" dirty="0" smtClean="0"/>
              <a:t>modulation</a:t>
            </a:r>
          </a:p>
          <a:p>
            <a:r>
              <a:rPr lang="en-US" dirty="0" smtClean="0"/>
              <a:t>and </a:t>
            </a:r>
            <a:r>
              <a:rPr lang="en-US" dirty="0"/>
              <a:t>the Identification of Radio Frequency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Receive weather FAX (HF and VHF via Satellite)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Space based </a:t>
            </a:r>
            <a:r>
              <a:rPr lang="en-US" b="1" dirty="0" err="1" smtClean="0"/>
              <a:t>sdr</a:t>
            </a:r>
            <a:r>
              <a:rPr lang="en-US" b="1" dirty="0" smtClean="0"/>
              <a:t>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requirements for frequency, bandwidth and regulations found in every </a:t>
            </a:r>
            <a:r>
              <a:rPr lang="en-US" dirty="0" smtClean="0"/>
              <a:t>communication system</a:t>
            </a:r>
            <a:r>
              <a:rPr lang="en-US" dirty="0"/>
              <a:t>, Software Defined Radios (SDR) are highly dependent on the hardware platform </a:t>
            </a:r>
            <a:r>
              <a:rPr lang="en-US" dirty="0" smtClean="0"/>
              <a:t>used to </a:t>
            </a:r>
            <a:r>
              <a:rPr lang="en-US" dirty="0"/>
              <a:t>run the software. In small satellites, the main design drivers are size, mass, cost and </a:t>
            </a:r>
            <a:r>
              <a:rPr lang="en-US" dirty="0" smtClean="0"/>
              <a:t>power consumption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 based </a:t>
            </a:r>
            <a:r>
              <a:rPr lang="en-US" b="1" dirty="0" err="1"/>
              <a:t>sdr</a:t>
            </a:r>
            <a:r>
              <a:rPr lang="en-US" b="1" dirty="0"/>
              <a:t> </a:t>
            </a:r>
            <a:r>
              <a:rPr lang="en-US" b="1" dirty="0" smtClean="0"/>
              <a:t>applications CONT’D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162" y="1600200"/>
            <a:ext cx="6373675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 based </a:t>
            </a:r>
            <a:r>
              <a:rPr lang="en-US" b="1" dirty="0" err="1"/>
              <a:t>sdr</a:t>
            </a:r>
            <a:r>
              <a:rPr lang="en-US" b="1" dirty="0"/>
              <a:t> </a:t>
            </a:r>
            <a:r>
              <a:rPr lang="en-US" b="1" dirty="0" smtClean="0"/>
              <a:t>applications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GomSpace</a:t>
            </a:r>
            <a:r>
              <a:rPr lang="en-US" dirty="0"/>
              <a:t> </a:t>
            </a:r>
            <a:r>
              <a:rPr lang="en-US" dirty="0" smtClean="0"/>
              <a:t>SDR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SDR system is built by combining three standalone components: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GomSpace</a:t>
            </a:r>
            <a:r>
              <a:rPr lang="en-US" dirty="0" smtClean="0"/>
              <a:t> </a:t>
            </a:r>
            <a:r>
              <a:rPr lang="en-US" dirty="0" err="1"/>
              <a:t>NanoCom</a:t>
            </a:r>
            <a:r>
              <a:rPr lang="en-US" dirty="0"/>
              <a:t> </a:t>
            </a:r>
            <a:r>
              <a:rPr lang="en-US" dirty="0" smtClean="0"/>
              <a:t>TR- 600 </a:t>
            </a:r>
            <a:r>
              <a:rPr lang="en-US" dirty="0"/>
              <a:t>(transceiver), </a:t>
            </a:r>
            <a:endParaRPr lang="en-US" dirty="0" smtClean="0"/>
          </a:p>
          <a:p>
            <a:r>
              <a:rPr lang="en-US" dirty="0" err="1" smtClean="0"/>
              <a:t>NanoMind</a:t>
            </a:r>
            <a:r>
              <a:rPr lang="en-US" dirty="0" smtClean="0"/>
              <a:t> </a:t>
            </a:r>
            <a:r>
              <a:rPr lang="en-US" dirty="0"/>
              <a:t>Z-7000 (processor/FPGA-unit)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err="1"/>
              <a:t>NanoDock</a:t>
            </a:r>
            <a:r>
              <a:rPr lang="en-US" dirty="0"/>
              <a:t> SDR [5</a:t>
            </a:r>
            <a:r>
              <a:rPr lang="en-US" dirty="0" smtClean="0"/>
              <a:t>].</a:t>
            </a:r>
          </a:p>
          <a:p>
            <a:endParaRPr lang="en-US" dirty="0"/>
          </a:p>
          <a:p>
            <a:r>
              <a:rPr lang="en-US" dirty="0" smtClean="0"/>
              <a:t> There is </a:t>
            </a:r>
            <a:r>
              <a:rPr lang="en-US" dirty="0"/>
              <a:t>shielding added to the components and the size of the system is 22 x 16 x 5 mm. The </a:t>
            </a:r>
            <a:r>
              <a:rPr lang="en-US" dirty="0" smtClean="0"/>
              <a:t>RF capabilities </a:t>
            </a:r>
            <a:r>
              <a:rPr lang="en-US" dirty="0"/>
              <a:t>are provided by the AD9361 transceiver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 based </a:t>
            </a:r>
            <a:r>
              <a:rPr lang="en-US" b="1" dirty="0" err="1"/>
              <a:t>sdr</a:t>
            </a:r>
            <a:r>
              <a:rPr lang="en-US" b="1" dirty="0"/>
              <a:t> </a:t>
            </a:r>
            <a:r>
              <a:rPr lang="en-US" b="1" dirty="0" smtClean="0"/>
              <a:t>applications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+mj-lt"/>
              </a:rPr>
              <a:t>FunCube</a:t>
            </a:r>
            <a:endParaRPr lang="en-US" sz="28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FunCube</a:t>
            </a:r>
            <a:r>
              <a:rPr lang="en-US" sz="2400" dirty="0">
                <a:latin typeface="+mj-lt"/>
              </a:rPr>
              <a:t> Pro is a very small SDR which uses a Silicon tuner as RF frontend and a </a:t>
            </a:r>
            <a:r>
              <a:rPr lang="en-US" sz="2400" dirty="0" smtClean="0">
                <a:latin typeface="+mj-lt"/>
              </a:rPr>
              <a:t>PIC24FJ32 GB002 </a:t>
            </a:r>
            <a:r>
              <a:rPr lang="en-US" sz="2400" dirty="0">
                <a:latin typeface="+mj-lt"/>
              </a:rPr>
              <a:t>as microprocessor. The transmitter frequency range is from 0.64 MHz-1.1 GHz, </a:t>
            </a:r>
            <a:r>
              <a:rPr lang="en-US" sz="2400" dirty="0" smtClean="0">
                <a:latin typeface="+mj-lt"/>
              </a:rPr>
              <a:t>whereas from </a:t>
            </a:r>
            <a:r>
              <a:rPr lang="en-US" sz="2400" dirty="0">
                <a:latin typeface="+mj-lt"/>
              </a:rPr>
              <a:t>receiving is from 1.27 - 1.7 GHz.</a:t>
            </a:r>
          </a:p>
          <a:p>
            <a:r>
              <a:rPr lang="en-US" sz="2400" dirty="0" err="1">
                <a:latin typeface="+mj-lt"/>
              </a:rPr>
              <a:t>FunCube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ProPlus</a:t>
            </a:r>
            <a:r>
              <a:rPr lang="en-US" sz="2400" dirty="0">
                <a:latin typeface="+mj-lt"/>
              </a:rPr>
              <a:t> is a similar SDR. It covers from 150 KHz-240 MHz and from 420 </a:t>
            </a:r>
            <a:r>
              <a:rPr lang="en-US" sz="2400" dirty="0" smtClean="0">
                <a:latin typeface="+mj-lt"/>
              </a:rPr>
              <a:t>MHz to </a:t>
            </a:r>
            <a:r>
              <a:rPr lang="en-US" sz="2400" dirty="0">
                <a:latin typeface="+mj-lt"/>
              </a:rPr>
              <a:t>1.9 GHz and has a maximum bandwidth of 56 </a:t>
            </a:r>
            <a:r>
              <a:rPr lang="en-US" sz="2400" dirty="0" err="1">
                <a:latin typeface="+mj-lt"/>
              </a:rPr>
              <a:t>MHz.</a:t>
            </a:r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Both </a:t>
            </a:r>
            <a:r>
              <a:rPr lang="en-US" sz="2400" dirty="0" err="1">
                <a:latin typeface="+mj-lt"/>
              </a:rPr>
              <a:t>FunCube</a:t>
            </a:r>
            <a:r>
              <a:rPr lang="en-US" sz="2400" dirty="0">
                <a:latin typeface="+mj-lt"/>
              </a:rPr>
              <a:t> models where made </a:t>
            </a:r>
            <a:r>
              <a:rPr lang="en-US" sz="2400" dirty="0" smtClean="0">
                <a:latin typeface="+mj-lt"/>
              </a:rPr>
              <a:t>to support </a:t>
            </a:r>
            <a:r>
              <a:rPr lang="en-US" sz="2400" dirty="0">
                <a:latin typeface="+mj-lt"/>
              </a:rPr>
              <a:t>HAM radio satellite missions.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56178" y="42944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Space based </a:t>
            </a:r>
            <a:r>
              <a:rPr lang="en-US" b="1" dirty="0" err="1"/>
              <a:t>sdr</a:t>
            </a:r>
            <a:r>
              <a:rPr lang="en-US" b="1" dirty="0"/>
              <a:t> applications </a:t>
            </a:r>
            <a:r>
              <a:rPr lang="en-US" b="1" dirty="0" smtClean="0"/>
              <a:t>CONT’D</a:t>
            </a:r>
            <a:endParaRPr lang="en-US" altLang="en-US" b="1" dirty="0"/>
          </a:p>
        </p:txBody>
      </p:sp>
      <p:pic>
        <p:nvPicPr>
          <p:cNvPr id="7" name="Picture 7" descr="dsn_canberra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9" y="4189295"/>
            <a:ext cx="31003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sn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6992"/>
          <a:stretch>
            <a:fillRect/>
          </a:stretch>
        </p:blipFill>
        <p:spPr bwMode="auto">
          <a:xfrm>
            <a:off x="931192" y="1369500"/>
            <a:ext cx="440531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NASA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76390"/>
            <a:ext cx="16891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The Voyager spacecra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58" y="3802458"/>
            <a:ext cx="34988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50726_marsmicrob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>
            <a:fillRect/>
          </a:stretch>
        </p:blipFill>
        <p:spPr bwMode="auto">
          <a:xfrm>
            <a:off x="7269714" y="1345358"/>
            <a:ext cx="2667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16667" y="6334543"/>
            <a:ext cx="34801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700" b="1">
                <a:solidFill>
                  <a:prstClr val="black"/>
                </a:solidFill>
              </a:rPr>
              <a:t>Deep Space Communications</a:t>
            </a:r>
            <a:endParaRPr lang="en-US" altLang="en-US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DESIGN  PROCEDURES OF SOFTWARE DEFINED RADIOS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GPP-based</a:t>
            </a:r>
          </a:p>
          <a:p>
            <a:r>
              <a:rPr lang="en-US" dirty="0"/>
              <a:t>One of the first approaches to realizing SDR platforms </a:t>
            </a:r>
            <a:r>
              <a:rPr lang="en-US" dirty="0" smtClean="0"/>
              <a:t>is using </a:t>
            </a:r>
            <a:r>
              <a:rPr lang="en-US" dirty="0"/>
              <a:t>a General Purpose Processor (GPP), or the </a:t>
            </a:r>
            <a:r>
              <a:rPr lang="en-US" dirty="0" smtClean="0"/>
              <a:t>commonly known </a:t>
            </a:r>
            <a:r>
              <a:rPr lang="en-US" dirty="0"/>
              <a:t>generic computer microprocessors such as x86/64 </a:t>
            </a:r>
            <a:r>
              <a:rPr lang="en-US" dirty="0" smtClean="0"/>
              <a:t>and ARM </a:t>
            </a:r>
            <a:r>
              <a:rPr lang="en-US" dirty="0"/>
              <a:t>architectures. Examples of SDR platforms that </a:t>
            </a:r>
            <a:r>
              <a:rPr lang="en-US" dirty="0" smtClean="0"/>
              <a:t>utilize GPPs </a:t>
            </a:r>
            <a:r>
              <a:rPr lang="en-US" dirty="0"/>
              <a:t>include </a:t>
            </a:r>
            <a:r>
              <a:rPr lang="en-US" dirty="0" err="1"/>
              <a:t>Sora</a:t>
            </a:r>
            <a:r>
              <a:rPr lang="en-US" dirty="0"/>
              <a:t> [18], KUAR [34], and USRP [17</a:t>
            </a:r>
            <a:r>
              <a:rPr lang="en-US" dirty="0" smtClean="0"/>
              <a:t>].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smtClean="0"/>
              <a:t>DSP-based </a:t>
            </a:r>
          </a:p>
          <a:p>
            <a:r>
              <a:rPr lang="en-US" dirty="0" smtClean="0"/>
              <a:t>The </a:t>
            </a:r>
            <a:r>
              <a:rPr lang="en-US" dirty="0"/>
              <a:t>DSP-based solution can be considered as a </a:t>
            </a:r>
            <a:r>
              <a:rPr lang="en-US" dirty="0" smtClean="0"/>
              <a:t>special case </a:t>
            </a:r>
            <a:r>
              <a:rPr lang="en-US" dirty="0"/>
              <a:t>of GPP-based solutions, but due to its popularity </a:t>
            </a:r>
            <a:r>
              <a:rPr lang="en-US" dirty="0" smtClean="0"/>
              <a:t>and unique </a:t>
            </a:r>
            <a:r>
              <a:rPr lang="en-US" dirty="0"/>
              <a:t>processing features, it deserve a separate </a:t>
            </a:r>
            <a:r>
              <a:rPr lang="en-US" dirty="0" smtClean="0"/>
              <a:t>discussion. An </a:t>
            </a:r>
            <a:r>
              <a:rPr lang="en-US" dirty="0"/>
              <a:t>example of DSP-based SDR is the </a:t>
            </a:r>
            <a:r>
              <a:rPr lang="en-US" dirty="0" err="1"/>
              <a:t>Atomix</a:t>
            </a:r>
            <a:r>
              <a:rPr lang="en-US" dirty="0"/>
              <a:t> platform [</a:t>
            </a:r>
            <a:r>
              <a:rPr lang="en-US" dirty="0" smtClean="0"/>
              <a:t>19]which </a:t>
            </a:r>
            <a:r>
              <a:rPr lang="en-US" dirty="0"/>
              <a:t>utilizes TI TMS320C6670 DSP [55].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DESIGN  PROCEDURES OF SOFTWARE DEFINED </a:t>
            </a:r>
            <a:r>
              <a:rPr lang="en-US" b="1" dirty="0" smtClean="0"/>
              <a:t>RADIOS CONT’D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C. FPGA-based</a:t>
            </a:r>
          </a:p>
          <a:p>
            <a:r>
              <a:rPr lang="en-US" dirty="0"/>
              <a:t>Another approach towards realizing SDRs is to use </a:t>
            </a:r>
            <a:r>
              <a:rPr lang="en-US" dirty="0" smtClean="0"/>
              <a:t>a programmable </a:t>
            </a:r>
            <a:r>
              <a:rPr lang="en-US" dirty="0"/>
              <a:t>hardware such as FPGAs. Example of </a:t>
            </a:r>
            <a:r>
              <a:rPr lang="en-US" dirty="0" err="1" smtClean="0"/>
              <a:t>FPGAbased</a:t>
            </a:r>
            <a:r>
              <a:rPr lang="en-US" dirty="0" smtClean="0"/>
              <a:t> SDR </a:t>
            </a:r>
            <a:r>
              <a:rPr lang="en-US" dirty="0"/>
              <a:t>platforms are </a:t>
            </a:r>
            <a:r>
              <a:rPr lang="en-US" dirty="0" err="1"/>
              <a:t>Airblue</a:t>
            </a:r>
            <a:r>
              <a:rPr lang="en-US" dirty="0"/>
              <a:t> [20], Xilinx </a:t>
            </a:r>
            <a:r>
              <a:rPr lang="en-US" dirty="0" err="1" smtClean="0"/>
              <a:t>Zynq</a:t>
            </a:r>
            <a:r>
              <a:rPr lang="en-US" dirty="0" smtClean="0"/>
              <a:t>-based implementation </a:t>
            </a:r>
            <a:r>
              <a:rPr lang="en-US" dirty="0"/>
              <a:t>of IEEE 802.11ah [73], and [74] that used </a:t>
            </a:r>
            <a:r>
              <a:rPr lang="en-US" dirty="0" smtClean="0"/>
              <a:t>the same </a:t>
            </a:r>
            <a:r>
              <a:rPr lang="en-US" dirty="0"/>
              <a:t>FPGA board to implement a complete </a:t>
            </a:r>
            <a:r>
              <a:rPr lang="en-US" dirty="0" smtClean="0"/>
              <a:t>communication system </a:t>
            </a:r>
            <a:r>
              <a:rPr lang="en-US" dirty="0"/>
              <a:t>with channel coding.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62" y="2057401"/>
            <a:ext cx="10820400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SDR can act as a key enabling technology for a variety of other reconfigurable radio </a:t>
            </a:r>
            <a:r>
              <a:rPr lang="en-US" dirty="0" smtClean="0"/>
              <a:t>equipments commonly </a:t>
            </a:r>
            <a:r>
              <a:rPr lang="en-US" dirty="0"/>
              <a:t>discussed in the advanced wireless market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While SDR is not required to </a:t>
            </a:r>
            <a:r>
              <a:rPr lang="en-US" dirty="0" smtClean="0"/>
              <a:t>implement any </a:t>
            </a:r>
            <a:r>
              <a:rPr lang="en-US" dirty="0"/>
              <a:t>of these radio types, SDR technologies can provide these types of radio with the </a:t>
            </a:r>
            <a:r>
              <a:rPr lang="en-US" dirty="0" smtClean="0"/>
              <a:t>flexibility necessary </a:t>
            </a:r>
            <a:r>
              <a:rPr lang="en-US" dirty="0"/>
              <a:t>for them to achieve their full potential, the benefits of which can help to reduce </a:t>
            </a:r>
            <a:r>
              <a:rPr lang="en-US" dirty="0" smtClean="0"/>
              <a:t>cost and </a:t>
            </a:r>
            <a:r>
              <a:rPr lang="en-US" dirty="0"/>
              <a:t>increase </a:t>
            </a:r>
            <a:r>
              <a:rPr lang="en-US" dirty="0" smtClean="0"/>
              <a:t>system efficiencies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9905" y="758565"/>
            <a:ext cx="8571894" cy="799931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SOFTWARE DEFINED RADIOS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64" y="1585060"/>
            <a:ext cx="3847260" cy="21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Trends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62" y="2057401"/>
            <a:ext cx="10820400" cy="40241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Adaptive</a:t>
            </a:r>
            <a:r>
              <a:rPr lang="en-US" b="1" i="1" dirty="0"/>
              <a:t> </a:t>
            </a:r>
            <a:r>
              <a:rPr lang="en-US" dirty="0"/>
              <a:t>Radio: This is radio in which communications systems have a means of monitoring their own performance and modifying their operating parameters to improve this performance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Cognitive</a:t>
            </a:r>
            <a:r>
              <a:rPr lang="en-US" b="1" i="1" dirty="0"/>
              <a:t> </a:t>
            </a:r>
            <a:r>
              <a:rPr lang="en-US" dirty="0"/>
              <a:t>Radio: This radio</a:t>
            </a:r>
            <a:r>
              <a:rPr lang="en-US" altLang="en-US" sz="2000" dirty="0"/>
              <a:t> learn about their environment (e.g., other users nearby, interference, location, elevation) to optimally configure themselves</a:t>
            </a:r>
            <a:r>
              <a:rPr lang="en-US" alt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Intelligent Radio: Intelligent radio is cognitive radio that is capable of machine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</a:t>
            </a:r>
            <a:r>
              <a:rPr lang="en-US" dirty="0" smtClean="0"/>
              <a:t>presentation, an overview of the various design approaches and hardware platforms adopted for SDR solutions was. </a:t>
            </a:r>
            <a:r>
              <a:rPr lang="en-US" dirty="0"/>
              <a:t>This includes GPPs, GPUs, DSPs, </a:t>
            </a:r>
            <a:r>
              <a:rPr lang="en-US" dirty="0" smtClean="0"/>
              <a:t>FPGAs. Also the basic architectures was explained and analyzed, the presentation further looked into the application, development and emerging trends of Software Defined Radios.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9767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b="1" dirty="0" smtClean="0"/>
              <a:t>THANK YOU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897147" cy="850291"/>
            <a:chOff x="12720" y="0"/>
            <a:chExt cx="1680" cy="19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53" y="0"/>
              <a:ext cx="1247" cy="1470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20" y="0"/>
              <a:ext cx="1680" cy="19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751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OUTLINE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62" y="2194560"/>
            <a:ext cx="10820400" cy="40241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SDR BASIC REQUIREMENTS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SOFTWARE DEFINED RADIOS VERSUS TRADITIONAL RADIOS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COMMON APPLICATIONS OF SOFTWARE DEFINED RADIOS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SPACE BASED SDR APPLICATIONS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DESIGN  PROCEDURES OF SOFTWARE DEFINED RADIOS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TRENDS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CONCLUSION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IMAGE SOURCES</a:t>
            </a:r>
            <a:endParaRPr lang="en-US" b="1" dirty="0" smtClean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744" y="333047"/>
            <a:ext cx="4035725" cy="719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Background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1986"/>
            <a:ext cx="6096002" cy="51872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900" dirty="0" smtClean="0">
                <a:cs typeface="Times New Roman" panose="02020603050405020304" pitchFamily="18" charset="0"/>
              </a:rPr>
              <a:t>SDR is a programmable transceiver with the capability of operating various wireless communications protocols without the need to change or update the hardware</a:t>
            </a:r>
          </a:p>
          <a:p>
            <a:pPr>
              <a:lnSpc>
                <a:spcPct val="160000"/>
              </a:lnSpc>
            </a:pPr>
            <a:endParaRPr lang="en-US" sz="2900" dirty="0" smtClean="0"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900" dirty="0" smtClean="0">
                <a:cs typeface="Times New Roman" panose="02020603050405020304" pitchFamily="18" charset="0"/>
              </a:rPr>
              <a:t>SDR is typically a radio </a:t>
            </a:r>
            <a:r>
              <a:rPr lang="en-US" sz="2900" dirty="0">
                <a:cs typeface="Times New Roman" panose="02020603050405020304" pitchFamily="18" charset="0"/>
              </a:rPr>
              <a:t>in which </a:t>
            </a:r>
            <a:r>
              <a:rPr lang="en-US" sz="2900" dirty="0" smtClean="0">
                <a:cs typeface="Times New Roman" panose="02020603050405020304" pitchFamily="18" charset="0"/>
              </a:rPr>
              <a:t>some </a:t>
            </a:r>
            <a:r>
              <a:rPr lang="en-US" sz="2900" dirty="0">
                <a:cs typeface="Times New Roman" panose="02020603050405020304" pitchFamily="18" charset="0"/>
              </a:rPr>
              <a:t>or all of the physical layer functions are software </a:t>
            </a:r>
            <a:r>
              <a:rPr lang="en-US" sz="2900" dirty="0" smtClean="0">
                <a:cs typeface="Times New Roman" panose="02020603050405020304" pitchFamily="18" charset="0"/>
              </a:rPr>
              <a:t>defined“</a:t>
            </a:r>
          </a:p>
          <a:p>
            <a:pPr>
              <a:lnSpc>
                <a:spcPct val="160000"/>
              </a:lnSpc>
            </a:pPr>
            <a:endParaRPr lang="en-US" sz="2900" dirty="0" smtClean="0"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900" dirty="0" smtClean="0">
                <a:cs typeface="Times New Roman" panose="02020603050405020304" pitchFamily="18" charset="0"/>
              </a:rPr>
              <a:t>SDR is a radio communication system where components that have been typically implemented in hardware (</a:t>
            </a:r>
            <a:r>
              <a:rPr lang="en-US" sz="2900" dirty="0" err="1" smtClean="0">
                <a:cs typeface="Times New Roman" panose="02020603050405020304" pitchFamily="18" charset="0"/>
              </a:rPr>
              <a:t>e.g</a:t>
            </a:r>
            <a:r>
              <a:rPr lang="en-US" sz="2900" dirty="0" smtClean="0">
                <a:cs typeface="Times New Roman" panose="02020603050405020304" pitchFamily="18" charset="0"/>
              </a:rPr>
              <a:t> mixers, filters, amplifiers, modulators/demodulators, detectors, etc.) are instead implemented by means of a software on a personal computer or embedded system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93224" y="2194560"/>
            <a:ext cx="5607424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979287"/>
            <a:ext cx="6095998" cy="4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33744" y="333047"/>
            <a:ext cx="4035725" cy="719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Background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10" descr="http://www.tech2.com/media/images/2007/Apr/img_5773_notebookui_450x36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4350" y="1291086"/>
            <a:ext cx="3752850" cy="2810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://www.wi-fi.org/images/logo_abgn_f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2844" y="1637663"/>
            <a:ext cx="2057400" cy="81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tbn0.google.com/images?q=tbn:CYydh7MNQTpnPM:http://www.wiable.com/images/zigbee_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0331" y="4661849"/>
            <a:ext cx="866775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mobiletracker.net/archives/images/bluetooth-logo-thumb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644" y="2985449"/>
            <a:ext cx="190500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media.arstechnica.com/journals/thumbs.media/USB_wirelessLogo-1.jpg"/>
          <p:cNvPicPr>
            <a:picLocks noChangeAspect="1" noChangeArrowheads="1"/>
          </p:cNvPicPr>
          <p:nvPr/>
        </p:nvPicPr>
        <p:blipFill>
          <a:blip r:embed="rId10"/>
          <a:srcRect t="16000" b="20000"/>
          <a:stretch>
            <a:fillRect/>
          </a:stretch>
        </p:blipFill>
        <p:spPr bwMode="auto">
          <a:xfrm>
            <a:off x="9956044" y="1842450"/>
            <a:ext cx="1752600" cy="112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http://www.corante.com/mooreslore/archives/images/wimax_logo_b.jpg"/>
          <p:cNvPicPr>
            <a:picLocks noChangeAspect="1" noChangeArrowheads="1"/>
          </p:cNvPicPr>
          <p:nvPr/>
        </p:nvPicPr>
        <p:blipFill>
          <a:blip r:embed="rId11"/>
          <a:srcRect t="21333" b="14667"/>
          <a:stretch>
            <a:fillRect/>
          </a:stretch>
        </p:blipFill>
        <p:spPr bwMode="auto">
          <a:xfrm>
            <a:off x="10054993" y="3472218"/>
            <a:ext cx="1752600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4" descr="http://www.guerrillapop.com/blog/images/hdtv_logo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5663" y="4585650"/>
            <a:ext cx="2362200" cy="106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03558" y="4792641"/>
            <a:ext cx="1662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GPS, Cell Phone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24" y="4012601"/>
            <a:ext cx="890048" cy="890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2016" y="1637663"/>
            <a:ext cx="3402844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</a:rPr>
              <a:t>The driving factors for the high demand of SDR include: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Network interoperability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Readiness </a:t>
            </a:r>
            <a:r>
              <a:rPr lang="en-US" sz="2200" dirty="0">
                <a:solidFill>
                  <a:prstClr val="black"/>
                </a:solidFill>
              </a:rPr>
              <a:t>to adapt to future updates and new </a:t>
            </a:r>
            <a:r>
              <a:rPr lang="en-US" sz="2200" dirty="0" smtClean="0">
                <a:solidFill>
                  <a:prstClr val="black"/>
                </a:solidFill>
              </a:rPr>
              <a:t>protocols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Lower </a:t>
            </a:r>
            <a:r>
              <a:rPr lang="en-US" sz="2200" dirty="0">
                <a:solidFill>
                  <a:prstClr val="black"/>
                </a:solidFill>
              </a:rPr>
              <a:t>hardware and development costs</a:t>
            </a:r>
          </a:p>
        </p:txBody>
      </p:sp>
    </p:spTree>
    <p:extLst>
      <p:ext uri="{BB962C8B-B14F-4D97-AF65-F5344CB8AC3E}">
        <p14:creationId xmlns:p14="http://schemas.microsoft.com/office/powerpoint/2010/main" val="7826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0" y="746444"/>
            <a:ext cx="4648200" cy="74169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n-lt"/>
                <a:cs typeface="Times New Roman" panose="02020603050405020304" pitchFamily="18" charset="0"/>
              </a:rPr>
              <a:t>BACKGROUND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61" y="1734671"/>
            <a:ext cx="6534639" cy="23532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706" y="4316506"/>
            <a:ext cx="7243483" cy="2290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00900" y="1805089"/>
            <a:ext cx="35493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Transmitter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Antenna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RF Front </a:t>
            </a:r>
            <a:r>
              <a:rPr lang="en-US" dirty="0" smtClean="0"/>
              <a:t>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Digital to analog converter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Digital </a:t>
            </a:r>
            <a:r>
              <a:rPr lang="en-US" dirty="0"/>
              <a:t>Front End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9780" y="4727402"/>
            <a:ext cx="3731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Receiver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Antenna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RF </a:t>
            </a:r>
            <a:r>
              <a:rPr lang="en-US" dirty="0"/>
              <a:t>Front </a:t>
            </a:r>
            <a:r>
              <a:rPr lang="en-US" dirty="0" smtClean="0"/>
              <a:t>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Analog to Digital Converter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Front </a:t>
            </a:r>
            <a:r>
              <a:rPr lang="en-US" dirty="0" smtClean="0"/>
              <a:t>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1986" y="1158706"/>
            <a:ext cx="2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Block Diagram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33" y="641387"/>
            <a:ext cx="6320313" cy="3832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SDR BASIC requirements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8425" y="1160053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SDR Receiver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3266" y="1132759"/>
            <a:ext cx="148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Antenna(s)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38025" y="1146415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Computer Running SDR Software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1432"/>
          <a:stretch/>
        </p:blipFill>
        <p:spPr>
          <a:xfrm>
            <a:off x="115979" y="1583139"/>
            <a:ext cx="4283321" cy="1433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26" y="1549082"/>
            <a:ext cx="1609524" cy="2474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163" y="4124628"/>
            <a:ext cx="2579920" cy="635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734" y="1603795"/>
            <a:ext cx="4750822" cy="14396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21672" y="3512175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RTL-SDR Drivers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117" y="4062846"/>
            <a:ext cx="2856876" cy="1382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974" y="4855207"/>
            <a:ext cx="4573192" cy="1300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22600"/>
          <a:stretch/>
        </p:blipFill>
        <p:spPr>
          <a:xfrm>
            <a:off x="115979" y="3098040"/>
            <a:ext cx="4270155" cy="1405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469" y="4579133"/>
            <a:ext cx="1938267" cy="19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23722"/>
            <a:ext cx="8610600" cy="1293028"/>
          </a:xfrm>
        </p:spPr>
        <p:txBody>
          <a:bodyPr/>
          <a:lstStyle/>
          <a:p>
            <a:r>
              <a:rPr lang="en-US" b="1" dirty="0">
                <a:latin typeface="+mn-lt"/>
                <a:cs typeface="Times New Roman" panose="02020603050405020304" pitchFamily="18" charset="0"/>
              </a:rPr>
              <a:t>traditional radios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vs </a:t>
            </a:r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Sdr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44016"/>
              </p:ext>
            </p:extLst>
          </p:nvPr>
        </p:nvGraphicFramePr>
        <p:xfrm>
          <a:off x="685800" y="2193925"/>
          <a:ext cx="10905864" cy="279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3"/>
                <a:gridCol w="5527041"/>
              </a:tblGrid>
              <a:tr h="3405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Traditional Radios</a:t>
                      </a:r>
                      <a:endParaRPr lang="en-US" dirty="0">
                        <a:latin typeface="+mj-lt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Software</a:t>
                      </a:r>
                      <a:r>
                        <a:rPr lang="en-US" baseline="0" dirty="0" smtClean="0">
                          <a:latin typeface="+mj-lt"/>
                        </a:rPr>
                        <a:t> Defined Radios</a:t>
                      </a:r>
                      <a:endParaRPr lang="en-US" dirty="0">
                        <a:latin typeface="+mj-lt"/>
                      </a:endParaRPr>
                    </a:p>
                  </a:txBody>
                  <a:tcPr marL="91441" marR="91441"/>
                </a:tc>
              </a:tr>
              <a:tr h="2433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Traditional hardware based radio devices limit cross-functionality and can only be modified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through physical intervention. This results in higher production costs and minimal flexibility in supporting multiple waveform standards.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endParaRPr lang="en-US" sz="2000" b="0" i="0" u="none" strike="noStrike" baseline="0" dirty="0" smtClean="0">
                        <a:latin typeface="+mj-lt"/>
                      </a:endParaRPr>
                    </a:p>
                    <a:p>
                      <a:pPr algn="l"/>
                      <a:r>
                        <a:rPr lang="en-US" sz="2000" b="0" i="0" u="none" strike="noStrike" baseline="0" dirty="0" smtClean="0">
                          <a:latin typeface="+mj-lt"/>
                        </a:rPr>
                        <a:t>By contrast, software defined radio technology provides an efficient and comparatively inexpensive solution to this problem, allowing multimode, multi-band and/or multi-functional wireless devices that can be enhanced using software upgrades.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95600" y="423722"/>
            <a:ext cx="8610600" cy="1293028"/>
          </a:xfrm>
        </p:spPr>
        <p:txBody>
          <a:bodyPr/>
          <a:lstStyle/>
          <a:p>
            <a:r>
              <a:rPr lang="en-US" b="1" dirty="0">
                <a:latin typeface="+mn-lt"/>
                <a:cs typeface="Times New Roman" panose="02020603050405020304" pitchFamily="18" charset="0"/>
              </a:rPr>
              <a:t>traditional radios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vs </a:t>
            </a:r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Sdr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370428"/>
              </p:ext>
            </p:extLst>
          </p:nvPr>
        </p:nvGraphicFramePr>
        <p:xfrm>
          <a:off x="672050" y="1673972"/>
          <a:ext cx="1083415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043"/>
                <a:gridCol w="5307107"/>
              </a:tblGrid>
              <a:tr h="411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 OF SDR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LIMITATIONS OF SDR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91441" marR="91441"/>
                </a:tc>
              </a:tr>
              <a:tr h="587551">
                <a:tc>
                  <a:txBody>
                    <a:bodyPr/>
                    <a:lstStyle/>
                    <a:p>
                      <a:r>
                        <a:rPr lang="en-US" dirty="0" smtClean="0"/>
                        <a:t>It is possible to achieve very high levels of performance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Analog to digital converters limit top frequencies that can be used by the digital section</a:t>
                      </a:r>
                      <a:endParaRPr lang="en-US" dirty="0"/>
                    </a:p>
                  </a:txBody>
                  <a:tcPr marL="91441" marR="91441"/>
                </a:tc>
              </a:tr>
              <a:tr h="411286">
                <a:tc>
                  <a:txBody>
                    <a:bodyPr/>
                    <a:lstStyle/>
                    <a:p>
                      <a:r>
                        <a:rPr lang="en-US" dirty="0" smtClean="0"/>
                        <a:t>It is possible to</a:t>
                      </a:r>
                      <a:r>
                        <a:rPr lang="en-US" baseline="0" dirty="0" smtClean="0"/>
                        <a:t> reconfigure radios by updating software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very simple radios the basic platform may be too expensive</a:t>
                      </a:r>
                      <a:endParaRPr lang="en-US" dirty="0"/>
                    </a:p>
                  </a:txBody>
                  <a:tcPr marL="91441" marR="91441"/>
                </a:tc>
              </a:tr>
              <a:tr h="587551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can be changed by updating the software(it will not be possible to update hardware dependent attributes though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of a software defined radio requires both hardware and software skills.</a:t>
                      </a:r>
                      <a:endParaRPr lang="en-US" dirty="0"/>
                    </a:p>
                  </a:txBody>
                  <a:tcPr marL="91441" marR="91441"/>
                </a:tc>
              </a:tr>
              <a:tr h="600103">
                <a:tc>
                  <a:txBody>
                    <a:bodyPr/>
                    <a:lstStyle/>
                    <a:p>
                      <a:r>
                        <a:rPr lang="en-US" dirty="0" smtClean="0"/>
                        <a:t>The same hardware platform can be used for several different radios.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1398</Words>
  <Application>Microsoft Office PowerPoint</Application>
  <PresentationFormat>Custom</PresentationFormat>
  <Paragraphs>181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Slide Master</vt:lpstr>
      <vt:lpstr>PowerPoint Presentation</vt:lpstr>
      <vt:lpstr>SOFTWARE DEFINED RADIOS</vt:lpstr>
      <vt:lpstr>OUTLINE</vt:lpstr>
      <vt:lpstr>Background</vt:lpstr>
      <vt:lpstr>Background</vt:lpstr>
      <vt:lpstr>BACKGROUND </vt:lpstr>
      <vt:lpstr> SDR BASIC requirements</vt:lpstr>
      <vt:lpstr>traditional radios vs Sdr</vt:lpstr>
      <vt:lpstr>traditional radios vs Sdr</vt:lpstr>
      <vt:lpstr>COMMON APPLICATIONS OF SOFTWARE DEFINED RADIOS  </vt:lpstr>
      <vt:lpstr>COMMON APPLICATIONS OF SOFTWARE DEFINED RADIOS  </vt:lpstr>
      <vt:lpstr>Space based sdr applications</vt:lpstr>
      <vt:lpstr>Space based sdr applications CONT’D</vt:lpstr>
      <vt:lpstr>Space based sdr applications CONT’D</vt:lpstr>
      <vt:lpstr>Space based sdr applications CONT’D</vt:lpstr>
      <vt:lpstr>PowerPoint Presentation</vt:lpstr>
      <vt:lpstr>DESIGN  PROCEDURES OF SOFTWARE DEFINED RADIOS </vt:lpstr>
      <vt:lpstr>DESIGN  PROCEDURES OF SOFTWARE DEFINED RADIOS CONT’D </vt:lpstr>
      <vt:lpstr>TRends</vt:lpstr>
      <vt:lpstr>Trends CONT’D</vt:lpstr>
      <vt:lpstr>conclusion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RADIOS</dc:title>
  <dc:creator>tola elemo</dc:creator>
  <cp:lastModifiedBy>Asus</cp:lastModifiedBy>
  <cp:revision>65</cp:revision>
  <dcterms:created xsi:type="dcterms:W3CDTF">2019-04-11T09:51:00Z</dcterms:created>
  <dcterms:modified xsi:type="dcterms:W3CDTF">2022-07-13T23:27:35Z</dcterms:modified>
</cp:coreProperties>
</file>