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42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78DE6-F1E5-4CA4-B9A3-BDBBEF950B1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75C1-CDF9-46C9-9932-A5B295A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983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4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616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63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8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448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452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26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0179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960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80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39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167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810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6086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718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670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31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20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009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452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53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93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85498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0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501341"/>
            <a:ext cx="12192000" cy="3566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pic>
        <p:nvPicPr>
          <p:cNvPr id="5122" name="Picture 2" descr="E:\002-KIMS BUSINESS\007-02-Fullslidesppt-Contents\20161219\04-edu\owl-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3" y="5633136"/>
            <a:ext cx="1059392" cy="11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B950223-00FB-4696-91A1-2942A4243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3766E37-EEB2-4FF0-8A85-A793B8C241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5592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847104"/>
            <a:ext cx="4081215" cy="49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32403" y="2031301"/>
            <a:ext cx="2353717" cy="3635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DC0AA38-FF1B-46A5-B781-E94C0DAF54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C57DDDA-918B-4F4E-B705-53DBB230A5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9767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09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4199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720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5088809" y="3352278"/>
            <a:ext cx="1728193" cy="3530996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3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94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Shape 234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6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852936"/>
            <a:ext cx="6096000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621021"/>
            <a:ext cx="6096000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9" y="0"/>
            <a:ext cx="3570695" cy="6858000"/>
          </a:xfrm>
          <a:prstGeom prst="rect">
            <a:avLst/>
          </a:prstGeom>
          <a:solidFill>
            <a:srgbClr val="EC771B"/>
          </a:solidFill>
        </p:spPr>
      </p:pic>
    </p:spTree>
    <p:extLst>
      <p:ext uri="{BB962C8B-B14F-4D97-AF65-F5344CB8AC3E}">
        <p14:creationId xmlns:p14="http://schemas.microsoft.com/office/powerpoint/2010/main" val="4143305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09600" y="782633"/>
            <a:ext cx="6851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09600" y="2229733"/>
            <a:ext cx="3325600" cy="4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135536" y="2229733"/>
            <a:ext cx="3325600" cy="4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8652201" y="0"/>
            <a:ext cx="2510300" cy="3261600"/>
            <a:chOff x="3357563" y="850900"/>
            <a:chExt cx="1882725" cy="2446200"/>
          </a:xfrm>
        </p:grpSpPr>
        <p:sp>
          <p:nvSpPr>
            <p:cNvPr id="119" name="Shape 119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Shape 132"/>
          <p:cNvGrpSpPr/>
          <p:nvPr/>
        </p:nvGrpSpPr>
        <p:grpSpPr>
          <a:xfrm>
            <a:off x="8651933" y="4375184"/>
            <a:ext cx="2865851" cy="2482800"/>
            <a:chOff x="3305175" y="4144963"/>
            <a:chExt cx="2149388" cy="1862100"/>
          </a:xfrm>
        </p:grpSpPr>
        <p:sp>
          <p:nvSpPr>
            <p:cNvPr id="133" name="Shape 13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atinLnBrk="0"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9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/>
              <a:t>MEDIA </a:t>
            </a:r>
            <a:r>
              <a:rPr lang="en-US" sz="6000" b="1" dirty="0"/>
              <a:t>PEMBELAJARAN VISUAL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/>
              <a:t>Present by : Yeni </a:t>
            </a:r>
            <a:r>
              <a:rPr lang="en-US" dirty="0"/>
              <a:t>Raini, </a:t>
            </a:r>
            <a:r>
              <a:rPr lang="en-US" dirty="0" err="1"/>
              <a:t>M.Pd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9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ko-KR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oadway" panose="04040905080B02020502" pitchFamily="82" charset="0"/>
              </a:rPr>
              <a:t>Manfaat</a:t>
            </a:r>
            <a:r>
              <a:rPr lang="en-US" altLang="ko-K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oadway" panose="04040905080B02020502" pitchFamily="82" charset="0"/>
              </a:rPr>
              <a:t> Poster</a:t>
            </a:r>
            <a:endParaRPr lang="ko-KR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roadway" panose="04040905080B02020502" pitchFamily="8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046395" y="2558851"/>
            <a:ext cx="3" cy="751207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328101" y="2934455"/>
            <a:ext cx="1369091" cy="452599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526376" y="2965950"/>
            <a:ext cx="1273643" cy="419453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4" idx="0"/>
          </p:cNvCxnSpPr>
          <p:nvPr/>
        </p:nvCxnSpPr>
        <p:spPr>
          <a:xfrm flipH="1">
            <a:off x="3760755" y="3467864"/>
            <a:ext cx="2286541" cy="1339701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4" idx="0"/>
          </p:cNvCxnSpPr>
          <p:nvPr/>
        </p:nvCxnSpPr>
        <p:spPr>
          <a:xfrm>
            <a:off x="6047296" y="3467865"/>
            <a:ext cx="2321971" cy="1202879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635968" y="3966091"/>
            <a:ext cx="2656309" cy="2907087"/>
            <a:chOff x="3572226" y="2727415"/>
            <a:chExt cx="1992232" cy="2180315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 rot="2939061">
              <a:off x="4640832" y="2121239"/>
              <a:ext cx="282462" cy="1564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72226" y="2727415"/>
              <a:ext cx="1746077" cy="2180315"/>
            </a:xfrm>
            <a:custGeom>
              <a:avLst/>
              <a:gdLst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228953 w 1762963"/>
                <a:gd name="connsiteY5" fmla="*/ 1499615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250899 w 1762963"/>
                <a:gd name="connsiteY5" fmla="*/ 1484985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" fmla="*/ 409651 w 1762963"/>
                <a:gd name="connsiteY0" fmla="*/ 7315 h 1931213"/>
                <a:gd name="connsiteX1" fmla="*/ 234086 w 1762963"/>
                <a:gd name="connsiteY1" fmla="*/ 665683 h 1931213"/>
                <a:gd name="connsiteX2" fmla="*/ 292608 w 1762963"/>
                <a:gd name="connsiteY2" fmla="*/ 1382572 h 1931213"/>
                <a:gd name="connsiteX3" fmla="*/ 0 w 1762963"/>
                <a:gd name="connsiteY3" fmla="*/ 1931212 h 1931213"/>
                <a:gd name="connsiteX4" fmla="*/ 1089965 w 1762963"/>
                <a:gd name="connsiteY4" fmla="*/ 1931213 h 1931213"/>
                <a:gd name="connsiteX5" fmla="*/ 1250899 w 1762963"/>
                <a:gd name="connsiteY5" fmla="*/ 1484985 h 1931213"/>
                <a:gd name="connsiteX6" fmla="*/ 1762963 w 1762963"/>
                <a:gd name="connsiteY6" fmla="*/ 672998 h 1931213"/>
                <a:gd name="connsiteX7" fmla="*/ 1236268 w 1762963"/>
                <a:gd name="connsiteY7" fmla="*/ 0 h 1931213"/>
                <a:gd name="connsiteX8" fmla="*/ 651052 w 1762963"/>
                <a:gd name="connsiteY8" fmla="*/ 526694 h 1931213"/>
                <a:gd name="connsiteX9" fmla="*/ 409651 w 1762963"/>
                <a:gd name="connsiteY9" fmla="*/ 7315 h 1931213"/>
                <a:gd name="connsiteX0" fmla="*/ 277978 w 1631290"/>
                <a:gd name="connsiteY0" fmla="*/ 7315 h 1931213"/>
                <a:gd name="connsiteX1" fmla="*/ 102413 w 1631290"/>
                <a:gd name="connsiteY1" fmla="*/ 665683 h 1931213"/>
                <a:gd name="connsiteX2" fmla="*/ 160935 w 1631290"/>
                <a:gd name="connsiteY2" fmla="*/ 1382572 h 1931213"/>
                <a:gd name="connsiteX3" fmla="*/ 0 w 1631290"/>
                <a:gd name="connsiteY3" fmla="*/ 1923896 h 1931213"/>
                <a:gd name="connsiteX4" fmla="*/ 958292 w 1631290"/>
                <a:gd name="connsiteY4" fmla="*/ 1931213 h 1931213"/>
                <a:gd name="connsiteX5" fmla="*/ 1119226 w 1631290"/>
                <a:gd name="connsiteY5" fmla="*/ 1484985 h 1931213"/>
                <a:gd name="connsiteX6" fmla="*/ 1631290 w 1631290"/>
                <a:gd name="connsiteY6" fmla="*/ 672998 h 1931213"/>
                <a:gd name="connsiteX7" fmla="*/ 1104595 w 1631290"/>
                <a:gd name="connsiteY7" fmla="*/ 0 h 1931213"/>
                <a:gd name="connsiteX8" fmla="*/ 519379 w 1631290"/>
                <a:gd name="connsiteY8" fmla="*/ 526694 h 1931213"/>
                <a:gd name="connsiteX9" fmla="*/ 277978 w 1631290"/>
                <a:gd name="connsiteY9" fmla="*/ 7315 h 1931213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119226 w 1631290"/>
                <a:gd name="connsiteY5" fmla="*/ 1484985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119226 w 1631290"/>
                <a:gd name="connsiteY6" fmla="*/ 1484985 h 1953159"/>
                <a:gd name="connsiteX7" fmla="*/ 1631290 w 1631290"/>
                <a:gd name="connsiteY7" fmla="*/ 672998 h 1953159"/>
                <a:gd name="connsiteX8" fmla="*/ 1104595 w 1631290"/>
                <a:gd name="connsiteY8" fmla="*/ 0 h 1953159"/>
                <a:gd name="connsiteX9" fmla="*/ 519379 w 1631290"/>
                <a:gd name="connsiteY9" fmla="*/ 526694 h 1953159"/>
                <a:gd name="connsiteX10" fmla="*/ 277978 w 1631290"/>
                <a:gd name="connsiteY10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7315 h 1953159"/>
                <a:gd name="connsiteX1" fmla="*/ 102413 w 1631290"/>
                <a:gd name="connsiteY1" fmla="*/ 665683 h 1953159"/>
                <a:gd name="connsiteX2" fmla="*/ 160935 w 1631290"/>
                <a:gd name="connsiteY2" fmla="*/ 1382572 h 1953159"/>
                <a:gd name="connsiteX3" fmla="*/ 0 w 1631290"/>
                <a:gd name="connsiteY3" fmla="*/ 1923896 h 1953159"/>
                <a:gd name="connsiteX4" fmla="*/ 1016814 w 1631290"/>
                <a:gd name="connsiteY4" fmla="*/ 1953159 h 1953159"/>
                <a:gd name="connsiteX5" fmla="*/ 1082649 w 1631290"/>
                <a:gd name="connsiteY5" fmla="*/ 1499616 h 1953159"/>
                <a:gd name="connsiteX6" fmla="*/ 1631290 w 1631290"/>
                <a:gd name="connsiteY6" fmla="*/ 672998 h 1953159"/>
                <a:gd name="connsiteX7" fmla="*/ 1104595 w 1631290"/>
                <a:gd name="connsiteY7" fmla="*/ 0 h 1953159"/>
                <a:gd name="connsiteX8" fmla="*/ 519379 w 1631290"/>
                <a:gd name="connsiteY8" fmla="*/ 526694 h 1953159"/>
                <a:gd name="connsiteX9" fmla="*/ 277978 w 1631290"/>
                <a:gd name="connsiteY9" fmla="*/ 7315 h 1953159"/>
                <a:gd name="connsiteX0" fmla="*/ 277978 w 1631290"/>
                <a:gd name="connsiteY0" fmla="*/ 0 h 2033626"/>
                <a:gd name="connsiteX1" fmla="*/ 102413 w 1631290"/>
                <a:gd name="connsiteY1" fmla="*/ 746150 h 2033626"/>
                <a:gd name="connsiteX2" fmla="*/ 160935 w 1631290"/>
                <a:gd name="connsiteY2" fmla="*/ 1463039 h 2033626"/>
                <a:gd name="connsiteX3" fmla="*/ 0 w 1631290"/>
                <a:gd name="connsiteY3" fmla="*/ 2004363 h 2033626"/>
                <a:gd name="connsiteX4" fmla="*/ 1016814 w 1631290"/>
                <a:gd name="connsiteY4" fmla="*/ 2033626 h 2033626"/>
                <a:gd name="connsiteX5" fmla="*/ 1082649 w 1631290"/>
                <a:gd name="connsiteY5" fmla="*/ 1580083 h 2033626"/>
                <a:gd name="connsiteX6" fmla="*/ 1631290 w 1631290"/>
                <a:gd name="connsiteY6" fmla="*/ 753465 h 2033626"/>
                <a:gd name="connsiteX7" fmla="*/ 1104595 w 1631290"/>
                <a:gd name="connsiteY7" fmla="*/ 80467 h 2033626"/>
                <a:gd name="connsiteX8" fmla="*/ 519379 w 1631290"/>
                <a:gd name="connsiteY8" fmla="*/ 607161 h 2033626"/>
                <a:gd name="connsiteX9" fmla="*/ 277978 w 1631290"/>
                <a:gd name="connsiteY9" fmla="*/ 0 h 2033626"/>
                <a:gd name="connsiteX0" fmla="*/ 277978 w 1631290"/>
                <a:gd name="connsiteY0" fmla="*/ 10 h 2033636"/>
                <a:gd name="connsiteX1" fmla="*/ 102413 w 1631290"/>
                <a:gd name="connsiteY1" fmla="*/ 746160 h 2033636"/>
                <a:gd name="connsiteX2" fmla="*/ 160935 w 1631290"/>
                <a:gd name="connsiteY2" fmla="*/ 1463049 h 2033636"/>
                <a:gd name="connsiteX3" fmla="*/ 0 w 1631290"/>
                <a:gd name="connsiteY3" fmla="*/ 2004373 h 2033636"/>
                <a:gd name="connsiteX4" fmla="*/ 1016814 w 1631290"/>
                <a:gd name="connsiteY4" fmla="*/ 2033636 h 2033636"/>
                <a:gd name="connsiteX5" fmla="*/ 1082649 w 1631290"/>
                <a:gd name="connsiteY5" fmla="*/ 1580093 h 2033636"/>
                <a:gd name="connsiteX6" fmla="*/ 1631290 w 1631290"/>
                <a:gd name="connsiteY6" fmla="*/ 753475 h 2033636"/>
                <a:gd name="connsiteX7" fmla="*/ 1104595 w 1631290"/>
                <a:gd name="connsiteY7" fmla="*/ 80477 h 2033636"/>
                <a:gd name="connsiteX8" fmla="*/ 519379 w 1631290"/>
                <a:gd name="connsiteY8" fmla="*/ 607171 h 2033636"/>
                <a:gd name="connsiteX9" fmla="*/ 277978 w 1631290"/>
                <a:gd name="connsiteY9" fmla="*/ 10 h 2033636"/>
                <a:gd name="connsiteX0" fmla="*/ 277978 w 1631290"/>
                <a:gd name="connsiteY0" fmla="*/ 10 h 2033636"/>
                <a:gd name="connsiteX1" fmla="*/ 102413 w 1631290"/>
                <a:gd name="connsiteY1" fmla="*/ 746160 h 2033636"/>
                <a:gd name="connsiteX2" fmla="*/ 160935 w 1631290"/>
                <a:gd name="connsiteY2" fmla="*/ 1463049 h 2033636"/>
                <a:gd name="connsiteX3" fmla="*/ 0 w 1631290"/>
                <a:gd name="connsiteY3" fmla="*/ 2004373 h 2033636"/>
                <a:gd name="connsiteX4" fmla="*/ 1016814 w 1631290"/>
                <a:gd name="connsiteY4" fmla="*/ 2033636 h 2033636"/>
                <a:gd name="connsiteX5" fmla="*/ 1082649 w 1631290"/>
                <a:gd name="connsiteY5" fmla="*/ 1580093 h 2033636"/>
                <a:gd name="connsiteX6" fmla="*/ 1631290 w 1631290"/>
                <a:gd name="connsiteY6" fmla="*/ 753475 h 2033636"/>
                <a:gd name="connsiteX7" fmla="*/ 1104595 w 1631290"/>
                <a:gd name="connsiteY7" fmla="*/ 80477 h 2033636"/>
                <a:gd name="connsiteX8" fmla="*/ 490118 w 1631290"/>
                <a:gd name="connsiteY8" fmla="*/ 680323 h 2033636"/>
                <a:gd name="connsiteX9" fmla="*/ 277978 w 1631290"/>
                <a:gd name="connsiteY9" fmla="*/ 10 h 2033636"/>
                <a:gd name="connsiteX0" fmla="*/ 284841 w 1638153"/>
                <a:gd name="connsiteY0" fmla="*/ 10 h 2045551"/>
                <a:gd name="connsiteX1" fmla="*/ 109276 w 1638153"/>
                <a:gd name="connsiteY1" fmla="*/ 746160 h 2045551"/>
                <a:gd name="connsiteX2" fmla="*/ 167798 w 1638153"/>
                <a:gd name="connsiteY2" fmla="*/ 1463049 h 2045551"/>
                <a:gd name="connsiteX3" fmla="*/ 0 w 1638153"/>
                <a:gd name="connsiteY3" fmla="*/ 2045551 h 2045551"/>
                <a:gd name="connsiteX4" fmla="*/ 1023677 w 1638153"/>
                <a:gd name="connsiteY4" fmla="*/ 2033636 h 2045551"/>
                <a:gd name="connsiteX5" fmla="*/ 1089512 w 1638153"/>
                <a:gd name="connsiteY5" fmla="*/ 1580093 h 2045551"/>
                <a:gd name="connsiteX6" fmla="*/ 1638153 w 1638153"/>
                <a:gd name="connsiteY6" fmla="*/ 753475 h 2045551"/>
                <a:gd name="connsiteX7" fmla="*/ 1111458 w 1638153"/>
                <a:gd name="connsiteY7" fmla="*/ 80477 h 2045551"/>
                <a:gd name="connsiteX8" fmla="*/ 496981 w 1638153"/>
                <a:gd name="connsiteY8" fmla="*/ 680323 h 2045551"/>
                <a:gd name="connsiteX9" fmla="*/ 284841 w 1638153"/>
                <a:gd name="connsiteY9" fmla="*/ 10 h 2045551"/>
                <a:gd name="connsiteX0" fmla="*/ 284841 w 1638153"/>
                <a:gd name="connsiteY0" fmla="*/ 10 h 2045551"/>
                <a:gd name="connsiteX1" fmla="*/ 109276 w 1638153"/>
                <a:gd name="connsiteY1" fmla="*/ 746160 h 2045551"/>
                <a:gd name="connsiteX2" fmla="*/ 167798 w 1638153"/>
                <a:gd name="connsiteY2" fmla="*/ 1463049 h 2045551"/>
                <a:gd name="connsiteX3" fmla="*/ 0 w 1638153"/>
                <a:gd name="connsiteY3" fmla="*/ 2045551 h 2045551"/>
                <a:gd name="connsiteX4" fmla="*/ 1023677 w 1638153"/>
                <a:gd name="connsiteY4" fmla="*/ 2033636 h 2045551"/>
                <a:gd name="connsiteX5" fmla="*/ 1089512 w 1638153"/>
                <a:gd name="connsiteY5" fmla="*/ 1580093 h 2045551"/>
                <a:gd name="connsiteX6" fmla="*/ 1638153 w 1638153"/>
                <a:gd name="connsiteY6" fmla="*/ 753475 h 2045551"/>
                <a:gd name="connsiteX7" fmla="*/ 1111458 w 1638153"/>
                <a:gd name="connsiteY7" fmla="*/ 80477 h 2045551"/>
                <a:gd name="connsiteX8" fmla="*/ 496981 w 1638153"/>
                <a:gd name="connsiteY8" fmla="*/ 680323 h 2045551"/>
                <a:gd name="connsiteX9" fmla="*/ 284841 w 1638153"/>
                <a:gd name="connsiteY9" fmla="*/ 10 h 204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8153" h="2045551">
                  <a:moveTo>
                    <a:pt x="284841" y="10"/>
                  </a:moveTo>
                  <a:cubicBezTo>
                    <a:pt x="292156" y="285302"/>
                    <a:pt x="101961" y="643747"/>
                    <a:pt x="109276" y="746160"/>
                  </a:cubicBezTo>
                  <a:cubicBezTo>
                    <a:pt x="99522" y="1014384"/>
                    <a:pt x="148291" y="1224086"/>
                    <a:pt x="167798" y="1463049"/>
                  </a:cubicBezTo>
                  <a:lnTo>
                    <a:pt x="0" y="2045551"/>
                  </a:lnTo>
                  <a:lnTo>
                    <a:pt x="1023677" y="2033636"/>
                  </a:lnTo>
                  <a:cubicBezTo>
                    <a:pt x="1055376" y="1884893"/>
                    <a:pt x="1057813" y="1728836"/>
                    <a:pt x="1089512" y="1580093"/>
                  </a:cubicBezTo>
                  <a:cubicBezTo>
                    <a:pt x="1440642" y="1333815"/>
                    <a:pt x="1535740" y="1153373"/>
                    <a:pt x="1638153" y="753475"/>
                  </a:cubicBezTo>
                  <a:lnTo>
                    <a:pt x="1111458" y="80477"/>
                  </a:lnTo>
                  <a:lnTo>
                    <a:pt x="496981" y="680323"/>
                  </a:lnTo>
                  <a:cubicBezTo>
                    <a:pt x="416514" y="477936"/>
                    <a:pt x="599395" y="-2428"/>
                    <a:pt x="284841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47871" y="3310057"/>
            <a:ext cx="2221492" cy="2690184"/>
            <a:chOff x="3731153" y="2225865"/>
            <a:chExt cx="1666119" cy="2017638"/>
          </a:xfrm>
        </p:grpSpPr>
        <p:pic>
          <p:nvPicPr>
            <p:cNvPr id="13" name="Picture 2" descr="D:\KBM-정애\014-Fullppt\PNG이미지\핸드폰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153" y="2225865"/>
              <a:ext cx="1666119" cy="201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177052" y="2344220"/>
              <a:ext cx="907339" cy="14356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19" name="Rectangle 23"/>
          <p:cNvSpPr/>
          <p:nvPr/>
        </p:nvSpPr>
        <p:spPr>
          <a:xfrm>
            <a:off x="5226603" y="1617187"/>
            <a:ext cx="1642660" cy="96625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20" name="Rectangle 23"/>
          <p:cNvSpPr/>
          <p:nvPr/>
        </p:nvSpPr>
        <p:spPr>
          <a:xfrm>
            <a:off x="3184691" y="2836066"/>
            <a:ext cx="1642660" cy="96625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21" name="Rectangle 23"/>
          <p:cNvSpPr/>
          <p:nvPr/>
        </p:nvSpPr>
        <p:spPr>
          <a:xfrm>
            <a:off x="2118095" y="4324439"/>
            <a:ext cx="1642660" cy="96625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22" name="Rectangle 23"/>
          <p:cNvSpPr/>
          <p:nvPr/>
        </p:nvSpPr>
        <p:spPr>
          <a:xfrm>
            <a:off x="8369267" y="4324439"/>
            <a:ext cx="1642660" cy="96625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23" name="Rectangle 23"/>
          <p:cNvSpPr/>
          <p:nvPr/>
        </p:nvSpPr>
        <p:spPr>
          <a:xfrm>
            <a:off x="7398682" y="2836066"/>
            <a:ext cx="1642660" cy="96625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4" name="Block Arc 14"/>
          <p:cNvSpPr/>
          <p:nvPr/>
        </p:nvSpPr>
        <p:spPr>
          <a:xfrm rot="16200000">
            <a:off x="2651925" y="4589896"/>
            <a:ext cx="598596" cy="59898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26" name="Teardrop 6"/>
          <p:cNvSpPr/>
          <p:nvPr/>
        </p:nvSpPr>
        <p:spPr>
          <a:xfrm rot="8100000">
            <a:off x="3705946" y="3048520"/>
            <a:ext cx="536047" cy="53604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94768" y="3985341"/>
            <a:ext cx="2957472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Sebagai</a:t>
            </a:r>
            <a:r>
              <a:rPr lang="en-US" altLang="ko-KR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2667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penggerak</a:t>
            </a:r>
            <a:r>
              <a:rPr lang="en-US" altLang="ko-KR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2667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perhatian</a:t>
            </a:r>
            <a:endParaRPr lang="ko-KR" alt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98" y="3463891"/>
            <a:ext cx="1224391" cy="1922155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 rot="3148397">
            <a:off x="6581219" y="3878347"/>
            <a:ext cx="376616" cy="64540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38" name="Rounded Rectangle 37"/>
          <p:cNvSpPr/>
          <p:nvPr/>
        </p:nvSpPr>
        <p:spPr>
          <a:xfrm rot="3148397">
            <a:off x="6658873" y="4187432"/>
            <a:ext cx="376616" cy="64540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39" name="Rounded Rectangle 38"/>
          <p:cNvSpPr/>
          <p:nvPr/>
        </p:nvSpPr>
        <p:spPr>
          <a:xfrm rot="3148397">
            <a:off x="6639244" y="4533343"/>
            <a:ext cx="376616" cy="64540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58616" y="1175557"/>
            <a:ext cx="295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Sebagai</a:t>
            </a:r>
            <a:r>
              <a:rPr lang="en-US" altLang="ko-K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peringatan</a:t>
            </a:r>
            <a:endParaRPr lang="ko-KR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43460" y="2251073"/>
            <a:ext cx="295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Sebagai</a:t>
            </a:r>
            <a:r>
              <a:rPr lang="en-US" altLang="ko-K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petunjuk</a:t>
            </a:r>
            <a:endParaRPr lang="ko-KR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69267" y="5275760"/>
            <a:ext cx="295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Untuk</a:t>
            </a:r>
            <a:r>
              <a:rPr lang="en-US" altLang="ko-K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kampanye</a:t>
            </a:r>
            <a:endParaRPr lang="ko-KR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00589" y="2593231"/>
            <a:ext cx="295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Pengalaman</a:t>
            </a:r>
            <a:r>
              <a:rPr lang="en-US" altLang="ko-KR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kreatif</a:t>
            </a:r>
            <a:endParaRPr lang="ko-KR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45" name="Freeform 108">
            <a:extLst>
              <a:ext uri="{FF2B5EF4-FFF2-40B4-BE49-F238E27FC236}">
                <a16:creationId xmlns:a16="http://schemas.microsoft.com/office/drawing/2014/main" id="{5F6795A6-CCDB-4498-A825-BEEAFECCA2A7}"/>
              </a:ext>
            </a:extLst>
          </p:cNvPr>
          <p:cNvSpPr/>
          <p:nvPr/>
        </p:nvSpPr>
        <p:spPr>
          <a:xfrm>
            <a:off x="7981256" y="3064045"/>
            <a:ext cx="516395" cy="581428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46" name="Oval 35">
            <a:extLst>
              <a:ext uri="{FF2B5EF4-FFF2-40B4-BE49-F238E27FC236}">
                <a16:creationId xmlns:a16="http://schemas.microsoft.com/office/drawing/2014/main" id="{2121B4D3-2F08-4225-A1BA-4D99A276CB20}"/>
              </a:ext>
            </a:extLst>
          </p:cNvPr>
          <p:cNvSpPr/>
          <p:nvPr/>
        </p:nvSpPr>
        <p:spPr>
          <a:xfrm>
            <a:off x="8912206" y="4546961"/>
            <a:ext cx="471580" cy="614711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33" name="Shape 843"/>
          <p:cNvSpPr/>
          <p:nvPr/>
        </p:nvSpPr>
        <p:spPr>
          <a:xfrm>
            <a:off x="5736778" y="1864329"/>
            <a:ext cx="564695" cy="482577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981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 idx="4294967295"/>
          </p:nvPr>
        </p:nvSpPr>
        <p:spPr>
          <a:xfrm>
            <a:off x="39299" y="356659"/>
            <a:ext cx="47172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333" b="1" dirty="0">
                <a:solidFill>
                  <a:srgbClr val="FF0000"/>
                </a:solidFill>
                <a:latin typeface="Geometr415 Blk BT" panose="020B0802020204020303" pitchFamily="34" charset="0"/>
              </a:rPr>
              <a:t>Bagan</a:t>
            </a:r>
            <a:endParaRPr sz="5333" b="1" dirty="0">
              <a:solidFill>
                <a:srgbClr val="FF0000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0" y="1604798"/>
            <a:ext cx="5177928" cy="31517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sv-SE" sz="3867" dirty="0"/>
              <a:t>Gambaran dari sesuatu yang dilukiskan dengan garis, gambar, dan kata-kata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5122" name="Picture 2" descr="Hasil gambar untuk macam macam bag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27" y="452669"/>
            <a:ext cx="6902936" cy="55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ko-KR" b="1" dirty="0" err="1">
                <a:ln/>
                <a:solidFill>
                  <a:schemeClr val="accent3"/>
                </a:solidFill>
                <a:latin typeface="Imprint MT Shadow" panose="04020605060303030202" pitchFamily="82" charset="0"/>
              </a:rPr>
              <a:t>Jenis-jenis</a:t>
            </a:r>
            <a:r>
              <a:rPr lang="en-US" altLang="ko-KR" b="1" dirty="0">
                <a:ln/>
                <a:solidFill>
                  <a:schemeClr val="accent3"/>
                </a:solidFill>
                <a:latin typeface="Imprint MT Shadow" panose="04020605060303030202" pitchFamily="82" charset="0"/>
              </a:rPr>
              <a:t> </a:t>
            </a:r>
            <a:r>
              <a:rPr lang="en-US" altLang="ko-KR" b="1" dirty="0" err="1">
                <a:ln/>
                <a:solidFill>
                  <a:schemeClr val="accent3"/>
                </a:solidFill>
                <a:latin typeface="Imprint MT Shadow" panose="04020605060303030202" pitchFamily="82" charset="0"/>
              </a:rPr>
              <a:t>Bagan</a:t>
            </a:r>
            <a:endParaRPr lang="ko-KR" altLang="en-US" b="1" dirty="0">
              <a:ln/>
              <a:solidFill>
                <a:schemeClr val="accent3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grpSp>
        <p:nvGrpSpPr>
          <p:cNvPr id="4" name="Group 3"/>
          <p:cNvGrpSpPr/>
          <p:nvPr/>
        </p:nvGrpSpPr>
        <p:grpSpPr>
          <a:xfrm>
            <a:off x="4729433" y="1316765"/>
            <a:ext cx="1360928" cy="1360928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Teardrop 4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47809" y="2708188"/>
            <a:ext cx="1360928" cy="1360928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Teardrop 7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62169" y="4069116"/>
            <a:ext cx="1360928" cy="1360928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Teardrop 10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6175685" y="2233776"/>
            <a:ext cx="1360928" cy="1360928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Teardrop 13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6358547" y="3623428"/>
            <a:ext cx="1360928" cy="1360928"/>
            <a:chOff x="3623312" y="1131590"/>
            <a:chExt cx="1020696" cy="10206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" name="Teardrop 16"/>
            <p:cNvSpPr/>
            <p:nvPr/>
          </p:nvSpPr>
          <p:spPr>
            <a:xfrm rot="5400000">
              <a:off x="3623312" y="1131590"/>
              <a:ext cx="1020696" cy="1020696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699550" y="1207828"/>
              <a:ext cx="868221" cy="868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992823" y="2538000"/>
            <a:ext cx="96000" cy="432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5685" y="3546000"/>
            <a:ext cx="96000" cy="331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09960" y="3546000"/>
            <a:ext cx="96000" cy="331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27097" y="4794000"/>
            <a:ext cx="96000" cy="206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8547" y="4794000"/>
            <a:ext cx="96000" cy="206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21689" y="1466353"/>
            <a:ext cx="347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err="1">
                <a:solidFill>
                  <a:prstClr val="black"/>
                </a:solidFill>
                <a:latin typeface="Consolas" panose="020B0609020204030204" pitchFamily="49" charset="0"/>
                <a:cs typeface="Arial" pitchFamily="34" charset="0"/>
                <a:sym typeface="Arial"/>
              </a:rPr>
              <a:t>Bagan</a:t>
            </a:r>
            <a:r>
              <a:rPr lang="en-US" altLang="ko-KR" sz="2400" b="1" dirty="0">
                <a:solidFill>
                  <a:prstClr val="black"/>
                </a:solidFill>
                <a:latin typeface="Consolas" panose="020B0609020204030204" pitchFamily="49" charset="0"/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prstClr val="black"/>
                </a:solidFill>
                <a:latin typeface="Consolas" panose="020B0609020204030204" pitchFamily="49" charset="0"/>
                <a:cs typeface="Arial" pitchFamily="34" charset="0"/>
                <a:sym typeface="Arial"/>
              </a:rPr>
              <a:t>Organisasi</a:t>
            </a:r>
            <a:endParaRPr lang="ko-KR" altLang="en-US" sz="2400" b="1" dirty="0">
              <a:solidFill>
                <a:prstClr val="black"/>
              </a:solidFill>
              <a:latin typeface="Consolas" panose="020B0609020204030204" pitchFamily="49" charset="0"/>
              <a:cs typeface="Arial" pitchFamily="34" charset="0"/>
              <a:sym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59008" y="3013005"/>
            <a:ext cx="338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err="1">
                <a:solidFill>
                  <a:prstClr val="black"/>
                </a:solidFill>
                <a:latin typeface="Consolas" panose="020B0609020204030204" pitchFamily="49" charset="0"/>
                <a:cs typeface="Arial" pitchFamily="34" charset="0"/>
                <a:sym typeface="Arial"/>
              </a:rPr>
              <a:t>Bagan</a:t>
            </a:r>
            <a:r>
              <a:rPr lang="en-US" altLang="ko-KR" sz="2400" b="1" dirty="0">
                <a:solidFill>
                  <a:prstClr val="black"/>
                </a:solidFill>
                <a:latin typeface="Consolas" panose="020B0609020204030204" pitchFamily="49" charset="0"/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prstClr val="black"/>
                </a:solidFill>
                <a:latin typeface="Consolas" panose="020B0609020204030204" pitchFamily="49" charset="0"/>
                <a:cs typeface="Arial" pitchFamily="34" charset="0"/>
                <a:sym typeface="Arial"/>
              </a:rPr>
              <a:t>Petunjuk</a:t>
            </a:r>
            <a:endParaRPr lang="ko-KR" altLang="en-US" sz="2400" b="1" dirty="0">
              <a:solidFill>
                <a:prstClr val="black"/>
              </a:solidFill>
              <a:latin typeface="Consolas" panose="020B0609020204030204" pitchFamily="49" charset="0"/>
              <a:cs typeface="Arial" pitchFamily="34" charset="0"/>
              <a:sym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59008" y="4451819"/>
            <a:ext cx="319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Consolas" panose="020B0609020204030204" pitchFamily="49" charset="0"/>
                <a:cs typeface="Arial"/>
                <a:sym typeface="Arial"/>
              </a:rPr>
              <a:t>Bagan</a:t>
            </a:r>
            <a:r>
              <a:rPr lang="en-US" sz="2400" b="1" dirty="0">
                <a:solidFill>
                  <a:prstClr val="black"/>
                </a:solidFill>
                <a:latin typeface="Consolas" panose="020B0609020204030204" pitchFamily="49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olas" panose="020B0609020204030204" pitchFamily="49" charset="0"/>
                <a:cs typeface="Arial"/>
                <a:sym typeface="Arial"/>
              </a:rPr>
              <a:t>Pertumbuhan</a:t>
            </a:r>
            <a:endParaRPr lang="en-US" sz="2400" b="1" dirty="0">
              <a:solidFill>
                <a:prstClr val="black"/>
              </a:solidFill>
              <a:latin typeface="Consolas" panose="020B0609020204030204" pitchFamily="49" charset="0"/>
              <a:cs typeface="Arial"/>
              <a:sym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17825" y="2378952"/>
            <a:ext cx="388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prstClr val="black"/>
                </a:solidFill>
                <a:latin typeface="Consolas" panose="020B0609020204030204" pitchFamily="49" charset="0"/>
                <a:cs typeface="Arial" pitchFamily="34" charset="0"/>
                <a:sym typeface="Arial"/>
              </a:rPr>
              <a:t>Bagan</a:t>
            </a:r>
            <a:r>
              <a:rPr lang="en-US" altLang="ko-KR" sz="2400" b="1" dirty="0">
                <a:solidFill>
                  <a:prstClr val="black"/>
                </a:solidFill>
                <a:latin typeface="Consolas" panose="020B0609020204030204" pitchFamily="49" charset="0"/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prstClr val="black"/>
                </a:solidFill>
                <a:latin typeface="Consolas" panose="020B0609020204030204" pitchFamily="49" charset="0"/>
                <a:cs typeface="Arial" pitchFamily="34" charset="0"/>
                <a:sym typeface="Arial"/>
              </a:rPr>
              <a:t>Bergambar</a:t>
            </a:r>
            <a:endParaRPr lang="ko-KR" altLang="en-US" sz="2400" b="1" dirty="0">
              <a:solidFill>
                <a:prstClr val="black"/>
              </a:solidFill>
              <a:latin typeface="Consolas" panose="020B0609020204030204" pitchFamily="49" charset="0"/>
              <a:cs typeface="Arial" pitchFamily="34" charset="0"/>
              <a:sym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21125" y="3836226"/>
            <a:ext cx="338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Consolas" panose="020B0609020204030204" pitchFamily="49" charset="0"/>
                <a:cs typeface="Arial"/>
                <a:sym typeface="Arial"/>
              </a:rPr>
              <a:t>Bagan</a:t>
            </a:r>
            <a:r>
              <a:rPr lang="en-US" sz="2400" b="1" dirty="0">
                <a:solidFill>
                  <a:prstClr val="black"/>
                </a:solidFill>
                <a:latin typeface="Consolas" panose="020B0609020204030204" pitchFamily="49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olas" panose="020B0609020204030204" pitchFamily="49" charset="0"/>
                <a:cs typeface="Arial"/>
                <a:sym typeface="Arial"/>
              </a:rPr>
              <a:t>Waktu</a:t>
            </a:r>
            <a:endParaRPr lang="en-US" sz="2400" b="1" dirty="0">
              <a:solidFill>
                <a:prstClr val="black"/>
              </a:solidFill>
              <a:latin typeface="Consolas" panose="020B0609020204030204" pitchFamily="49" charset="0"/>
              <a:cs typeface="Arial"/>
              <a:sym typeface="Arial"/>
            </a:endParaRPr>
          </a:p>
        </p:txBody>
      </p:sp>
      <p:sp>
        <p:nvSpPr>
          <p:cNvPr id="79" name="Rectangle 16"/>
          <p:cNvSpPr/>
          <p:nvPr/>
        </p:nvSpPr>
        <p:spPr>
          <a:xfrm rot="2700000">
            <a:off x="5054790" y="3056174"/>
            <a:ext cx="351700" cy="6206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buClr>
                <a:srgbClr val="000000"/>
              </a:buClr>
              <a:buFont typeface="Arial"/>
              <a:buNone/>
            </a:pPr>
            <a:endParaRPr lang="ko-KR" altLang="en-US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B492C6F2-61E2-42A7-A26F-34A5088F73D6}"/>
              </a:ext>
            </a:extLst>
          </p:cNvPr>
          <p:cNvSpPr/>
          <p:nvPr/>
        </p:nvSpPr>
        <p:spPr>
          <a:xfrm>
            <a:off x="6569124" y="2671323"/>
            <a:ext cx="574048" cy="4574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buClr>
                <a:srgbClr val="000000"/>
              </a:buClr>
              <a:buFont typeface="Arial"/>
              <a:buNone/>
            </a:pPr>
            <a:endParaRPr lang="ko-KR" altLang="en-US" sz="1867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81" name="Parallelogram 15">
            <a:extLst>
              <a:ext uri="{FF2B5EF4-FFF2-40B4-BE49-F238E27FC236}">
                <a16:creationId xmlns:a16="http://schemas.microsoft.com/office/drawing/2014/main" id="{ED1392DA-2F91-4788-8E16-3533604215D0}"/>
              </a:ext>
            </a:extLst>
          </p:cNvPr>
          <p:cNvSpPr/>
          <p:nvPr/>
        </p:nvSpPr>
        <p:spPr>
          <a:xfrm flipH="1">
            <a:off x="6765628" y="4036792"/>
            <a:ext cx="546763" cy="53419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buClr>
                <a:srgbClr val="000000"/>
              </a:buClr>
              <a:buFont typeface="Arial"/>
              <a:buNone/>
            </a:pPr>
            <a:endParaRPr lang="ko-KR" altLang="en-US" sz="1867" kern="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9461" y="4356789"/>
            <a:ext cx="490580" cy="748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r>
              <a:rPr lang="en" sz="4267" kern="0" dirty="0">
                <a:solidFill>
                  <a:prstClr val="black">
                    <a:lumMod val="75000"/>
                    <a:lumOff val="25000"/>
                  </a:prstClr>
                </a:solidFill>
                <a:latin typeface="Barlow Light"/>
                <a:ea typeface="Barlow Light"/>
                <a:cs typeface="Barlow Light"/>
                <a:sym typeface="Barlow Light"/>
              </a:rPr>
              <a:t>👪</a:t>
            </a:r>
            <a:endParaRPr lang="en-US" sz="4267" kern="0" dirty="0">
              <a:solidFill>
                <a:prstClr val="black">
                  <a:lumMod val="75000"/>
                  <a:lumOff val="2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9" name="Shape 644"/>
          <p:cNvSpPr/>
          <p:nvPr/>
        </p:nvSpPr>
        <p:spPr>
          <a:xfrm>
            <a:off x="5140040" y="1709159"/>
            <a:ext cx="583057" cy="524616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867" kern="0">
              <a:solidFill>
                <a:prstClr val="black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4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1604798"/>
            <a:ext cx="6021617" cy="389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91739" y="1604798"/>
            <a:ext cx="5155704" cy="300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597"/>
            <a:r>
              <a:rPr lang="en-US" sz="48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rint MT Shadow" panose="04020605060303030202" pitchFamily="82" charset="0"/>
              </a:rPr>
              <a:t>Grafik</a:t>
            </a:r>
            <a:endParaRPr lang="en-US" sz="48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rint MT Shadow" panose="04020605060303030202" pitchFamily="82" charset="0"/>
            </a:endParaRPr>
          </a:p>
          <a:p>
            <a:pPr marL="101597"/>
            <a:endParaRPr lang="en-US" sz="1333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01597"/>
            <a:r>
              <a:rPr lang="x-none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anose="020B0602020204020303" pitchFamily="34" charset="0"/>
              </a:rPr>
              <a:t>Grafik merupakan </a:t>
            </a:r>
          </a:p>
          <a:p>
            <a:pPr marL="101597"/>
            <a:r>
              <a:rPr lang="x-none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anose="020B0602020204020303" pitchFamily="34" charset="0"/>
              </a:rPr>
              <a:t>pemakaian lambang-</a:t>
            </a:r>
          </a:p>
          <a:p>
            <a:pPr marL="101597"/>
            <a:r>
              <a:rPr lang="x-none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anose="020B0602020204020303" pitchFamily="34" charset="0"/>
              </a:rPr>
              <a:t>lambang visual untuk </a:t>
            </a:r>
          </a:p>
          <a:p>
            <a:pPr marL="101597"/>
            <a:r>
              <a:rPr lang="x-none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Futura Md BT" panose="020B0602020204020303" pitchFamily="34" charset="0"/>
              </a:rPr>
              <a:t>menjelaskan data statistik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/>
        </p:nvSpPr>
        <p:spPr>
          <a:xfrm>
            <a:off x="7480067" y="1213767"/>
            <a:ext cx="3324400" cy="4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latinLnBrk="0"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333" kern="0">
              <a:solidFill>
                <a:srgbClr val="999999"/>
              </a:solidFill>
              <a:cs typeface="Arial"/>
              <a:sym typeface="Arial"/>
            </a:endParaRPr>
          </a:p>
        </p:txBody>
      </p:sp>
      <p:sp>
        <p:nvSpPr>
          <p:cNvPr id="464" name="Shape 464"/>
          <p:cNvSpPr txBox="1">
            <a:spLocks noGrp="1"/>
          </p:cNvSpPr>
          <p:nvPr>
            <p:ph type="body" sz="quarter" idx="10"/>
          </p:nvPr>
        </p:nvSpPr>
        <p:spPr>
          <a:xfrm>
            <a:off x="-297699" y="164637"/>
            <a:ext cx="7056107" cy="26882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01597"/>
            <a:r>
              <a:rPr lang="en-US" altLang="ko-KR" b="1" dirty="0">
                <a:ln/>
                <a:solidFill>
                  <a:srgbClr val="C00000"/>
                </a:solidFill>
                <a:latin typeface="Perpetua Titling MT" panose="02020502060505020804" pitchFamily="18" charset="0"/>
              </a:rPr>
              <a:t>Diagram</a:t>
            </a:r>
            <a:endParaRPr lang="ko-KR" altLang="en-US" b="1" dirty="0">
              <a:ln/>
              <a:solidFill>
                <a:srgbClr val="C00000"/>
              </a:solidFill>
              <a:latin typeface="Perpetua Titling MT" panose="02020502060505020804" pitchFamily="18" charset="0"/>
            </a:endParaRPr>
          </a:p>
          <a:p>
            <a:pPr marL="101597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Futura Md BT" panose="020B06020202040203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 descr="Hasil gambar untuk contoh diagram bat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42" y="1316766"/>
            <a:ext cx="5402076" cy="484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361" y="1604797"/>
            <a:ext cx="6409601" cy="411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Wingdings" panose="05000000000000000000" pitchFamily="2" charset="2"/>
              <a:buChar char="§"/>
            </a:pPr>
            <a:r>
              <a:rPr lang="x-none" sz="3733" dirty="0">
                <a:solidFill>
                  <a:prstClr val="black"/>
                </a:solidFill>
                <a:latin typeface="Baskerville Old Face" panose="02020602080505020303" pitchFamily="18" charset="0"/>
                <a:sym typeface="Arial"/>
              </a:rPr>
              <a:t>Diagram adalah suatu gambaran terbuka dari   suatu objek  atau proses.</a:t>
            </a:r>
          </a:p>
          <a:p>
            <a:pPr marL="457189" indent="-457189">
              <a:buFont typeface="Wingdings" panose="05000000000000000000" pitchFamily="2" charset="2"/>
              <a:buChar char="§"/>
            </a:pPr>
            <a:r>
              <a:rPr lang="x-none" sz="3733" dirty="0">
                <a:solidFill>
                  <a:prstClr val="black"/>
                </a:solidFill>
                <a:latin typeface="Baskerville Old Face" panose="02020602080505020303" pitchFamily="18" charset="0"/>
                <a:sym typeface="Arial"/>
              </a:rPr>
              <a:t>sesuatu yang diterangkan         irisan</a:t>
            </a:r>
            <a:r>
              <a:rPr lang="id-ID" sz="3733" dirty="0">
                <a:solidFill>
                  <a:prstClr val="black"/>
                </a:solidFill>
                <a:latin typeface="Baskerville Old Face" panose="02020602080505020303" pitchFamily="18" charset="0"/>
                <a:sym typeface="Arial"/>
              </a:rPr>
              <a:t>-</a:t>
            </a:r>
            <a:r>
              <a:rPr lang="x-none" sz="3733" dirty="0">
                <a:solidFill>
                  <a:prstClr val="black"/>
                </a:solidFill>
                <a:latin typeface="Baskerville Old Face" panose="02020602080505020303" pitchFamily="18" charset="0"/>
                <a:sym typeface="Arial"/>
              </a:rPr>
              <a:t>nya atau penampangnya dengan gambar, garis, dan      kata</a:t>
            </a:r>
            <a:r>
              <a:rPr lang="en-US" sz="3733" dirty="0">
                <a:solidFill>
                  <a:prstClr val="black"/>
                </a:solidFill>
                <a:latin typeface="Baskerville Old Face" panose="02020602080505020303" pitchFamily="18" charset="0"/>
                <a:sym typeface="Arial"/>
              </a:rPr>
              <a:t>-</a:t>
            </a:r>
            <a:r>
              <a:rPr lang="x-none" sz="3733" dirty="0">
                <a:solidFill>
                  <a:prstClr val="black"/>
                </a:solidFill>
                <a:latin typeface="Baskerville Old Face" panose="02020602080505020303" pitchFamily="18" charset="0"/>
                <a:sym typeface="Arial"/>
              </a:rPr>
              <a:t>kata</a:t>
            </a:r>
            <a:endParaRPr lang="ko-KR" altLang="en-US" sz="3733" b="1" dirty="0">
              <a:solidFill>
                <a:prstClr val="black">
                  <a:lumMod val="75000"/>
                  <a:lumOff val="25000"/>
                </a:prstClr>
              </a:solidFill>
              <a:latin typeface="Baskerville Old Face" panose="02020602080505020303" pitchFamily="18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1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4638"/>
            <a:ext cx="12192000" cy="8692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ko-KR" sz="533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Jenis-jenis</a:t>
            </a:r>
            <a:r>
              <a:rPr lang="en-US" altLang="ko-KR" sz="533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altLang="ko-KR" sz="533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Grafik</a:t>
            </a:r>
            <a:endParaRPr lang="ko-KR" altLang="en-US" sz="5333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15947" y="1622100"/>
            <a:ext cx="579069" cy="4911752"/>
            <a:chOff x="4211960" y="1264200"/>
            <a:chExt cx="434302" cy="3683814"/>
          </a:xfrm>
        </p:grpSpPr>
        <p:sp>
          <p:nvSpPr>
            <p:cNvPr id="4" name="Rectangle 3"/>
            <p:cNvSpPr/>
            <p:nvPr/>
          </p:nvSpPr>
          <p:spPr>
            <a:xfrm>
              <a:off x="4466262" y="1264200"/>
              <a:ext cx="180000" cy="360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5" name="Rounded Rectangle 3"/>
            <p:cNvSpPr/>
            <p:nvPr/>
          </p:nvSpPr>
          <p:spPr>
            <a:xfrm rot="10800000">
              <a:off x="4211960" y="1272212"/>
              <a:ext cx="434302" cy="3675802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7983" y="1414095"/>
            <a:ext cx="1296000" cy="267933"/>
            <a:chOff x="4264755" y="1264200"/>
            <a:chExt cx="381507" cy="3683814"/>
          </a:xfrm>
        </p:grpSpPr>
        <p:sp>
          <p:nvSpPr>
            <p:cNvPr id="9" name="Rectangle 8"/>
            <p:cNvSpPr/>
            <p:nvPr/>
          </p:nvSpPr>
          <p:spPr>
            <a:xfrm>
              <a:off x="4466262" y="1264200"/>
              <a:ext cx="180000" cy="360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0" name="Rounded Rectangle 3"/>
            <p:cNvSpPr/>
            <p:nvPr/>
          </p:nvSpPr>
          <p:spPr>
            <a:xfrm rot="10800000">
              <a:off x="4264755" y="1272211"/>
              <a:ext cx="381507" cy="367580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7" name="Pentagon 6"/>
          <p:cNvSpPr/>
          <p:nvPr/>
        </p:nvSpPr>
        <p:spPr>
          <a:xfrm>
            <a:off x="5042959" y="1796819"/>
            <a:ext cx="3120000" cy="768085"/>
          </a:xfrm>
          <a:prstGeom prst="homePlate">
            <a:avLst>
              <a:gd name="adj" fmla="val 35119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C00000"/>
              </a:solidFill>
              <a:sym typeface="Arial"/>
            </a:endParaRPr>
          </a:p>
        </p:txBody>
      </p:sp>
      <p:sp>
        <p:nvSpPr>
          <p:cNvPr id="12" name="Pentagon 11"/>
          <p:cNvSpPr/>
          <p:nvPr/>
        </p:nvSpPr>
        <p:spPr>
          <a:xfrm rot="10800000">
            <a:off x="4090969" y="2752880"/>
            <a:ext cx="3120000" cy="768085"/>
          </a:xfrm>
          <a:prstGeom prst="homePlate">
            <a:avLst>
              <a:gd name="adj" fmla="val 35119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5042959" y="3708942"/>
            <a:ext cx="3120000" cy="768085"/>
          </a:xfrm>
          <a:prstGeom prst="homePlate">
            <a:avLst>
              <a:gd name="adj" fmla="val 35119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14" name="Pentagon 13"/>
          <p:cNvSpPr/>
          <p:nvPr/>
        </p:nvSpPr>
        <p:spPr>
          <a:xfrm rot="10800000">
            <a:off x="4090969" y="4665003"/>
            <a:ext cx="3445191" cy="768085"/>
          </a:xfrm>
          <a:prstGeom prst="homePlate">
            <a:avLst>
              <a:gd name="adj" fmla="val 35119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C00000"/>
              </a:solidFill>
              <a:sym typeface="Arial"/>
            </a:endParaRPr>
          </a:p>
        </p:txBody>
      </p:sp>
      <p:sp>
        <p:nvSpPr>
          <p:cNvPr id="17" name="Pie 24"/>
          <p:cNvSpPr/>
          <p:nvPr/>
        </p:nvSpPr>
        <p:spPr>
          <a:xfrm>
            <a:off x="6948811" y="4826183"/>
            <a:ext cx="448205" cy="4457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C00000"/>
              </a:solidFill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1163" y="1878958"/>
            <a:ext cx="213147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srgbClr val="C00000"/>
                </a:solidFill>
                <a:cs typeface="Arial" pitchFamily="34" charset="0"/>
                <a:sym typeface="Arial"/>
              </a:rPr>
              <a:t>Grafik</a:t>
            </a:r>
            <a:r>
              <a:rPr lang="en-US" altLang="ko-KR" sz="2400" b="1" dirty="0">
                <a:solidFill>
                  <a:srgbClr val="C00000"/>
                </a:solidFill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srgbClr val="C00000"/>
                </a:solidFill>
                <a:cs typeface="Arial" pitchFamily="34" charset="0"/>
                <a:sym typeface="Arial"/>
              </a:rPr>
              <a:t>Garis</a:t>
            </a:r>
            <a:endParaRPr lang="ko-KR" altLang="en-US" sz="2400" b="1" dirty="0">
              <a:solidFill>
                <a:srgbClr val="C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1175" y="2891381"/>
            <a:ext cx="2346255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prstClr val="white"/>
                </a:solidFill>
                <a:cs typeface="Arial" pitchFamily="34" charset="0"/>
                <a:sym typeface="Arial"/>
              </a:rPr>
              <a:t>Grafik</a:t>
            </a:r>
            <a:r>
              <a:rPr lang="en-US" altLang="ko-KR" sz="2400" b="1" dirty="0">
                <a:solidFill>
                  <a:prstClr val="white"/>
                </a:solidFill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prstClr val="white"/>
                </a:solidFill>
                <a:cs typeface="Arial" pitchFamily="34" charset="0"/>
                <a:sym typeface="Arial"/>
              </a:rPr>
              <a:t>Batang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0838" y="3677486"/>
            <a:ext cx="2389744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 err="1">
                <a:solidFill>
                  <a:prstClr val="white"/>
                </a:solidFill>
                <a:cs typeface="Arial" pitchFamily="34" charset="0"/>
                <a:sym typeface="Arial"/>
              </a:rPr>
              <a:t>Grafik</a:t>
            </a:r>
            <a:r>
              <a:rPr lang="en-US" altLang="ko-KR" sz="2400" b="1" dirty="0">
                <a:solidFill>
                  <a:prstClr val="white"/>
                </a:solidFill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prstClr val="white"/>
                </a:solidFill>
                <a:cs typeface="Arial" pitchFamily="34" charset="0"/>
                <a:sym typeface="Arial"/>
              </a:rPr>
              <a:t>Gambar</a:t>
            </a:r>
            <a:endParaRPr lang="ko-KR" altLang="en-US" sz="2400" b="1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9455" y="4814947"/>
            <a:ext cx="2549356" cy="44121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ko-KR" sz="2267" b="1" dirty="0" err="1">
                <a:solidFill>
                  <a:srgbClr val="C00000"/>
                </a:solidFill>
                <a:cs typeface="Arial" pitchFamily="34" charset="0"/>
                <a:sym typeface="Arial"/>
              </a:rPr>
              <a:t>Grafik</a:t>
            </a:r>
            <a:r>
              <a:rPr lang="en-US" altLang="ko-KR" sz="2267" b="1" dirty="0">
                <a:solidFill>
                  <a:srgbClr val="C00000"/>
                </a:solidFill>
                <a:cs typeface="Arial" pitchFamily="34" charset="0"/>
                <a:sym typeface="Arial"/>
              </a:rPr>
              <a:t> </a:t>
            </a:r>
            <a:r>
              <a:rPr lang="en-US" altLang="ko-KR" sz="2267" b="1" dirty="0" err="1">
                <a:solidFill>
                  <a:srgbClr val="C00000"/>
                </a:solidFill>
                <a:cs typeface="Arial" pitchFamily="34" charset="0"/>
                <a:sym typeface="Arial"/>
              </a:rPr>
              <a:t>Lingkaran</a:t>
            </a:r>
            <a:endParaRPr lang="ko-KR" altLang="en-US" sz="2267" b="1" dirty="0">
              <a:solidFill>
                <a:srgbClr val="C00000"/>
              </a:solidFill>
              <a:cs typeface="Arial" pitchFamily="34" charset="0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97063" y="1706302"/>
            <a:ext cx="2781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Digambarkan</a:t>
            </a:r>
            <a:r>
              <a:rPr lang="en-US" altLang="ko-KR" sz="2400" b="1" dirty="0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dengan</a:t>
            </a:r>
            <a:r>
              <a:rPr lang="en-US" altLang="ko-KR" sz="2400" b="1" dirty="0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garis</a:t>
            </a:r>
            <a:r>
              <a:rPr lang="en-US" altLang="ko-KR" sz="2400" b="1" dirty="0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/</a:t>
            </a:r>
            <a:r>
              <a:rPr lang="en-US" altLang="ko-KR" sz="2400" b="1" dirty="0" err="1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titik</a:t>
            </a:r>
            <a:endParaRPr lang="ko-KR" altLang="en-US" sz="2400" b="1" dirty="0">
              <a:solidFill>
                <a:srgbClr val="1F497D">
                  <a:lumMod val="10000"/>
                </a:srgb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36" name="Round Same Side Corner Rectangle 20">
            <a:extLst>
              <a:ext uri="{FF2B5EF4-FFF2-40B4-BE49-F238E27FC236}">
                <a16:creationId xmlns:a16="http://schemas.microsoft.com/office/drawing/2014/main" id="{AB0EE0B0-2653-46ED-827E-4FE2479C71E5}"/>
              </a:ext>
            </a:extLst>
          </p:cNvPr>
          <p:cNvSpPr/>
          <p:nvPr/>
        </p:nvSpPr>
        <p:spPr>
          <a:xfrm rot="10800000">
            <a:off x="5208041" y="3757605"/>
            <a:ext cx="293172" cy="62539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37" name="Shape 809"/>
          <p:cNvGrpSpPr/>
          <p:nvPr/>
        </p:nvGrpSpPr>
        <p:grpSpPr>
          <a:xfrm>
            <a:off x="6602959" y="2985833"/>
            <a:ext cx="446216" cy="323840"/>
            <a:chOff x="3932350" y="3714775"/>
            <a:chExt cx="439650" cy="319075"/>
          </a:xfrm>
          <a:solidFill>
            <a:srgbClr val="002060"/>
          </a:solidFill>
        </p:grpSpPr>
        <p:sp>
          <p:nvSpPr>
            <p:cNvPr id="38" name="Shape 810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0" t="0" r="0" b="0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grp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Shape 811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grp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0" name="Shape 812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0" t="0" r="0" b="0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grp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1" name="Shape 813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0" t="0" r="0" b="0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grp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2" name="Shape 814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0" t="0" r="0" b="0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grp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43" name="Shape 815"/>
          <p:cNvGrpSpPr/>
          <p:nvPr/>
        </p:nvGrpSpPr>
        <p:grpSpPr>
          <a:xfrm>
            <a:off x="5291209" y="1975269"/>
            <a:ext cx="446191" cy="323840"/>
            <a:chOff x="4604550" y="3714775"/>
            <a:chExt cx="439625" cy="319075"/>
          </a:xfrm>
        </p:grpSpPr>
        <p:sp>
          <p:nvSpPr>
            <p:cNvPr id="44" name="Shape 816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0" t="0" r="0" b="0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C00000"/>
                </a:solidFill>
                <a:sym typeface="Arial"/>
              </a:endParaRPr>
            </a:p>
          </p:txBody>
        </p:sp>
        <p:sp>
          <p:nvSpPr>
            <p:cNvPr id="45" name="Shape 817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0" t="0" r="0" b="0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C00000"/>
                </a:solidFill>
                <a:sym typeface="Arial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8104075" y="3708942"/>
            <a:ext cx="2781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Dilukiskan</a:t>
            </a:r>
            <a:r>
              <a:rPr lang="en-US" altLang="ko-KR" sz="2400" b="1" dirty="0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dengan</a:t>
            </a:r>
            <a:r>
              <a:rPr lang="en-US" altLang="ko-KR" sz="2400" b="1" dirty="0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gambar</a:t>
            </a:r>
            <a:r>
              <a:rPr lang="en-US" altLang="ko-KR" sz="2400" b="1" dirty="0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/</a:t>
            </a:r>
            <a:r>
              <a:rPr lang="en-US" altLang="ko-KR" sz="2400" b="1" dirty="0" err="1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simbol</a:t>
            </a:r>
            <a:endParaRPr lang="ko-KR" altLang="en-US" sz="2400" b="1" dirty="0">
              <a:solidFill>
                <a:srgbClr val="1F497D">
                  <a:lumMod val="10000"/>
                </a:srgb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27525" y="2659193"/>
            <a:ext cx="2781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Dilukiskan</a:t>
            </a:r>
            <a:r>
              <a:rPr lang="en-US" altLang="ko-KR" sz="2400" b="1" dirty="0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dengan</a:t>
            </a:r>
            <a:r>
              <a:rPr lang="en-US" altLang="ko-KR" sz="2400" b="1" dirty="0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srgbClr val="1F497D">
                    <a:lumMod val="10000"/>
                  </a:srgbClr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batang</a:t>
            </a:r>
            <a:endParaRPr lang="ko-KR" altLang="en-US" sz="2400" b="1" dirty="0">
              <a:solidFill>
                <a:srgbClr val="1F497D">
                  <a:lumMod val="10000"/>
                </a:srgb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 noEditPoints="1"/>
          </p:cNvSpPr>
          <p:nvPr/>
        </p:nvSpPr>
        <p:spPr bwMode="auto">
          <a:xfrm>
            <a:off x="5711957" y="1679982"/>
            <a:ext cx="6336704" cy="4351063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4638"/>
            <a:ext cx="12192000" cy="1109501"/>
          </a:xfrm>
        </p:spPr>
        <p:txBody>
          <a:bodyPr>
            <a:normAutofit lnSpcReduction="10000"/>
          </a:bodyPr>
          <a:lstStyle/>
          <a:p>
            <a:r>
              <a:rPr lang="en-US" altLang="ko-KR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Schadow BT" panose="02060504050505030204" pitchFamily="18" charset="0"/>
              </a:rPr>
              <a:t>Peta </a:t>
            </a:r>
            <a:r>
              <a:rPr lang="en-US" altLang="ko-KR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Schadow BT" panose="02060504050505030204" pitchFamily="18" charset="0"/>
              </a:rPr>
              <a:t>Datar</a:t>
            </a:r>
            <a:endParaRPr lang="ko-KR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Schadow BT" panose="02060504050505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542" y="1274139"/>
            <a:ext cx="5376415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Peta adalah gambar yang menjelaskan permukaan </a:t>
            </a:r>
            <a:endParaRPr lang="en-US" sz="2800" dirty="0">
              <a:solidFill>
                <a:prstClr val="black"/>
              </a:solidFill>
              <a:latin typeface="CentSchbkCyrill BT" panose="02040603050705020303" pitchFamily="18" charset="-52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bumi atau beberapa bagian bumi, yang menunjukkan </a:t>
            </a:r>
            <a:endParaRPr lang="en-US" sz="2800" dirty="0">
              <a:solidFill>
                <a:prstClr val="black"/>
              </a:solidFill>
              <a:latin typeface="CentSchbkCyrill BT" panose="02040603050705020303" pitchFamily="18" charset="-52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ukuran dan posisi yang </a:t>
            </a:r>
            <a:endParaRPr lang="en-US" sz="2800" dirty="0">
              <a:solidFill>
                <a:prstClr val="black"/>
              </a:solidFill>
              <a:latin typeface="CentSchbkCyrill BT" panose="02040603050705020303" pitchFamily="18" charset="-52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x-none" sz="2800" dirty="0">
                <a:solidFill>
                  <a:prstClr val="black"/>
                </a:solidFill>
                <a:latin typeface="CentSchbkCyrill BT" panose="02040603050705020303" pitchFamily="18" charset="-52"/>
                <a:sym typeface="Arial"/>
              </a:rPr>
              <a:t>relatif, menurut skala yang digambarkan</a:t>
            </a:r>
            <a:endParaRPr lang="ko-KR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CentSchbkCyrill BT" panose="02040603050705020303" pitchFamily="18" charset="-52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13851310">
            <a:off x="4128418" y="3195224"/>
            <a:ext cx="2362775" cy="480053"/>
            <a:chOff x="3779912" y="1815666"/>
            <a:chExt cx="1772081" cy="360040"/>
          </a:xfrm>
        </p:grpSpPr>
        <p:sp>
          <p:nvSpPr>
            <p:cNvPr id="17" name="Pentagon 16"/>
            <p:cNvSpPr/>
            <p:nvPr/>
          </p:nvSpPr>
          <p:spPr>
            <a:xfrm flipV="1">
              <a:off x="3779912" y="1815666"/>
              <a:ext cx="907986" cy="360040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4560654" y="1815666"/>
              <a:ext cx="991339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7384107">
            <a:off x="5639695" y="3120350"/>
            <a:ext cx="2362775" cy="480053"/>
            <a:chOff x="3779912" y="1815666"/>
            <a:chExt cx="1772081" cy="360040"/>
          </a:xfrm>
        </p:grpSpPr>
        <p:sp>
          <p:nvSpPr>
            <p:cNvPr id="14" name="Pentagon 13"/>
            <p:cNvSpPr/>
            <p:nvPr/>
          </p:nvSpPr>
          <p:spPr>
            <a:xfrm flipV="1">
              <a:off x="3779912" y="1815666"/>
              <a:ext cx="907986" cy="360040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4560654" y="1815666"/>
              <a:ext cx="991339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84057" y="2095366"/>
            <a:ext cx="2362775" cy="480053"/>
            <a:chOff x="3779912" y="1815666"/>
            <a:chExt cx="1772081" cy="360040"/>
          </a:xfrm>
        </p:grpSpPr>
        <p:sp>
          <p:nvSpPr>
            <p:cNvPr id="9" name="Pentagon 8"/>
            <p:cNvSpPr/>
            <p:nvPr/>
          </p:nvSpPr>
          <p:spPr>
            <a:xfrm flipV="1">
              <a:off x="3779912" y="1815666"/>
              <a:ext cx="907986" cy="360040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4560654" y="1815666"/>
              <a:ext cx="991339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otlight MT Light" panose="0204060206030A020304" pitchFamily="18" charset="0"/>
              </a:rPr>
              <a:t>Jenis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otlight MT Light" panose="0204060206030A020304" pitchFamily="18" charset="0"/>
              </a:rPr>
              <a:t> Peta </a:t>
            </a:r>
            <a:r>
              <a:rPr lang="en-US" altLang="ko-K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otlight MT Light" panose="0204060206030A020304" pitchFamily="18" charset="0"/>
              </a:rPr>
              <a:t>menurut</a:t>
            </a:r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altLang="ko-K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otlight MT Light" panose="0204060206030A020304" pitchFamily="18" charset="0"/>
              </a:rPr>
              <a:t>Isinya</a:t>
            </a:r>
            <a:endParaRPr lang="ko-KR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3983765" y="1759328"/>
            <a:ext cx="1152128" cy="11521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513673" y="3967573"/>
            <a:ext cx="1152128" cy="11521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43581" y="1759328"/>
            <a:ext cx="1152128" cy="11521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69871" y="1760320"/>
            <a:ext cx="3456384" cy="1509244"/>
            <a:chOff x="803640" y="3362835"/>
            <a:chExt cx="2059657" cy="757941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54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Ketinggian</a:t>
              </a: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 </a:t>
              </a: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suatu</a:t>
              </a: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 </a:t>
              </a: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daerah</a:t>
              </a: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, </a:t>
              </a: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iklim</a:t>
              </a: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, </a:t>
              </a: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tumbuh-tumbuhan</a:t>
              </a:r>
              <a:endParaRPr lang="ko-KR" altLang="en-US" sz="2133" dirty="0">
                <a:solidFill>
                  <a:srgbClr val="1F497D">
                    <a:lumMod val="10000"/>
                  </a:srgbClr>
                </a:solidFill>
                <a:cs typeface="Arial" pitchFamily="34" charset="0"/>
                <a:sym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9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rgbClr val="1F497D">
                      <a:lumMod val="10000"/>
                    </a:srgbClr>
                  </a:solidFill>
                  <a:latin typeface="Exotc350 Bd BT" panose="04030805050B02020A03" pitchFamily="82" charset="0"/>
                  <a:cs typeface="Arial" pitchFamily="34" charset="0"/>
                  <a:sym typeface="Arial"/>
                </a:rPr>
                <a:t>Peta </a:t>
              </a:r>
              <a:r>
                <a:rPr lang="en-US" altLang="ko-KR" sz="3200" b="1" dirty="0" err="1">
                  <a:solidFill>
                    <a:srgbClr val="1F497D">
                      <a:lumMod val="10000"/>
                    </a:srgbClr>
                  </a:solidFill>
                  <a:latin typeface="Exotc350 Bd BT" panose="04030805050B02020A03" pitchFamily="82" charset="0"/>
                  <a:cs typeface="Arial" pitchFamily="34" charset="0"/>
                  <a:sym typeface="Arial"/>
                </a:rPr>
                <a:t>Fisika</a:t>
              </a:r>
              <a:endParaRPr lang="ko-KR" altLang="en-US" sz="3200" b="1" dirty="0">
                <a:solidFill>
                  <a:srgbClr val="1F497D">
                    <a:lumMod val="10000"/>
                  </a:srgbClr>
                </a:solidFill>
                <a:latin typeface="Exotc350 Bd BT" panose="04030805050B02020A03" pitchFamily="82" charset="0"/>
                <a:cs typeface="Arial" pitchFamily="34" charset="0"/>
                <a:sym typeface="Arial"/>
              </a:endParaRPr>
            </a:p>
          </p:txBody>
        </p:sp>
      </p:grpSp>
      <p:sp>
        <p:nvSpPr>
          <p:cNvPr id="31" name="Rectangle 23">
            <a:extLst>
              <a:ext uri="{FF2B5EF4-FFF2-40B4-BE49-F238E27FC236}">
                <a16:creationId xmlns:a16="http://schemas.microsoft.com/office/drawing/2014/main" id="{B599B8CB-19BB-4C03-9E2A-7DA888207F81}"/>
              </a:ext>
            </a:extLst>
          </p:cNvPr>
          <p:cNvSpPr/>
          <p:nvPr/>
        </p:nvSpPr>
        <p:spPr>
          <a:xfrm>
            <a:off x="4219715" y="2082785"/>
            <a:ext cx="647771" cy="417464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69416" y="1452839"/>
            <a:ext cx="3456384" cy="2001622"/>
            <a:chOff x="803640" y="3362835"/>
            <a:chExt cx="2059657" cy="1005212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788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Hubungan</a:t>
              </a: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 </a:t>
              </a: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antara</a:t>
              </a: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 </a:t>
              </a: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wilayah</a:t>
              </a: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 </a:t>
              </a: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tertentu</a:t>
              </a: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 </a:t>
              </a: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dengan</a:t>
              </a: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 </a:t>
              </a: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keadaan</a:t>
              </a: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 </a:t>
              </a: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ekonomi</a:t>
              </a:r>
              <a:endParaRPr lang="ko-KR" altLang="en-US" sz="2133" dirty="0">
                <a:solidFill>
                  <a:srgbClr val="1F497D">
                    <a:lumMod val="10000"/>
                  </a:srgbClr>
                </a:solidFill>
                <a:cs typeface="Arial" pitchFamily="34" charset="0"/>
                <a:sym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9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rgbClr val="1F497D">
                      <a:lumMod val="10000"/>
                    </a:srgbClr>
                  </a:solidFill>
                  <a:latin typeface="Exotc350 Bd BT" panose="04030805050B02020A03" pitchFamily="82" charset="0"/>
                  <a:cs typeface="Arial" pitchFamily="34" charset="0"/>
                  <a:sym typeface="Arial"/>
                </a:rPr>
                <a:t>Peta </a:t>
              </a:r>
              <a:r>
                <a:rPr lang="en-US" altLang="ko-KR" sz="3200" b="1" dirty="0" err="1">
                  <a:solidFill>
                    <a:srgbClr val="1F497D">
                      <a:lumMod val="10000"/>
                    </a:srgbClr>
                  </a:solidFill>
                  <a:latin typeface="Exotc350 Bd BT" panose="04030805050B02020A03" pitchFamily="82" charset="0"/>
                  <a:cs typeface="Arial" pitchFamily="34" charset="0"/>
                  <a:sym typeface="Arial"/>
                </a:rPr>
                <a:t>Ekonomi</a:t>
              </a:r>
              <a:endParaRPr lang="ko-KR" altLang="en-US" sz="3200" b="1" dirty="0">
                <a:solidFill>
                  <a:srgbClr val="1F497D">
                    <a:lumMod val="10000"/>
                  </a:srgbClr>
                </a:solidFill>
                <a:latin typeface="Exotc350 Bd BT" panose="04030805050B02020A03" pitchFamily="82" charset="0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76309" y="4652292"/>
            <a:ext cx="3456384" cy="1016866"/>
            <a:chOff x="803640" y="3362835"/>
            <a:chExt cx="2059657" cy="510669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293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Batas-</a:t>
              </a: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batas</a:t>
              </a: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 </a:t>
              </a:r>
              <a:r>
                <a:rPr lang="en-US" altLang="ko-KR" sz="2133" dirty="0" err="1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wilayah</a:t>
              </a:r>
              <a:r>
                <a:rPr lang="en-US" altLang="ko-KR" sz="2133" dirty="0">
                  <a:solidFill>
                    <a:srgbClr val="1F497D">
                      <a:lumMod val="10000"/>
                    </a:srgbClr>
                  </a:solidFill>
                  <a:cs typeface="Arial" pitchFamily="34" charset="0"/>
                  <a:sym typeface="Arial"/>
                </a:rPr>
                <a:t> </a:t>
              </a:r>
              <a:endParaRPr lang="ko-KR" altLang="en-US" sz="2133" dirty="0">
                <a:solidFill>
                  <a:srgbClr val="1F497D">
                    <a:lumMod val="10000"/>
                  </a:srgbClr>
                </a:solidFill>
                <a:cs typeface="Arial" pitchFamily="34" charset="0"/>
                <a:sym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9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rgbClr val="1F497D">
                      <a:lumMod val="10000"/>
                    </a:srgbClr>
                  </a:solidFill>
                  <a:latin typeface="Exotc350 Bd BT" panose="04030805050B02020A03" pitchFamily="82" charset="0"/>
                  <a:cs typeface="Arial" pitchFamily="34" charset="0"/>
                  <a:sym typeface="Arial"/>
                </a:rPr>
                <a:t>Peta </a:t>
              </a:r>
              <a:r>
                <a:rPr lang="en-US" altLang="ko-KR" sz="3200" b="1" dirty="0" err="1">
                  <a:solidFill>
                    <a:srgbClr val="1F497D">
                      <a:lumMod val="10000"/>
                    </a:srgbClr>
                  </a:solidFill>
                  <a:latin typeface="Exotc350 Bd BT" panose="04030805050B02020A03" pitchFamily="82" charset="0"/>
                  <a:cs typeface="Arial" pitchFamily="34" charset="0"/>
                  <a:sym typeface="Arial"/>
                </a:rPr>
                <a:t>Politik</a:t>
              </a:r>
              <a:endParaRPr lang="ko-KR" altLang="en-US" sz="3200" b="1" dirty="0">
                <a:solidFill>
                  <a:srgbClr val="1F497D">
                    <a:lumMod val="10000"/>
                  </a:srgbClr>
                </a:solidFill>
                <a:latin typeface="Exotc350 Bd BT" panose="04030805050B02020A03" pitchFamily="82" charset="0"/>
                <a:cs typeface="Arial" pitchFamily="34" charset="0"/>
                <a:sym typeface="Arial"/>
              </a:endParaRPr>
            </a:p>
          </p:txBody>
        </p:sp>
      </p:grpSp>
      <p:sp>
        <p:nvSpPr>
          <p:cNvPr id="38" name="Rectangle 21">
            <a:extLst>
              <a:ext uri="{FF2B5EF4-FFF2-40B4-BE49-F238E27FC236}">
                <a16:creationId xmlns:a16="http://schemas.microsoft.com/office/drawing/2014/main" id="{EE1D1918-B786-4006-B685-7428C13E88EF}"/>
              </a:ext>
            </a:extLst>
          </p:cNvPr>
          <p:cNvSpPr/>
          <p:nvPr/>
        </p:nvSpPr>
        <p:spPr>
          <a:xfrm>
            <a:off x="7327410" y="2130500"/>
            <a:ext cx="585249" cy="409784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39" name="Shape 639"/>
          <p:cNvGrpSpPr/>
          <p:nvPr/>
        </p:nvGrpSpPr>
        <p:grpSpPr>
          <a:xfrm>
            <a:off x="5819615" y="4252807"/>
            <a:ext cx="540245" cy="571573"/>
            <a:chOff x="4630125" y="278900"/>
            <a:chExt cx="400675" cy="456675"/>
          </a:xfrm>
        </p:grpSpPr>
        <p:sp>
          <p:nvSpPr>
            <p:cNvPr id="40" name="Shape 640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1" name="Shape 64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9050" cap="rnd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2" name="Shape 642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9050" cap="rnd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43" name="Shape 643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2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0480"/>
          <p:cNvGrpSpPr/>
          <p:nvPr/>
        </p:nvGrpSpPr>
        <p:grpSpPr>
          <a:xfrm>
            <a:off x="2119139" y="2049538"/>
            <a:ext cx="8999255" cy="3014332"/>
            <a:chOff x="1520375" y="1751311"/>
            <a:chExt cx="6749441" cy="2260749"/>
          </a:xfrm>
        </p:grpSpPr>
        <p:sp>
          <p:nvSpPr>
            <p:cNvPr id="22" name="Block Arc 21"/>
            <p:cNvSpPr/>
            <p:nvPr/>
          </p:nvSpPr>
          <p:spPr>
            <a:xfrm>
              <a:off x="6453519" y="1751312"/>
              <a:ext cx="1816297" cy="2260710"/>
            </a:xfrm>
            <a:prstGeom prst="blockArc">
              <a:avLst>
                <a:gd name="adj1" fmla="val 16360498"/>
                <a:gd name="adj2" fmla="val 5490194"/>
                <a:gd name="adj3" fmla="val 404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0480" name="Rectangle 20479"/>
            <p:cNvSpPr/>
            <p:nvPr/>
          </p:nvSpPr>
          <p:spPr>
            <a:xfrm>
              <a:off x="1520375" y="1751311"/>
              <a:ext cx="5926977" cy="763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62148" y="3940060"/>
              <a:ext cx="511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5333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Jenis</a:t>
            </a:r>
            <a:r>
              <a:rPr lang="en-US" altLang="ko-KR" sz="5333" b="1" dirty="0">
                <a:solidFill>
                  <a:srgbClr val="002060"/>
                </a:solidFill>
                <a:latin typeface="Consolas" panose="020B0609020204030204" pitchFamily="49" charset="0"/>
              </a:rPr>
              <a:t> Peta </a:t>
            </a:r>
            <a:r>
              <a:rPr lang="en-US" altLang="ko-KR" sz="5333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menurut</a:t>
            </a:r>
            <a:r>
              <a:rPr lang="en-US" altLang="ko-KR" sz="5333" b="1" dirty="0">
                <a:solidFill>
                  <a:srgbClr val="00206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5333" b="1" dirty="0" err="1">
                <a:solidFill>
                  <a:srgbClr val="002060"/>
                </a:solidFill>
                <a:latin typeface="Consolas" panose="020B0609020204030204" pitchFamily="49" charset="0"/>
              </a:rPr>
              <a:t>Bentuknya</a:t>
            </a:r>
            <a:endParaRPr lang="ko-KR" altLang="en-US" sz="5333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2119140" y="1521707"/>
            <a:ext cx="1219200" cy="1219200"/>
            <a:chOff x="5364088" y="2787774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96217" y="1507264"/>
            <a:ext cx="1219200" cy="1219200"/>
            <a:chOff x="5364088" y="2787774"/>
            <a:chExt cx="914400" cy="914400"/>
          </a:xfrm>
        </p:grpSpPr>
        <p:sp>
          <p:nvSpPr>
            <p:cNvPr id="12" name="Oval 11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73449" y="4345128"/>
            <a:ext cx="1219200" cy="1219200"/>
            <a:chOff x="5364088" y="2787774"/>
            <a:chExt cx="914400" cy="914400"/>
          </a:xfrm>
        </p:grpSpPr>
        <p:sp>
          <p:nvSpPr>
            <p:cNvPr id="15" name="Oval 14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81520" y="4454219"/>
            <a:ext cx="1219200" cy="1219200"/>
            <a:chOff x="5364088" y="2787774"/>
            <a:chExt cx="914400" cy="914400"/>
          </a:xfrm>
        </p:grpSpPr>
        <p:sp>
          <p:nvSpPr>
            <p:cNvPr id="18" name="Oval 17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60795" y="1895907"/>
            <a:ext cx="409071" cy="409071"/>
            <a:chOff x="1547664" y="3147814"/>
            <a:chExt cx="720080" cy="720080"/>
          </a:xfrm>
        </p:grpSpPr>
        <p:sp>
          <p:nvSpPr>
            <p:cNvPr id="7" name="Oval 6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 rot="10800000">
            <a:off x="5682550" y="4859283"/>
            <a:ext cx="409071" cy="4090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30" name="Oval 29"/>
          <p:cNvSpPr/>
          <p:nvPr/>
        </p:nvSpPr>
        <p:spPr>
          <a:xfrm rot="5400000">
            <a:off x="10904227" y="3314388"/>
            <a:ext cx="409069" cy="40906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41579" y="2782243"/>
            <a:ext cx="26986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Peta </a:t>
            </a:r>
            <a:r>
              <a:rPr lang="en-US" altLang="ko-KR" sz="2667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Buta</a:t>
            </a:r>
            <a:endParaRPr lang="ko-KR" alt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Courier New" panose="02070309020205020404" pitchFamily="49" charset="0"/>
              <a:cs typeface="Courier New" panose="02070309020205020404" pitchFamily="49" charset="0"/>
              <a:sym typeface="Arial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41815" y="5769891"/>
            <a:ext cx="26986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Atlas</a:t>
            </a:r>
            <a:endParaRPr lang="ko-KR" alt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Courier New" panose="02070309020205020404" pitchFamily="49" charset="0"/>
              <a:cs typeface="Courier New" panose="02070309020205020404" pitchFamily="49" charset="0"/>
              <a:sym typeface="Arial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56512" y="2840259"/>
            <a:ext cx="269861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Peta </a:t>
            </a:r>
            <a:r>
              <a:rPr lang="en-US" altLang="ko-KR" sz="2667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Timbul</a:t>
            </a:r>
            <a:endParaRPr lang="en-US" altLang="ko-KR" sz="2667" b="1" dirty="0">
              <a:solidFill>
                <a:prstClr val="black">
                  <a:lumMod val="75000"/>
                  <a:lumOff val="25000"/>
                </a:prstClr>
              </a:solidFill>
              <a:latin typeface="Courier New" panose="02070309020205020404" pitchFamily="49" charset="0"/>
              <a:cs typeface="Courier New" panose="02070309020205020404" pitchFamily="49" charset="0"/>
              <a:sym typeface="Arial"/>
            </a:endParaRPr>
          </a:p>
          <a:p>
            <a:pPr algn="ctr"/>
            <a:r>
              <a:rPr lang="en-US" altLang="ko-KR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(3D)</a:t>
            </a:r>
            <a:endParaRPr lang="ko-KR" alt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Courier New" panose="02070309020205020404" pitchFamily="49" charset="0"/>
              <a:cs typeface="Courier New" panose="02070309020205020404" pitchFamily="49" charset="0"/>
              <a:sym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33744" y="5811239"/>
            <a:ext cx="26986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prstClr val="black">
                    <a:lumMod val="75000"/>
                    <a:lumOff val="25000"/>
                  </a:prst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Arial"/>
              </a:rPr>
              <a:t>Globe</a:t>
            </a:r>
            <a:endParaRPr lang="ko-KR" alt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Courier New" panose="02070309020205020404" pitchFamily="49" charset="0"/>
              <a:cs typeface="Courier New" panose="02070309020205020404" pitchFamily="49" charset="0"/>
              <a:sym typeface="Arial"/>
            </a:endParaRPr>
          </a:p>
        </p:txBody>
      </p:sp>
      <p:sp>
        <p:nvSpPr>
          <p:cNvPr id="76" name="Chevron 75"/>
          <p:cNvSpPr/>
          <p:nvPr/>
        </p:nvSpPr>
        <p:spPr>
          <a:xfrm rot="5400000">
            <a:off x="11007203" y="3407732"/>
            <a:ext cx="222381" cy="22238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77" name="Chevron 76"/>
          <p:cNvSpPr/>
          <p:nvPr/>
        </p:nvSpPr>
        <p:spPr>
          <a:xfrm flipH="1">
            <a:off x="5784190" y="4951438"/>
            <a:ext cx="222381" cy="222381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78" name="Block Arc 41">
            <a:extLst>
              <a:ext uri="{FF2B5EF4-FFF2-40B4-BE49-F238E27FC236}">
                <a16:creationId xmlns:a16="http://schemas.microsoft.com/office/drawing/2014/main" id="{C720B1B7-75F6-44D8-AB2C-BB53183F2AF3}"/>
              </a:ext>
            </a:extLst>
          </p:cNvPr>
          <p:cNvSpPr/>
          <p:nvPr/>
        </p:nvSpPr>
        <p:spPr>
          <a:xfrm>
            <a:off x="2963880" y="4667031"/>
            <a:ext cx="430965" cy="60132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107" name="Freeform 144">
            <a:extLst>
              <a:ext uri="{FF2B5EF4-FFF2-40B4-BE49-F238E27FC236}">
                <a16:creationId xmlns:a16="http://schemas.microsoft.com/office/drawing/2014/main" id="{5FBA44E5-1DE5-4A1C-AE53-776BB235BF86}"/>
              </a:ext>
            </a:extLst>
          </p:cNvPr>
          <p:cNvSpPr>
            <a:spLocks noEditPoints="1"/>
          </p:cNvSpPr>
          <p:nvPr/>
        </p:nvSpPr>
        <p:spPr bwMode="auto">
          <a:xfrm>
            <a:off x="2224683" y="1890607"/>
            <a:ext cx="951080" cy="414371"/>
          </a:xfrm>
          <a:custGeom>
            <a:avLst/>
            <a:gdLst>
              <a:gd name="T0" fmla="*/ 397 w 740"/>
              <a:gd name="T1" fmla="*/ 239 h 255"/>
              <a:gd name="T2" fmla="*/ 470 w 740"/>
              <a:gd name="T3" fmla="*/ 251 h 255"/>
              <a:gd name="T4" fmla="*/ 480 w 740"/>
              <a:gd name="T5" fmla="*/ 232 h 255"/>
              <a:gd name="T6" fmla="*/ 366 w 740"/>
              <a:gd name="T7" fmla="*/ 218 h 255"/>
              <a:gd name="T8" fmla="*/ 354 w 740"/>
              <a:gd name="T9" fmla="*/ 234 h 255"/>
              <a:gd name="T10" fmla="*/ 447 w 740"/>
              <a:gd name="T11" fmla="*/ 218 h 255"/>
              <a:gd name="T12" fmla="*/ 397 w 740"/>
              <a:gd name="T13" fmla="*/ 225 h 255"/>
              <a:gd name="T14" fmla="*/ 215 w 740"/>
              <a:gd name="T15" fmla="*/ 199 h 255"/>
              <a:gd name="T16" fmla="*/ 286 w 740"/>
              <a:gd name="T17" fmla="*/ 210 h 255"/>
              <a:gd name="T18" fmla="*/ 279 w 740"/>
              <a:gd name="T19" fmla="*/ 225 h 255"/>
              <a:gd name="T20" fmla="*/ 210 w 740"/>
              <a:gd name="T21" fmla="*/ 213 h 255"/>
              <a:gd name="T22" fmla="*/ 194 w 740"/>
              <a:gd name="T23" fmla="*/ 184 h 255"/>
              <a:gd name="T24" fmla="*/ 638 w 740"/>
              <a:gd name="T25" fmla="*/ 187 h 255"/>
              <a:gd name="T26" fmla="*/ 638 w 740"/>
              <a:gd name="T27" fmla="*/ 182 h 255"/>
              <a:gd name="T28" fmla="*/ 499 w 740"/>
              <a:gd name="T29" fmla="*/ 147 h 255"/>
              <a:gd name="T30" fmla="*/ 570 w 740"/>
              <a:gd name="T31" fmla="*/ 139 h 255"/>
              <a:gd name="T32" fmla="*/ 527 w 740"/>
              <a:gd name="T33" fmla="*/ 142 h 255"/>
              <a:gd name="T34" fmla="*/ 629 w 740"/>
              <a:gd name="T35" fmla="*/ 106 h 255"/>
              <a:gd name="T36" fmla="*/ 695 w 740"/>
              <a:gd name="T37" fmla="*/ 116 h 255"/>
              <a:gd name="T38" fmla="*/ 740 w 740"/>
              <a:gd name="T39" fmla="*/ 234 h 255"/>
              <a:gd name="T40" fmla="*/ 690 w 740"/>
              <a:gd name="T41" fmla="*/ 210 h 255"/>
              <a:gd name="T42" fmla="*/ 645 w 740"/>
              <a:gd name="T43" fmla="*/ 161 h 255"/>
              <a:gd name="T44" fmla="*/ 605 w 740"/>
              <a:gd name="T45" fmla="*/ 142 h 255"/>
              <a:gd name="T46" fmla="*/ 598 w 740"/>
              <a:gd name="T47" fmla="*/ 123 h 255"/>
              <a:gd name="T48" fmla="*/ 600 w 740"/>
              <a:gd name="T49" fmla="*/ 94 h 255"/>
              <a:gd name="T50" fmla="*/ 470 w 740"/>
              <a:gd name="T51" fmla="*/ 80 h 255"/>
              <a:gd name="T52" fmla="*/ 399 w 740"/>
              <a:gd name="T53" fmla="*/ 97 h 255"/>
              <a:gd name="T54" fmla="*/ 444 w 740"/>
              <a:gd name="T55" fmla="*/ 104 h 255"/>
              <a:gd name="T56" fmla="*/ 449 w 740"/>
              <a:gd name="T57" fmla="*/ 163 h 255"/>
              <a:gd name="T58" fmla="*/ 428 w 740"/>
              <a:gd name="T59" fmla="*/ 165 h 255"/>
              <a:gd name="T60" fmla="*/ 404 w 740"/>
              <a:gd name="T61" fmla="*/ 135 h 255"/>
              <a:gd name="T62" fmla="*/ 395 w 740"/>
              <a:gd name="T63" fmla="*/ 161 h 255"/>
              <a:gd name="T64" fmla="*/ 388 w 740"/>
              <a:gd name="T65" fmla="*/ 109 h 255"/>
              <a:gd name="T66" fmla="*/ 447 w 740"/>
              <a:gd name="T67" fmla="*/ 75 h 255"/>
              <a:gd name="T68" fmla="*/ 539 w 740"/>
              <a:gd name="T69" fmla="*/ 71 h 255"/>
              <a:gd name="T70" fmla="*/ 529 w 740"/>
              <a:gd name="T71" fmla="*/ 102 h 255"/>
              <a:gd name="T72" fmla="*/ 529 w 740"/>
              <a:gd name="T73" fmla="*/ 61 h 255"/>
              <a:gd name="T74" fmla="*/ 383 w 740"/>
              <a:gd name="T75" fmla="*/ 73 h 255"/>
              <a:gd name="T76" fmla="*/ 343 w 740"/>
              <a:gd name="T77" fmla="*/ 128 h 255"/>
              <a:gd name="T78" fmla="*/ 298 w 740"/>
              <a:gd name="T79" fmla="*/ 144 h 255"/>
              <a:gd name="T80" fmla="*/ 241 w 740"/>
              <a:gd name="T81" fmla="*/ 135 h 255"/>
              <a:gd name="T82" fmla="*/ 222 w 740"/>
              <a:gd name="T83" fmla="*/ 66 h 255"/>
              <a:gd name="T84" fmla="*/ 267 w 740"/>
              <a:gd name="T85" fmla="*/ 73 h 255"/>
              <a:gd name="T86" fmla="*/ 321 w 740"/>
              <a:gd name="T87" fmla="*/ 42 h 255"/>
              <a:gd name="T88" fmla="*/ 357 w 740"/>
              <a:gd name="T89" fmla="*/ 35 h 255"/>
              <a:gd name="T90" fmla="*/ 151 w 740"/>
              <a:gd name="T91" fmla="*/ 184 h 255"/>
              <a:gd name="T92" fmla="*/ 89 w 740"/>
              <a:gd name="T93" fmla="*/ 120 h 255"/>
              <a:gd name="T94" fmla="*/ 37 w 740"/>
              <a:gd name="T95" fmla="*/ 49 h 255"/>
              <a:gd name="T96" fmla="*/ 9 w 740"/>
              <a:gd name="T97" fmla="*/ 0 h 255"/>
              <a:gd name="T98" fmla="*/ 87 w 740"/>
              <a:gd name="T99" fmla="*/ 54 h 255"/>
              <a:gd name="T100" fmla="*/ 132 w 740"/>
              <a:gd name="T101" fmla="*/ 99 h 255"/>
              <a:gd name="T102" fmla="*/ 168 w 740"/>
              <a:gd name="T103" fmla="*/ 12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40" h="255">
                <a:moveTo>
                  <a:pt x="411" y="253"/>
                </a:moveTo>
                <a:lnTo>
                  <a:pt x="411" y="253"/>
                </a:lnTo>
                <a:lnTo>
                  <a:pt x="404" y="253"/>
                </a:lnTo>
                <a:lnTo>
                  <a:pt x="383" y="244"/>
                </a:lnTo>
                <a:lnTo>
                  <a:pt x="397" y="239"/>
                </a:lnTo>
                <a:lnTo>
                  <a:pt x="406" y="244"/>
                </a:lnTo>
                <a:lnTo>
                  <a:pt x="411" y="248"/>
                </a:lnTo>
                <a:lnTo>
                  <a:pt x="411" y="253"/>
                </a:lnTo>
                <a:close/>
                <a:moveTo>
                  <a:pt x="470" y="251"/>
                </a:moveTo>
                <a:lnTo>
                  <a:pt x="470" y="251"/>
                </a:lnTo>
                <a:lnTo>
                  <a:pt x="456" y="255"/>
                </a:lnTo>
                <a:lnTo>
                  <a:pt x="456" y="253"/>
                </a:lnTo>
                <a:lnTo>
                  <a:pt x="456" y="248"/>
                </a:lnTo>
                <a:lnTo>
                  <a:pt x="463" y="239"/>
                </a:lnTo>
                <a:lnTo>
                  <a:pt x="480" y="232"/>
                </a:lnTo>
                <a:lnTo>
                  <a:pt x="482" y="234"/>
                </a:lnTo>
                <a:lnTo>
                  <a:pt x="482" y="239"/>
                </a:lnTo>
                <a:lnTo>
                  <a:pt x="470" y="251"/>
                </a:lnTo>
                <a:close/>
                <a:moveTo>
                  <a:pt x="366" y="218"/>
                </a:moveTo>
                <a:lnTo>
                  <a:pt x="366" y="218"/>
                </a:lnTo>
                <a:lnTo>
                  <a:pt x="371" y="222"/>
                </a:lnTo>
                <a:lnTo>
                  <a:pt x="380" y="222"/>
                </a:lnTo>
                <a:lnTo>
                  <a:pt x="385" y="229"/>
                </a:lnTo>
                <a:lnTo>
                  <a:pt x="366" y="232"/>
                </a:lnTo>
                <a:lnTo>
                  <a:pt x="354" y="234"/>
                </a:lnTo>
                <a:lnTo>
                  <a:pt x="347" y="234"/>
                </a:lnTo>
                <a:lnTo>
                  <a:pt x="352" y="225"/>
                </a:lnTo>
                <a:lnTo>
                  <a:pt x="361" y="225"/>
                </a:lnTo>
                <a:lnTo>
                  <a:pt x="366" y="218"/>
                </a:lnTo>
                <a:close/>
                <a:moveTo>
                  <a:pt x="447" y="218"/>
                </a:moveTo>
                <a:lnTo>
                  <a:pt x="447" y="218"/>
                </a:lnTo>
                <a:lnTo>
                  <a:pt x="444" y="229"/>
                </a:lnTo>
                <a:lnTo>
                  <a:pt x="418" y="232"/>
                </a:lnTo>
                <a:lnTo>
                  <a:pt x="397" y="229"/>
                </a:lnTo>
                <a:lnTo>
                  <a:pt x="397" y="225"/>
                </a:lnTo>
                <a:lnTo>
                  <a:pt x="411" y="222"/>
                </a:lnTo>
                <a:lnTo>
                  <a:pt x="421" y="227"/>
                </a:lnTo>
                <a:lnTo>
                  <a:pt x="432" y="225"/>
                </a:lnTo>
                <a:lnTo>
                  <a:pt x="447" y="218"/>
                </a:lnTo>
                <a:close/>
                <a:moveTo>
                  <a:pt x="215" y="199"/>
                </a:moveTo>
                <a:lnTo>
                  <a:pt x="215" y="199"/>
                </a:lnTo>
                <a:lnTo>
                  <a:pt x="246" y="199"/>
                </a:lnTo>
                <a:lnTo>
                  <a:pt x="250" y="191"/>
                </a:lnTo>
                <a:lnTo>
                  <a:pt x="279" y="201"/>
                </a:lnTo>
                <a:lnTo>
                  <a:pt x="286" y="210"/>
                </a:lnTo>
                <a:lnTo>
                  <a:pt x="309" y="213"/>
                </a:lnTo>
                <a:lnTo>
                  <a:pt x="331" y="222"/>
                </a:lnTo>
                <a:lnTo>
                  <a:pt x="312" y="229"/>
                </a:lnTo>
                <a:lnTo>
                  <a:pt x="293" y="222"/>
                </a:lnTo>
                <a:lnTo>
                  <a:pt x="279" y="225"/>
                </a:lnTo>
                <a:lnTo>
                  <a:pt x="262" y="222"/>
                </a:lnTo>
                <a:lnTo>
                  <a:pt x="248" y="220"/>
                </a:lnTo>
                <a:lnTo>
                  <a:pt x="227" y="213"/>
                </a:lnTo>
                <a:lnTo>
                  <a:pt x="217" y="210"/>
                </a:lnTo>
                <a:lnTo>
                  <a:pt x="210" y="213"/>
                </a:lnTo>
                <a:lnTo>
                  <a:pt x="179" y="208"/>
                </a:lnTo>
                <a:lnTo>
                  <a:pt x="177" y="201"/>
                </a:lnTo>
                <a:lnTo>
                  <a:pt x="163" y="199"/>
                </a:lnTo>
                <a:lnTo>
                  <a:pt x="172" y="184"/>
                </a:lnTo>
                <a:lnTo>
                  <a:pt x="194" y="184"/>
                </a:lnTo>
                <a:lnTo>
                  <a:pt x="205" y="189"/>
                </a:lnTo>
                <a:lnTo>
                  <a:pt x="212" y="191"/>
                </a:lnTo>
                <a:lnTo>
                  <a:pt x="215" y="199"/>
                </a:lnTo>
                <a:close/>
                <a:moveTo>
                  <a:pt x="638" y="187"/>
                </a:moveTo>
                <a:lnTo>
                  <a:pt x="638" y="187"/>
                </a:lnTo>
                <a:lnTo>
                  <a:pt x="629" y="199"/>
                </a:lnTo>
                <a:lnTo>
                  <a:pt x="629" y="187"/>
                </a:lnTo>
                <a:lnTo>
                  <a:pt x="631" y="182"/>
                </a:lnTo>
                <a:lnTo>
                  <a:pt x="634" y="175"/>
                </a:lnTo>
                <a:lnTo>
                  <a:pt x="638" y="182"/>
                </a:lnTo>
                <a:lnTo>
                  <a:pt x="638" y="187"/>
                </a:lnTo>
                <a:close/>
                <a:moveTo>
                  <a:pt x="518" y="144"/>
                </a:moveTo>
                <a:lnTo>
                  <a:pt x="518" y="144"/>
                </a:lnTo>
                <a:lnTo>
                  <a:pt x="511" y="149"/>
                </a:lnTo>
                <a:lnTo>
                  <a:pt x="499" y="147"/>
                </a:lnTo>
                <a:lnTo>
                  <a:pt x="496" y="139"/>
                </a:lnTo>
                <a:lnTo>
                  <a:pt x="513" y="139"/>
                </a:lnTo>
                <a:lnTo>
                  <a:pt x="518" y="144"/>
                </a:lnTo>
                <a:close/>
                <a:moveTo>
                  <a:pt x="570" y="139"/>
                </a:moveTo>
                <a:lnTo>
                  <a:pt x="570" y="139"/>
                </a:lnTo>
                <a:lnTo>
                  <a:pt x="574" y="151"/>
                </a:lnTo>
                <a:lnTo>
                  <a:pt x="560" y="144"/>
                </a:lnTo>
                <a:lnTo>
                  <a:pt x="548" y="142"/>
                </a:lnTo>
                <a:lnTo>
                  <a:pt x="539" y="144"/>
                </a:lnTo>
                <a:lnTo>
                  <a:pt x="527" y="142"/>
                </a:lnTo>
                <a:lnTo>
                  <a:pt x="529" y="135"/>
                </a:lnTo>
                <a:lnTo>
                  <a:pt x="551" y="132"/>
                </a:lnTo>
                <a:lnTo>
                  <a:pt x="570" y="139"/>
                </a:lnTo>
                <a:close/>
                <a:moveTo>
                  <a:pt x="629" y="106"/>
                </a:moveTo>
                <a:lnTo>
                  <a:pt x="629" y="106"/>
                </a:lnTo>
                <a:lnTo>
                  <a:pt x="634" y="132"/>
                </a:lnTo>
                <a:lnTo>
                  <a:pt x="650" y="142"/>
                </a:lnTo>
                <a:lnTo>
                  <a:pt x="662" y="125"/>
                </a:lnTo>
                <a:lnTo>
                  <a:pt x="681" y="116"/>
                </a:lnTo>
                <a:lnTo>
                  <a:pt x="695" y="116"/>
                </a:lnTo>
                <a:lnTo>
                  <a:pt x="712" y="120"/>
                </a:lnTo>
                <a:lnTo>
                  <a:pt x="721" y="128"/>
                </a:lnTo>
                <a:lnTo>
                  <a:pt x="740" y="130"/>
                </a:lnTo>
                <a:lnTo>
                  <a:pt x="740" y="182"/>
                </a:lnTo>
                <a:lnTo>
                  <a:pt x="740" y="234"/>
                </a:lnTo>
                <a:lnTo>
                  <a:pt x="726" y="222"/>
                </a:lnTo>
                <a:lnTo>
                  <a:pt x="709" y="218"/>
                </a:lnTo>
                <a:lnTo>
                  <a:pt x="704" y="225"/>
                </a:lnTo>
                <a:lnTo>
                  <a:pt x="686" y="225"/>
                </a:lnTo>
                <a:lnTo>
                  <a:pt x="690" y="210"/>
                </a:lnTo>
                <a:lnTo>
                  <a:pt x="702" y="206"/>
                </a:lnTo>
                <a:lnTo>
                  <a:pt x="697" y="189"/>
                </a:lnTo>
                <a:lnTo>
                  <a:pt x="690" y="175"/>
                </a:lnTo>
                <a:lnTo>
                  <a:pt x="660" y="161"/>
                </a:lnTo>
                <a:lnTo>
                  <a:pt x="645" y="161"/>
                </a:lnTo>
                <a:lnTo>
                  <a:pt x="619" y="144"/>
                </a:lnTo>
                <a:lnTo>
                  <a:pt x="615" y="154"/>
                </a:lnTo>
                <a:lnTo>
                  <a:pt x="610" y="154"/>
                </a:lnTo>
                <a:lnTo>
                  <a:pt x="605" y="149"/>
                </a:lnTo>
                <a:lnTo>
                  <a:pt x="605" y="142"/>
                </a:lnTo>
                <a:lnTo>
                  <a:pt x="593" y="135"/>
                </a:lnTo>
                <a:lnTo>
                  <a:pt x="610" y="128"/>
                </a:lnTo>
                <a:lnTo>
                  <a:pt x="622" y="128"/>
                </a:lnTo>
                <a:lnTo>
                  <a:pt x="622" y="123"/>
                </a:lnTo>
                <a:lnTo>
                  <a:pt x="598" y="123"/>
                </a:lnTo>
                <a:lnTo>
                  <a:pt x="591" y="113"/>
                </a:lnTo>
                <a:lnTo>
                  <a:pt x="577" y="111"/>
                </a:lnTo>
                <a:lnTo>
                  <a:pt x="570" y="104"/>
                </a:lnTo>
                <a:lnTo>
                  <a:pt x="591" y="99"/>
                </a:lnTo>
                <a:lnTo>
                  <a:pt x="600" y="94"/>
                </a:lnTo>
                <a:lnTo>
                  <a:pt x="626" y="102"/>
                </a:lnTo>
                <a:lnTo>
                  <a:pt x="629" y="106"/>
                </a:lnTo>
                <a:close/>
                <a:moveTo>
                  <a:pt x="484" y="66"/>
                </a:moveTo>
                <a:lnTo>
                  <a:pt x="484" y="66"/>
                </a:lnTo>
                <a:lnTo>
                  <a:pt x="470" y="80"/>
                </a:lnTo>
                <a:lnTo>
                  <a:pt x="458" y="85"/>
                </a:lnTo>
                <a:lnTo>
                  <a:pt x="442" y="80"/>
                </a:lnTo>
                <a:lnTo>
                  <a:pt x="416" y="83"/>
                </a:lnTo>
                <a:lnTo>
                  <a:pt x="402" y="85"/>
                </a:lnTo>
                <a:lnTo>
                  <a:pt x="399" y="97"/>
                </a:lnTo>
                <a:lnTo>
                  <a:pt x="414" y="111"/>
                </a:lnTo>
                <a:lnTo>
                  <a:pt x="423" y="104"/>
                </a:lnTo>
                <a:lnTo>
                  <a:pt x="454" y="99"/>
                </a:lnTo>
                <a:lnTo>
                  <a:pt x="451" y="106"/>
                </a:lnTo>
                <a:lnTo>
                  <a:pt x="444" y="104"/>
                </a:lnTo>
                <a:lnTo>
                  <a:pt x="437" y="113"/>
                </a:lnTo>
                <a:lnTo>
                  <a:pt x="423" y="118"/>
                </a:lnTo>
                <a:lnTo>
                  <a:pt x="440" y="139"/>
                </a:lnTo>
                <a:lnTo>
                  <a:pt x="435" y="144"/>
                </a:lnTo>
                <a:lnTo>
                  <a:pt x="449" y="163"/>
                </a:lnTo>
                <a:lnTo>
                  <a:pt x="449" y="175"/>
                </a:lnTo>
                <a:lnTo>
                  <a:pt x="442" y="180"/>
                </a:lnTo>
                <a:lnTo>
                  <a:pt x="435" y="173"/>
                </a:lnTo>
                <a:lnTo>
                  <a:pt x="442" y="161"/>
                </a:lnTo>
                <a:lnTo>
                  <a:pt x="428" y="165"/>
                </a:lnTo>
                <a:lnTo>
                  <a:pt x="423" y="163"/>
                </a:lnTo>
                <a:lnTo>
                  <a:pt x="425" y="156"/>
                </a:lnTo>
                <a:lnTo>
                  <a:pt x="414" y="147"/>
                </a:lnTo>
                <a:lnTo>
                  <a:pt x="416" y="130"/>
                </a:lnTo>
                <a:lnTo>
                  <a:pt x="404" y="135"/>
                </a:lnTo>
                <a:lnTo>
                  <a:pt x="406" y="154"/>
                </a:lnTo>
                <a:lnTo>
                  <a:pt x="406" y="177"/>
                </a:lnTo>
                <a:lnTo>
                  <a:pt x="397" y="180"/>
                </a:lnTo>
                <a:lnTo>
                  <a:pt x="388" y="175"/>
                </a:lnTo>
                <a:lnTo>
                  <a:pt x="395" y="161"/>
                </a:lnTo>
                <a:lnTo>
                  <a:pt x="390" y="144"/>
                </a:lnTo>
                <a:lnTo>
                  <a:pt x="385" y="144"/>
                </a:lnTo>
                <a:lnTo>
                  <a:pt x="380" y="132"/>
                </a:lnTo>
                <a:lnTo>
                  <a:pt x="388" y="123"/>
                </a:lnTo>
                <a:lnTo>
                  <a:pt x="388" y="109"/>
                </a:lnTo>
                <a:lnTo>
                  <a:pt x="397" y="85"/>
                </a:lnTo>
                <a:lnTo>
                  <a:pt x="399" y="80"/>
                </a:lnTo>
                <a:lnTo>
                  <a:pt x="414" y="66"/>
                </a:lnTo>
                <a:lnTo>
                  <a:pt x="425" y="73"/>
                </a:lnTo>
                <a:lnTo>
                  <a:pt x="447" y="75"/>
                </a:lnTo>
                <a:lnTo>
                  <a:pt x="466" y="73"/>
                </a:lnTo>
                <a:lnTo>
                  <a:pt x="482" y="61"/>
                </a:lnTo>
                <a:lnTo>
                  <a:pt x="484" y="66"/>
                </a:lnTo>
                <a:close/>
                <a:moveTo>
                  <a:pt x="539" y="71"/>
                </a:moveTo>
                <a:lnTo>
                  <a:pt x="539" y="71"/>
                </a:lnTo>
                <a:lnTo>
                  <a:pt x="539" y="85"/>
                </a:lnTo>
                <a:lnTo>
                  <a:pt x="529" y="83"/>
                </a:lnTo>
                <a:lnTo>
                  <a:pt x="527" y="92"/>
                </a:lnTo>
                <a:lnTo>
                  <a:pt x="534" y="102"/>
                </a:lnTo>
                <a:lnTo>
                  <a:pt x="529" y="102"/>
                </a:lnTo>
                <a:lnTo>
                  <a:pt x="525" y="92"/>
                </a:lnTo>
                <a:lnTo>
                  <a:pt x="520" y="73"/>
                </a:lnTo>
                <a:lnTo>
                  <a:pt x="522" y="59"/>
                </a:lnTo>
                <a:lnTo>
                  <a:pt x="527" y="54"/>
                </a:lnTo>
                <a:lnTo>
                  <a:pt x="529" y="61"/>
                </a:lnTo>
                <a:lnTo>
                  <a:pt x="539" y="64"/>
                </a:lnTo>
                <a:lnTo>
                  <a:pt x="539" y="71"/>
                </a:lnTo>
                <a:close/>
                <a:moveTo>
                  <a:pt x="364" y="59"/>
                </a:moveTo>
                <a:lnTo>
                  <a:pt x="364" y="59"/>
                </a:lnTo>
                <a:lnTo>
                  <a:pt x="383" y="73"/>
                </a:lnTo>
                <a:lnTo>
                  <a:pt x="364" y="75"/>
                </a:lnTo>
                <a:lnTo>
                  <a:pt x="359" y="87"/>
                </a:lnTo>
                <a:lnTo>
                  <a:pt x="359" y="102"/>
                </a:lnTo>
                <a:lnTo>
                  <a:pt x="343" y="111"/>
                </a:lnTo>
                <a:lnTo>
                  <a:pt x="343" y="128"/>
                </a:lnTo>
                <a:lnTo>
                  <a:pt x="335" y="154"/>
                </a:lnTo>
                <a:lnTo>
                  <a:pt x="333" y="147"/>
                </a:lnTo>
                <a:lnTo>
                  <a:pt x="317" y="154"/>
                </a:lnTo>
                <a:lnTo>
                  <a:pt x="309" y="144"/>
                </a:lnTo>
                <a:lnTo>
                  <a:pt x="298" y="144"/>
                </a:lnTo>
                <a:lnTo>
                  <a:pt x="291" y="139"/>
                </a:lnTo>
                <a:lnTo>
                  <a:pt x="272" y="144"/>
                </a:lnTo>
                <a:lnTo>
                  <a:pt x="265" y="137"/>
                </a:lnTo>
                <a:lnTo>
                  <a:pt x="253" y="137"/>
                </a:lnTo>
                <a:lnTo>
                  <a:pt x="241" y="135"/>
                </a:lnTo>
                <a:lnTo>
                  <a:pt x="239" y="113"/>
                </a:lnTo>
                <a:lnTo>
                  <a:pt x="229" y="109"/>
                </a:lnTo>
                <a:lnTo>
                  <a:pt x="222" y="94"/>
                </a:lnTo>
                <a:lnTo>
                  <a:pt x="220" y="80"/>
                </a:lnTo>
                <a:lnTo>
                  <a:pt x="222" y="66"/>
                </a:lnTo>
                <a:lnTo>
                  <a:pt x="231" y="57"/>
                </a:lnTo>
                <a:lnTo>
                  <a:pt x="234" y="66"/>
                </a:lnTo>
                <a:lnTo>
                  <a:pt x="246" y="75"/>
                </a:lnTo>
                <a:lnTo>
                  <a:pt x="255" y="73"/>
                </a:lnTo>
                <a:lnTo>
                  <a:pt x="267" y="73"/>
                </a:lnTo>
                <a:lnTo>
                  <a:pt x="276" y="66"/>
                </a:lnTo>
                <a:lnTo>
                  <a:pt x="283" y="64"/>
                </a:lnTo>
                <a:lnTo>
                  <a:pt x="300" y="68"/>
                </a:lnTo>
                <a:lnTo>
                  <a:pt x="312" y="66"/>
                </a:lnTo>
                <a:lnTo>
                  <a:pt x="321" y="42"/>
                </a:lnTo>
                <a:lnTo>
                  <a:pt x="326" y="38"/>
                </a:lnTo>
                <a:lnTo>
                  <a:pt x="333" y="19"/>
                </a:lnTo>
                <a:lnTo>
                  <a:pt x="352" y="19"/>
                </a:lnTo>
                <a:lnTo>
                  <a:pt x="364" y="21"/>
                </a:lnTo>
                <a:lnTo>
                  <a:pt x="357" y="35"/>
                </a:lnTo>
                <a:lnTo>
                  <a:pt x="369" y="52"/>
                </a:lnTo>
                <a:lnTo>
                  <a:pt x="364" y="59"/>
                </a:lnTo>
                <a:close/>
                <a:moveTo>
                  <a:pt x="170" y="182"/>
                </a:moveTo>
                <a:lnTo>
                  <a:pt x="170" y="182"/>
                </a:lnTo>
                <a:lnTo>
                  <a:pt x="151" y="184"/>
                </a:lnTo>
                <a:lnTo>
                  <a:pt x="139" y="168"/>
                </a:lnTo>
                <a:lnTo>
                  <a:pt x="118" y="156"/>
                </a:lnTo>
                <a:lnTo>
                  <a:pt x="111" y="147"/>
                </a:lnTo>
                <a:lnTo>
                  <a:pt x="99" y="132"/>
                </a:lnTo>
                <a:lnTo>
                  <a:pt x="89" y="120"/>
                </a:lnTo>
                <a:lnTo>
                  <a:pt x="78" y="99"/>
                </a:lnTo>
                <a:lnTo>
                  <a:pt x="63" y="85"/>
                </a:lnTo>
                <a:lnTo>
                  <a:pt x="59" y="71"/>
                </a:lnTo>
                <a:lnTo>
                  <a:pt x="52" y="59"/>
                </a:lnTo>
                <a:lnTo>
                  <a:pt x="37" y="49"/>
                </a:lnTo>
                <a:lnTo>
                  <a:pt x="30" y="35"/>
                </a:lnTo>
                <a:lnTo>
                  <a:pt x="16" y="26"/>
                </a:lnTo>
                <a:lnTo>
                  <a:pt x="0" y="9"/>
                </a:lnTo>
                <a:lnTo>
                  <a:pt x="0" y="0"/>
                </a:lnTo>
                <a:lnTo>
                  <a:pt x="9" y="0"/>
                </a:lnTo>
                <a:lnTo>
                  <a:pt x="35" y="4"/>
                </a:lnTo>
                <a:lnTo>
                  <a:pt x="49" y="19"/>
                </a:lnTo>
                <a:lnTo>
                  <a:pt x="61" y="31"/>
                </a:lnTo>
                <a:lnTo>
                  <a:pt x="71" y="38"/>
                </a:lnTo>
                <a:lnTo>
                  <a:pt x="87" y="54"/>
                </a:lnTo>
                <a:lnTo>
                  <a:pt x="101" y="54"/>
                </a:lnTo>
                <a:lnTo>
                  <a:pt x="116" y="66"/>
                </a:lnTo>
                <a:lnTo>
                  <a:pt x="125" y="80"/>
                </a:lnTo>
                <a:lnTo>
                  <a:pt x="137" y="87"/>
                </a:lnTo>
                <a:lnTo>
                  <a:pt x="132" y="99"/>
                </a:lnTo>
                <a:lnTo>
                  <a:pt x="142" y="106"/>
                </a:lnTo>
                <a:lnTo>
                  <a:pt x="146" y="106"/>
                </a:lnTo>
                <a:lnTo>
                  <a:pt x="149" y="118"/>
                </a:lnTo>
                <a:lnTo>
                  <a:pt x="156" y="125"/>
                </a:lnTo>
                <a:lnTo>
                  <a:pt x="168" y="128"/>
                </a:lnTo>
                <a:lnTo>
                  <a:pt x="175" y="137"/>
                </a:lnTo>
                <a:lnTo>
                  <a:pt x="170" y="158"/>
                </a:lnTo>
                <a:lnTo>
                  <a:pt x="170" y="182"/>
                </a:lnTo>
                <a:close/>
              </a:path>
            </a:pathLst>
          </a:custGeom>
          <a:pattFill prst="smConfetti">
            <a:fgClr>
              <a:schemeClr val="accent1"/>
            </a:fgClr>
            <a:bgClr>
              <a:schemeClr val="bg1"/>
            </a:bgClr>
          </a:pattFill>
          <a:ln w="6350" cap="rnd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sp>
        <p:nvSpPr>
          <p:cNvPr id="109" name="Freeform 144">
            <a:extLst>
              <a:ext uri="{FF2B5EF4-FFF2-40B4-BE49-F238E27FC236}">
                <a16:creationId xmlns:a16="http://schemas.microsoft.com/office/drawing/2014/main" id="{5FBA44E5-1DE5-4A1C-AE53-776BB235BF86}"/>
              </a:ext>
            </a:extLst>
          </p:cNvPr>
          <p:cNvSpPr>
            <a:spLocks noEditPoints="1"/>
          </p:cNvSpPr>
          <p:nvPr/>
        </p:nvSpPr>
        <p:spPr bwMode="auto">
          <a:xfrm>
            <a:off x="8245715" y="4786335"/>
            <a:ext cx="716315" cy="414371"/>
          </a:xfrm>
          <a:custGeom>
            <a:avLst/>
            <a:gdLst>
              <a:gd name="T0" fmla="*/ 397 w 740"/>
              <a:gd name="T1" fmla="*/ 239 h 255"/>
              <a:gd name="T2" fmla="*/ 470 w 740"/>
              <a:gd name="T3" fmla="*/ 251 h 255"/>
              <a:gd name="T4" fmla="*/ 480 w 740"/>
              <a:gd name="T5" fmla="*/ 232 h 255"/>
              <a:gd name="T6" fmla="*/ 366 w 740"/>
              <a:gd name="T7" fmla="*/ 218 h 255"/>
              <a:gd name="T8" fmla="*/ 354 w 740"/>
              <a:gd name="T9" fmla="*/ 234 h 255"/>
              <a:gd name="T10" fmla="*/ 447 w 740"/>
              <a:gd name="T11" fmla="*/ 218 h 255"/>
              <a:gd name="T12" fmla="*/ 397 w 740"/>
              <a:gd name="T13" fmla="*/ 225 h 255"/>
              <a:gd name="T14" fmla="*/ 215 w 740"/>
              <a:gd name="T15" fmla="*/ 199 h 255"/>
              <a:gd name="T16" fmla="*/ 286 w 740"/>
              <a:gd name="T17" fmla="*/ 210 h 255"/>
              <a:gd name="T18" fmla="*/ 279 w 740"/>
              <a:gd name="T19" fmla="*/ 225 h 255"/>
              <a:gd name="T20" fmla="*/ 210 w 740"/>
              <a:gd name="T21" fmla="*/ 213 h 255"/>
              <a:gd name="T22" fmla="*/ 194 w 740"/>
              <a:gd name="T23" fmla="*/ 184 h 255"/>
              <a:gd name="T24" fmla="*/ 638 w 740"/>
              <a:gd name="T25" fmla="*/ 187 h 255"/>
              <a:gd name="T26" fmla="*/ 638 w 740"/>
              <a:gd name="T27" fmla="*/ 182 h 255"/>
              <a:gd name="T28" fmla="*/ 499 w 740"/>
              <a:gd name="T29" fmla="*/ 147 h 255"/>
              <a:gd name="T30" fmla="*/ 570 w 740"/>
              <a:gd name="T31" fmla="*/ 139 h 255"/>
              <a:gd name="T32" fmla="*/ 527 w 740"/>
              <a:gd name="T33" fmla="*/ 142 h 255"/>
              <a:gd name="T34" fmla="*/ 629 w 740"/>
              <a:gd name="T35" fmla="*/ 106 h 255"/>
              <a:gd name="T36" fmla="*/ 695 w 740"/>
              <a:gd name="T37" fmla="*/ 116 h 255"/>
              <a:gd name="T38" fmla="*/ 740 w 740"/>
              <a:gd name="T39" fmla="*/ 234 h 255"/>
              <a:gd name="T40" fmla="*/ 690 w 740"/>
              <a:gd name="T41" fmla="*/ 210 h 255"/>
              <a:gd name="T42" fmla="*/ 645 w 740"/>
              <a:gd name="T43" fmla="*/ 161 h 255"/>
              <a:gd name="T44" fmla="*/ 605 w 740"/>
              <a:gd name="T45" fmla="*/ 142 h 255"/>
              <a:gd name="T46" fmla="*/ 598 w 740"/>
              <a:gd name="T47" fmla="*/ 123 h 255"/>
              <a:gd name="T48" fmla="*/ 600 w 740"/>
              <a:gd name="T49" fmla="*/ 94 h 255"/>
              <a:gd name="T50" fmla="*/ 470 w 740"/>
              <a:gd name="T51" fmla="*/ 80 h 255"/>
              <a:gd name="T52" fmla="*/ 399 w 740"/>
              <a:gd name="T53" fmla="*/ 97 h 255"/>
              <a:gd name="T54" fmla="*/ 444 w 740"/>
              <a:gd name="T55" fmla="*/ 104 h 255"/>
              <a:gd name="T56" fmla="*/ 449 w 740"/>
              <a:gd name="T57" fmla="*/ 163 h 255"/>
              <a:gd name="T58" fmla="*/ 428 w 740"/>
              <a:gd name="T59" fmla="*/ 165 h 255"/>
              <a:gd name="T60" fmla="*/ 404 w 740"/>
              <a:gd name="T61" fmla="*/ 135 h 255"/>
              <a:gd name="T62" fmla="*/ 395 w 740"/>
              <a:gd name="T63" fmla="*/ 161 h 255"/>
              <a:gd name="T64" fmla="*/ 388 w 740"/>
              <a:gd name="T65" fmla="*/ 109 h 255"/>
              <a:gd name="T66" fmla="*/ 447 w 740"/>
              <a:gd name="T67" fmla="*/ 75 h 255"/>
              <a:gd name="T68" fmla="*/ 539 w 740"/>
              <a:gd name="T69" fmla="*/ 71 h 255"/>
              <a:gd name="T70" fmla="*/ 529 w 740"/>
              <a:gd name="T71" fmla="*/ 102 h 255"/>
              <a:gd name="T72" fmla="*/ 529 w 740"/>
              <a:gd name="T73" fmla="*/ 61 h 255"/>
              <a:gd name="T74" fmla="*/ 383 w 740"/>
              <a:gd name="T75" fmla="*/ 73 h 255"/>
              <a:gd name="T76" fmla="*/ 343 w 740"/>
              <a:gd name="T77" fmla="*/ 128 h 255"/>
              <a:gd name="T78" fmla="*/ 298 w 740"/>
              <a:gd name="T79" fmla="*/ 144 h 255"/>
              <a:gd name="T80" fmla="*/ 241 w 740"/>
              <a:gd name="T81" fmla="*/ 135 h 255"/>
              <a:gd name="T82" fmla="*/ 222 w 740"/>
              <a:gd name="T83" fmla="*/ 66 h 255"/>
              <a:gd name="T84" fmla="*/ 267 w 740"/>
              <a:gd name="T85" fmla="*/ 73 h 255"/>
              <a:gd name="T86" fmla="*/ 321 w 740"/>
              <a:gd name="T87" fmla="*/ 42 h 255"/>
              <a:gd name="T88" fmla="*/ 357 w 740"/>
              <a:gd name="T89" fmla="*/ 35 h 255"/>
              <a:gd name="T90" fmla="*/ 151 w 740"/>
              <a:gd name="T91" fmla="*/ 184 h 255"/>
              <a:gd name="T92" fmla="*/ 89 w 740"/>
              <a:gd name="T93" fmla="*/ 120 h 255"/>
              <a:gd name="T94" fmla="*/ 37 w 740"/>
              <a:gd name="T95" fmla="*/ 49 h 255"/>
              <a:gd name="T96" fmla="*/ 9 w 740"/>
              <a:gd name="T97" fmla="*/ 0 h 255"/>
              <a:gd name="T98" fmla="*/ 87 w 740"/>
              <a:gd name="T99" fmla="*/ 54 h 255"/>
              <a:gd name="T100" fmla="*/ 132 w 740"/>
              <a:gd name="T101" fmla="*/ 99 h 255"/>
              <a:gd name="T102" fmla="*/ 168 w 740"/>
              <a:gd name="T103" fmla="*/ 12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40" h="255">
                <a:moveTo>
                  <a:pt x="411" y="253"/>
                </a:moveTo>
                <a:lnTo>
                  <a:pt x="411" y="253"/>
                </a:lnTo>
                <a:lnTo>
                  <a:pt x="404" y="253"/>
                </a:lnTo>
                <a:lnTo>
                  <a:pt x="383" y="244"/>
                </a:lnTo>
                <a:lnTo>
                  <a:pt x="397" y="239"/>
                </a:lnTo>
                <a:lnTo>
                  <a:pt x="406" y="244"/>
                </a:lnTo>
                <a:lnTo>
                  <a:pt x="411" y="248"/>
                </a:lnTo>
                <a:lnTo>
                  <a:pt x="411" y="253"/>
                </a:lnTo>
                <a:close/>
                <a:moveTo>
                  <a:pt x="470" y="251"/>
                </a:moveTo>
                <a:lnTo>
                  <a:pt x="470" y="251"/>
                </a:lnTo>
                <a:lnTo>
                  <a:pt x="456" y="255"/>
                </a:lnTo>
                <a:lnTo>
                  <a:pt x="456" y="253"/>
                </a:lnTo>
                <a:lnTo>
                  <a:pt x="456" y="248"/>
                </a:lnTo>
                <a:lnTo>
                  <a:pt x="463" y="239"/>
                </a:lnTo>
                <a:lnTo>
                  <a:pt x="480" y="232"/>
                </a:lnTo>
                <a:lnTo>
                  <a:pt x="482" y="234"/>
                </a:lnTo>
                <a:lnTo>
                  <a:pt x="482" y="239"/>
                </a:lnTo>
                <a:lnTo>
                  <a:pt x="470" y="251"/>
                </a:lnTo>
                <a:close/>
                <a:moveTo>
                  <a:pt x="366" y="218"/>
                </a:moveTo>
                <a:lnTo>
                  <a:pt x="366" y="218"/>
                </a:lnTo>
                <a:lnTo>
                  <a:pt x="371" y="222"/>
                </a:lnTo>
                <a:lnTo>
                  <a:pt x="380" y="222"/>
                </a:lnTo>
                <a:lnTo>
                  <a:pt x="385" y="229"/>
                </a:lnTo>
                <a:lnTo>
                  <a:pt x="366" y="232"/>
                </a:lnTo>
                <a:lnTo>
                  <a:pt x="354" y="234"/>
                </a:lnTo>
                <a:lnTo>
                  <a:pt x="347" y="234"/>
                </a:lnTo>
                <a:lnTo>
                  <a:pt x="352" y="225"/>
                </a:lnTo>
                <a:lnTo>
                  <a:pt x="361" y="225"/>
                </a:lnTo>
                <a:lnTo>
                  <a:pt x="366" y="218"/>
                </a:lnTo>
                <a:close/>
                <a:moveTo>
                  <a:pt x="447" y="218"/>
                </a:moveTo>
                <a:lnTo>
                  <a:pt x="447" y="218"/>
                </a:lnTo>
                <a:lnTo>
                  <a:pt x="444" y="229"/>
                </a:lnTo>
                <a:lnTo>
                  <a:pt x="418" y="232"/>
                </a:lnTo>
                <a:lnTo>
                  <a:pt x="397" y="229"/>
                </a:lnTo>
                <a:lnTo>
                  <a:pt x="397" y="225"/>
                </a:lnTo>
                <a:lnTo>
                  <a:pt x="411" y="222"/>
                </a:lnTo>
                <a:lnTo>
                  <a:pt x="421" y="227"/>
                </a:lnTo>
                <a:lnTo>
                  <a:pt x="432" y="225"/>
                </a:lnTo>
                <a:lnTo>
                  <a:pt x="447" y="218"/>
                </a:lnTo>
                <a:close/>
                <a:moveTo>
                  <a:pt x="215" y="199"/>
                </a:moveTo>
                <a:lnTo>
                  <a:pt x="215" y="199"/>
                </a:lnTo>
                <a:lnTo>
                  <a:pt x="246" y="199"/>
                </a:lnTo>
                <a:lnTo>
                  <a:pt x="250" y="191"/>
                </a:lnTo>
                <a:lnTo>
                  <a:pt x="279" y="201"/>
                </a:lnTo>
                <a:lnTo>
                  <a:pt x="286" y="210"/>
                </a:lnTo>
                <a:lnTo>
                  <a:pt x="309" y="213"/>
                </a:lnTo>
                <a:lnTo>
                  <a:pt x="331" y="222"/>
                </a:lnTo>
                <a:lnTo>
                  <a:pt x="312" y="229"/>
                </a:lnTo>
                <a:lnTo>
                  <a:pt x="293" y="222"/>
                </a:lnTo>
                <a:lnTo>
                  <a:pt x="279" y="225"/>
                </a:lnTo>
                <a:lnTo>
                  <a:pt x="262" y="222"/>
                </a:lnTo>
                <a:lnTo>
                  <a:pt x="248" y="220"/>
                </a:lnTo>
                <a:lnTo>
                  <a:pt x="227" y="213"/>
                </a:lnTo>
                <a:lnTo>
                  <a:pt x="217" y="210"/>
                </a:lnTo>
                <a:lnTo>
                  <a:pt x="210" y="213"/>
                </a:lnTo>
                <a:lnTo>
                  <a:pt x="179" y="208"/>
                </a:lnTo>
                <a:lnTo>
                  <a:pt x="177" y="201"/>
                </a:lnTo>
                <a:lnTo>
                  <a:pt x="163" y="199"/>
                </a:lnTo>
                <a:lnTo>
                  <a:pt x="172" y="184"/>
                </a:lnTo>
                <a:lnTo>
                  <a:pt x="194" y="184"/>
                </a:lnTo>
                <a:lnTo>
                  <a:pt x="205" y="189"/>
                </a:lnTo>
                <a:lnTo>
                  <a:pt x="212" y="191"/>
                </a:lnTo>
                <a:lnTo>
                  <a:pt x="215" y="199"/>
                </a:lnTo>
                <a:close/>
                <a:moveTo>
                  <a:pt x="638" y="187"/>
                </a:moveTo>
                <a:lnTo>
                  <a:pt x="638" y="187"/>
                </a:lnTo>
                <a:lnTo>
                  <a:pt x="629" y="199"/>
                </a:lnTo>
                <a:lnTo>
                  <a:pt x="629" y="187"/>
                </a:lnTo>
                <a:lnTo>
                  <a:pt x="631" y="182"/>
                </a:lnTo>
                <a:lnTo>
                  <a:pt x="634" y="175"/>
                </a:lnTo>
                <a:lnTo>
                  <a:pt x="638" y="182"/>
                </a:lnTo>
                <a:lnTo>
                  <a:pt x="638" y="187"/>
                </a:lnTo>
                <a:close/>
                <a:moveTo>
                  <a:pt x="518" y="144"/>
                </a:moveTo>
                <a:lnTo>
                  <a:pt x="518" y="144"/>
                </a:lnTo>
                <a:lnTo>
                  <a:pt x="511" y="149"/>
                </a:lnTo>
                <a:lnTo>
                  <a:pt x="499" y="147"/>
                </a:lnTo>
                <a:lnTo>
                  <a:pt x="496" y="139"/>
                </a:lnTo>
                <a:lnTo>
                  <a:pt x="513" y="139"/>
                </a:lnTo>
                <a:lnTo>
                  <a:pt x="518" y="144"/>
                </a:lnTo>
                <a:close/>
                <a:moveTo>
                  <a:pt x="570" y="139"/>
                </a:moveTo>
                <a:lnTo>
                  <a:pt x="570" y="139"/>
                </a:lnTo>
                <a:lnTo>
                  <a:pt x="574" y="151"/>
                </a:lnTo>
                <a:lnTo>
                  <a:pt x="560" y="144"/>
                </a:lnTo>
                <a:lnTo>
                  <a:pt x="548" y="142"/>
                </a:lnTo>
                <a:lnTo>
                  <a:pt x="539" y="144"/>
                </a:lnTo>
                <a:lnTo>
                  <a:pt x="527" y="142"/>
                </a:lnTo>
                <a:lnTo>
                  <a:pt x="529" y="135"/>
                </a:lnTo>
                <a:lnTo>
                  <a:pt x="551" y="132"/>
                </a:lnTo>
                <a:lnTo>
                  <a:pt x="570" y="139"/>
                </a:lnTo>
                <a:close/>
                <a:moveTo>
                  <a:pt x="629" y="106"/>
                </a:moveTo>
                <a:lnTo>
                  <a:pt x="629" y="106"/>
                </a:lnTo>
                <a:lnTo>
                  <a:pt x="634" y="132"/>
                </a:lnTo>
                <a:lnTo>
                  <a:pt x="650" y="142"/>
                </a:lnTo>
                <a:lnTo>
                  <a:pt x="662" y="125"/>
                </a:lnTo>
                <a:lnTo>
                  <a:pt x="681" y="116"/>
                </a:lnTo>
                <a:lnTo>
                  <a:pt x="695" y="116"/>
                </a:lnTo>
                <a:lnTo>
                  <a:pt x="712" y="120"/>
                </a:lnTo>
                <a:lnTo>
                  <a:pt x="721" y="128"/>
                </a:lnTo>
                <a:lnTo>
                  <a:pt x="740" y="130"/>
                </a:lnTo>
                <a:lnTo>
                  <a:pt x="740" y="182"/>
                </a:lnTo>
                <a:lnTo>
                  <a:pt x="740" y="234"/>
                </a:lnTo>
                <a:lnTo>
                  <a:pt x="726" y="222"/>
                </a:lnTo>
                <a:lnTo>
                  <a:pt x="709" y="218"/>
                </a:lnTo>
                <a:lnTo>
                  <a:pt x="704" y="225"/>
                </a:lnTo>
                <a:lnTo>
                  <a:pt x="686" y="225"/>
                </a:lnTo>
                <a:lnTo>
                  <a:pt x="690" y="210"/>
                </a:lnTo>
                <a:lnTo>
                  <a:pt x="702" y="206"/>
                </a:lnTo>
                <a:lnTo>
                  <a:pt x="697" y="189"/>
                </a:lnTo>
                <a:lnTo>
                  <a:pt x="690" y="175"/>
                </a:lnTo>
                <a:lnTo>
                  <a:pt x="660" y="161"/>
                </a:lnTo>
                <a:lnTo>
                  <a:pt x="645" y="161"/>
                </a:lnTo>
                <a:lnTo>
                  <a:pt x="619" y="144"/>
                </a:lnTo>
                <a:lnTo>
                  <a:pt x="615" y="154"/>
                </a:lnTo>
                <a:lnTo>
                  <a:pt x="610" y="154"/>
                </a:lnTo>
                <a:lnTo>
                  <a:pt x="605" y="149"/>
                </a:lnTo>
                <a:lnTo>
                  <a:pt x="605" y="142"/>
                </a:lnTo>
                <a:lnTo>
                  <a:pt x="593" y="135"/>
                </a:lnTo>
                <a:lnTo>
                  <a:pt x="610" y="128"/>
                </a:lnTo>
                <a:lnTo>
                  <a:pt x="622" y="128"/>
                </a:lnTo>
                <a:lnTo>
                  <a:pt x="622" y="123"/>
                </a:lnTo>
                <a:lnTo>
                  <a:pt x="598" y="123"/>
                </a:lnTo>
                <a:lnTo>
                  <a:pt x="591" y="113"/>
                </a:lnTo>
                <a:lnTo>
                  <a:pt x="577" y="111"/>
                </a:lnTo>
                <a:lnTo>
                  <a:pt x="570" y="104"/>
                </a:lnTo>
                <a:lnTo>
                  <a:pt x="591" y="99"/>
                </a:lnTo>
                <a:lnTo>
                  <a:pt x="600" y="94"/>
                </a:lnTo>
                <a:lnTo>
                  <a:pt x="626" y="102"/>
                </a:lnTo>
                <a:lnTo>
                  <a:pt x="629" y="106"/>
                </a:lnTo>
                <a:close/>
                <a:moveTo>
                  <a:pt x="484" y="66"/>
                </a:moveTo>
                <a:lnTo>
                  <a:pt x="484" y="66"/>
                </a:lnTo>
                <a:lnTo>
                  <a:pt x="470" y="80"/>
                </a:lnTo>
                <a:lnTo>
                  <a:pt x="458" y="85"/>
                </a:lnTo>
                <a:lnTo>
                  <a:pt x="442" y="80"/>
                </a:lnTo>
                <a:lnTo>
                  <a:pt x="416" y="83"/>
                </a:lnTo>
                <a:lnTo>
                  <a:pt x="402" y="85"/>
                </a:lnTo>
                <a:lnTo>
                  <a:pt x="399" y="97"/>
                </a:lnTo>
                <a:lnTo>
                  <a:pt x="414" y="111"/>
                </a:lnTo>
                <a:lnTo>
                  <a:pt x="423" y="104"/>
                </a:lnTo>
                <a:lnTo>
                  <a:pt x="454" y="99"/>
                </a:lnTo>
                <a:lnTo>
                  <a:pt x="451" y="106"/>
                </a:lnTo>
                <a:lnTo>
                  <a:pt x="444" y="104"/>
                </a:lnTo>
                <a:lnTo>
                  <a:pt x="437" y="113"/>
                </a:lnTo>
                <a:lnTo>
                  <a:pt x="423" y="118"/>
                </a:lnTo>
                <a:lnTo>
                  <a:pt x="440" y="139"/>
                </a:lnTo>
                <a:lnTo>
                  <a:pt x="435" y="144"/>
                </a:lnTo>
                <a:lnTo>
                  <a:pt x="449" y="163"/>
                </a:lnTo>
                <a:lnTo>
                  <a:pt x="449" y="175"/>
                </a:lnTo>
                <a:lnTo>
                  <a:pt x="442" y="180"/>
                </a:lnTo>
                <a:lnTo>
                  <a:pt x="435" y="173"/>
                </a:lnTo>
                <a:lnTo>
                  <a:pt x="442" y="161"/>
                </a:lnTo>
                <a:lnTo>
                  <a:pt x="428" y="165"/>
                </a:lnTo>
                <a:lnTo>
                  <a:pt x="423" y="163"/>
                </a:lnTo>
                <a:lnTo>
                  <a:pt x="425" y="156"/>
                </a:lnTo>
                <a:lnTo>
                  <a:pt x="414" y="147"/>
                </a:lnTo>
                <a:lnTo>
                  <a:pt x="416" y="130"/>
                </a:lnTo>
                <a:lnTo>
                  <a:pt x="404" y="135"/>
                </a:lnTo>
                <a:lnTo>
                  <a:pt x="406" y="154"/>
                </a:lnTo>
                <a:lnTo>
                  <a:pt x="406" y="177"/>
                </a:lnTo>
                <a:lnTo>
                  <a:pt x="397" y="180"/>
                </a:lnTo>
                <a:lnTo>
                  <a:pt x="388" y="175"/>
                </a:lnTo>
                <a:lnTo>
                  <a:pt x="395" y="161"/>
                </a:lnTo>
                <a:lnTo>
                  <a:pt x="390" y="144"/>
                </a:lnTo>
                <a:lnTo>
                  <a:pt x="385" y="144"/>
                </a:lnTo>
                <a:lnTo>
                  <a:pt x="380" y="132"/>
                </a:lnTo>
                <a:lnTo>
                  <a:pt x="388" y="123"/>
                </a:lnTo>
                <a:lnTo>
                  <a:pt x="388" y="109"/>
                </a:lnTo>
                <a:lnTo>
                  <a:pt x="397" y="85"/>
                </a:lnTo>
                <a:lnTo>
                  <a:pt x="399" y="80"/>
                </a:lnTo>
                <a:lnTo>
                  <a:pt x="414" y="66"/>
                </a:lnTo>
                <a:lnTo>
                  <a:pt x="425" y="73"/>
                </a:lnTo>
                <a:lnTo>
                  <a:pt x="447" y="75"/>
                </a:lnTo>
                <a:lnTo>
                  <a:pt x="466" y="73"/>
                </a:lnTo>
                <a:lnTo>
                  <a:pt x="482" y="61"/>
                </a:lnTo>
                <a:lnTo>
                  <a:pt x="484" y="66"/>
                </a:lnTo>
                <a:close/>
                <a:moveTo>
                  <a:pt x="539" y="71"/>
                </a:moveTo>
                <a:lnTo>
                  <a:pt x="539" y="71"/>
                </a:lnTo>
                <a:lnTo>
                  <a:pt x="539" y="85"/>
                </a:lnTo>
                <a:lnTo>
                  <a:pt x="529" y="83"/>
                </a:lnTo>
                <a:lnTo>
                  <a:pt x="527" y="92"/>
                </a:lnTo>
                <a:lnTo>
                  <a:pt x="534" y="102"/>
                </a:lnTo>
                <a:lnTo>
                  <a:pt x="529" y="102"/>
                </a:lnTo>
                <a:lnTo>
                  <a:pt x="525" y="92"/>
                </a:lnTo>
                <a:lnTo>
                  <a:pt x="520" y="73"/>
                </a:lnTo>
                <a:lnTo>
                  <a:pt x="522" y="59"/>
                </a:lnTo>
                <a:lnTo>
                  <a:pt x="527" y="54"/>
                </a:lnTo>
                <a:lnTo>
                  <a:pt x="529" y="61"/>
                </a:lnTo>
                <a:lnTo>
                  <a:pt x="539" y="64"/>
                </a:lnTo>
                <a:lnTo>
                  <a:pt x="539" y="71"/>
                </a:lnTo>
                <a:close/>
                <a:moveTo>
                  <a:pt x="364" y="59"/>
                </a:moveTo>
                <a:lnTo>
                  <a:pt x="364" y="59"/>
                </a:lnTo>
                <a:lnTo>
                  <a:pt x="383" y="73"/>
                </a:lnTo>
                <a:lnTo>
                  <a:pt x="364" y="75"/>
                </a:lnTo>
                <a:lnTo>
                  <a:pt x="359" y="87"/>
                </a:lnTo>
                <a:lnTo>
                  <a:pt x="359" y="102"/>
                </a:lnTo>
                <a:lnTo>
                  <a:pt x="343" y="111"/>
                </a:lnTo>
                <a:lnTo>
                  <a:pt x="343" y="128"/>
                </a:lnTo>
                <a:lnTo>
                  <a:pt x="335" y="154"/>
                </a:lnTo>
                <a:lnTo>
                  <a:pt x="333" y="147"/>
                </a:lnTo>
                <a:lnTo>
                  <a:pt x="317" y="154"/>
                </a:lnTo>
                <a:lnTo>
                  <a:pt x="309" y="144"/>
                </a:lnTo>
                <a:lnTo>
                  <a:pt x="298" y="144"/>
                </a:lnTo>
                <a:lnTo>
                  <a:pt x="291" y="139"/>
                </a:lnTo>
                <a:lnTo>
                  <a:pt x="272" y="144"/>
                </a:lnTo>
                <a:lnTo>
                  <a:pt x="265" y="137"/>
                </a:lnTo>
                <a:lnTo>
                  <a:pt x="253" y="137"/>
                </a:lnTo>
                <a:lnTo>
                  <a:pt x="241" y="135"/>
                </a:lnTo>
                <a:lnTo>
                  <a:pt x="239" y="113"/>
                </a:lnTo>
                <a:lnTo>
                  <a:pt x="229" y="109"/>
                </a:lnTo>
                <a:lnTo>
                  <a:pt x="222" y="94"/>
                </a:lnTo>
                <a:lnTo>
                  <a:pt x="220" y="80"/>
                </a:lnTo>
                <a:lnTo>
                  <a:pt x="222" y="66"/>
                </a:lnTo>
                <a:lnTo>
                  <a:pt x="231" y="57"/>
                </a:lnTo>
                <a:lnTo>
                  <a:pt x="234" y="66"/>
                </a:lnTo>
                <a:lnTo>
                  <a:pt x="246" y="75"/>
                </a:lnTo>
                <a:lnTo>
                  <a:pt x="255" y="73"/>
                </a:lnTo>
                <a:lnTo>
                  <a:pt x="267" y="73"/>
                </a:lnTo>
                <a:lnTo>
                  <a:pt x="276" y="66"/>
                </a:lnTo>
                <a:lnTo>
                  <a:pt x="283" y="64"/>
                </a:lnTo>
                <a:lnTo>
                  <a:pt x="300" y="68"/>
                </a:lnTo>
                <a:lnTo>
                  <a:pt x="312" y="66"/>
                </a:lnTo>
                <a:lnTo>
                  <a:pt x="321" y="42"/>
                </a:lnTo>
                <a:lnTo>
                  <a:pt x="326" y="38"/>
                </a:lnTo>
                <a:lnTo>
                  <a:pt x="333" y="19"/>
                </a:lnTo>
                <a:lnTo>
                  <a:pt x="352" y="19"/>
                </a:lnTo>
                <a:lnTo>
                  <a:pt x="364" y="21"/>
                </a:lnTo>
                <a:lnTo>
                  <a:pt x="357" y="35"/>
                </a:lnTo>
                <a:lnTo>
                  <a:pt x="369" y="52"/>
                </a:lnTo>
                <a:lnTo>
                  <a:pt x="364" y="59"/>
                </a:lnTo>
                <a:close/>
                <a:moveTo>
                  <a:pt x="170" y="182"/>
                </a:moveTo>
                <a:lnTo>
                  <a:pt x="170" y="182"/>
                </a:lnTo>
                <a:lnTo>
                  <a:pt x="151" y="184"/>
                </a:lnTo>
                <a:lnTo>
                  <a:pt x="139" y="168"/>
                </a:lnTo>
                <a:lnTo>
                  <a:pt x="118" y="156"/>
                </a:lnTo>
                <a:lnTo>
                  <a:pt x="111" y="147"/>
                </a:lnTo>
                <a:lnTo>
                  <a:pt x="99" y="132"/>
                </a:lnTo>
                <a:lnTo>
                  <a:pt x="89" y="120"/>
                </a:lnTo>
                <a:lnTo>
                  <a:pt x="78" y="99"/>
                </a:lnTo>
                <a:lnTo>
                  <a:pt x="63" y="85"/>
                </a:lnTo>
                <a:lnTo>
                  <a:pt x="59" y="71"/>
                </a:lnTo>
                <a:lnTo>
                  <a:pt x="52" y="59"/>
                </a:lnTo>
                <a:lnTo>
                  <a:pt x="37" y="49"/>
                </a:lnTo>
                <a:lnTo>
                  <a:pt x="30" y="35"/>
                </a:lnTo>
                <a:lnTo>
                  <a:pt x="16" y="26"/>
                </a:lnTo>
                <a:lnTo>
                  <a:pt x="0" y="9"/>
                </a:lnTo>
                <a:lnTo>
                  <a:pt x="0" y="0"/>
                </a:lnTo>
                <a:lnTo>
                  <a:pt x="9" y="0"/>
                </a:lnTo>
                <a:lnTo>
                  <a:pt x="35" y="4"/>
                </a:lnTo>
                <a:lnTo>
                  <a:pt x="49" y="19"/>
                </a:lnTo>
                <a:lnTo>
                  <a:pt x="61" y="31"/>
                </a:lnTo>
                <a:lnTo>
                  <a:pt x="71" y="38"/>
                </a:lnTo>
                <a:lnTo>
                  <a:pt x="87" y="54"/>
                </a:lnTo>
                <a:lnTo>
                  <a:pt x="101" y="54"/>
                </a:lnTo>
                <a:lnTo>
                  <a:pt x="116" y="66"/>
                </a:lnTo>
                <a:lnTo>
                  <a:pt x="125" y="80"/>
                </a:lnTo>
                <a:lnTo>
                  <a:pt x="137" y="87"/>
                </a:lnTo>
                <a:lnTo>
                  <a:pt x="132" y="99"/>
                </a:lnTo>
                <a:lnTo>
                  <a:pt x="142" y="106"/>
                </a:lnTo>
                <a:lnTo>
                  <a:pt x="146" y="106"/>
                </a:lnTo>
                <a:lnTo>
                  <a:pt x="149" y="118"/>
                </a:lnTo>
                <a:lnTo>
                  <a:pt x="156" y="125"/>
                </a:lnTo>
                <a:lnTo>
                  <a:pt x="168" y="128"/>
                </a:lnTo>
                <a:lnTo>
                  <a:pt x="175" y="137"/>
                </a:lnTo>
                <a:lnTo>
                  <a:pt x="170" y="158"/>
                </a:lnTo>
                <a:lnTo>
                  <a:pt x="170" y="182"/>
                </a:lnTo>
                <a:close/>
              </a:path>
            </a:pathLst>
          </a:custGeom>
          <a:pattFill prst="smConfetti">
            <a:fgClr>
              <a:schemeClr val="accent1"/>
            </a:fgClr>
            <a:bgClr>
              <a:schemeClr val="bg1"/>
            </a:bgClr>
          </a:pattFill>
          <a:ln w="6350" cap="rnd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grpSp>
        <p:nvGrpSpPr>
          <p:cNvPr id="110" name="Shape 653"/>
          <p:cNvGrpSpPr/>
          <p:nvPr/>
        </p:nvGrpSpPr>
        <p:grpSpPr>
          <a:xfrm>
            <a:off x="8198289" y="4764094"/>
            <a:ext cx="801849" cy="599501"/>
            <a:chOff x="1934025" y="1001650"/>
            <a:chExt cx="415300" cy="355600"/>
          </a:xfrm>
        </p:grpSpPr>
        <p:sp>
          <p:nvSpPr>
            <p:cNvPr id="111" name="Shape 654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0" t="0" r="0" b="0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2" name="Shape 655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0" t="0" r="0" b="0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3" name="Shape 65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0" t="0" r="0" b="0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114" name="Shape 657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0" t="0" r="0" b="0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115" name="Parallelogram 30">
            <a:extLst>
              <a:ext uri="{FF2B5EF4-FFF2-40B4-BE49-F238E27FC236}">
                <a16:creationId xmlns:a16="http://schemas.microsoft.com/office/drawing/2014/main" id="{82BE75C0-BCC6-4B97-91E1-00956625B151}"/>
              </a:ext>
            </a:extLst>
          </p:cNvPr>
          <p:cNvSpPr/>
          <p:nvPr/>
        </p:nvSpPr>
        <p:spPr>
          <a:xfrm flipH="1">
            <a:off x="8741194" y="1820163"/>
            <a:ext cx="577421" cy="55801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1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63818"/>
            <a:ext cx="4389496" cy="3494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607763" cy="3363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98" y="3363819"/>
            <a:ext cx="7823061" cy="35941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65" y="-2"/>
            <a:ext cx="5584236" cy="336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83"/>
          <p:cNvSpPr txBox="1">
            <a:spLocks/>
          </p:cNvSpPr>
          <p:nvPr/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endParaRPr lang="en" sz="2400" dirty="0">
              <a:solidFill>
                <a:prstClr val="black"/>
              </a:solidFill>
            </a:endParaRPr>
          </a:p>
        </p:txBody>
      </p:sp>
      <p:sp>
        <p:nvSpPr>
          <p:cNvPr id="36" name="Shape 84"/>
          <p:cNvSpPr txBox="1">
            <a:spLocks/>
          </p:cNvSpPr>
          <p:nvPr/>
        </p:nvSpPr>
        <p:spPr>
          <a:xfrm>
            <a:off x="2656114" y="1"/>
            <a:ext cx="6879773" cy="137679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6400" dirty="0">
                <a:solidFill>
                  <a:prstClr val="black"/>
                </a:solidFill>
                <a:latin typeface="Broadway" panose="04040905080B02020502" pitchFamily="82" charset="0"/>
              </a:rPr>
              <a:t>MEDIA VISUAL</a:t>
            </a:r>
          </a:p>
        </p:txBody>
      </p:sp>
      <p:sp>
        <p:nvSpPr>
          <p:cNvPr id="37" name="Shape 85"/>
          <p:cNvSpPr txBox="1">
            <a:spLocks/>
          </p:cNvSpPr>
          <p:nvPr/>
        </p:nvSpPr>
        <p:spPr>
          <a:xfrm>
            <a:off x="609600" y="3530633"/>
            <a:ext cx="5486400" cy="284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spcBef>
                <a:spcPts val="0"/>
              </a:spcBef>
              <a:buClr>
                <a:prstClr val="white"/>
              </a:buClr>
              <a:buSzPts val="1800"/>
              <a:buNone/>
            </a:pPr>
            <a:r>
              <a:rPr lang="en" sz="4267">
                <a:solidFill>
                  <a:prstClr val="white"/>
                </a:solidFill>
              </a:rPr>
              <a:t> </a:t>
            </a:r>
            <a:endParaRPr lang="en" sz="4267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1576313"/>
            <a:ext cx="12192000" cy="2304256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39" name="TextBox 16"/>
          <p:cNvSpPr txBox="1"/>
          <p:nvPr/>
        </p:nvSpPr>
        <p:spPr>
          <a:xfrm>
            <a:off x="1799770" y="4239784"/>
            <a:ext cx="3106057" cy="17340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ko-KR" sz="2667" dirty="0"/>
              <a:t>Media Visual yang </a:t>
            </a:r>
            <a:r>
              <a:rPr lang="en-US" altLang="ko-KR" sz="2667" dirty="0" err="1"/>
              <a:t>Tidak</a:t>
            </a:r>
            <a:r>
              <a:rPr lang="en-US" altLang="ko-KR" sz="2667" dirty="0"/>
              <a:t> </a:t>
            </a:r>
            <a:r>
              <a:rPr lang="en-US" altLang="ko-KR" sz="2667" dirty="0" err="1"/>
              <a:t>Dapat</a:t>
            </a:r>
            <a:r>
              <a:rPr lang="en-US" altLang="ko-KR" sz="2667" dirty="0"/>
              <a:t> </a:t>
            </a:r>
            <a:r>
              <a:rPr lang="en-US" altLang="ko-KR" sz="2667" dirty="0" err="1"/>
              <a:t>Diproyeksikan</a:t>
            </a:r>
            <a:endParaRPr lang="en-US" altLang="ko-KR" sz="2667" dirty="0"/>
          </a:p>
        </p:txBody>
      </p:sp>
      <p:sp>
        <p:nvSpPr>
          <p:cNvPr id="40" name="TextBox 19"/>
          <p:cNvSpPr txBox="1"/>
          <p:nvPr/>
        </p:nvSpPr>
        <p:spPr>
          <a:xfrm>
            <a:off x="7226703" y="4239783"/>
            <a:ext cx="3082528" cy="13236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ko-KR" sz="2667" dirty="0"/>
              <a:t>Media Visual yang </a:t>
            </a:r>
            <a:r>
              <a:rPr lang="en-US" altLang="ko-KR" sz="2667" dirty="0" err="1"/>
              <a:t>Dapat</a:t>
            </a:r>
            <a:r>
              <a:rPr lang="en-US" altLang="ko-KR" sz="2667" dirty="0"/>
              <a:t> </a:t>
            </a:r>
            <a:r>
              <a:rPr lang="en-US" altLang="ko-KR" sz="2667" dirty="0" err="1"/>
              <a:t>Diproyeksikan</a:t>
            </a:r>
            <a:endParaRPr lang="en-US" altLang="ko-KR" sz="2667" dirty="0"/>
          </a:p>
        </p:txBody>
      </p:sp>
      <p:sp>
        <p:nvSpPr>
          <p:cNvPr id="41" name="Rounded Rectangle 7"/>
          <p:cNvSpPr/>
          <p:nvPr/>
        </p:nvSpPr>
        <p:spPr>
          <a:xfrm>
            <a:off x="7761210" y="1901374"/>
            <a:ext cx="1988457" cy="13131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2" name="Rounded Rectangle 27"/>
          <p:cNvSpPr/>
          <p:nvPr/>
        </p:nvSpPr>
        <p:spPr>
          <a:xfrm>
            <a:off x="2549224" y="2020731"/>
            <a:ext cx="1607153" cy="119383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ko-KR" altLang="en-US" sz="2400">
              <a:solidFill>
                <a:prstClr val="white"/>
              </a:solidFill>
            </a:endParaRPr>
          </a:p>
        </p:txBody>
      </p:sp>
      <p:grpSp>
        <p:nvGrpSpPr>
          <p:cNvPr id="10" name="Shape 540"/>
          <p:cNvGrpSpPr/>
          <p:nvPr/>
        </p:nvGrpSpPr>
        <p:grpSpPr>
          <a:xfrm rot="10800000">
            <a:off x="10600973" y="4790797"/>
            <a:ext cx="1591028" cy="2067203"/>
            <a:chOff x="3357563" y="850900"/>
            <a:chExt cx="1882725" cy="2446200"/>
          </a:xfrm>
        </p:grpSpPr>
        <p:sp>
          <p:nvSpPr>
            <p:cNvPr id="11" name="Shape 541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542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543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544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545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54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547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548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549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550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551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552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55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9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 idx="4294967295"/>
          </p:nvPr>
        </p:nvSpPr>
        <p:spPr>
          <a:xfrm>
            <a:off x="418641" y="176707"/>
            <a:ext cx="5177928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867" b="1" dirty="0">
                <a:solidFill>
                  <a:srgbClr val="0070C0"/>
                </a:solidFill>
                <a:latin typeface="Castellar" panose="020A0402060406010301" pitchFamily="18" charset="0"/>
              </a:rPr>
              <a:t>Realia</a:t>
            </a:r>
            <a:endParaRPr sz="5867" b="1" dirty="0">
              <a:solidFill>
                <a:srgbClr val="0070C0"/>
              </a:solidFill>
              <a:latin typeface="Castellar" panose="020A0402060406010301" pitchFamily="18" charset="0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418641" y="1604797"/>
            <a:ext cx="4868062" cy="477029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x-none" sz="3200" dirty="0"/>
              <a:t>Realia atau disebut juga objek adalah benda yang sebenarnya dalam bentuk utuh. </a:t>
            </a:r>
            <a:endParaRPr lang="en-US" sz="3200" dirty="0"/>
          </a:p>
          <a:p>
            <a:pPr marL="0" indent="0" algn="ctr">
              <a:buNone/>
            </a:pPr>
            <a:r>
              <a:rPr lang="x-none" sz="3200" dirty="0"/>
              <a:t>Misalnya: orang, binatang, rumah, dan sebagainya.</a:t>
            </a:r>
            <a:endParaRPr sz="3200" dirty="0"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pic>
        <p:nvPicPr>
          <p:cNvPr id="6148" name="Picture 4" descr="Hasil gambar untuk miniatur gunung merap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5" y="1604797"/>
            <a:ext cx="6768075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/>
          <p:cNvSpPr/>
          <p:nvPr/>
        </p:nvSpPr>
        <p:spPr>
          <a:xfrm>
            <a:off x="239348" y="2857398"/>
            <a:ext cx="1622931" cy="1623005"/>
          </a:xfrm>
          <a:custGeom>
            <a:avLst/>
            <a:gdLst/>
            <a:ahLst/>
            <a:cxnLst/>
            <a:rect l="l" t="t" r="r" b="b"/>
            <a:pathLst>
              <a:path w="1217198" h="1217254">
                <a:moveTo>
                  <a:pt x="1172073" y="616019"/>
                </a:moveTo>
                <a:lnTo>
                  <a:pt x="1217198" y="616610"/>
                </a:lnTo>
                <a:cubicBezTo>
                  <a:pt x="1216181" y="694136"/>
                  <a:pt x="1200702" y="768120"/>
                  <a:pt x="1172073" y="835497"/>
                </a:cubicBezTo>
                <a:close/>
                <a:moveTo>
                  <a:pt x="592301" y="223"/>
                </a:moveTo>
                <a:cubicBezTo>
                  <a:pt x="925156" y="-8708"/>
                  <a:pt x="1203399" y="251500"/>
                  <a:pt x="1216760" y="584207"/>
                </a:cubicBezTo>
                <a:lnTo>
                  <a:pt x="1025903" y="591872"/>
                </a:lnTo>
                <a:cubicBezTo>
                  <a:pt x="1016735" y="363582"/>
                  <a:pt x="825816" y="185038"/>
                  <a:pt x="597424" y="191166"/>
                </a:cubicBezTo>
                <a:cubicBezTo>
                  <a:pt x="369033" y="197294"/>
                  <a:pt x="187962" y="385820"/>
                  <a:pt x="191049" y="614273"/>
                </a:cubicBezTo>
                <a:cubicBezTo>
                  <a:pt x="194136" y="842726"/>
                  <a:pt x="380235" y="1026290"/>
                  <a:pt x="608708" y="1026244"/>
                </a:cubicBezTo>
                <a:cubicBezTo>
                  <a:pt x="773320" y="1026211"/>
                  <a:pt x="915896" y="930876"/>
                  <a:pt x="982606" y="791527"/>
                </a:cubicBezTo>
                <a:lnTo>
                  <a:pt x="982606" y="1085471"/>
                </a:lnTo>
                <a:cubicBezTo>
                  <a:pt x="880769" y="1168806"/>
                  <a:pt x="750352" y="1217226"/>
                  <a:pt x="608747" y="1217254"/>
                </a:cubicBezTo>
                <a:cubicBezTo>
                  <a:pt x="275773" y="1217320"/>
                  <a:pt x="4555" y="949797"/>
                  <a:pt x="56" y="616853"/>
                </a:cubicBezTo>
                <a:cubicBezTo>
                  <a:pt x="-4443" y="283909"/>
                  <a:pt x="259446" y="9154"/>
                  <a:pt x="592301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9726" y="2081559"/>
            <a:ext cx="252623" cy="1386871"/>
          </a:xfrm>
          <a:custGeom>
            <a:avLst/>
            <a:gdLst>
              <a:gd name="connsiteX0" fmla="*/ 0 w 189467"/>
              <a:gd name="connsiteY0" fmla="*/ 0 h 1080346"/>
              <a:gd name="connsiteX1" fmla="*/ 189467 w 189467"/>
              <a:gd name="connsiteY1" fmla="*/ 0 h 1080346"/>
              <a:gd name="connsiteX2" fmla="*/ 189467 w 189467"/>
              <a:gd name="connsiteY2" fmla="*/ 1080346 h 1080346"/>
              <a:gd name="connsiteX3" fmla="*/ 187528 w 189467"/>
              <a:gd name="connsiteY3" fmla="*/ 1040153 h 1080346"/>
              <a:gd name="connsiteX4" fmla="*/ 0 w 189467"/>
              <a:gd name="connsiteY4" fmla="*/ 674512 h 1080346"/>
              <a:gd name="connsiteX5" fmla="*/ 0 w 189467"/>
              <a:gd name="connsiteY5" fmla="*/ 0 h 1080346"/>
              <a:gd name="connsiteX0" fmla="*/ 0 w 189467"/>
              <a:gd name="connsiteY0" fmla="*/ 0 h 1040153"/>
              <a:gd name="connsiteX1" fmla="*/ 189467 w 189467"/>
              <a:gd name="connsiteY1" fmla="*/ 0 h 1040153"/>
              <a:gd name="connsiteX2" fmla="*/ 187528 w 189467"/>
              <a:gd name="connsiteY2" fmla="*/ 1040153 h 1040153"/>
              <a:gd name="connsiteX3" fmla="*/ 0 w 189467"/>
              <a:gd name="connsiteY3" fmla="*/ 674512 h 1040153"/>
              <a:gd name="connsiteX4" fmla="*/ 0 w 189467"/>
              <a:gd name="connsiteY4" fmla="*/ 0 h 10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67" h="1040153">
                <a:moveTo>
                  <a:pt x="0" y="0"/>
                </a:moveTo>
                <a:lnTo>
                  <a:pt x="189467" y="0"/>
                </a:lnTo>
                <a:cubicBezTo>
                  <a:pt x="188821" y="346718"/>
                  <a:pt x="188174" y="693435"/>
                  <a:pt x="187528" y="1040153"/>
                </a:cubicBezTo>
                <a:cubicBezTo>
                  <a:pt x="179329" y="879836"/>
                  <a:pt x="108663" y="777233"/>
                  <a:pt x="0" y="6745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644691"/>
            <a:ext cx="12192000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33" b="1" dirty="0" err="1">
                <a:solidFill>
                  <a:prstClr val="black"/>
                </a:solidFill>
                <a:latin typeface="Imprint MT Shadow" panose="04020605060303030202" pitchFamily="82" charset="0"/>
                <a:cs typeface="Arial" pitchFamily="34" charset="0"/>
                <a:sym typeface="Arial"/>
              </a:rPr>
              <a:t>Berbagai</a:t>
            </a:r>
            <a:r>
              <a:rPr lang="en-US" sz="5333" b="1" dirty="0">
                <a:solidFill>
                  <a:prstClr val="black"/>
                </a:solidFill>
                <a:latin typeface="Imprint MT Shadow" panose="04020605060303030202" pitchFamily="82" charset="0"/>
                <a:cs typeface="Arial" pitchFamily="34" charset="0"/>
                <a:sym typeface="Arial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Imprint MT Shadow" panose="04020605060303030202" pitchFamily="82" charset="0"/>
                <a:cs typeface="Arial" pitchFamily="34" charset="0"/>
                <a:sym typeface="Arial"/>
              </a:rPr>
              <a:t>Jenis</a:t>
            </a:r>
            <a:r>
              <a:rPr lang="en-US" sz="5333" b="1" dirty="0">
                <a:solidFill>
                  <a:prstClr val="black"/>
                </a:solidFill>
                <a:latin typeface="Imprint MT Shadow" panose="04020605060303030202" pitchFamily="82" charset="0"/>
                <a:cs typeface="Arial" pitchFamily="34" charset="0"/>
                <a:sym typeface="Arial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Imprint MT Shadow" panose="04020605060303030202" pitchFamily="82" charset="0"/>
                <a:cs typeface="Arial" pitchFamily="34" charset="0"/>
                <a:sym typeface="Arial"/>
              </a:rPr>
              <a:t>Papan</a:t>
            </a:r>
            <a:endParaRPr lang="en-US" sz="5333" b="1" dirty="0">
              <a:solidFill>
                <a:prstClr val="black"/>
              </a:solidFill>
              <a:latin typeface="Imprint MT Shadow" panose="04020605060303030202" pitchFamily="82" charset="0"/>
              <a:cs typeface="Arial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0672" y="1844925"/>
            <a:ext cx="7307813" cy="912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10" name="TextBox 10"/>
          <p:cNvSpPr txBox="1"/>
          <p:nvPr/>
        </p:nvSpPr>
        <p:spPr bwMode="auto">
          <a:xfrm>
            <a:off x="4175787" y="1823431"/>
            <a:ext cx="6720747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  <a:sym typeface="Arial"/>
              </a:rPr>
              <a:t>Blackboard &amp; Whiteboard</a:t>
            </a:r>
          </a:p>
        </p:txBody>
      </p:sp>
      <p:sp>
        <p:nvSpPr>
          <p:cNvPr id="12" name="Chevron 11"/>
          <p:cNvSpPr/>
          <p:nvPr/>
        </p:nvSpPr>
        <p:spPr>
          <a:xfrm rot="16200000">
            <a:off x="2795736" y="1666850"/>
            <a:ext cx="1118645" cy="1056117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5632" y="1788588"/>
            <a:ext cx="73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prstClr val="white"/>
                </a:solidFill>
                <a:cs typeface="Arial" pitchFamily="34" charset="0"/>
                <a:sym typeface="Arial"/>
              </a:rPr>
              <a:t>01</a:t>
            </a:r>
            <a:endParaRPr lang="ko-KR" altLang="en-US" sz="3200" b="1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66870" y="562514"/>
            <a:ext cx="969121" cy="1495199"/>
          </a:xfrm>
          <a:custGeom>
            <a:avLst/>
            <a:gdLst/>
            <a:ahLst/>
            <a:cxnLst/>
            <a:rect l="l" t="t" r="r" b="b"/>
            <a:pathLst>
              <a:path w="726841" h="1121399">
                <a:moveTo>
                  <a:pt x="236325" y="1049494"/>
                </a:moveTo>
                <a:lnTo>
                  <a:pt x="495287" y="1049494"/>
                </a:lnTo>
                <a:cubicBezTo>
                  <a:pt x="491080" y="1064561"/>
                  <a:pt x="487966" y="1079199"/>
                  <a:pt x="485273" y="1093187"/>
                </a:cubicBezTo>
                <a:lnTo>
                  <a:pt x="245258" y="1092728"/>
                </a:lnTo>
                <a:close/>
                <a:moveTo>
                  <a:pt x="363421" y="203844"/>
                </a:moveTo>
                <a:cubicBezTo>
                  <a:pt x="401307" y="203844"/>
                  <a:pt x="432020" y="234557"/>
                  <a:pt x="432020" y="272443"/>
                </a:cubicBezTo>
                <a:cubicBezTo>
                  <a:pt x="432020" y="310329"/>
                  <a:pt x="401307" y="341042"/>
                  <a:pt x="363421" y="341042"/>
                </a:cubicBezTo>
                <a:cubicBezTo>
                  <a:pt x="325534" y="341042"/>
                  <a:pt x="294821" y="310329"/>
                  <a:pt x="294821" y="272443"/>
                </a:cubicBezTo>
                <a:cubicBezTo>
                  <a:pt x="294821" y="234557"/>
                  <a:pt x="325534" y="203844"/>
                  <a:pt x="363421" y="203844"/>
                </a:cubicBezTo>
                <a:close/>
                <a:moveTo>
                  <a:pt x="363421" y="135244"/>
                </a:moveTo>
                <a:cubicBezTo>
                  <a:pt x="287648" y="135244"/>
                  <a:pt x="226222" y="196671"/>
                  <a:pt x="226222" y="272443"/>
                </a:cubicBezTo>
                <a:cubicBezTo>
                  <a:pt x="226222" y="348216"/>
                  <a:pt x="287648" y="409642"/>
                  <a:pt x="363421" y="409642"/>
                </a:cubicBezTo>
                <a:cubicBezTo>
                  <a:pt x="439193" y="409642"/>
                  <a:pt x="500619" y="348216"/>
                  <a:pt x="500619" y="272443"/>
                </a:cubicBezTo>
                <a:cubicBezTo>
                  <a:pt x="500619" y="196671"/>
                  <a:pt x="439193" y="135244"/>
                  <a:pt x="363421" y="135244"/>
                </a:cubicBezTo>
                <a:close/>
                <a:moveTo>
                  <a:pt x="196200" y="0"/>
                </a:moveTo>
                <a:cubicBezTo>
                  <a:pt x="300307" y="58658"/>
                  <a:pt x="427219" y="59450"/>
                  <a:pt x="531959" y="2129"/>
                </a:cubicBezTo>
                <a:cubicBezTo>
                  <a:pt x="645195" y="251105"/>
                  <a:pt x="615578" y="521951"/>
                  <a:pt x="565642" y="749813"/>
                </a:cubicBezTo>
                <a:lnTo>
                  <a:pt x="726841" y="904479"/>
                </a:lnTo>
                <a:lnTo>
                  <a:pt x="700460" y="1113326"/>
                </a:lnTo>
                <a:lnTo>
                  <a:pt x="510728" y="982128"/>
                </a:lnTo>
                <a:lnTo>
                  <a:pt x="503274" y="1014651"/>
                </a:lnTo>
                <a:lnTo>
                  <a:pt x="228241" y="1014651"/>
                </a:lnTo>
                <a:cubicBezTo>
                  <a:pt x="226194" y="1005458"/>
                  <a:pt x="223902" y="996068"/>
                  <a:pt x="221524" y="986461"/>
                </a:cubicBezTo>
                <a:lnTo>
                  <a:pt x="26381" y="1121399"/>
                </a:lnTo>
                <a:lnTo>
                  <a:pt x="0" y="912552"/>
                </a:lnTo>
                <a:lnTo>
                  <a:pt x="162681" y="756465"/>
                </a:lnTo>
                <a:lnTo>
                  <a:pt x="163137" y="757906"/>
                </a:lnTo>
                <a:lnTo>
                  <a:pt x="165881" y="748957"/>
                </a:lnTo>
                <a:cubicBezTo>
                  <a:pt x="117348" y="521774"/>
                  <a:pt x="87568" y="246912"/>
                  <a:pt x="1962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9726" y="3604009"/>
            <a:ext cx="252623" cy="325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/>
              </a:solidFill>
              <a:sym typeface="Arial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552580" y="253439"/>
            <a:ext cx="397699" cy="326323"/>
          </a:xfrm>
          <a:custGeom>
            <a:avLst/>
            <a:gdLst/>
            <a:ahLst/>
            <a:cxnLst/>
            <a:rect l="l" t="t" r="r" b="b"/>
            <a:pathLst>
              <a:path w="298274" h="244742">
                <a:moveTo>
                  <a:pt x="147328" y="0"/>
                </a:moveTo>
                <a:cubicBezTo>
                  <a:pt x="212319" y="65590"/>
                  <a:pt x="261867" y="134854"/>
                  <a:pt x="298274" y="206570"/>
                </a:cubicBezTo>
                <a:cubicBezTo>
                  <a:pt x="205418" y="258299"/>
                  <a:pt x="92251" y="257374"/>
                  <a:pt x="0" y="204273"/>
                </a:cubicBezTo>
                <a:cubicBezTo>
                  <a:pt x="35363" y="132633"/>
                  <a:pt x="83678" y="64016"/>
                  <a:pt x="147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80672" y="2999205"/>
            <a:ext cx="7307813" cy="912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31" name="Chevron 30"/>
          <p:cNvSpPr/>
          <p:nvPr/>
        </p:nvSpPr>
        <p:spPr>
          <a:xfrm rot="16200000">
            <a:off x="2795736" y="2821130"/>
            <a:ext cx="1118645" cy="1056117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5632" y="2942868"/>
            <a:ext cx="73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prstClr val="white"/>
                </a:solidFill>
                <a:cs typeface="Arial" pitchFamily="34" charset="0"/>
                <a:sym typeface="Arial"/>
              </a:rPr>
              <a:t>02</a:t>
            </a:r>
            <a:endParaRPr lang="ko-KR" altLang="en-US" sz="3200" b="1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80672" y="4153485"/>
            <a:ext cx="7307813" cy="912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38" name="Chevron 37"/>
          <p:cNvSpPr/>
          <p:nvPr/>
        </p:nvSpPr>
        <p:spPr>
          <a:xfrm rot="16200000">
            <a:off x="2795736" y="3975410"/>
            <a:ext cx="1118645" cy="1056117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85632" y="4097148"/>
            <a:ext cx="73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prstClr val="white"/>
                </a:solidFill>
                <a:cs typeface="Arial" pitchFamily="34" charset="0"/>
                <a:sym typeface="Arial"/>
              </a:rPr>
              <a:t>03</a:t>
            </a:r>
            <a:endParaRPr lang="ko-KR" altLang="en-US" sz="3200" b="1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80672" y="5307765"/>
            <a:ext cx="7307813" cy="912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45" name="Chevron 44"/>
          <p:cNvSpPr/>
          <p:nvPr/>
        </p:nvSpPr>
        <p:spPr>
          <a:xfrm rot="16200000">
            <a:off x="2795736" y="5129690"/>
            <a:ext cx="1118645" cy="1056117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black"/>
              </a:solidFill>
              <a:cs typeface="Arial" pitchFamily="34" charset="0"/>
              <a:sym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85632" y="5251428"/>
            <a:ext cx="738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prstClr val="white"/>
                </a:solidFill>
                <a:cs typeface="Arial" pitchFamily="34" charset="0"/>
                <a:sym typeface="Arial"/>
              </a:rPr>
              <a:t>04</a:t>
            </a:r>
            <a:endParaRPr lang="ko-KR" altLang="en-US" sz="3200" b="1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35" name="TextBox 10"/>
          <p:cNvSpPr txBox="1"/>
          <p:nvPr/>
        </p:nvSpPr>
        <p:spPr bwMode="auto">
          <a:xfrm>
            <a:off x="4205897" y="5269153"/>
            <a:ext cx="6720747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  <a:sym typeface="Arial"/>
              </a:rPr>
              <a:t>Papan</a:t>
            </a:r>
            <a:r>
              <a:rPr lang="en-US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  <a:sym typeface="Arial"/>
              </a:rPr>
              <a:t>tempel</a:t>
            </a:r>
            <a:endParaRPr lang="en-US" altLang="ko-KR" sz="2400" b="1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42" name="TextBox 10"/>
          <p:cNvSpPr txBox="1"/>
          <p:nvPr/>
        </p:nvSpPr>
        <p:spPr bwMode="auto">
          <a:xfrm>
            <a:off x="4205896" y="4114273"/>
            <a:ext cx="6720747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  <a:sym typeface="Arial"/>
              </a:rPr>
              <a:t>Papan</a:t>
            </a:r>
            <a:r>
              <a:rPr lang="en-US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  <a:sym typeface="Arial"/>
              </a:rPr>
              <a:t>flanel</a:t>
            </a:r>
            <a:endParaRPr lang="en-US" altLang="ko-KR" sz="2400" b="1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49" name="TextBox 10"/>
          <p:cNvSpPr txBox="1"/>
          <p:nvPr/>
        </p:nvSpPr>
        <p:spPr bwMode="auto">
          <a:xfrm>
            <a:off x="4205897" y="2992517"/>
            <a:ext cx="6720747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  <a:sym typeface="Arial"/>
              </a:rPr>
              <a:t>Papan</a:t>
            </a:r>
            <a:r>
              <a:rPr lang="en-US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  <a:sym typeface="Arial"/>
              </a:rPr>
              <a:t> </a:t>
            </a:r>
            <a:r>
              <a:rPr lang="en-US" altLang="ko-KR" sz="2400" b="1" dirty="0" err="1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  <a:sym typeface="Arial"/>
              </a:rPr>
              <a:t>peragaan</a:t>
            </a:r>
            <a:r>
              <a:rPr lang="en-US" altLang="ko-KR" sz="2400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  <a:sym typeface="Arial"/>
              </a:rPr>
              <a:t> (</a:t>
            </a:r>
            <a:r>
              <a:rPr lang="en-US" altLang="ko-KR" sz="2400" b="1" i="1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  <a:sym typeface="Arial"/>
              </a:rPr>
              <a:t>Display board)</a:t>
            </a:r>
            <a:endParaRPr lang="en-US" altLang="ko-KR" sz="2400" b="1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  <a:sym typeface="Arial"/>
            </a:endParaRPr>
          </a:p>
        </p:txBody>
      </p:sp>
      <p:sp>
        <p:nvSpPr>
          <p:cNvPr id="50" name="TextBox 10"/>
          <p:cNvSpPr txBox="1"/>
          <p:nvPr/>
        </p:nvSpPr>
        <p:spPr bwMode="auto">
          <a:xfrm>
            <a:off x="4175787" y="2194909"/>
            <a:ext cx="6720747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2400" dirty="0">
                <a:solidFill>
                  <a:prstClr val="black"/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Paling </a:t>
            </a:r>
            <a:r>
              <a:rPr lang="en-US" altLang="ko-KR" sz="2400" dirty="0" err="1">
                <a:solidFill>
                  <a:prstClr val="black"/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umum</a:t>
            </a:r>
            <a:r>
              <a:rPr lang="en-US" altLang="ko-KR" sz="2400" dirty="0">
                <a:solidFill>
                  <a:prstClr val="black"/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 </a:t>
            </a:r>
            <a:r>
              <a:rPr lang="en-US" altLang="ko-KR" sz="2400" dirty="0" err="1">
                <a:solidFill>
                  <a:prstClr val="black"/>
                </a:solidFill>
                <a:latin typeface="Agency FB" panose="020B0503020202020204" pitchFamily="34" charset="0"/>
                <a:cs typeface="Arial" pitchFamily="34" charset="0"/>
                <a:sym typeface="Arial"/>
              </a:rPr>
              <a:t>digunakan</a:t>
            </a:r>
            <a:endParaRPr lang="en-US" altLang="ko-KR" sz="2400" dirty="0">
              <a:solidFill>
                <a:prstClr val="black"/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51" name="TextBox 10"/>
          <p:cNvSpPr txBox="1"/>
          <p:nvPr/>
        </p:nvSpPr>
        <p:spPr bwMode="auto">
          <a:xfrm>
            <a:off x="4205897" y="3345880"/>
            <a:ext cx="7043527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B</a:t>
            </a:r>
            <a:r>
              <a:rPr lang="x-none" sz="2400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erguna untuk suatu pameran, dengan menempelkan berbagai bentuk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52" name="TextBox 10"/>
          <p:cNvSpPr txBox="1"/>
          <p:nvPr/>
        </p:nvSpPr>
        <p:spPr bwMode="auto">
          <a:xfrm>
            <a:off x="4205897" y="4507587"/>
            <a:ext cx="7043527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x-none" sz="2400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Papan yang ditempeli kain flanel untuk melekatkan sesuatu di atasnya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53" name="TextBox 10"/>
          <p:cNvSpPr txBox="1"/>
          <p:nvPr/>
        </p:nvSpPr>
        <p:spPr bwMode="auto">
          <a:xfrm>
            <a:off x="4221493" y="5683579"/>
            <a:ext cx="7043527" cy="48398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x-none" sz="2400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Untuk menempelkan pengumuman</a:t>
            </a:r>
            <a:r>
              <a:rPr lang="en-US" sz="2400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-</a:t>
            </a:r>
            <a:r>
              <a:rPr lang="x-none" sz="2400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pengumuman yang penting</a:t>
            </a:r>
            <a:endParaRPr lang="en-US" altLang="ko-KR" sz="2400" dirty="0">
              <a:solidFill>
                <a:prstClr val="black">
                  <a:lumMod val="65000"/>
                  <a:lumOff val="35000"/>
                </a:prst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4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56" y="2799645"/>
            <a:ext cx="6041544" cy="4058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741"/>
          <a:stretch/>
        </p:blipFill>
        <p:spPr>
          <a:xfrm>
            <a:off x="-1" y="-14701"/>
            <a:ext cx="6186311" cy="3612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 r="6265" b="10622"/>
          <a:stretch/>
        </p:blipFill>
        <p:spPr>
          <a:xfrm>
            <a:off x="6150457" y="-14701"/>
            <a:ext cx="6041543" cy="28143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41229"/>
            <a:ext cx="6186311" cy="341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 idx="4294967295"/>
          </p:nvPr>
        </p:nvSpPr>
        <p:spPr>
          <a:xfrm>
            <a:off x="418641" y="485179"/>
            <a:ext cx="5177928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333" b="1" dirty="0">
                <a:solidFill>
                  <a:srgbClr val="C00000"/>
                </a:solidFill>
                <a:latin typeface="Castellar" panose="020A0402060406010301" pitchFamily="18" charset="0"/>
              </a:rPr>
              <a:t>Model</a:t>
            </a:r>
            <a:endParaRPr sz="5333" b="1" dirty="0">
              <a:solidFill>
                <a:srgbClr val="C00000"/>
              </a:solidFill>
              <a:latin typeface="Castellar" panose="020A0402060406010301" pitchFamily="18" charset="0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418641" y="1485979"/>
            <a:ext cx="5177928" cy="48557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x-none" sz="3200" dirty="0"/>
              <a:t>Model adalah media tiga dimensi yang mewakili benda yang sebenarnya. Benda tiga dimensi adalah benda yang mempunyai ukuran panjang, lebar, dan isi (tinggi). </a:t>
            </a:r>
            <a:endParaRPr sz="3200" dirty="0"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pic>
        <p:nvPicPr>
          <p:cNvPr id="7170" name="Picture 2" descr="Hasil gambar untuk miniatur rumah pangg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270587"/>
            <a:ext cx="6587413" cy="65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id-ID" altLang="ko-KR" b="1" dirty="0">
                <a:solidFill>
                  <a:srgbClr val="C00000"/>
                </a:solidFill>
              </a:rPr>
              <a:t>Media Visual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id-ID" altLang="ko-KR" dirty="0">
                <a:solidFill>
                  <a:srgbClr val="C00000"/>
                </a:solidFill>
              </a:rPr>
              <a:t>Yang diproyeksikan</a:t>
            </a:r>
            <a:endParaRPr lang="en-US" altLang="ko-KR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19689969">
            <a:off x="3737838" y="3687614"/>
            <a:ext cx="960108" cy="960108"/>
            <a:chOff x="5446453" y="1672187"/>
            <a:chExt cx="914401" cy="914401"/>
          </a:xfrm>
          <a:solidFill>
            <a:srgbClr val="C00000"/>
          </a:solidFill>
        </p:grpSpPr>
        <p:sp>
          <p:nvSpPr>
            <p:cNvPr id="6" name="Teardrop 5"/>
            <p:cNvSpPr/>
            <p:nvPr/>
          </p:nvSpPr>
          <p:spPr>
            <a:xfrm rot="5400000">
              <a:off x="5446453" y="1672188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rot="21229494">
            <a:off x="4398891" y="2628491"/>
            <a:ext cx="960107" cy="960108"/>
            <a:chOff x="5446454" y="1672186"/>
            <a:chExt cx="914400" cy="914401"/>
          </a:xfrm>
          <a:solidFill>
            <a:srgbClr val="C00000"/>
          </a:solidFill>
        </p:grpSpPr>
        <p:sp>
          <p:nvSpPr>
            <p:cNvPr id="9" name="Teardrop 8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0" name="Teardrop 9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3922547">
            <a:off x="5964333" y="2113258"/>
            <a:ext cx="960107" cy="960108"/>
            <a:chOff x="5446454" y="1672186"/>
            <a:chExt cx="914400" cy="914401"/>
          </a:xfrm>
          <a:solidFill>
            <a:srgbClr val="C00000"/>
          </a:solidFill>
        </p:grpSpPr>
        <p:sp>
          <p:nvSpPr>
            <p:cNvPr id="12" name="Teardrop 11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6843805">
            <a:off x="7111828" y="3621023"/>
            <a:ext cx="960107" cy="960108"/>
            <a:chOff x="5446454" y="1672186"/>
            <a:chExt cx="914400" cy="914401"/>
          </a:xfrm>
          <a:solidFill>
            <a:srgbClr val="C00000"/>
          </a:solidFill>
        </p:grpSpPr>
        <p:sp>
          <p:nvSpPr>
            <p:cNvPr id="15" name="Teardrop 14"/>
            <p:cNvSpPr/>
            <p:nvPr/>
          </p:nvSpPr>
          <p:spPr>
            <a:xfrm rot="5400000">
              <a:off x="5446454" y="1672186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6" name="Teardrop 15"/>
            <p:cNvSpPr/>
            <p:nvPr/>
          </p:nvSpPr>
          <p:spPr>
            <a:xfrm rot="16200000">
              <a:off x="5446454" y="1672187"/>
              <a:ext cx="914400" cy="91440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559159" y="5125890"/>
            <a:ext cx="3933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14633" y="2744979"/>
            <a:ext cx="389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720995" y="1505485"/>
            <a:ext cx="3940845" cy="654822"/>
            <a:chOff x="2551706" y="4241480"/>
            <a:chExt cx="2361541" cy="491117"/>
          </a:xfrm>
        </p:grpSpPr>
        <p:sp>
          <p:nvSpPr>
            <p:cNvPr id="27" name="TextBox 26"/>
            <p:cNvSpPr txBox="1"/>
            <p:nvPr/>
          </p:nvSpPr>
          <p:spPr>
            <a:xfrm>
              <a:off x="2551706" y="4478681"/>
              <a:ext cx="2357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76281" y="4241480"/>
              <a:ext cx="2336966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2133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Film Strip</a:t>
              </a:r>
              <a:endParaRPr lang="ko-KR" altLang="en-US" sz="2133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528712" y="3552334"/>
            <a:ext cx="4067704" cy="755993"/>
            <a:chOff x="2551705" y="4283314"/>
            <a:chExt cx="2357003" cy="566995"/>
          </a:xfrm>
        </p:grpSpPr>
        <p:sp>
          <p:nvSpPr>
            <p:cNvPr id="30" name="TextBox 29"/>
            <p:cNvSpPr txBox="1"/>
            <p:nvPr/>
          </p:nvSpPr>
          <p:spPr>
            <a:xfrm>
              <a:off x="2551706" y="4534886"/>
              <a:ext cx="2357002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2133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(Overhead Projector)</a:t>
              </a:r>
              <a:endParaRPr lang="ko-KR" altLang="en-US" sz="2133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1705" y="4283314"/>
              <a:ext cx="233696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OHP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488197" y="3621024"/>
            <a:ext cx="2852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d-ID" sz="2400" b="1" dirty="0"/>
              <a:t>Opaque Projector</a:t>
            </a:r>
            <a:endParaRPr lang="id-ID" sz="2400" dirty="0"/>
          </a:p>
        </p:txBody>
      </p:sp>
      <p:sp>
        <p:nvSpPr>
          <p:cNvPr id="40" name="Rectangle 39"/>
          <p:cNvSpPr/>
          <p:nvPr/>
        </p:nvSpPr>
        <p:spPr>
          <a:xfrm>
            <a:off x="3421906" y="2241011"/>
            <a:ext cx="814647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id-ID" altLang="ko-KR" sz="2133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Slide</a:t>
            </a:r>
            <a:endParaRPr lang="ko-KR" altLang="en-US" sz="2133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 idx="4294967295"/>
          </p:nvPr>
        </p:nvSpPr>
        <p:spPr>
          <a:xfrm>
            <a:off x="546181" y="2042228"/>
            <a:ext cx="47172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267" b="1" dirty="0">
                <a:solidFill>
                  <a:srgbClr val="002060"/>
                </a:solidFill>
              </a:rPr>
              <a:t>Overhead Projector (OHP)</a:t>
            </a:r>
            <a:endParaRPr sz="4267" b="1" dirty="0">
              <a:solidFill>
                <a:srgbClr val="002060"/>
              </a:solidFill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5817" y="3324091"/>
            <a:ext cx="5177928" cy="285792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3200" dirty="0" err="1"/>
              <a:t>Proyektor</a:t>
            </a:r>
            <a:r>
              <a:rPr lang="en-US" sz="3200" dirty="0"/>
              <a:t> yang d</a:t>
            </a:r>
            <a:r>
              <a:rPr lang="en" sz="3200" dirty="0"/>
              <a:t>igunakan untuk memproyeksikan media transparan ke permukaan layar</a:t>
            </a:r>
            <a:endParaRPr sz="3200" dirty="0"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pic>
        <p:nvPicPr>
          <p:cNvPr id="8194" name="Picture 2" descr="Hasil gambar untuk ohp proj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32" y="530515"/>
            <a:ext cx="4047201" cy="59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2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45" y="6247"/>
            <a:ext cx="5797940" cy="3412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44" y="3400045"/>
            <a:ext cx="5797941" cy="3451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3" b="13625"/>
          <a:stretch/>
        </p:blipFill>
        <p:spPr>
          <a:xfrm rot="5400000">
            <a:off x="8175976" y="2842011"/>
            <a:ext cx="6858003" cy="1174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t="16103" r="5382" b="6649"/>
          <a:stretch/>
        </p:blipFill>
        <p:spPr>
          <a:xfrm>
            <a:off x="-17605" y="12461"/>
            <a:ext cx="5255648" cy="67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5"/>
            <a:ext cx="6110689" cy="6851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3"/>
          <a:stretch/>
        </p:blipFill>
        <p:spPr>
          <a:xfrm>
            <a:off x="6110690" y="6403"/>
            <a:ext cx="6081311" cy="68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5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sz="quarter" idx="10"/>
          </p:nvPr>
        </p:nvSpPr>
        <p:spPr>
          <a:xfrm>
            <a:off x="0" y="2025122"/>
            <a:ext cx="12192000" cy="76808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07987" algn="l">
              <a:spcBef>
                <a:spcPts val="800"/>
              </a:spcBef>
              <a:buSzPts val="2400"/>
              <a:buChar char="▹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Guru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mempersiapkan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materi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pelajaran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sebelumnya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585" indent="-507987" algn="l">
              <a:spcBef>
                <a:spcPts val="800"/>
              </a:spcBef>
              <a:buSzPts val="2400"/>
              <a:buChar char="▹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menyebabkan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tangan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kotor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585" indent="-507987" algn="l">
              <a:spcBef>
                <a:spcPts val="800"/>
              </a:spcBef>
              <a:buSzPts val="2400"/>
              <a:buChar char="▹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ruang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normal</a:t>
            </a:r>
          </a:p>
          <a:p>
            <a:pPr marL="609585" indent="-507987" algn="l">
              <a:spcBef>
                <a:spcPts val="800"/>
              </a:spcBef>
              <a:buSzPts val="2400"/>
              <a:buChar char="▹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Kontak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antara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guru-murid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tetap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berlangsung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585" indent="-507987" algn="l">
              <a:spcBef>
                <a:spcPts val="800"/>
              </a:spcBef>
              <a:buSzPts val="2400"/>
              <a:buChar char="▹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Mudah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585" indent="-507987" algn="l">
              <a:spcBef>
                <a:spcPts val="800"/>
              </a:spcBef>
              <a:buSzPts val="2400"/>
              <a:buChar char="▹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audience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banyak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jumlahnya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61" name="Shape 261"/>
          <p:cNvSpPr txBox="1">
            <a:spLocks noGrp="1"/>
          </p:cNvSpPr>
          <p:nvPr>
            <p:ph type="title" idx="4294967295"/>
          </p:nvPr>
        </p:nvSpPr>
        <p:spPr>
          <a:xfrm>
            <a:off x="0" y="224367"/>
            <a:ext cx="6851651" cy="1143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Kelebihan OHP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8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sz="quarter" idx="10"/>
          </p:nvPr>
        </p:nvSpPr>
        <p:spPr>
          <a:xfrm>
            <a:off x="933450" y="2003326"/>
            <a:ext cx="10136055" cy="1632181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07987" algn="just">
              <a:spcBef>
                <a:spcPts val="800"/>
              </a:spcBef>
              <a:buSzPts val="2400"/>
              <a:buChar char="▹"/>
            </a:pPr>
            <a:r>
              <a:rPr lang="en-US" sz="3200" dirty="0" err="1"/>
              <a:t>Memerlukan</a:t>
            </a:r>
            <a:r>
              <a:rPr lang="en-US" sz="3200" dirty="0"/>
              <a:t> </a:t>
            </a:r>
            <a:r>
              <a:rPr lang="en-US" sz="3200" dirty="0" err="1"/>
              <a:t>persiapan</a:t>
            </a:r>
            <a:r>
              <a:rPr lang="en-US" sz="3200" dirty="0"/>
              <a:t> </a:t>
            </a:r>
            <a:r>
              <a:rPr lang="en-US" sz="3200" dirty="0" err="1"/>
              <a:t>matang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terencana</a:t>
            </a:r>
            <a:endParaRPr lang="en-US" sz="3200" dirty="0"/>
          </a:p>
          <a:p>
            <a:pPr marL="609585" indent="-507987" algn="just">
              <a:spcBef>
                <a:spcPts val="800"/>
              </a:spcBef>
              <a:buSzPts val="2400"/>
              <a:buChar char="▹"/>
            </a:pPr>
            <a:r>
              <a:rPr lang="en-US" sz="3200" dirty="0" err="1"/>
              <a:t>Bahan-bahan</a:t>
            </a:r>
            <a:r>
              <a:rPr lang="en-US" sz="3200" dirty="0"/>
              <a:t> </a:t>
            </a:r>
            <a:r>
              <a:rPr lang="en-US" sz="3200" dirty="0" err="1"/>
              <a:t>cetak</a:t>
            </a:r>
            <a:r>
              <a:rPr lang="en-US" sz="3200" dirty="0"/>
              <a:t> (</a:t>
            </a:r>
            <a:r>
              <a:rPr lang="en-US" sz="3200" dirty="0" err="1"/>
              <a:t>gambar</a:t>
            </a:r>
            <a:r>
              <a:rPr lang="en-US" sz="3200" dirty="0"/>
              <a:t>, </a:t>
            </a:r>
            <a:r>
              <a:rPr lang="en-US" sz="3200" dirty="0" err="1"/>
              <a:t>majalah</a:t>
            </a:r>
            <a:r>
              <a:rPr lang="en-US" sz="3200" dirty="0"/>
              <a:t>, </a:t>
            </a:r>
            <a:r>
              <a:rPr lang="en-US" sz="3200" dirty="0" err="1"/>
              <a:t>koran</a:t>
            </a:r>
            <a:r>
              <a:rPr lang="en-US" sz="3200" dirty="0"/>
              <a:t>)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langsung</a:t>
            </a:r>
            <a:r>
              <a:rPr lang="en-US" sz="3200" dirty="0"/>
              <a:t> </a:t>
            </a:r>
            <a:r>
              <a:rPr lang="en-US" sz="3200" dirty="0" err="1"/>
              <a:t>diproyeksikan</a:t>
            </a:r>
            <a:endParaRPr lang="en-US" sz="3200" dirty="0"/>
          </a:p>
          <a:p>
            <a:pPr marL="609585" indent="-507987" algn="just">
              <a:spcBef>
                <a:spcPts val="800"/>
              </a:spcBef>
              <a:buSzPts val="2400"/>
              <a:buChar char="▹"/>
            </a:pPr>
            <a:r>
              <a:rPr lang="en-US" sz="3200" dirty="0" err="1"/>
              <a:t>Menguras</a:t>
            </a:r>
            <a:r>
              <a:rPr lang="en-US" sz="3200" dirty="0"/>
              <a:t> </a:t>
            </a:r>
            <a:r>
              <a:rPr lang="en-US" sz="3200" dirty="0" err="1"/>
              <a:t>banyak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, </a:t>
            </a:r>
            <a:r>
              <a:rPr lang="id-ID" sz="3200" dirty="0"/>
              <a:t>    </a:t>
            </a:r>
            <a:r>
              <a:rPr lang="en-US" sz="3200" dirty="0" err="1"/>
              <a:t>tenaga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biaya</a:t>
            </a:r>
            <a:endParaRPr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61" name="Shape 261"/>
          <p:cNvSpPr txBox="1">
            <a:spLocks noGrp="1"/>
          </p:cNvSpPr>
          <p:nvPr>
            <p:ph type="title" idx="4294967295"/>
          </p:nvPr>
        </p:nvSpPr>
        <p:spPr>
          <a:xfrm>
            <a:off x="3695734" y="164638"/>
            <a:ext cx="7505700" cy="1312333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Kelemahan OHP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ldNum" idx="4294967295"/>
          </p:nvPr>
        </p:nvSpPr>
        <p:spPr>
          <a:xfrm>
            <a:off x="11743267" y="2944285"/>
            <a:ext cx="448733" cy="9694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6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349" y="983534"/>
            <a:ext cx="5743575" cy="768085"/>
          </a:xfrm>
        </p:spPr>
        <p:txBody>
          <a:bodyPr>
            <a:normAutofit lnSpcReduction="10000"/>
          </a:bodyPr>
          <a:lstStyle/>
          <a:p>
            <a:r>
              <a:rPr lang="id-ID" altLang="ko-KR" b="1" dirty="0">
                <a:solidFill>
                  <a:srgbClr val="002060"/>
                </a:solidFill>
              </a:rPr>
              <a:t>Media Visual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0575" y="1794977"/>
            <a:ext cx="6556300" cy="384043"/>
          </a:xfrm>
        </p:spPr>
        <p:txBody>
          <a:bodyPr/>
          <a:lstStyle/>
          <a:p>
            <a:pPr lvl="0"/>
            <a:r>
              <a:rPr lang="id-ID" altLang="ko-KR" dirty="0"/>
              <a:t>Tidak diproyeksikan</a:t>
            </a:r>
            <a:endParaRPr lang="en-US" altLang="ko-KR" dirty="0"/>
          </a:p>
        </p:txBody>
      </p:sp>
      <p:grpSp>
        <p:nvGrpSpPr>
          <p:cNvPr id="35" name="Group 34"/>
          <p:cNvGrpSpPr/>
          <p:nvPr/>
        </p:nvGrpSpPr>
        <p:grpSpPr>
          <a:xfrm>
            <a:off x="9444059" y="2778818"/>
            <a:ext cx="1940883" cy="654942"/>
            <a:chOff x="7083044" y="2084114"/>
            <a:chExt cx="1455662" cy="491207"/>
          </a:xfrm>
        </p:grpSpPr>
        <p:sp>
          <p:nvSpPr>
            <p:cNvPr id="5" name="TextBox 4"/>
            <p:cNvSpPr txBox="1"/>
            <p:nvPr/>
          </p:nvSpPr>
          <p:spPr>
            <a:xfrm>
              <a:off x="7088940" y="2321405"/>
              <a:ext cx="14497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83044" y="2084114"/>
              <a:ext cx="1455662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2667" b="1" dirty="0">
                  <a:solidFill>
                    <a:srgbClr val="002060"/>
                  </a:solidFill>
                  <a:cs typeface="Arial" pitchFamily="34" charset="0"/>
                </a:rPr>
                <a:t>Model</a:t>
              </a:r>
              <a:endParaRPr lang="ko-KR" altLang="en-US" sz="2667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457557" y="3383237"/>
            <a:ext cx="1940883" cy="722597"/>
            <a:chOff x="5593168" y="2537429"/>
            <a:chExt cx="1455662" cy="541948"/>
          </a:xfrm>
        </p:grpSpPr>
        <p:sp>
          <p:nvSpPr>
            <p:cNvPr id="8" name="TextBox 7"/>
            <p:cNvSpPr txBox="1"/>
            <p:nvPr/>
          </p:nvSpPr>
          <p:spPr>
            <a:xfrm>
              <a:off x="5599064" y="2825461"/>
              <a:ext cx="14497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93168" y="2537429"/>
              <a:ext cx="1455662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2133" b="1" dirty="0">
                  <a:solidFill>
                    <a:srgbClr val="002060"/>
                  </a:solidFill>
                  <a:cs typeface="Arial" pitchFamily="34" charset="0"/>
                </a:rPr>
                <a:t>Realia</a:t>
              </a:r>
              <a:endParaRPr lang="ko-KR" altLang="en-US" sz="2133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56735" y="4105937"/>
            <a:ext cx="1940883" cy="671973"/>
            <a:chOff x="4092551" y="3079454"/>
            <a:chExt cx="1455662" cy="503980"/>
          </a:xfrm>
        </p:grpSpPr>
        <p:sp>
          <p:nvSpPr>
            <p:cNvPr id="11" name="TextBox 10"/>
            <p:cNvSpPr txBox="1"/>
            <p:nvPr/>
          </p:nvSpPr>
          <p:spPr>
            <a:xfrm>
              <a:off x="4098447" y="3329518"/>
              <a:ext cx="144976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6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2551" y="3079454"/>
              <a:ext cx="1455662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altLang="ko-KR" sz="1867" b="1" dirty="0">
                  <a:solidFill>
                    <a:srgbClr val="002060"/>
                  </a:solidFill>
                  <a:cs typeface="Arial" pitchFamily="34" charset="0"/>
                </a:rPr>
                <a:t>Peta Datar</a:t>
              </a:r>
              <a:endParaRPr lang="ko-KR" altLang="en-US" sz="1867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39617" y="2291207"/>
            <a:ext cx="2230284" cy="1663687"/>
            <a:chOff x="1979712" y="1718405"/>
            <a:chExt cx="1672713" cy="1247765"/>
          </a:xfrm>
        </p:grpSpPr>
        <p:sp>
          <p:nvSpPr>
            <p:cNvPr id="14" name="TextBox 13"/>
            <p:cNvSpPr txBox="1"/>
            <p:nvPr/>
          </p:nvSpPr>
          <p:spPr>
            <a:xfrm>
              <a:off x="2196763" y="1718405"/>
              <a:ext cx="144976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79712" y="2619921"/>
              <a:ext cx="167271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altLang="ko-KR" sz="2400" b="1" dirty="0">
                  <a:solidFill>
                    <a:srgbClr val="002060"/>
                  </a:solidFill>
                  <a:cs typeface="Arial" pitchFamily="34" charset="0"/>
                </a:rPr>
                <a:t>Ilustrasi</a:t>
              </a:r>
              <a:endParaRPr lang="ko-KR" altLang="en-US" sz="24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19388" y="2963283"/>
            <a:ext cx="2047437" cy="1667154"/>
            <a:chOff x="689541" y="2222461"/>
            <a:chExt cx="1535578" cy="1250365"/>
          </a:xfrm>
        </p:grpSpPr>
        <p:sp>
          <p:nvSpPr>
            <p:cNvPr id="17" name="TextBox 16"/>
            <p:cNvSpPr txBox="1"/>
            <p:nvPr/>
          </p:nvSpPr>
          <p:spPr>
            <a:xfrm>
              <a:off x="689541" y="2222461"/>
              <a:ext cx="144976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9457" y="3157403"/>
              <a:ext cx="1455662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2133" b="1" dirty="0">
                  <a:solidFill>
                    <a:srgbClr val="002060"/>
                  </a:solidFill>
                  <a:cs typeface="Arial" pitchFamily="34" charset="0"/>
                </a:rPr>
                <a:t>Gambar Mati</a:t>
              </a:r>
              <a:endParaRPr lang="ko-KR" altLang="en-US" sz="2133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sp>
        <p:nvSpPr>
          <p:cNvPr id="19" name="Round Same Side Corner Rectangle 18"/>
          <p:cNvSpPr/>
          <p:nvPr/>
        </p:nvSpPr>
        <p:spPr>
          <a:xfrm>
            <a:off x="951970" y="4630329"/>
            <a:ext cx="2365193" cy="664347"/>
          </a:xfrm>
          <a:prstGeom prst="round2SameRect">
            <a:avLst>
              <a:gd name="adj1" fmla="val 30795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002060"/>
              </a:solidFill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2966826" y="3972448"/>
            <a:ext cx="2365193" cy="664347"/>
          </a:xfrm>
          <a:prstGeom prst="round2SameRect">
            <a:avLst>
              <a:gd name="adj1" fmla="val 32929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002060"/>
              </a:solidFill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4981682" y="3314568"/>
            <a:ext cx="2365193" cy="664347"/>
          </a:xfrm>
          <a:prstGeom prst="round2SameRect">
            <a:avLst>
              <a:gd name="adj1" fmla="val 30795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002060"/>
              </a:solidFill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>
            <a:off x="6996538" y="2656688"/>
            <a:ext cx="2365193" cy="664347"/>
          </a:xfrm>
          <a:prstGeom prst="round2SameRect">
            <a:avLst>
              <a:gd name="adj1" fmla="val 28661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002060"/>
              </a:solidFill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9011394" y="1998808"/>
            <a:ext cx="2365193" cy="664347"/>
          </a:xfrm>
          <a:prstGeom prst="round2SameRect">
            <a:avLst>
              <a:gd name="adj1" fmla="val 32928"/>
              <a:gd name="adj2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002060"/>
              </a:solidFill>
            </a:endParaRPr>
          </a:p>
        </p:txBody>
      </p:sp>
      <p:sp>
        <p:nvSpPr>
          <p:cNvPr id="24" name="직사각형 113"/>
          <p:cNvSpPr>
            <a:spLocks noChangeArrowheads="1"/>
          </p:cNvSpPr>
          <p:nvPr/>
        </p:nvSpPr>
        <p:spPr bwMode="auto">
          <a:xfrm>
            <a:off x="3218492" y="4663109"/>
            <a:ext cx="1838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400" b="1" dirty="0">
                <a:solidFill>
                  <a:srgbClr val="002060"/>
                </a:solidFill>
                <a:cs typeface="Arial" charset="0"/>
              </a:rPr>
              <a:t>Grafik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sp>
        <p:nvSpPr>
          <p:cNvPr id="25" name="직사각형 113"/>
          <p:cNvSpPr>
            <a:spLocks noChangeArrowheads="1"/>
          </p:cNvSpPr>
          <p:nvPr/>
        </p:nvSpPr>
        <p:spPr bwMode="auto">
          <a:xfrm>
            <a:off x="5237528" y="2858002"/>
            <a:ext cx="1838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400" b="1" dirty="0">
                <a:solidFill>
                  <a:srgbClr val="002060"/>
                </a:solidFill>
                <a:cs typeface="Arial" charset="0"/>
              </a:rPr>
              <a:t>Karikatur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sp>
        <p:nvSpPr>
          <p:cNvPr id="26" name="직사각형 113"/>
          <p:cNvSpPr>
            <a:spLocks noChangeArrowheads="1"/>
          </p:cNvSpPr>
          <p:nvPr/>
        </p:nvSpPr>
        <p:spPr bwMode="auto">
          <a:xfrm>
            <a:off x="7256564" y="2124125"/>
            <a:ext cx="1838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400" b="1" dirty="0">
                <a:solidFill>
                  <a:srgbClr val="002060"/>
                </a:solidFill>
                <a:cs typeface="Arial" charset="0"/>
              </a:rPr>
              <a:t>Poster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sp>
        <p:nvSpPr>
          <p:cNvPr id="27" name="직사각형 113"/>
          <p:cNvSpPr>
            <a:spLocks noChangeArrowheads="1"/>
          </p:cNvSpPr>
          <p:nvPr/>
        </p:nvSpPr>
        <p:spPr bwMode="auto">
          <a:xfrm>
            <a:off x="9275602" y="1505398"/>
            <a:ext cx="1838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400" b="1" dirty="0">
                <a:solidFill>
                  <a:srgbClr val="002060"/>
                </a:solidFill>
                <a:cs typeface="Arial" charset="0"/>
              </a:rPr>
              <a:t>Bagan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sp>
        <p:nvSpPr>
          <p:cNvPr id="28" name="직사각형 113"/>
          <p:cNvSpPr>
            <a:spLocks noChangeArrowheads="1"/>
          </p:cNvSpPr>
          <p:nvPr/>
        </p:nvSpPr>
        <p:spPr bwMode="auto">
          <a:xfrm>
            <a:off x="1199456" y="5303451"/>
            <a:ext cx="1838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2400" b="1" dirty="0">
                <a:solidFill>
                  <a:srgbClr val="002060"/>
                </a:solidFill>
                <a:cs typeface="Arial" charset="0"/>
              </a:rPr>
              <a:t>Diagram</a:t>
            </a:r>
            <a:endParaRPr lang="ko-KR" altLang="en-US" sz="2400" dirty="0">
              <a:solidFill>
                <a:srgbClr val="002060"/>
              </a:solidFill>
            </a:endParaRPr>
          </a:p>
        </p:txBody>
      </p:sp>
      <p:sp>
        <p:nvSpPr>
          <p:cNvPr id="44" name="Round Same Side Corner Rectangle 43"/>
          <p:cNvSpPr/>
          <p:nvPr/>
        </p:nvSpPr>
        <p:spPr>
          <a:xfrm>
            <a:off x="8469656" y="4439357"/>
            <a:ext cx="2365193" cy="664347"/>
          </a:xfrm>
          <a:prstGeom prst="round2SameRect">
            <a:avLst>
              <a:gd name="adj1" fmla="val 28661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9134" y="5294677"/>
            <a:ext cx="301180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altLang="ko-KR" sz="1867" b="1" dirty="0">
                <a:solidFill>
                  <a:srgbClr val="002060"/>
                </a:solidFill>
                <a:cs typeface="Arial" pitchFamily="34" charset="0"/>
              </a:rPr>
              <a:t>Berbagai Jenis Papan</a:t>
            </a:r>
            <a:endParaRPr lang="ko-KR" altLang="en-US" sz="1867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2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44" grpId="0" animBg="1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/>
        </p:nvSpPr>
        <p:spPr>
          <a:xfrm>
            <a:off x="4924534" y="966967"/>
            <a:ext cx="6410065" cy="4990309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5192567" y="1231987"/>
            <a:ext cx="5874000" cy="3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latinLnBrk="0"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333" kern="0">
              <a:solidFill>
                <a:srgbClr val="999999"/>
              </a:solidFill>
              <a:cs typeface="Arial"/>
              <a:sym typeface="Arial"/>
            </a:endParaRPr>
          </a:p>
        </p:txBody>
      </p:sp>
      <p:sp>
        <p:nvSpPr>
          <p:cNvPr id="477" name="Shape 477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body" idx="4294967295"/>
          </p:nvPr>
        </p:nvSpPr>
        <p:spPr>
          <a:xfrm>
            <a:off x="117514" y="616945"/>
            <a:ext cx="3980761" cy="599065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3733" b="1" i="1" dirty="0">
                <a:solidFill>
                  <a:schemeClr val="accent4">
                    <a:lumMod val="75000"/>
                  </a:schemeClr>
                </a:solidFill>
              </a:rPr>
              <a:t>Slide (film bingkai)</a:t>
            </a:r>
          </a:p>
          <a:p>
            <a:pPr marL="0" indent="0">
              <a:buNone/>
            </a:pPr>
            <a:endParaRPr lang="en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733" dirty="0" err="1"/>
              <a:t>Suatu</a:t>
            </a:r>
            <a:r>
              <a:rPr lang="en-US" sz="3733" dirty="0"/>
              <a:t> </a:t>
            </a:r>
            <a:r>
              <a:rPr lang="en-US" sz="3733" dirty="0" err="1"/>
              <a:t>gambar</a:t>
            </a:r>
            <a:r>
              <a:rPr lang="en-US" sz="3733" dirty="0"/>
              <a:t> </a:t>
            </a:r>
            <a:r>
              <a:rPr lang="en-US" sz="3733" dirty="0" err="1"/>
              <a:t>transparan</a:t>
            </a:r>
            <a:r>
              <a:rPr lang="en-US" sz="3733" dirty="0"/>
              <a:t> yang </a:t>
            </a:r>
            <a:r>
              <a:rPr lang="en-US" sz="3733" dirty="0" err="1"/>
              <a:t>yang</a:t>
            </a:r>
            <a:r>
              <a:rPr lang="en-US" sz="3733" dirty="0"/>
              <a:t> </a:t>
            </a:r>
            <a:r>
              <a:rPr lang="en-US" sz="3733" dirty="0" err="1"/>
              <a:t>diproyeksikan</a:t>
            </a:r>
            <a:r>
              <a:rPr lang="en-US" sz="3733" dirty="0"/>
              <a:t> </a:t>
            </a:r>
            <a:r>
              <a:rPr lang="en-US" sz="3733" dirty="0" err="1"/>
              <a:t>melalui</a:t>
            </a:r>
            <a:r>
              <a:rPr lang="en-US" sz="3733" dirty="0"/>
              <a:t> </a:t>
            </a:r>
            <a:r>
              <a:rPr lang="en-US" sz="3733" dirty="0" err="1"/>
              <a:t>alat</a:t>
            </a:r>
            <a:r>
              <a:rPr lang="en-US" sz="3733" dirty="0"/>
              <a:t> yang </a:t>
            </a:r>
            <a:r>
              <a:rPr lang="en-US" sz="3733" dirty="0" err="1"/>
              <a:t>disebut</a:t>
            </a:r>
            <a:r>
              <a:rPr lang="en-US" sz="3733" dirty="0"/>
              <a:t> </a:t>
            </a:r>
            <a:r>
              <a:rPr lang="en-US" sz="3733" dirty="0" err="1"/>
              <a:t>proyektor</a:t>
            </a:r>
            <a:r>
              <a:rPr lang="en-US" sz="3733" dirty="0"/>
              <a:t> slide</a:t>
            </a:r>
          </a:p>
          <a:p>
            <a:pPr marL="0" indent="0">
              <a:buNone/>
            </a:pPr>
            <a:endParaRPr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67" y="1231987"/>
            <a:ext cx="5874000" cy="381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ctrTitle" idx="4294967295"/>
          </p:nvPr>
        </p:nvSpPr>
        <p:spPr>
          <a:xfrm>
            <a:off x="1571740" y="428498"/>
            <a:ext cx="9470833" cy="10106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6400" dirty="0">
                <a:solidFill>
                  <a:srgbClr val="FF0000"/>
                </a:solidFill>
              </a:rPr>
              <a:t>Kotak Slide</a:t>
            </a:r>
            <a:endParaRPr sz="6400" dirty="0">
              <a:solidFill>
                <a:srgbClr val="FF0000"/>
              </a:solidFill>
            </a:endParaRPr>
          </a:p>
        </p:txBody>
      </p:sp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9" y="1542004"/>
            <a:ext cx="4501679" cy="3662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334" y="1542004"/>
            <a:ext cx="4564327" cy="3662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48"/>
          <a:stretch/>
        </p:blipFill>
        <p:spPr>
          <a:xfrm>
            <a:off x="4386736" y="4494883"/>
            <a:ext cx="2722601" cy="19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sz="quarter" idx="10"/>
          </p:nvPr>
        </p:nvSpPr>
        <p:spPr>
          <a:xfrm>
            <a:off x="0" y="1796819"/>
            <a:ext cx="12192000" cy="3456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07987" algn="l">
              <a:spcBef>
                <a:spcPts val="800"/>
              </a:spcBef>
              <a:buSzPts val="2400"/>
              <a:buChar char="▹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Materi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pelajaran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dibuat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sendiri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585" indent="-507987" algn="l">
              <a:spcBef>
                <a:spcPts val="800"/>
              </a:spcBef>
              <a:buSzPts val="2400"/>
              <a:buChar char="▹"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Lama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penyajian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gambar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diatur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sendiri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585" indent="-507987" algn="l">
              <a:spcBef>
                <a:spcPts val="800"/>
              </a:spcBef>
              <a:buSzPts val="2400"/>
              <a:buChar char="▹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Urutan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gambar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diubah-ubah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585" indent="-507987" algn="l">
              <a:spcBef>
                <a:spcPts val="800"/>
              </a:spcBef>
              <a:buSzPts val="2400"/>
              <a:buChar char="▹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Proyektor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bersifat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otomatis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585" indent="-507987" algn="l">
              <a:spcBef>
                <a:spcPts val="800"/>
              </a:spcBef>
              <a:buSzPts val="2400"/>
              <a:buChar char="▹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Proyektor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slide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sederhana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mudah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endParaRPr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61" name="Shape 261"/>
          <p:cNvSpPr txBox="1">
            <a:spLocks noGrp="1"/>
          </p:cNvSpPr>
          <p:nvPr>
            <p:ph type="title" idx="4294967295"/>
          </p:nvPr>
        </p:nvSpPr>
        <p:spPr>
          <a:xfrm>
            <a:off x="1" y="12700"/>
            <a:ext cx="7844367" cy="1312333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dirty="0">
                <a:solidFill>
                  <a:schemeClr val="tx2"/>
                </a:solidFill>
              </a:rPr>
              <a:t>Kelebihan </a:t>
            </a:r>
            <a:r>
              <a:rPr lang="en" i="1" dirty="0">
                <a:solidFill>
                  <a:schemeClr val="tx2"/>
                </a:solidFill>
              </a:rPr>
              <a:t>Slide</a:t>
            </a:r>
            <a:endParaRPr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sz="quarter" idx="10"/>
          </p:nvPr>
        </p:nvSpPr>
        <p:spPr>
          <a:xfrm>
            <a:off x="3743325" y="1523273"/>
            <a:ext cx="7897713" cy="61348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07987">
              <a:spcBef>
                <a:spcPts val="800"/>
              </a:spcBef>
              <a:buSzPts val="2400"/>
              <a:buChar char="▹"/>
            </a:pPr>
            <a:r>
              <a:rPr lang="en-US" sz="3200" dirty="0" err="1">
                <a:solidFill>
                  <a:schemeClr val="tx1"/>
                </a:solidFill>
              </a:rPr>
              <a:t>Pembuatan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membutuhkan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id-ID" sz="3200" dirty="0">
                <a:solidFill>
                  <a:schemeClr val="tx1"/>
                </a:solidFill>
              </a:rPr>
              <a:t>    </a:t>
            </a:r>
            <a:r>
              <a:rPr lang="en-US" sz="3200" dirty="0" err="1">
                <a:solidFill>
                  <a:schemeClr val="tx1"/>
                </a:solidFill>
              </a:rPr>
              <a:t>biaya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mahal</a:t>
            </a:r>
            <a:endParaRPr lang="en-US" sz="3200" dirty="0">
              <a:solidFill>
                <a:schemeClr val="tx1"/>
              </a:solidFill>
            </a:endParaRPr>
          </a:p>
          <a:p>
            <a:pPr marL="609585" indent="-507987">
              <a:spcBef>
                <a:spcPts val="800"/>
              </a:spcBef>
              <a:buSzPts val="2400"/>
              <a:buChar char="▹"/>
            </a:pPr>
            <a:r>
              <a:rPr lang="en-US" sz="3200" dirty="0" err="1">
                <a:solidFill>
                  <a:schemeClr val="tx1"/>
                </a:solidFill>
              </a:rPr>
              <a:t>Kesalahan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menempatkan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gambar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id-ID" sz="3200" dirty="0">
                <a:solidFill>
                  <a:schemeClr val="tx1"/>
                </a:solidFill>
              </a:rPr>
              <a:t>  </a:t>
            </a:r>
            <a:r>
              <a:rPr lang="en-US" sz="3200" dirty="0" err="1">
                <a:solidFill>
                  <a:schemeClr val="tx1"/>
                </a:solidFill>
              </a:rPr>
              <a:t>menyebabkan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gambar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terbalik</a:t>
            </a:r>
            <a:r>
              <a:rPr lang="en-US" sz="3200" dirty="0">
                <a:solidFill>
                  <a:schemeClr val="tx1"/>
                </a:solidFill>
              </a:rPr>
              <a:t> di </a:t>
            </a:r>
            <a:r>
              <a:rPr lang="id-ID" sz="3200" dirty="0">
                <a:solidFill>
                  <a:schemeClr val="tx1"/>
                </a:solidFill>
              </a:rPr>
              <a:t>      </a:t>
            </a:r>
            <a:r>
              <a:rPr lang="en-US" sz="3200" dirty="0" err="1">
                <a:solidFill>
                  <a:schemeClr val="tx1"/>
                </a:solidFill>
              </a:rPr>
              <a:t>layar</a:t>
            </a:r>
            <a:endParaRPr lang="en-US" sz="3200" dirty="0">
              <a:solidFill>
                <a:schemeClr val="tx1"/>
              </a:solidFill>
            </a:endParaRPr>
          </a:p>
          <a:p>
            <a:pPr marL="609585" indent="-507987">
              <a:spcBef>
                <a:spcPts val="800"/>
              </a:spcBef>
              <a:buSzPts val="2400"/>
              <a:buChar char="▹"/>
            </a:pPr>
            <a:r>
              <a:rPr lang="en-US" sz="3200" dirty="0" err="1">
                <a:solidFill>
                  <a:schemeClr val="tx1"/>
                </a:solidFill>
              </a:rPr>
              <a:t>Membutuhkan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keterangan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id-ID" sz="3200" dirty="0">
                <a:solidFill>
                  <a:schemeClr val="tx1"/>
                </a:solidFill>
              </a:rPr>
              <a:t>      </a:t>
            </a:r>
            <a:r>
              <a:rPr lang="en-US" sz="3200" dirty="0" err="1">
                <a:solidFill>
                  <a:schemeClr val="tx1"/>
                </a:solidFill>
              </a:rPr>
              <a:t>banyak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dari</a:t>
            </a:r>
            <a:r>
              <a:rPr lang="en-US" sz="3200" dirty="0">
                <a:solidFill>
                  <a:schemeClr val="tx1"/>
                </a:solidFill>
              </a:rPr>
              <a:t> guru</a:t>
            </a:r>
          </a:p>
          <a:p>
            <a:pPr marL="609585" indent="-507987">
              <a:spcBef>
                <a:spcPts val="800"/>
              </a:spcBef>
              <a:buSzPts val="2400"/>
              <a:buChar char="▹"/>
            </a:pPr>
            <a:r>
              <a:rPr lang="en-US" sz="3200" dirty="0" err="1">
                <a:solidFill>
                  <a:schemeClr val="tx1"/>
                </a:solidFill>
              </a:rPr>
              <a:t>Memerlukan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ruangan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gelap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61" name="Shape 261"/>
          <p:cNvSpPr txBox="1">
            <a:spLocks noGrp="1"/>
          </p:cNvSpPr>
          <p:nvPr>
            <p:ph type="title" idx="4294967295"/>
          </p:nvPr>
        </p:nvSpPr>
        <p:spPr>
          <a:xfrm>
            <a:off x="3743325" y="0"/>
            <a:ext cx="7658100" cy="1143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chemeClr val="tx2"/>
                </a:solidFill>
              </a:rPr>
              <a:t>Kelemahan </a:t>
            </a:r>
            <a:r>
              <a:rPr lang="en" i="1" dirty="0">
                <a:solidFill>
                  <a:schemeClr val="tx2"/>
                </a:solidFill>
              </a:rPr>
              <a:t>Slide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7222597" y="714152"/>
            <a:ext cx="3839339" cy="5429793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7480067" y="1213767"/>
            <a:ext cx="3324400" cy="4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latinLnBrk="0">
              <a:buClr>
                <a:srgbClr val="000000"/>
              </a:buClr>
              <a:buFont typeface="Arial"/>
              <a:buNone/>
            </a:pPr>
            <a:r>
              <a:rPr lang="en" sz="1333" kern="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our screenshot here</a:t>
            </a:r>
            <a:endParaRPr sz="1333" kern="0" dirty="0">
              <a:solidFill>
                <a:srgbClr val="999999"/>
              </a:solidFill>
              <a:cs typeface="Arial"/>
              <a:sym typeface="Arial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endParaRPr dirty="0"/>
          </a:p>
        </p:txBody>
      </p:sp>
      <p:sp>
        <p:nvSpPr>
          <p:cNvPr id="464" name="Shape 464"/>
          <p:cNvSpPr txBox="1">
            <a:spLocks noGrp="1"/>
          </p:cNvSpPr>
          <p:nvPr>
            <p:ph type="body" idx="4294967295"/>
          </p:nvPr>
        </p:nvSpPr>
        <p:spPr>
          <a:xfrm>
            <a:off x="335361" y="157945"/>
            <a:ext cx="5714081" cy="60078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6400" b="1" i="1" dirty="0">
                <a:solidFill>
                  <a:schemeClr val="accent4">
                    <a:lumMod val="75000"/>
                  </a:schemeClr>
                </a:solidFill>
                <a:latin typeface="Palatino Linotype" panose="02040502050505030304" pitchFamily="18" charset="0"/>
                <a:ea typeface="DFPOP1-W9" panose="02010609010101010101" pitchFamily="1" charset="-128"/>
                <a:cs typeface="Miriam Libre"/>
                <a:sym typeface="Miriam Libre"/>
              </a:rPr>
              <a:t>Filmstrip</a:t>
            </a:r>
          </a:p>
          <a:p>
            <a:pPr marL="0" indent="0" algn="ctr">
              <a:spcBef>
                <a:spcPts val="800"/>
              </a:spcBef>
              <a:buNone/>
            </a:pPr>
            <a:endParaRPr sz="1333" dirty="0"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marL="380990" indent="-380990"/>
            <a:r>
              <a:rPr lang="en" sz="2400" dirty="0"/>
              <a:t>Satu rol film transparan yang berisi serangkaian gambar mati yang saling berkaitan</a:t>
            </a:r>
          </a:p>
          <a:p>
            <a:pPr marL="380990" indent="-380990"/>
            <a:endParaRPr lang="en" sz="2000" dirty="0"/>
          </a:p>
          <a:p>
            <a:pPr marL="380990" indent="-380990"/>
            <a:r>
              <a:rPr lang="en-US" sz="2400" dirty="0"/>
              <a:t>P</a:t>
            </a:r>
            <a:r>
              <a:rPr lang="en" sz="2400" dirty="0"/>
              <a:t>ada filmstrip, gambar digulung dalam suatu gulungan lalu dipertunjukkan dengan cara diputar </a:t>
            </a:r>
            <a:endParaRPr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068" y="1213766"/>
            <a:ext cx="3324400" cy="444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" grpId="0" animBg="1"/>
      <p:bldP spid="4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1" y="528811"/>
            <a:ext cx="4877459" cy="5772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" t="9424" r="6024" b="10469"/>
          <a:stretch/>
        </p:blipFill>
        <p:spPr>
          <a:xfrm>
            <a:off x="5611258" y="528811"/>
            <a:ext cx="6125377" cy="57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sz="quarter" idx="10"/>
          </p:nvPr>
        </p:nvSpPr>
        <p:spPr>
          <a:xfrm>
            <a:off x="3309112" y="1408212"/>
            <a:ext cx="8549513" cy="52021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07987">
              <a:lnSpc>
                <a:spcPct val="150000"/>
              </a:lnSpc>
              <a:spcBef>
                <a:spcPts val="800"/>
              </a:spcBef>
              <a:buSzPts val="2400"/>
              <a:buChar char="▹"/>
            </a:pP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padat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puluhan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gambar</a:t>
            </a:r>
            <a:endParaRPr lang="en-US" sz="3733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507987">
              <a:lnSpc>
                <a:spcPct val="150000"/>
              </a:lnSpc>
              <a:spcBef>
                <a:spcPts val="800"/>
              </a:spcBef>
              <a:buSzPts val="2400"/>
              <a:buChar char="▹"/>
            </a:pP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endParaRPr lang="en-US" sz="3733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507987">
              <a:lnSpc>
                <a:spcPct val="150000"/>
              </a:lnSpc>
              <a:spcBef>
                <a:spcPts val="800"/>
              </a:spcBef>
              <a:buSzPts val="2400"/>
              <a:buChar char="▹"/>
            </a:pP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disiapkan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33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software&amp;hardware</a:t>
            </a:r>
            <a:r>
              <a:rPr lang="en-US" sz="3733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09585" indent="-507987">
              <a:lnSpc>
                <a:spcPct val="150000"/>
              </a:lnSpc>
              <a:spcBef>
                <a:spcPts val="800"/>
              </a:spcBef>
              <a:buSzPts val="2400"/>
              <a:buChar char="▹"/>
            </a:pP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tercecer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terbalik</a:t>
            </a:r>
            <a:r>
              <a:rPr lang="en-US" sz="373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733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61" name="Shape 261"/>
          <p:cNvSpPr txBox="1">
            <a:spLocks noGrp="1"/>
          </p:cNvSpPr>
          <p:nvPr>
            <p:ph type="title" idx="4294967295"/>
          </p:nvPr>
        </p:nvSpPr>
        <p:spPr>
          <a:xfrm>
            <a:off x="3619500" y="356659"/>
            <a:ext cx="7661076" cy="1143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latin typeface="News706 BT" panose="02040804060705020204" pitchFamily="18" charset="0"/>
              </a:rPr>
              <a:t>Kelebihan Filmstrip</a:t>
            </a:r>
            <a:endParaRPr dirty="0">
              <a:latin typeface="News706 BT" panose="020408040607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714602" y="1529225"/>
            <a:ext cx="6441196" cy="51102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80990" indent="-380990">
              <a:lnSpc>
                <a:spcPct val="150000"/>
              </a:lnSpc>
            </a:pPr>
            <a:r>
              <a:rPr lang="en-US" sz="2800" dirty="0" err="1"/>
              <a:t>Proyektor</a:t>
            </a:r>
            <a:r>
              <a:rPr lang="en-US" sz="2800" dirty="0"/>
              <a:t> </a:t>
            </a:r>
            <a:r>
              <a:rPr lang="en-US" sz="2800" dirty="0" err="1"/>
              <a:t>sukar</a:t>
            </a:r>
            <a:r>
              <a:rPr lang="en-US" sz="2800" dirty="0"/>
              <a:t> </a:t>
            </a:r>
            <a:r>
              <a:rPr lang="en-US" sz="2800" dirty="0" err="1"/>
              <a:t>diperoleh</a:t>
            </a:r>
            <a:endParaRPr lang="en-US" sz="2800" dirty="0"/>
          </a:p>
          <a:p>
            <a:pPr marL="380990" indent="-380990">
              <a:lnSpc>
                <a:spcPct val="150000"/>
              </a:lnSpc>
            </a:pPr>
            <a:r>
              <a:rPr lang="en-US" sz="2800" dirty="0" err="1"/>
              <a:t>Sukar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mengganti</a:t>
            </a:r>
            <a:r>
              <a:rPr lang="en-US" sz="2800" dirty="0"/>
              <a:t>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gambar</a:t>
            </a:r>
            <a:r>
              <a:rPr lang="en-US" sz="2800" dirty="0"/>
              <a:t> yang </a:t>
            </a:r>
            <a:r>
              <a:rPr lang="en-US" sz="2800" dirty="0" err="1"/>
              <a:t>rusak</a:t>
            </a:r>
            <a:endParaRPr lang="en-US" sz="2800" dirty="0"/>
          </a:p>
          <a:p>
            <a:pPr marL="380990" indent="-380990">
              <a:lnSpc>
                <a:spcPct val="150000"/>
              </a:lnSpc>
            </a:pPr>
            <a:r>
              <a:rPr lang="en-US" sz="2800" dirty="0" err="1"/>
              <a:t>Memerlukan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yang </a:t>
            </a:r>
            <a:r>
              <a:rPr lang="en-US" sz="2800" dirty="0" err="1"/>
              <a:t>gelap</a:t>
            </a:r>
            <a:endParaRPr lang="en-US" sz="2800" dirty="0"/>
          </a:p>
          <a:p>
            <a:pPr marL="380990" indent="-380990">
              <a:lnSpc>
                <a:spcPct val="150000"/>
              </a:lnSpc>
            </a:pPr>
            <a:r>
              <a:rPr lang="en-US" sz="2800" dirty="0" err="1"/>
              <a:t>Gambar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tergores</a:t>
            </a:r>
            <a:r>
              <a:rPr lang="en-US" sz="2800" dirty="0"/>
              <a:t>/</a:t>
            </a:r>
            <a:r>
              <a:rPr lang="en-US" sz="2800" dirty="0" err="1"/>
              <a:t>rusak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film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dibungkus</a:t>
            </a:r>
            <a:endParaRPr sz="2800" dirty="0"/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509400" y="386025"/>
            <a:ext cx="68516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Kelemahan Filmstrip</a:t>
            </a:r>
            <a:endParaRPr dirty="0"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0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/>
        </p:nvSpPr>
        <p:spPr>
          <a:xfrm>
            <a:off x="4924534" y="966967"/>
            <a:ext cx="6410065" cy="4990309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rgbClr val="A5B0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5192567" y="1231987"/>
            <a:ext cx="5874000" cy="3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latinLnBrk="0"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333" kern="0">
              <a:solidFill>
                <a:srgbClr val="999999"/>
              </a:solidFill>
              <a:cs typeface="Arial"/>
              <a:sym typeface="Arial"/>
            </a:endParaRPr>
          </a:p>
        </p:txBody>
      </p:sp>
      <p:sp>
        <p:nvSpPr>
          <p:cNvPr id="477" name="Shape 477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body" idx="4294967295"/>
          </p:nvPr>
        </p:nvSpPr>
        <p:spPr>
          <a:xfrm>
            <a:off x="279095" y="411296"/>
            <a:ext cx="3597579" cy="60276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800" i="1" dirty="0">
                <a:solidFill>
                  <a:srgbClr val="A5B0FE"/>
                </a:solidFill>
                <a:latin typeface="Futura Md BT" panose="020B0602020204020303" pitchFamily="34" charset="0"/>
                <a:ea typeface="Miriam Libre"/>
                <a:cs typeface="Miriam Libre"/>
                <a:sym typeface="Miriam Libre"/>
              </a:rPr>
              <a:t>Opaque Projector</a:t>
            </a:r>
            <a:endParaRPr sz="2800" i="1" dirty="0">
              <a:solidFill>
                <a:srgbClr val="A5B0FE"/>
              </a:solidFill>
              <a:latin typeface="Futura Md BT" panose="020B0602020204020303" pitchFamily="34" charset="0"/>
              <a:ea typeface="Miriam Libre"/>
              <a:cs typeface="Miriam Libre"/>
              <a:sym typeface="Miriam Libre"/>
            </a:endParaRPr>
          </a:p>
          <a:p>
            <a:pPr marL="0" indent="0">
              <a:spcBef>
                <a:spcPts val="800"/>
              </a:spcBef>
              <a:buNone/>
            </a:pPr>
            <a:endParaRPr lang="en" sz="1400" dirty="0"/>
          </a:p>
          <a:p>
            <a:pPr marL="0" indent="0" algn="ctr">
              <a:spcBef>
                <a:spcPts val="800"/>
              </a:spcBef>
              <a:buNone/>
            </a:pPr>
            <a:r>
              <a:rPr lang="en" sz="3200" dirty="0"/>
              <a:t>Proyektor yang digunakan untuk memproyeksikan benda-benda yang tidak transparan (gambar di buku, majalah, koran)</a:t>
            </a:r>
            <a:endParaRPr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67" y="1231987"/>
            <a:ext cx="5874000" cy="37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sz="quarter" idx="10"/>
          </p:nvPr>
        </p:nvSpPr>
        <p:spPr>
          <a:xfrm>
            <a:off x="1487489" y="1746151"/>
            <a:ext cx="8639175" cy="4178399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07987">
              <a:lnSpc>
                <a:spcPct val="150000"/>
              </a:lnSpc>
              <a:spcBef>
                <a:spcPts val="800"/>
              </a:spcBef>
              <a:buSzPts val="2400"/>
              <a:buChar char="▹"/>
            </a:pP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pelajaran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id-ID" sz="2800" dirty="0"/>
              <a:t>   </a:t>
            </a:r>
            <a:r>
              <a:rPr lang="en-US" sz="2800" dirty="0" err="1"/>
              <a:t>ditunjukkan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endParaRPr lang="en-US" sz="2800" dirty="0"/>
          </a:p>
          <a:p>
            <a:pPr marL="609585" indent="-507987">
              <a:lnSpc>
                <a:spcPct val="150000"/>
              </a:lnSpc>
              <a:spcBef>
                <a:spcPts val="800"/>
              </a:spcBef>
              <a:buSzPts val="2400"/>
              <a:buChar char="▹"/>
            </a:pP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dipaki</a:t>
            </a:r>
            <a:r>
              <a:rPr lang="en-US" sz="2800" dirty="0"/>
              <a:t> </a:t>
            </a:r>
            <a:r>
              <a:rPr lang="en-US" sz="2800" dirty="0" err="1"/>
              <a:t>berulang-ulang</a:t>
            </a:r>
            <a:endParaRPr lang="en-US" sz="2800" dirty="0"/>
          </a:p>
          <a:p>
            <a:pPr marL="609585" indent="-507987">
              <a:lnSpc>
                <a:spcPct val="150000"/>
              </a:lnSpc>
              <a:spcBef>
                <a:spcPts val="800"/>
              </a:spcBef>
              <a:buSzPts val="2400"/>
              <a:buChar char="▹"/>
            </a:pP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membutuhkan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endParaRPr lang="en-US" sz="2800" dirty="0"/>
          </a:p>
          <a:p>
            <a:pPr marL="609585" indent="-507987">
              <a:lnSpc>
                <a:spcPct val="150000"/>
              </a:lnSpc>
              <a:spcBef>
                <a:spcPts val="800"/>
              </a:spcBef>
              <a:buSzPts val="2400"/>
              <a:buChar char="▹"/>
            </a:pP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memproyeksikan</a:t>
            </a:r>
            <a:r>
              <a:rPr lang="en-US" sz="2800" dirty="0"/>
              <a:t> </a:t>
            </a:r>
            <a:r>
              <a:rPr lang="en-US" sz="2800" dirty="0" err="1"/>
              <a:t>objek</a:t>
            </a:r>
            <a:r>
              <a:rPr lang="en-US" sz="2800" dirty="0"/>
              <a:t> 3D</a:t>
            </a:r>
            <a:endParaRPr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61" name="Shape 261"/>
          <p:cNvSpPr txBox="1">
            <a:spLocks noGrp="1"/>
          </p:cNvSpPr>
          <p:nvPr>
            <p:ph type="title" idx="4294967295"/>
          </p:nvPr>
        </p:nvSpPr>
        <p:spPr>
          <a:xfrm>
            <a:off x="1487489" y="0"/>
            <a:ext cx="7844367" cy="1312333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sz="4267" b="1" dirty="0">
                <a:solidFill>
                  <a:srgbClr val="C00000"/>
                </a:solidFill>
              </a:rPr>
              <a:t>Kelebihan </a:t>
            </a:r>
            <a:r>
              <a:rPr lang="en" sz="4267" b="1" i="1" dirty="0">
                <a:solidFill>
                  <a:srgbClr val="C00000"/>
                </a:solidFill>
              </a:rPr>
              <a:t>Opaque Projector</a:t>
            </a:r>
            <a:endParaRPr sz="4267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6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819151" y="1857375"/>
            <a:ext cx="5810250" cy="348665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Gambar dapat menunjukkan suatu tempat, orang, dan segala sesuatu dari daerah yang jauh dari jangkauan pengalaman pebelajar sendiri.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Gambar juga dapat memberikan gambaran dari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lalu atau gambaran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 yang akan dat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2" name="Picture 2" descr="Hasil gambar untuk gambar hewan karniv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81" y="-59243"/>
            <a:ext cx="5097620" cy="69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2075" y="67696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Gambar mati </a:t>
            </a:r>
            <a:br>
              <a:rPr lang="id-ID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(Still picture)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63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sz="quarter" idx="10"/>
          </p:nvPr>
        </p:nvSpPr>
        <p:spPr>
          <a:xfrm>
            <a:off x="-144693" y="1316766"/>
            <a:ext cx="12174768" cy="500783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609585" indent="-507987">
              <a:lnSpc>
                <a:spcPct val="150000"/>
              </a:lnSpc>
              <a:spcBef>
                <a:spcPts val="800"/>
              </a:spcBef>
              <a:buSzPts val="2400"/>
              <a:buChar char="▹"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Tidak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menunjukkan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gambar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terang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585" indent="-507987">
              <a:lnSpc>
                <a:spcPct val="150000"/>
              </a:lnSpc>
              <a:spcBef>
                <a:spcPts val="800"/>
              </a:spcBef>
              <a:buSzPts val="2400"/>
              <a:buChar char="▹"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Materi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diproyeksikan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dapat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rusak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bila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terlalu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lama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diproyeksikan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585" indent="-507987">
              <a:lnSpc>
                <a:spcPct val="150000"/>
              </a:lnSpc>
              <a:spcBef>
                <a:spcPts val="800"/>
              </a:spcBef>
              <a:buSzPts val="2400"/>
              <a:buChar char="▹"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Alat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mudah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panas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09585" indent="-507987">
              <a:lnSpc>
                <a:spcPct val="150000"/>
              </a:lnSpc>
              <a:spcBef>
                <a:spcPts val="800"/>
              </a:spcBef>
              <a:buSzPts val="2400"/>
              <a:buChar char="▹"/>
            </a:pP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Membutuhkan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ruangan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gelap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61" name="Shape 261"/>
          <p:cNvSpPr txBox="1">
            <a:spLocks noGrp="1"/>
          </p:cNvSpPr>
          <p:nvPr>
            <p:ph type="title" idx="4294967295"/>
          </p:nvPr>
        </p:nvSpPr>
        <p:spPr>
          <a:xfrm>
            <a:off x="0" y="224367"/>
            <a:ext cx="7728181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733" b="1" dirty="0"/>
              <a:t>Ke</a:t>
            </a:r>
            <a:r>
              <a:rPr lang="id-ID" sz="3733" b="1" dirty="0"/>
              <a:t>kurangan</a:t>
            </a:r>
            <a:r>
              <a:rPr lang="en" sz="3733" b="1" dirty="0"/>
              <a:t> </a:t>
            </a:r>
            <a:r>
              <a:rPr lang="en" sz="3733" b="1" i="1" dirty="0"/>
              <a:t>Opaque Projector</a:t>
            </a:r>
            <a:endParaRPr sz="3733" b="1" dirty="0"/>
          </a:p>
        </p:txBody>
      </p:sp>
    </p:spTree>
    <p:extLst>
      <p:ext uri="{BB962C8B-B14F-4D97-AF65-F5344CB8AC3E}">
        <p14:creationId xmlns:p14="http://schemas.microsoft.com/office/powerpoint/2010/main" val="38457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4637"/>
            <a:ext cx="12192000" cy="1006215"/>
          </a:xfrm>
          <a:prstGeom prst="rect">
            <a:avLst/>
          </a:prstGeom>
        </p:spPr>
        <p:txBody>
          <a:bodyPr/>
          <a:lstStyle/>
          <a:p>
            <a:r>
              <a:rPr lang="en-US" altLang="ko-KR" sz="533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Manfaat</a:t>
            </a:r>
            <a:r>
              <a:rPr lang="en-US" altLang="ko-KR" sz="5333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ko-KR" sz="5333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DFPOP1-W9" panose="02010609010101010101" pitchFamily="1" charset="-128"/>
                <a:ea typeface="DFPOP1-W9" panose="02010609010101010101" pitchFamily="1" charset="-128"/>
              </a:rPr>
              <a:t>Gambar</a:t>
            </a:r>
            <a:endParaRPr lang="ko-KR" altLang="en-US" sz="5333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DFPOP1-W9" panose="02010609010101010101" pitchFamily="1" charset="-128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256031" y="1412776"/>
            <a:ext cx="1632181" cy="1994485"/>
          </a:xfrm>
          <a:prstGeom prst="up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6" name="Up Arrow 5"/>
          <p:cNvSpPr/>
          <p:nvPr/>
        </p:nvSpPr>
        <p:spPr>
          <a:xfrm rot="5400000">
            <a:off x="6681006" y="2831295"/>
            <a:ext cx="1632181" cy="1994485"/>
          </a:xfrm>
          <a:prstGeom prst="upArrow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Up Arrow 6"/>
          <p:cNvSpPr/>
          <p:nvPr/>
        </p:nvSpPr>
        <p:spPr>
          <a:xfrm rot="10800000">
            <a:off x="5256031" y="4242296"/>
            <a:ext cx="1632181" cy="1994485"/>
          </a:xfrm>
          <a:prstGeom prst="up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Up Arrow 7"/>
          <p:cNvSpPr/>
          <p:nvPr/>
        </p:nvSpPr>
        <p:spPr>
          <a:xfrm rot="16200000">
            <a:off x="3829040" y="2863806"/>
            <a:ext cx="1632181" cy="1994485"/>
          </a:xfrm>
          <a:prstGeom prst="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3725" y="1649336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  <a:sym typeface="Arial"/>
              </a:rPr>
              <a:t>02</a:t>
            </a:r>
            <a:endParaRPr lang="ko-KR" altLang="en-US" sz="4267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5896" y="3454042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prstClr val="white"/>
                </a:solidFill>
                <a:cs typeface="Arial" pitchFamily="34" charset="0"/>
                <a:sym typeface="Arial"/>
              </a:rPr>
              <a:t>03</a:t>
            </a:r>
            <a:endParaRPr lang="ko-KR" altLang="en-US" sz="4267" b="1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3724" y="5140038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  <a:sym typeface="Arial"/>
              </a:rPr>
              <a:t>04</a:t>
            </a:r>
            <a:endParaRPr lang="ko-KR" altLang="en-US" sz="4267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2010" y="5208852"/>
            <a:ext cx="332465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667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Menyingkat suatu uraian panjang</a:t>
            </a:r>
            <a:endParaRPr lang="en-US" sz="2667" dirty="0">
              <a:solidFill>
                <a:prstClr val="black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59103" y="3151425"/>
            <a:ext cx="3489559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667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Memperjelas </a:t>
            </a:r>
            <a:endParaRPr lang="en-US" sz="2667" dirty="0">
              <a:solidFill>
                <a:prstClr val="black"/>
              </a:solidFill>
              <a:latin typeface="Arial Rounded MT Bold" panose="020F0704030504030204" pitchFamily="34" charset="0"/>
              <a:sym typeface="Arial"/>
            </a:endParaRPr>
          </a:p>
          <a:p>
            <a:pPr algn="ctr"/>
            <a:r>
              <a:rPr lang="x-none" sz="2667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bagian-bagian yang penting</a:t>
            </a:r>
            <a:endParaRPr lang="en-US" sz="2667" dirty="0">
              <a:solidFill>
                <a:prstClr val="black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482" y="3462596"/>
            <a:ext cx="3324657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667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Menimbulkan daya tarik bagi </a:t>
            </a:r>
            <a:endParaRPr lang="en-US" sz="2667" dirty="0">
              <a:solidFill>
                <a:prstClr val="black"/>
              </a:solidFill>
              <a:latin typeface="Arial Rounded MT Bold" panose="020F0704030504030204" pitchFamily="34" charset="0"/>
              <a:sym typeface="Arial"/>
            </a:endParaRPr>
          </a:p>
          <a:p>
            <a:pPr algn="ctr"/>
            <a:r>
              <a:rPr lang="x-none" sz="2667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pe</a:t>
            </a:r>
            <a:r>
              <a:rPr lang="en-US" sz="2667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m</a:t>
            </a:r>
            <a:r>
              <a:rPr lang="x-none" sz="2667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belajar</a:t>
            </a:r>
            <a:endParaRPr lang="en-US" sz="2667" dirty="0">
              <a:solidFill>
                <a:prstClr val="black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94341" y="1471075"/>
            <a:ext cx="2940615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667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Mempermudah pengertian </a:t>
            </a:r>
            <a:endParaRPr lang="en-US" sz="2667" dirty="0">
              <a:solidFill>
                <a:prstClr val="black"/>
              </a:solidFill>
              <a:latin typeface="Arial Rounded MT Bold" panose="020F0704030504030204" pitchFamily="34" charset="0"/>
              <a:sym typeface="Arial"/>
            </a:endParaRPr>
          </a:p>
          <a:p>
            <a:pPr algn="ctr"/>
            <a:r>
              <a:rPr lang="x-none" sz="2667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pe</a:t>
            </a:r>
            <a:r>
              <a:rPr lang="en-US" sz="2667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m</a:t>
            </a:r>
            <a:r>
              <a:rPr lang="x-none" sz="2667" dirty="0">
                <a:solidFill>
                  <a:prstClr val="black"/>
                </a:solidFill>
                <a:latin typeface="Arial Rounded MT Bold" panose="020F0704030504030204" pitchFamily="34" charset="0"/>
                <a:sym typeface="Arial"/>
              </a:rPr>
              <a:t>belajar</a:t>
            </a:r>
            <a:endParaRPr lang="en-US" sz="2667" dirty="0">
              <a:solidFill>
                <a:prstClr val="black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29" name="Freeform 108">
            <a:extLst>
              <a:ext uri="{FF2B5EF4-FFF2-40B4-BE49-F238E27FC236}">
                <a16:creationId xmlns:a16="http://schemas.microsoft.com/office/drawing/2014/main" id="{09AAD879-21CF-4C4C-A30B-DF9E5F22659A}"/>
              </a:ext>
            </a:extLst>
          </p:cNvPr>
          <p:cNvSpPr/>
          <p:nvPr/>
        </p:nvSpPr>
        <p:spPr>
          <a:xfrm>
            <a:off x="5844784" y="2670872"/>
            <a:ext cx="454673" cy="5024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30" name="Oval 50">
            <a:extLst>
              <a:ext uri="{FF2B5EF4-FFF2-40B4-BE49-F238E27FC236}">
                <a16:creationId xmlns:a16="http://schemas.microsoft.com/office/drawing/2014/main" id="{94B50FD2-7027-4FD6-BA6F-11B683AB8160}"/>
              </a:ext>
            </a:extLst>
          </p:cNvPr>
          <p:cNvSpPr>
            <a:spLocks noChangeAspect="1"/>
          </p:cNvSpPr>
          <p:nvPr/>
        </p:nvSpPr>
        <p:spPr>
          <a:xfrm>
            <a:off x="5008066" y="3584779"/>
            <a:ext cx="424991" cy="48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  <a:sym typeface="Arial"/>
            </a:endParaRPr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A0D951DF-2B9B-428A-81BC-C7CC20D7A4ED}"/>
              </a:ext>
            </a:extLst>
          </p:cNvPr>
          <p:cNvSpPr/>
          <p:nvPr/>
        </p:nvSpPr>
        <p:spPr>
          <a:xfrm rot="5400000">
            <a:off x="5881021" y="4497463"/>
            <a:ext cx="429959" cy="42938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3F4012AD-7AE7-48FB-945D-0C6E310D541C}"/>
              </a:ext>
            </a:extLst>
          </p:cNvPr>
          <p:cNvSpPr/>
          <p:nvPr/>
        </p:nvSpPr>
        <p:spPr>
          <a:xfrm>
            <a:off x="6647763" y="3527626"/>
            <a:ext cx="578139" cy="58284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black"/>
              </a:solidFill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4924" y="3553270"/>
            <a:ext cx="883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prstClr val="white"/>
                </a:solidFill>
                <a:cs typeface="Arial" pitchFamily="34" charset="0"/>
                <a:sym typeface="Arial"/>
              </a:rPr>
              <a:t>01</a:t>
            </a:r>
            <a:endParaRPr lang="ko-KR" altLang="en-US" sz="3200" b="1" dirty="0">
              <a:solidFill>
                <a:prstClr val="white"/>
              </a:solidFill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10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8" grpId="0"/>
      <p:bldP spid="21" grpId="0"/>
      <p:bldP spid="24" grpId="0"/>
      <p:bldP spid="27" grpId="0"/>
      <p:bldP spid="29" grpId="0" animBg="1"/>
      <p:bldP spid="30" grpId="0" animBg="1"/>
      <p:bldP spid="31" grpId="0" animBg="1"/>
      <p:bldP spid="3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4637"/>
            <a:ext cx="12192000" cy="1174683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err="1">
                <a:latin typeface="DFPOP1-W9" panose="02010609010101010101" pitchFamily="1" charset="-128"/>
                <a:ea typeface="DFPOP1-W9" panose="02010609010101010101" pitchFamily="1" charset="-128"/>
              </a:rPr>
              <a:t>Ciri-ciri</a:t>
            </a:r>
            <a:r>
              <a:rPr lang="en-US" altLang="ko-KR" dirty="0">
                <a:latin typeface="DFPOP1-W9" panose="02010609010101010101" pitchFamily="1" charset="-128"/>
                <a:ea typeface="DFPOP1-W9" panose="02010609010101010101" pitchFamily="1" charset="-128"/>
              </a:rPr>
              <a:t> </a:t>
            </a:r>
            <a:r>
              <a:rPr lang="en-US" altLang="ko-KR" dirty="0" err="1">
                <a:latin typeface="DFPOP1-W9" panose="02010609010101010101" pitchFamily="1" charset="-128"/>
                <a:ea typeface="DFPOP1-W9" panose="02010609010101010101" pitchFamily="1" charset="-128"/>
              </a:rPr>
              <a:t>Gambar</a:t>
            </a:r>
            <a:r>
              <a:rPr lang="en-US" altLang="ko-KR" dirty="0">
                <a:latin typeface="DFPOP1-W9" panose="02010609010101010101" pitchFamily="1" charset="-128"/>
                <a:ea typeface="DFPOP1-W9" panose="02010609010101010101" pitchFamily="1" charset="-128"/>
              </a:rPr>
              <a:t> yang </a:t>
            </a:r>
            <a:r>
              <a:rPr lang="en-US" altLang="ko-KR" dirty="0" err="1">
                <a:latin typeface="DFPOP1-W9" panose="02010609010101010101" pitchFamily="1" charset="-128"/>
                <a:ea typeface="DFPOP1-W9" panose="02010609010101010101" pitchFamily="1" charset="-128"/>
              </a:rPr>
              <a:t>Baik</a:t>
            </a:r>
            <a:endParaRPr lang="ko-KR" altLang="en-US" dirty="0">
              <a:latin typeface="DFPOP1-W9" panose="02010609010101010101" pitchFamily="1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9776" y="2728163"/>
            <a:ext cx="1965401" cy="17340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667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Cocok dengan </a:t>
            </a:r>
            <a:endParaRPr lang="en-US" sz="2667" dirty="0">
              <a:solidFill>
                <a:prstClr val="black"/>
              </a:solidFill>
              <a:latin typeface="Agency FB" panose="020B0503020202020204" pitchFamily="34" charset="0"/>
              <a:sym typeface="Arial"/>
            </a:endParaRPr>
          </a:p>
          <a:p>
            <a:pPr algn="ctr"/>
            <a:r>
              <a:rPr lang="x-none" sz="2667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tingkatan umur </a:t>
            </a:r>
            <a:endParaRPr lang="en-US" sz="2667" dirty="0">
              <a:solidFill>
                <a:prstClr val="black"/>
              </a:solidFill>
              <a:latin typeface="Agency FB" panose="020B0503020202020204" pitchFamily="34" charset="0"/>
              <a:sym typeface="Arial"/>
            </a:endParaRPr>
          </a:p>
          <a:p>
            <a:pPr algn="ctr"/>
            <a:r>
              <a:rPr lang="x-none" sz="2667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dan kemampuan belajar</a:t>
            </a:r>
            <a:endParaRPr lang="ko-KR" alt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3193" y="4989960"/>
            <a:ext cx="2067047" cy="13236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667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Bersahaja</a:t>
            </a:r>
            <a:r>
              <a:rPr lang="en-US" sz="2667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 (</a:t>
            </a:r>
            <a:r>
              <a:rPr lang="x-none" sz="2667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tidak terlalu </a:t>
            </a:r>
            <a:endParaRPr lang="en-US" sz="2667" dirty="0">
              <a:solidFill>
                <a:prstClr val="black"/>
              </a:solidFill>
              <a:latin typeface="Agency FB" panose="020B0503020202020204" pitchFamily="34" charset="0"/>
              <a:sym typeface="Arial"/>
            </a:endParaRPr>
          </a:p>
          <a:p>
            <a:pPr algn="ctr"/>
            <a:r>
              <a:rPr lang="x-none" sz="2667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kompleks</a:t>
            </a:r>
            <a:r>
              <a:rPr lang="en-US" sz="2667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)</a:t>
            </a:r>
            <a:endParaRPr lang="x-none" sz="2667" dirty="0">
              <a:solidFill>
                <a:prstClr val="black"/>
              </a:solidFill>
              <a:latin typeface="Agency FB" panose="020B0503020202020204" pitchFamily="34" charset="0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47605" y="2728163"/>
            <a:ext cx="1908168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Realistis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55773" y="3889611"/>
            <a:ext cx="1908168" cy="1323632"/>
          </a:xfrm>
          <a:prstGeom prst="rect">
            <a:avLst/>
          </a:prstGeom>
          <a:noFill/>
          <a:ln w="381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2667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Gambar dapat diperlakukan </a:t>
            </a:r>
            <a:endParaRPr lang="en-US" sz="2667" dirty="0">
              <a:solidFill>
                <a:prstClr val="black"/>
              </a:solidFill>
              <a:latin typeface="Agency FB" panose="020B0503020202020204" pitchFamily="34" charset="0"/>
              <a:sym typeface="Arial"/>
            </a:endParaRPr>
          </a:p>
          <a:p>
            <a:pPr algn="ctr"/>
            <a:r>
              <a:rPr lang="x-none" sz="2667" dirty="0">
                <a:solidFill>
                  <a:prstClr val="black"/>
                </a:solidFill>
                <a:latin typeface="Agency FB" panose="020B0503020202020204" pitchFamily="34" charset="0"/>
                <a:sym typeface="Arial"/>
              </a:rPr>
              <a:t>dengan tangan</a:t>
            </a:r>
            <a:endParaRPr lang="ko-KR" altLang="en-US" sz="2667" b="1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cs typeface="Arial" pitchFamily="34" charset="0"/>
              <a:sym typeface="Arial"/>
            </a:endParaRPr>
          </a:p>
        </p:txBody>
      </p:sp>
      <p:pic>
        <p:nvPicPr>
          <p:cNvPr id="31" name="Picture Placeholder 3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5" r="28595"/>
          <a:stretch>
            <a:fillRect/>
          </a:stretch>
        </p:blipFill>
        <p:spPr/>
      </p:pic>
      <p:grpSp>
        <p:nvGrpSpPr>
          <p:cNvPr id="32" name="Shape 746"/>
          <p:cNvGrpSpPr/>
          <p:nvPr/>
        </p:nvGrpSpPr>
        <p:grpSpPr>
          <a:xfrm>
            <a:off x="4804706" y="2004126"/>
            <a:ext cx="486039" cy="739207"/>
            <a:chOff x="4747025" y="2332025"/>
            <a:chExt cx="166850" cy="378750"/>
          </a:xfrm>
          <a:solidFill>
            <a:srgbClr val="002060"/>
          </a:solidFill>
        </p:grpSpPr>
        <p:sp>
          <p:nvSpPr>
            <p:cNvPr id="33" name="Shape 747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4" name="Shape 748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35" name="Shape 964"/>
          <p:cNvGrpSpPr/>
          <p:nvPr/>
        </p:nvGrpSpPr>
        <p:grpSpPr>
          <a:xfrm>
            <a:off x="7019817" y="4271864"/>
            <a:ext cx="543640" cy="718096"/>
            <a:chOff x="1268550" y="929175"/>
            <a:chExt cx="407950" cy="497475"/>
          </a:xfrm>
          <a:solidFill>
            <a:schemeClr val="tx1"/>
          </a:solidFill>
        </p:grpSpPr>
        <p:sp>
          <p:nvSpPr>
            <p:cNvPr id="36" name="Shape 965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7" name="Shape 966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Shape 967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39" name="Freeform 32">
            <a:extLst>
              <a:ext uri="{FF2B5EF4-FFF2-40B4-BE49-F238E27FC236}">
                <a16:creationId xmlns:a16="http://schemas.microsoft.com/office/drawing/2014/main" id="{28688378-B967-469F-8773-98F5B6E87FF3}"/>
              </a:ext>
            </a:extLst>
          </p:cNvPr>
          <p:cNvSpPr/>
          <p:nvPr/>
        </p:nvSpPr>
        <p:spPr>
          <a:xfrm>
            <a:off x="10477158" y="3078652"/>
            <a:ext cx="665399" cy="748643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46FF6E71-F610-4653-A5AC-24C9A4DA4359}"/>
              </a:ext>
            </a:extLst>
          </p:cNvPr>
          <p:cNvSpPr/>
          <p:nvPr/>
        </p:nvSpPr>
        <p:spPr>
          <a:xfrm>
            <a:off x="8604683" y="2189537"/>
            <a:ext cx="594013" cy="5607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black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416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 idx="4294967295"/>
          </p:nvPr>
        </p:nvSpPr>
        <p:spPr>
          <a:xfrm>
            <a:off x="315817" y="235463"/>
            <a:ext cx="4717200" cy="8368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4267" b="1" dirty="0">
                <a:solidFill>
                  <a:srgbClr val="002060"/>
                </a:solidFill>
                <a:latin typeface="Rockwell Extra Bold" panose="02060903040505020403" pitchFamily="18" charset="0"/>
              </a:rPr>
              <a:t>Ilustrasi</a:t>
            </a:r>
            <a:endParaRPr sz="4267" b="1" dirty="0">
              <a:solidFill>
                <a:srgbClr val="00206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315817" y="1072309"/>
            <a:ext cx="5484908" cy="489034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x-none" sz="2400" b="1" dirty="0"/>
              <a:t>Ilustrasi berasal dari bahasa Latin </a:t>
            </a:r>
            <a:r>
              <a:rPr lang="x-none" sz="2400" b="1" i="1" dirty="0"/>
              <a:t>illustrare</a:t>
            </a:r>
            <a:r>
              <a:rPr lang="en-US" sz="2400" b="1" dirty="0"/>
              <a:t>: </a:t>
            </a:r>
            <a:r>
              <a:rPr lang="x-none" sz="2400" b="1" dirty="0"/>
              <a:t>menerangkan atau membuat sesuatu menjadi jelas</a:t>
            </a:r>
            <a:r>
              <a:rPr lang="en-US" sz="2400" b="1" dirty="0"/>
              <a:t>.</a:t>
            </a:r>
            <a:endParaRPr lang="en-US" sz="12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I</a:t>
            </a:r>
            <a:r>
              <a:rPr lang="x-none" sz="2800" b="1" dirty="0"/>
              <a:t>lustrasi</a:t>
            </a:r>
            <a:r>
              <a:rPr lang="en-US" sz="2800" b="1" dirty="0"/>
              <a:t>:</a:t>
            </a:r>
            <a:r>
              <a:rPr lang="x-none" sz="2800" b="1" dirty="0"/>
              <a:t> gambar atau wujud lain yang</a:t>
            </a:r>
            <a:r>
              <a:rPr lang="en-US" sz="2800" b="1" dirty="0"/>
              <a:t> </a:t>
            </a:r>
            <a:r>
              <a:rPr lang="x-none" sz="2800" b="1" dirty="0"/>
              <a:t>bermaksud menerangkan</a:t>
            </a:r>
            <a:r>
              <a:rPr lang="en-US" sz="2800" b="1" dirty="0"/>
              <a:t> </a:t>
            </a:r>
            <a:r>
              <a:rPr lang="x-none" sz="2800" b="1" dirty="0"/>
              <a:t>sesuatu menjadi lebih jelas</a:t>
            </a:r>
            <a:endParaRPr lang="en-US" sz="1400" b="1" dirty="0"/>
          </a:p>
          <a:p>
            <a:pPr marL="342900" indent="-342900">
              <a:buFont typeface="+mj-lt"/>
              <a:buAutoNum type="arabicPeriod"/>
            </a:pPr>
            <a:endParaRPr sz="1400" b="1" dirty="0"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3074" name="Picture 2" descr="Hasil gambar untuk ilustrasi cara dud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932723"/>
            <a:ext cx="5931252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7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 idx="4294967295"/>
          </p:nvPr>
        </p:nvSpPr>
        <p:spPr>
          <a:xfrm>
            <a:off x="418641" y="1410595"/>
            <a:ext cx="47172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333" b="1" dirty="0">
                <a:solidFill>
                  <a:srgbClr val="0070C0"/>
                </a:solidFill>
                <a:latin typeface="Geometr415 Blk BT" panose="020B0802020204020303" pitchFamily="34" charset="0"/>
              </a:rPr>
              <a:t>Karikatur</a:t>
            </a:r>
            <a:endParaRPr sz="5333" b="1" dirty="0">
              <a:solidFill>
                <a:srgbClr val="0070C0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317" name="Shape 317"/>
          <p:cNvSpPr txBox="1">
            <a:spLocks noGrp="1"/>
          </p:cNvSpPr>
          <p:nvPr>
            <p:ph type="body" idx="4294967295"/>
          </p:nvPr>
        </p:nvSpPr>
        <p:spPr>
          <a:xfrm>
            <a:off x="418641" y="2944233"/>
            <a:ext cx="5177928" cy="31517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-US" sz="3733" dirty="0"/>
              <a:t>G</a:t>
            </a:r>
            <a:r>
              <a:rPr lang="x-none" sz="3733" dirty="0"/>
              <a:t>ambar yang disederhanakan bentuknya dan biasanya berisi sindiran.</a:t>
            </a:r>
            <a:endParaRPr sz="3733" dirty="0"/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pic>
        <p:nvPicPr>
          <p:cNvPr id="2050" name="Picture 2" descr="Hasil gambar untuk karikatur pendidik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67" y="932723"/>
            <a:ext cx="7286533" cy="517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/>
        </p:nvSpPr>
        <p:spPr>
          <a:xfrm>
            <a:off x="7480067" y="1213767"/>
            <a:ext cx="3324400" cy="4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latinLnBrk="0"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333" kern="0">
              <a:solidFill>
                <a:srgbClr val="999999"/>
              </a:solidFill>
              <a:cs typeface="Arial"/>
              <a:sym typeface="Arial"/>
            </a:endParaRPr>
          </a:p>
        </p:txBody>
      </p:sp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body" idx="4294967295"/>
          </p:nvPr>
        </p:nvSpPr>
        <p:spPr>
          <a:xfrm>
            <a:off x="146893" y="264406"/>
            <a:ext cx="5282357" cy="574587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01597" indent="0" algn="ctr">
              <a:buNone/>
            </a:pPr>
            <a:r>
              <a:rPr lang="en-US" sz="5333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stellar" panose="020A0402060406010301" pitchFamily="18" charset="0"/>
              </a:rPr>
              <a:t>POSTER</a:t>
            </a:r>
          </a:p>
          <a:p>
            <a:pPr marL="101597" indent="0" algn="ctr">
              <a:buNone/>
            </a:pPr>
            <a:endParaRPr lang="en-US" sz="1467" dirty="0"/>
          </a:p>
          <a:p>
            <a:pPr marL="101597" indent="0" algn="ctr">
              <a:buNone/>
            </a:pPr>
            <a:r>
              <a:rPr lang="en-US" sz="3200" dirty="0" err="1"/>
              <a:t>Gambar</a:t>
            </a:r>
            <a:r>
              <a:rPr lang="en-US" sz="3200" dirty="0"/>
              <a:t> yang </a:t>
            </a:r>
            <a:r>
              <a:rPr lang="en-US" sz="3200" dirty="0" err="1"/>
              <a:t>mengombinasikan</a:t>
            </a:r>
            <a:r>
              <a:rPr lang="en-US" sz="3200" dirty="0"/>
              <a:t> </a:t>
            </a:r>
            <a:r>
              <a:rPr lang="en-US" sz="3200" dirty="0" err="1"/>
              <a:t>unsur-unsur</a:t>
            </a:r>
            <a:r>
              <a:rPr lang="en-US" sz="3200" dirty="0"/>
              <a:t> visual </a:t>
            </a:r>
            <a:r>
              <a:rPr lang="en-US" sz="3200" dirty="0" err="1"/>
              <a:t>seperti</a:t>
            </a:r>
            <a:r>
              <a:rPr lang="en-US" sz="3200" dirty="0"/>
              <a:t>, </a:t>
            </a:r>
            <a:r>
              <a:rPr lang="en-US" sz="3200" dirty="0" err="1"/>
              <a:t>garis</a:t>
            </a:r>
            <a:r>
              <a:rPr lang="en-US" sz="3200" dirty="0"/>
              <a:t>, </a:t>
            </a:r>
            <a:r>
              <a:rPr lang="en-US" sz="3200" dirty="0" err="1"/>
              <a:t>gambar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kata-kata, yang </a:t>
            </a:r>
            <a:r>
              <a:rPr lang="en-US" sz="3200" dirty="0" err="1"/>
              <a:t>bermaksud</a:t>
            </a:r>
            <a:r>
              <a:rPr lang="en-US" sz="3200" dirty="0"/>
              <a:t> </a:t>
            </a:r>
            <a:r>
              <a:rPr lang="en-US" sz="3200" dirty="0" err="1"/>
              <a:t>menarik</a:t>
            </a:r>
            <a:r>
              <a:rPr lang="en-US" sz="3200" dirty="0"/>
              <a:t> </a:t>
            </a:r>
            <a:r>
              <a:rPr lang="en-US" sz="3200" dirty="0" err="1"/>
              <a:t>perhatian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mengkomunikasikan</a:t>
            </a:r>
            <a:r>
              <a:rPr lang="en-US" sz="3200" dirty="0"/>
              <a:t> </a:t>
            </a:r>
            <a:r>
              <a:rPr lang="en-US" sz="3200" dirty="0" err="1"/>
              <a:t>pesan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singkat</a:t>
            </a:r>
            <a:endParaRPr lang="en-US" sz="3200" dirty="0"/>
          </a:p>
          <a:p>
            <a:pPr marL="101597" indent="0" algn="ctr">
              <a:buNone/>
            </a:pPr>
            <a:endParaRPr lang="en-US" sz="2667" dirty="0"/>
          </a:p>
        </p:txBody>
      </p:sp>
      <p:pic>
        <p:nvPicPr>
          <p:cNvPr id="4098" name="Picture 2" descr="Hasil gambar untuk poster tegangan listr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50" y="20570"/>
            <a:ext cx="6662350" cy="68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391</TotalTime>
  <Words>815</Words>
  <Application>Microsoft Office PowerPoint</Application>
  <PresentationFormat>Widescreen</PresentationFormat>
  <Paragraphs>205</Paragraphs>
  <Slides>40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69" baseType="lpstr">
      <vt:lpstr>Agency FB</vt:lpstr>
      <vt:lpstr>Arial</vt:lpstr>
      <vt:lpstr>Arial Rounded MT Bold</vt:lpstr>
      <vt:lpstr>Barlow Light</vt:lpstr>
      <vt:lpstr>Baskerville Old Face</vt:lpstr>
      <vt:lpstr>Berlin Sans FB Demi</vt:lpstr>
      <vt:lpstr>Broadway</vt:lpstr>
      <vt:lpstr>Calibri</vt:lpstr>
      <vt:lpstr>Castellar</vt:lpstr>
      <vt:lpstr>CentSchbkCyrill BT</vt:lpstr>
      <vt:lpstr>Century Gothic</vt:lpstr>
      <vt:lpstr>Consolas</vt:lpstr>
      <vt:lpstr>Courier New</vt:lpstr>
      <vt:lpstr>DFPOP1-W9</vt:lpstr>
      <vt:lpstr>Exotc350 Bd BT</vt:lpstr>
      <vt:lpstr>Footlight MT Light</vt:lpstr>
      <vt:lpstr>Futura Md BT</vt:lpstr>
      <vt:lpstr>Garamond</vt:lpstr>
      <vt:lpstr>Geometr415 Blk BT</vt:lpstr>
      <vt:lpstr>Imprint MT Shadow</vt:lpstr>
      <vt:lpstr>Miriam Libre</vt:lpstr>
      <vt:lpstr>News706 BT</vt:lpstr>
      <vt:lpstr>Palatino Linotype</vt:lpstr>
      <vt:lpstr>Perpetua Titling MT</vt:lpstr>
      <vt:lpstr>Rockwell Extra Bold</vt:lpstr>
      <vt:lpstr>Schadow BT</vt:lpstr>
      <vt:lpstr>Times New Roman</vt:lpstr>
      <vt:lpstr>Wingdings</vt:lpstr>
      <vt:lpstr>Savon</vt:lpstr>
      <vt:lpstr>MEDIA PEMBELAJARAN VISUAL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Ilustrasi</vt:lpstr>
      <vt:lpstr>Karikatur</vt:lpstr>
      <vt:lpstr>PowerPoint Presentation</vt:lpstr>
      <vt:lpstr>PowerPoint Presentation</vt:lpstr>
      <vt:lpstr>Bagan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Realia</vt:lpstr>
      <vt:lpstr>PowerPoint Presentation</vt:lpstr>
      <vt:lpstr>PowerPoint Presentation</vt:lpstr>
      <vt:lpstr>Model</vt:lpstr>
      <vt:lpstr>PowerPoint Presentation</vt:lpstr>
      <vt:lpstr>Overhead Projector (OHP)</vt:lpstr>
      <vt:lpstr>PowerPoint Presentation</vt:lpstr>
      <vt:lpstr>PowerPoint Presentation</vt:lpstr>
      <vt:lpstr>Kelebihan OHP</vt:lpstr>
      <vt:lpstr>Kelemahan OHP</vt:lpstr>
      <vt:lpstr>PowerPoint Presentation</vt:lpstr>
      <vt:lpstr>Kotak Slide</vt:lpstr>
      <vt:lpstr>Kelebihan Slide</vt:lpstr>
      <vt:lpstr>Kelemahan Slide</vt:lpstr>
      <vt:lpstr>PowerPoint Presentation</vt:lpstr>
      <vt:lpstr>PowerPoint Presentation</vt:lpstr>
      <vt:lpstr>Kelebihan Filmstrip</vt:lpstr>
      <vt:lpstr>Kelemahan Filmstrip</vt:lpstr>
      <vt:lpstr>PowerPoint Presentation</vt:lpstr>
      <vt:lpstr>Kelebihan Opaque Projector</vt:lpstr>
      <vt:lpstr>Kekurangan Opaque Projector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Ke 11 MEDIA PEMBELAJARAN VISUAL</dc:title>
  <dc:creator>ASUS</dc:creator>
  <cp:lastModifiedBy>Yeni Raini</cp:lastModifiedBy>
  <cp:revision>25</cp:revision>
  <dcterms:created xsi:type="dcterms:W3CDTF">2022-04-04T04:03:46Z</dcterms:created>
  <dcterms:modified xsi:type="dcterms:W3CDTF">2023-09-26T05:08:16Z</dcterms:modified>
</cp:coreProperties>
</file>