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 bookmarkIdSeed="3">
  <p:sldMasterIdLst>
    <p:sldMasterId id="2147483657" r:id="rId1"/>
  </p:sldMasterIdLst>
  <p:notesMasterIdLst>
    <p:notesMasterId r:id="rId12"/>
  </p:notesMasterIdLst>
  <p:sldIdLst>
    <p:sldId id="304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</p:sldIdLst>
  <p:sldSz cx="9144000" cy="5143500" type="screen16x9"/>
  <p:notesSz cx="6858000" cy="9144000"/>
  <p:embeddedFontLst>
    <p:embeddedFont>
      <p:font typeface="Arvo" panose="020B0604020202020204" charset="0"/>
      <p:regular r:id="rId13"/>
      <p:bold r:id="rId14"/>
      <p:italic r:id="rId15"/>
      <p:boldItalic r:id="rId16"/>
    </p:embeddedFont>
    <p:embeddedFont>
      <p:font typeface="Roboto Condensed Light" panose="020B0604020202020204" charset="0"/>
      <p:regular r:id="rId17"/>
      <p:bold r:id="rId18"/>
      <p:italic r:id="rId19"/>
      <p:boldItalic r:id="rId20"/>
    </p:embeddedFont>
    <p:embeddedFont>
      <p:font typeface="Roboto Condensed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34D931-64FE-44CE-977E-80A500873EDF}">
  <a:tblStyle styleId="{8434D931-64FE-44CE-977E-80A500873EDF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3662" autoAdjust="0"/>
  </p:normalViewPr>
  <p:slideViewPr>
    <p:cSldViewPr>
      <p:cViewPr varScale="1">
        <p:scale>
          <a:sx n="92" d="100"/>
          <a:sy n="92" d="100"/>
        </p:scale>
        <p:origin x="-72" y="-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64236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5697213" y="2635518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Shape 25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Shape 26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Shape 28"/>
          <p:cNvGrpSpPr/>
          <p:nvPr/>
        </p:nvGrpSpPr>
        <p:grpSpPr>
          <a:xfrm rot="10800000" flipH="1">
            <a:off x="-1" y="2924825"/>
            <a:ext cx="6589086" cy="2027267"/>
            <a:chOff x="-9894851" y="-4493254"/>
            <a:chExt cx="21200407" cy="6522739"/>
          </a:xfrm>
        </p:grpSpPr>
        <p:sp>
          <p:nvSpPr>
            <p:cNvPr id="29" name="Shape 29"/>
            <p:cNvSpPr/>
            <p:nvPr/>
          </p:nvSpPr>
          <p:spPr>
            <a:xfrm>
              <a:off x="-9894851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4782955" y="-4493254"/>
              <a:ext cx="6522599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Shape 31"/>
          <p:cNvGrpSpPr/>
          <p:nvPr/>
        </p:nvGrpSpPr>
        <p:grpSpPr>
          <a:xfrm>
            <a:off x="6946841" y="4472722"/>
            <a:ext cx="2202829" cy="670794"/>
            <a:chOff x="5575241" y="4472722"/>
            <a:chExt cx="2202829" cy="670794"/>
          </a:xfrm>
        </p:grpSpPr>
        <p:sp>
          <p:nvSpPr>
            <p:cNvPr id="32" name="Shape 32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33" name="Shape 33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34" name="Shape 34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6" name="Shape 36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37" name="Shape 37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463525" y="3975448"/>
            <a:ext cx="4094400" cy="78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0"/>
              </a:spcBef>
              <a:buClr>
                <a:srgbClr val="FF9800"/>
              </a:buClr>
              <a:buSzPct val="100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Shape 62"/>
          <p:cNvGrpSpPr/>
          <p:nvPr/>
        </p:nvGrpSpPr>
        <p:grpSpPr>
          <a:xfrm>
            <a:off x="-3" y="40"/>
            <a:ext cx="7072430" cy="1327314"/>
            <a:chOff x="-3" y="40"/>
            <a:chExt cx="7072430" cy="1327314"/>
          </a:xfrm>
        </p:grpSpPr>
        <p:sp>
          <p:nvSpPr>
            <p:cNvPr id="63" name="Shape 63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Shape 64"/>
            <p:cNvGrpSpPr/>
            <p:nvPr/>
          </p:nvGrpSpPr>
          <p:grpSpPr>
            <a:xfrm rot="10800000" flipH="1">
              <a:off x="2" y="40"/>
              <a:ext cx="6756167" cy="1327314"/>
              <a:chOff x="-2168137" y="330075"/>
              <a:chExt cx="8650662" cy="1699506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-2168137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4783024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Shape 67"/>
            <p:cNvGrpSpPr/>
            <p:nvPr/>
          </p:nvGrpSpPr>
          <p:grpSpPr>
            <a:xfrm rot="10800000" flipH="1">
              <a:off x="-3" y="381007"/>
              <a:ext cx="7072430" cy="771743"/>
              <a:chOff x="-9092084" y="330075"/>
              <a:chExt cx="15574609" cy="1699501"/>
            </a:xfrm>
          </p:grpSpPr>
          <p:sp>
            <p:nvSpPr>
              <p:cNvPr id="68" name="Shape 6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4783024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Shape 70"/>
          <p:cNvGrpSpPr/>
          <p:nvPr/>
        </p:nvGrpSpPr>
        <p:grpSpPr>
          <a:xfrm>
            <a:off x="6946841" y="4472722"/>
            <a:ext cx="2202829" cy="670794"/>
            <a:chOff x="5575241" y="4472722"/>
            <a:chExt cx="2202829" cy="670794"/>
          </a:xfrm>
        </p:grpSpPr>
        <p:sp>
          <p:nvSpPr>
            <p:cNvPr id="71" name="Shape 71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72" name="Shape 72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73" name="Shape 73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75" name="Shape 75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76" name="Shape 76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Shape 125"/>
          <p:cNvGrpSpPr/>
          <p:nvPr/>
        </p:nvGrpSpPr>
        <p:grpSpPr>
          <a:xfrm>
            <a:off x="-3" y="40"/>
            <a:ext cx="7072430" cy="1327314"/>
            <a:chOff x="-3" y="40"/>
            <a:chExt cx="7072430" cy="1327314"/>
          </a:xfrm>
        </p:grpSpPr>
        <p:sp>
          <p:nvSpPr>
            <p:cNvPr id="126" name="Shape 12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Shape 127"/>
            <p:cNvGrpSpPr/>
            <p:nvPr/>
          </p:nvGrpSpPr>
          <p:grpSpPr>
            <a:xfrm rot="10800000" flipH="1">
              <a:off x="2" y="40"/>
              <a:ext cx="6756167" cy="1327314"/>
              <a:chOff x="-2168137" y="330075"/>
              <a:chExt cx="8650662" cy="1699506"/>
            </a:xfrm>
          </p:grpSpPr>
          <p:sp>
            <p:nvSpPr>
              <p:cNvPr id="128" name="Shape 128"/>
              <p:cNvSpPr/>
              <p:nvPr/>
            </p:nvSpPr>
            <p:spPr>
              <a:xfrm>
                <a:off x="-2168137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Shape 129"/>
              <p:cNvSpPr/>
              <p:nvPr/>
            </p:nvSpPr>
            <p:spPr>
              <a:xfrm>
                <a:off x="4783024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Shape 130"/>
            <p:cNvGrpSpPr/>
            <p:nvPr/>
          </p:nvGrpSpPr>
          <p:grpSpPr>
            <a:xfrm rot="10800000" flipH="1">
              <a:off x="-3" y="381007"/>
              <a:ext cx="7072430" cy="771743"/>
              <a:chOff x="-9092084" y="330075"/>
              <a:chExt cx="15574609" cy="1699501"/>
            </a:xfrm>
          </p:grpSpPr>
          <p:sp>
            <p:nvSpPr>
              <p:cNvPr id="131" name="Shape 131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Shape 132"/>
              <p:cNvSpPr/>
              <p:nvPr/>
            </p:nvSpPr>
            <p:spPr>
              <a:xfrm>
                <a:off x="4783024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Shape 133"/>
          <p:cNvGrpSpPr/>
          <p:nvPr/>
        </p:nvGrpSpPr>
        <p:grpSpPr>
          <a:xfrm>
            <a:off x="6946841" y="4472722"/>
            <a:ext cx="2202829" cy="670794"/>
            <a:chOff x="5575241" y="4472722"/>
            <a:chExt cx="2202829" cy="670794"/>
          </a:xfrm>
        </p:grpSpPr>
        <p:sp>
          <p:nvSpPr>
            <p:cNvPr id="134" name="Shape 134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35" name="Shape 135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136" name="Shape 136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7" name="Shape 13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38" name="Shape 138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139" name="Shape 139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40" name="Shape 140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60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lvl="1">
              <a:spcBef>
                <a:spcPts val="48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lvl="2">
              <a:spcBef>
                <a:spcPts val="48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lvl="3">
              <a:spcBef>
                <a:spcPts val="36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lvl="4">
              <a:spcBef>
                <a:spcPts val="36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lvl="5">
              <a:spcBef>
                <a:spcPts val="36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lvl="6">
              <a:spcBef>
                <a:spcPts val="36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lvl="7">
              <a:spcBef>
                <a:spcPts val="36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lvl="8">
              <a:spcBef>
                <a:spcPts val="360"/>
              </a:spcBef>
              <a:spcAft>
                <a:spcPts val="1000"/>
              </a:spcAft>
              <a:buNone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" sz="1200" b="1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21"/>
          <p:cNvSpPr txBox="1">
            <a:spLocks noGrp="1"/>
          </p:cNvSpPr>
          <p:nvPr>
            <p:ph type="ctrTitle"/>
          </p:nvPr>
        </p:nvSpPr>
        <p:spPr>
          <a:xfrm>
            <a:off x="323528" y="3981258"/>
            <a:ext cx="5184576" cy="89474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PERKEMBANG BIAKAN</a:t>
            </a:r>
            <a:br>
              <a:rPr lang="en-US" dirty="0" smtClean="0"/>
            </a:br>
            <a:r>
              <a:rPr lang="en-US" sz="8000" dirty="0" err="1" smtClean="0"/>
              <a:t>Hewan</a:t>
            </a:r>
            <a:endParaRPr lang="en" sz="8000" dirty="0"/>
          </a:p>
        </p:txBody>
      </p:sp>
      <p:sp>
        <p:nvSpPr>
          <p:cNvPr id="9" name="Shape 2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</a:t>
            </a:fld>
            <a:endParaRPr lang="en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23478"/>
            <a:ext cx="3744416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916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10</a:t>
            </a:fld>
            <a:endParaRPr lang="e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7584" y="417134"/>
            <a:ext cx="576064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/>
          <a:p>
            <a:pPr lvl="0">
              <a:buClr>
                <a:srgbClr val="FFFFFF"/>
              </a:buClr>
              <a:buSzPct val="100000"/>
            </a:pPr>
            <a:r>
              <a:rPr lang="fi-FI" sz="2400" b="1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Reproduksi Pada Hewan</a:t>
            </a:r>
          </a:p>
        </p:txBody>
      </p:sp>
      <p:grpSp>
        <p:nvGrpSpPr>
          <p:cNvPr id="6" name="Shape 239"/>
          <p:cNvGrpSpPr/>
          <p:nvPr/>
        </p:nvGrpSpPr>
        <p:grpSpPr>
          <a:xfrm>
            <a:off x="282215" y="642662"/>
            <a:ext cx="369504" cy="369504"/>
            <a:chOff x="2594050" y="1631825"/>
            <a:chExt cx="439625" cy="439625"/>
          </a:xfrm>
        </p:grpSpPr>
        <p:sp>
          <p:nvSpPr>
            <p:cNvPr id="7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" name="Text Placeholder 18"/>
          <p:cNvSpPr txBox="1">
            <a:spLocks/>
          </p:cNvSpPr>
          <p:nvPr/>
        </p:nvSpPr>
        <p:spPr>
          <a:xfrm>
            <a:off x="4292352" y="555526"/>
            <a:ext cx="2007840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800" b="1" dirty="0">
                <a:solidFill>
                  <a:srgbClr val="FFC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Genera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tif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067944" y="411510"/>
            <a:ext cx="83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1560" y="1707654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5616" y="1707654"/>
            <a:ext cx="201622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Ovovivipar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3707904" y="1707654"/>
            <a:ext cx="4896544" cy="26776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/>
              <a:t>Berkembang</a:t>
            </a:r>
            <a:r>
              <a:rPr lang="en-US" sz="1600" dirty="0"/>
              <a:t> </a:t>
            </a:r>
            <a:r>
              <a:rPr lang="en-US" sz="1600" dirty="0" err="1"/>
              <a:t>biak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bertelur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melahirkan</a:t>
            </a:r>
            <a:r>
              <a:rPr lang="en-US" sz="1600" dirty="0"/>
              <a:t>.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halnya</a:t>
            </a:r>
            <a:r>
              <a:rPr lang="en-US" sz="1600" dirty="0"/>
              <a:t> </a:t>
            </a:r>
            <a:r>
              <a:rPr lang="en-US" sz="1600" dirty="0" err="1"/>
              <a:t>hewan</a:t>
            </a:r>
            <a:r>
              <a:rPr lang="en-US" sz="1600" dirty="0"/>
              <a:t> yang </a:t>
            </a:r>
            <a:r>
              <a:rPr lang="en-US" sz="1600" dirty="0" err="1"/>
              <a:t>bertelur</a:t>
            </a:r>
            <a:r>
              <a:rPr lang="en-US" sz="1600" dirty="0"/>
              <a:t>, </a:t>
            </a:r>
            <a:r>
              <a:rPr lang="en-US" sz="1600" dirty="0" err="1"/>
              <a:t>pembuahan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tubuh</a:t>
            </a:r>
            <a:r>
              <a:rPr lang="en-US" sz="1600" dirty="0"/>
              <a:t> </a:t>
            </a:r>
            <a:r>
              <a:rPr lang="en-US" sz="1600" dirty="0" err="1"/>
              <a:t>betina</a:t>
            </a:r>
            <a:r>
              <a:rPr lang="en-US" sz="1600" dirty="0"/>
              <a:t> </a:t>
            </a:r>
            <a:r>
              <a:rPr lang="en-US" sz="1600" dirty="0" err="1"/>
              <a:t>kemudian</a:t>
            </a:r>
            <a:r>
              <a:rPr lang="en-US" sz="1600" dirty="0"/>
              <a:t> </a:t>
            </a:r>
            <a:r>
              <a:rPr lang="en-US" sz="1600" dirty="0" err="1"/>
              <a:t>setelah</a:t>
            </a:r>
            <a:r>
              <a:rPr lang="en-US" sz="1600" dirty="0"/>
              <a:t> </a:t>
            </a:r>
            <a:r>
              <a:rPr lang="en-US" sz="1600" dirty="0" err="1"/>
              <a:t>pembuahan</a:t>
            </a:r>
            <a:r>
              <a:rPr lang="en-US" sz="1600" dirty="0"/>
              <a:t> </a:t>
            </a:r>
            <a:r>
              <a:rPr lang="en-US" sz="1600" dirty="0" err="1"/>
              <a:t>terbentuklah</a:t>
            </a:r>
            <a:r>
              <a:rPr lang="en-US" sz="1600" dirty="0"/>
              <a:t> </a:t>
            </a:r>
            <a:r>
              <a:rPr lang="en-US" sz="1600" dirty="0" err="1"/>
              <a:t>telur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dilahirkan</a:t>
            </a:r>
            <a:r>
              <a:rPr lang="en-US" sz="1600" dirty="0"/>
              <a:t> </a:t>
            </a:r>
            <a:r>
              <a:rPr lang="en-US" sz="1600" dirty="0" err="1"/>
              <a:t>setelah</a:t>
            </a:r>
            <a:r>
              <a:rPr lang="en-US" sz="1600" dirty="0"/>
              <a:t> </a:t>
            </a:r>
            <a:r>
              <a:rPr lang="en-US" sz="1600" dirty="0" err="1"/>
              <a:t>telur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menetas</a:t>
            </a:r>
            <a:r>
              <a:rPr lang="en-US" sz="1600" dirty="0"/>
              <a:t>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tubuh</a:t>
            </a:r>
            <a:r>
              <a:rPr lang="en-US" sz="1600" dirty="0"/>
              <a:t> </a:t>
            </a:r>
            <a:r>
              <a:rPr lang="en-US" sz="1600" dirty="0" err="1"/>
              <a:t>betina</a:t>
            </a:r>
            <a:r>
              <a:rPr lang="en-US" sz="1600" dirty="0"/>
              <a:t>. </a:t>
            </a:r>
            <a:r>
              <a:rPr lang="en-US" sz="1600" dirty="0" err="1"/>
              <a:t>Sumber</a:t>
            </a:r>
            <a:r>
              <a:rPr lang="en-US" sz="1600" dirty="0"/>
              <a:t> </a:t>
            </a:r>
            <a:r>
              <a:rPr lang="en-US" sz="1600" dirty="0" err="1"/>
              <a:t>makanan</a:t>
            </a:r>
            <a:r>
              <a:rPr lang="en-US" sz="1600" dirty="0"/>
              <a:t> </a:t>
            </a:r>
            <a:r>
              <a:rPr lang="en-US" sz="1600" dirty="0" err="1"/>
              <a:t>embrio</a:t>
            </a:r>
            <a:r>
              <a:rPr lang="en-US" sz="1600" dirty="0"/>
              <a:t> </a:t>
            </a:r>
            <a:r>
              <a:rPr lang="en-US" sz="1600" dirty="0" err="1"/>
              <a:t>berasal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telur</a:t>
            </a:r>
            <a:r>
              <a:rPr lang="en-US" sz="1600" dirty="0"/>
              <a:t>.</a:t>
            </a:r>
          </a:p>
          <a:p>
            <a:pPr algn="just">
              <a:lnSpc>
                <a:spcPct val="150000"/>
              </a:lnSpc>
            </a:pP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3848149"/>
            <a:ext cx="1944216" cy="30777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Kuda</a:t>
            </a:r>
            <a:r>
              <a:rPr lang="en-US" i="1" dirty="0"/>
              <a:t> </a:t>
            </a:r>
            <a:r>
              <a:rPr lang="en-US" i="1" dirty="0" err="1"/>
              <a:t>laut</a:t>
            </a:r>
            <a:endParaRPr lang="en-US" i="1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563888" y="1757325"/>
            <a:ext cx="0" cy="261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2407989"/>
            <a:ext cx="2520280" cy="1390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2</a:t>
            </a:fld>
            <a:endParaRPr lang="en"/>
          </a:p>
        </p:txBody>
      </p:sp>
      <p:sp>
        <p:nvSpPr>
          <p:cNvPr id="34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228600" lvl="0">
              <a:spcAft>
                <a:spcPts val="1000"/>
              </a:spcAft>
            </a:pPr>
            <a:r>
              <a:rPr lang="en-US" dirty="0" err="1"/>
              <a:t>Reproduksi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Hewan</a:t>
            </a:r>
            <a:endParaRPr lang="en" dirty="0"/>
          </a:p>
        </p:txBody>
      </p:sp>
      <p:sp>
        <p:nvSpPr>
          <p:cNvPr id="36" name="AutoShape 6" descr="Gambar terka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2771800" y="1779662"/>
            <a:ext cx="2952328" cy="360040"/>
            <a:chOff x="1475656" y="1923678"/>
            <a:chExt cx="2736304" cy="648072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1475656" y="1923678"/>
              <a:ext cx="0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1475656" y="1923678"/>
              <a:ext cx="27363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211960" y="1923678"/>
              <a:ext cx="0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2339752" y="2139702"/>
            <a:ext cx="891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Vegetatif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198736" y="2139702"/>
            <a:ext cx="1019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dirty="0" err="1"/>
              <a:t>Generatif</a:t>
            </a:r>
            <a:r>
              <a:rPr lang="en-US" dirty="0"/>
              <a:t>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699792" y="141962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 err="1"/>
              <a:t>Reproduksi</a:t>
            </a:r>
            <a:r>
              <a:rPr lang="en-US" sz="1800" b="1" dirty="0"/>
              <a:t> </a:t>
            </a:r>
            <a:r>
              <a:rPr lang="en-US" sz="1800" b="1" dirty="0" err="1"/>
              <a:t>Pada</a:t>
            </a:r>
            <a:r>
              <a:rPr lang="en-US" sz="1800" b="1" dirty="0"/>
              <a:t> </a:t>
            </a:r>
            <a:r>
              <a:rPr lang="en-US" sz="1800" b="1" dirty="0" err="1"/>
              <a:t>Hewan</a:t>
            </a:r>
            <a:endParaRPr lang="en-US" sz="1800" b="1" dirty="0"/>
          </a:p>
        </p:txBody>
      </p:sp>
      <p:grpSp>
        <p:nvGrpSpPr>
          <p:cNvPr id="55" name="Group 38"/>
          <p:cNvGrpSpPr/>
          <p:nvPr/>
        </p:nvGrpSpPr>
        <p:grpSpPr>
          <a:xfrm>
            <a:off x="1115616" y="2499742"/>
            <a:ext cx="3312368" cy="648072"/>
            <a:chOff x="1814359" y="3128069"/>
            <a:chExt cx="1440160" cy="648072"/>
          </a:xfrm>
        </p:grpSpPr>
        <p:cxnSp>
          <p:nvCxnSpPr>
            <p:cNvPr id="58" name="Straight Connector 23"/>
            <p:cNvCxnSpPr/>
            <p:nvPr/>
          </p:nvCxnSpPr>
          <p:spPr>
            <a:xfrm>
              <a:off x="2534439" y="3128069"/>
              <a:ext cx="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 28"/>
            <p:cNvGrpSpPr/>
            <p:nvPr/>
          </p:nvGrpSpPr>
          <p:grpSpPr>
            <a:xfrm>
              <a:off x="1814359" y="3416101"/>
              <a:ext cx="1440160" cy="360040"/>
              <a:chOff x="1475656" y="1923678"/>
              <a:chExt cx="2736304" cy="648072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1475656" y="1923678"/>
                <a:ext cx="0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1475656" y="1923678"/>
                <a:ext cx="27363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4211960" y="1923678"/>
                <a:ext cx="0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TextBox 55"/>
          <p:cNvSpPr txBox="1"/>
          <p:nvPr/>
        </p:nvSpPr>
        <p:spPr>
          <a:xfrm>
            <a:off x="755576" y="3219822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Tunas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123728" y="321982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Fragmentasi</a:t>
            </a:r>
            <a:r>
              <a:rPr lang="en-US" dirty="0"/>
              <a:t> </a:t>
            </a:r>
          </a:p>
        </p:txBody>
      </p:sp>
      <p:grpSp>
        <p:nvGrpSpPr>
          <p:cNvPr id="47" name="Group 38"/>
          <p:cNvGrpSpPr/>
          <p:nvPr/>
        </p:nvGrpSpPr>
        <p:grpSpPr>
          <a:xfrm>
            <a:off x="395537" y="3579862"/>
            <a:ext cx="1440159" cy="936104"/>
            <a:chOff x="1814359" y="3128069"/>
            <a:chExt cx="1440160" cy="648072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534439" y="3128069"/>
              <a:ext cx="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28"/>
            <p:cNvGrpSpPr/>
            <p:nvPr/>
          </p:nvGrpSpPr>
          <p:grpSpPr>
            <a:xfrm>
              <a:off x="1814359" y="3416101"/>
              <a:ext cx="1440160" cy="360040"/>
              <a:chOff x="1475656" y="1923678"/>
              <a:chExt cx="2736304" cy="648072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1475656" y="1923678"/>
                <a:ext cx="0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>
                <a:off x="1475656" y="1923678"/>
                <a:ext cx="27363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211960" y="1923678"/>
                <a:ext cx="0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7"/>
          <p:cNvSpPr txBox="1"/>
          <p:nvPr/>
        </p:nvSpPr>
        <p:spPr>
          <a:xfrm>
            <a:off x="-36512" y="449622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Hydra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87624" y="4476475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Colelenterata</a:t>
            </a:r>
            <a:endParaRPr lang="en-US" dirty="0"/>
          </a:p>
        </p:txBody>
      </p:sp>
      <p:cxnSp>
        <p:nvCxnSpPr>
          <p:cNvPr id="63" name="Straight Connector 23"/>
          <p:cNvCxnSpPr>
            <a:endCxn id="57" idx="0"/>
          </p:cNvCxnSpPr>
          <p:nvPr/>
        </p:nvCxnSpPr>
        <p:spPr>
          <a:xfrm>
            <a:off x="2771800" y="278777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23"/>
          <p:cNvCxnSpPr>
            <a:stCxn id="57" idx="2"/>
            <a:endCxn id="67" idx="0"/>
          </p:cNvCxnSpPr>
          <p:nvPr/>
        </p:nvCxnSpPr>
        <p:spPr>
          <a:xfrm>
            <a:off x="2771800" y="3527599"/>
            <a:ext cx="0" cy="340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123728" y="386789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Cacing</a:t>
            </a:r>
            <a:r>
              <a:rPr lang="en-US" dirty="0"/>
              <a:t> </a:t>
            </a:r>
            <a:r>
              <a:rPr lang="en-US" dirty="0" err="1"/>
              <a:t>Pipih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707904" y="321982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Membelah</a:t>
            </a:r>
            <a:r>
              <a:rPr lang="en-US" dirty="0"/>
              <a:t> </a:t>
            </a:r>
            <a:r>
              <a:rPr lang="en-US" dirty="0" err="1"/>
              <a:t>Diri</a:t>
            </a:r>
            <a:endParaRPr lang="en-US" dirty="0"/>
          </a:p>
        </p:txBody>
      </p:sp>
      <p:grpSp>
        <p:nvGrpSpPr>
          <p:cNvPr id="72" name="Group 38"/>
          <p:cNvGrpSpPr/>
          <p:nvPr/>
        </p:nvGrpSpPr>
        <p:grpSpPr>
          <a:xfrm>
            <a:off x="5076056" y="3075806"/>
            <a:ext cx="3312368" cy="936104"/>
            <a:chOff x="1814359" y="3128069"/>
            <a:chExt cx="1440160" cy="648072"/>
          </a:xfrm>
        </p:grpSpPr>
        <p:cxnSp>
          <p:nvCxnSpPr>
            <p:cNvPr id="73" name="Straight Connector 23"/>
            <p:cNvCxnSpPr/>
            <p:nvPr/>
          </p:nvCxnSpPr>
          <p:spPr>
            <a:xfrm>
              <a:off x="2534439" y="3128069"/>
              <a:ext cx="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28"/>
            <p:cNvGrpSpPr/>
            <p:nvPr/>
          </p:nvGrpSpPr>
          <p:grpSpPr>
            <a:xfrm>
              <a:off x="1814359" y="3416101"/>
              <a:ext cx="1440160" cy="360040"/>
              <a:chOff x="1475656" y="1923678"/>
              <a:chExt cx="2736304" cy="648072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1475656" y="1923678"/>
                <a:ext cx="0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H="1">
                <a:off x="1475656" y="1923678"/>
                <a:ext cx="27363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4211960" y="1923678"/>
                <a:ext cx="0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8" name="TextBox 77"/>
          <p:cNvSpPr txBox="1"/>
          <p:nvPr/>
        </p:nvSpPr>
        <p:spPr>
          <a:xfrm>
            <a:off x="4716016" y="3992165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Vivipar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6084168" y="3992165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Ovipar</a:t>
            </a:r>
            <a:endParaRPr lang="en-US" dirty="0"/>
          </a:p>
        </p:txBody>
      </p:sp>
      <p:cxnSp>
        <p:nvCxnSpPr>
          <p:cNvPr id="80" name="Straight Connector 23"/>
          <p:cNvCxnSpPr/>
          <p:nvPr/>
        </p:nvCxnSpPr>
        <p:spPr>
          <a:xfrm>
            <a:off x="6732240" y="329183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668344" y="399216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Ovovivipar</a:t>
            </a:r>
            <a:endParaRPr lang="en-US" dirty="0"/>
          </a:p>
        </p:txBody>
      </p:sp>
      <p:cxnSp>
        <p:nvCxnSpPr>
          <p:cNvPr id="82" name="Straight Connector 23"/>
          <p:cNvCxnSpPr/>
          <p:nvPr/>
        </p:nvCxnSpPr>
        <p:spPr>
          <a:xfrm>
            <a:off x="5724128" y="249974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23"/>
          <p:cNvCxnSpPr/>
          <p:nvPr/>
        </p:nvCxnSpPr>
        <p:spPr>
          <a:xfrm>
            <a:off x="5724128" y="3075806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3</a:t>
            </a:fld>
            <a:endParaRPr lang="en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7584" y="417134"/>
            <a:ext cx="576064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/>
          <a:p>
            <a:pPr lvl="0">
              <a:buClr>
                <a:srgbClr val="FFFFFF"/>
              </a:buClr>
              <a:buSzPct val="100000"/>
            </a:pPr>
            <a:r>
              <a:rPr lang="fi-FI" sz="2400" b="1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Reproduksi Pada Hewan</a:t>
            </a:r>
          </a:p>
        </p:txBody>
      </p:sp>
      <p:grpSp>
        <p:nvGrpSpPr>
          <p:cNvPr id="5" name="Shape 239"/>
          <p:cNvGrpSpPr/>
          <p:nvPr/>
        </p:nvGrpSpPr>
        <p:grpSpPr>
          <a:xfrm>
            <a:off x="282215" y="642662"/>
            <a:ext cx="369504" cy="369504"/>
            <a:chOff x="2594050" y="1631825"/>
            <a:chExt cx="439625" cy="439625"/>
          </a:xfrm>
        </p:grpSpPr>
        <p:sp>
          <p:nvSpPr>
            <p:cNvPr id="6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0" name="Text Placeholder 18"/>
          <p:cNvSpPr txBox="1">
            <a:spLocks/>
          </p:cNvSpPr>
          <p:nvPr/>
        </p:nvSpPr>
        <p:spPr>
          <a:xfrm>
            <a:off x="4292352" y="555526"/>
            <a:ext cx="2007840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Vegetatif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67944" y="411510"/>
            <a:ext cx="83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36096" y="1707654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40152" y="1707654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/>
              <a:t>Tunas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6096" y="2706474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40152" y="2706474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Fragmentasi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436096" y="3570570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40152" y="3570570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Membelah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endParaRPr lang="en-US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255712" y="1611818"/>
            <a:ext cx="4176464" cy="26776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u="sng" dirty="0" err="1"/>
              <a:t>Perkembangbiakan</a:t>
            </a:r>
            <a:r>
              <a:rPr lang="en-US" sz="1600" u="sng" dirty="0"/>
              <a:t> </a:t>
            </a:r>
            <a:r>
              <a:rPr lang="en-US" sz="1600" u="sng" dirty="0" err="1"/>
              <a:t>vegetatif</a:t>
            </a:r>
            <a:r>
              <a:rPr lang="en-US" sz="1600" u="sng" dirty="0"/>
              <a:t>/</a:t>
            </a:r>
            <a:r>
              <a:rPr lang="en-US" sz="1600" u="sng" dirty="0" err="1"/>
              <a:t>tanpa</a:t>
            </a:r>
            <a:r>
              <a:rPr lang="en-US" sz="1600" u="sng" dirty="0"/>
              <a:t> </a:t>
            </a:r>
            <a:r>
              <a:rPr lang="en-US" sz="1600" u="sng" dirty="0" err="1"/>
              <a:t>melalui</a:t>
            </a:r>
            <a:r>
              <a:rPr lang="en-US" sz="1600" u="sng" dirty="0"/>
              <a:t> </a:t>
            </a:r>
            <a:r>
              <a:rPr lang="en-US" sz="1600" u="sng" dirty="0" err="1"/>
              <a:t>peristiwa</a:t>
            </a:r>
            <a:r>
              <a:rPr lang="en-US" sz="1600" u="sng" dirty="0"/>
              <a:t> </a:t>
            </a:r>
            <a:r>
              <a:rPr lang="en-US" sz="1600" u="sng" dirty="0" err="1"/>
              <a:t>perkawinan</a:t>
            </a:r>
            <a:r>
              <a:rPr lang="en-US" sz="1600" u="sng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/>
              <a:t>proses</a:t>
            </a:r>
            <a:r>
              <a:rPr lang="en-US" sz="1600" dirty="0"/>
              <a:t> </a:t>
            </a:r>
            <a:r>
              <a:rPr lang="en-US" sz="1600" dirty="0" err="1"/>
              <a:t>pembuahan</a:t>
            </a:r>
            <a:r>
              <a:rPr lang="en-US" sz="1600" dirty="0"/>
              <a:t> </a:t>
            </a:r>
            <a:r>
              <a:rPr lang="en-US" sz="1600" dirty="0" err="1"/>
              <a:t>sel</a:t>
            </a:r>
            <a:r>
              <a:rPr lang="en-US" sz="1600" dirty="0"/>
              <a:t> </a:t>
            </a:r>
            <a:r>
              <a:rPr lang="en-US" sz="1600" dirty="0" err="1"/>
              <a:t>kelamin</a:t>
            </a:r>
            <a:r>
              <a:rPr lang="en-US" sz="1600" dirty="0"/>
              <a:t> </a:t>
            </a:r>
            <a:r>
              <a:rPr lang="en-US" sz="1600" dirty="0" err="1"/>
              <a:t>betina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sel</a:t>
            </a:r>
            <a:r>
              <a:rPr lang="en-US" sz="1600" dirty="0"/>
              <a:t> </a:t>
            </a:r>
            <a:r>
              <a:rPr lang="en-US" sz="1600" dirty="0" err="1"/>
              <a:t>kelamin</a:t>
            </a:r>
            <a:r>
              <a:rPr lang="en-US" sz="1600" dirty="0"/>
              <a:t> </a:t>
            </a:r>
            <a:r>
              <a:rPr lang="en-US" sz="1600" dirty="0" err="1"/>
              <a:t>jantan</a:t>
            </a:r>
            <a:r>
              <a:rPr lang="en-US" sz="1600" dirty="0"/>
              <a:t> yang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hewan</a:t>
            </a:r>
            <a:r>
              <a:rPr lang="en-US" sz="1600" dirty="0"/>
              <a:t> </a:t>
            </a:r>
            <a:r>
              <a:rPr lang="en-US" sz="1600" dirty="0" err="1"/>
              <a:t>tingkat</a:t>
            </a:r>
            <a:r>
              <a:rPr lang="en-US" sz="1600" dirty="0"/>
              <a:t> </a:t>
            </a:r>
            <a:r>
              <a:rPr lang="en-US" sz="1600" dirty="0" err="1"/>
              <a:t>rendah</a:t>
            </a:r>
            <a:r>
              <a:rPr lang="en-US" sz="1600" dirty="0"/>
              <a:t>. </a:t>
            </a:r>
            <a:r>
              <a:rPr lang="en-US" sz="1600" dirty="0" err="1"/>
              <a:t>Hewan</a:t>
            </a:r>
            <a:r>
              <a:rPr lang="en-US" sz="1600" dirty="0"/>
              <a:t> </a:t>
            </a:r>
            <a:r>
              <a:rPr lang="en-US" sz="1600" dirty="0" err="1"/>
              <a:t>tingkat</a:t>
            </a:r>
            <a:r>
              <a:rPr lang="en-US" sz="1600" dirty="0"/>
              <a:t> </a:t>
            </a:r>
            <a:r>
              <a:rPr lang="en-US" sz="1600" dirty="0" err="1"/>
              <a:t>rendah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hewan</a:t>
            </a:r>
            <a:r>
              <a:rPr lang="en-US" sz="1600" dirty="0"/>
              <a:t> yang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struktur</a:t>
            </a:r>
            <a:r>
              <a:rPr lang="en-US" sz="1600" dirty="0"/>
              <a:t> </a:t>
            </a:r>
            <a:r>
              <a:rPr lang="en-US" sz="1600" dirty="0" err="1"/>
              <a:t>tubuh</a:t>
            </a:r>
            <a:r>
              <a:rPr lang="en-US" sz="1600" dirty="0"/>
              <a:t> yang </a:t>
            </a:r>
            <a:r>
              <a:rPr lang="en-US" sz="1600" dirty="0" err="1"/>
              <a:t>sempurna</a:t>
            </a:r>
            <a:endParaRPr lang="en-US" sz="1600" dirty="0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4788024" y="987574"/>
            <a:ext cx="8384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8024" y="192367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88024" y="285978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88024" y="379588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4</a:t>
            </a:fld>
            <a:endParaRPr lang="en"/>
          </a:p>
        </p:txBody>
      </p:sp>
      <p:sp>
        <p:nvSpPr>
          <p:cNvPr id="4" name="TextBox 3"/>
          <p:cNvSpPr txBox="1"/>
          <p:nvPr/>
        </p:nvSpPr>
        <p:spPr>
          <a:xfrm>
            <a:off x="251520" y="1419622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1419622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/>
              <a:t>Tunas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3003798"/>
            <a:ext cx="3168352" cy="195381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1923678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Hydra</a:t>
            </a:r>
          </a:p>
          <a:p>
            <a:r>
              <a:rPr lang="en-US" sz="1600" dirty="0" err="1"/>
              <a:t>Muncul</a:t>
            </a:r>
            <a:r>
              <a:rPr lang="en-US" sz="1600" dirty="0"/>
              <a:t> tunas </a:t>
            </a:r>
            <a:r>
              <a:rPr lang="en-US" sz="1600" dirty="0" err="1"/>
              <a:t>kecil</a:t>
            </a:r>
            <a:r>
              <a:rPr lang="en-US" sz="1600" dirty="0"/>
              <a:t>, tunas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melepaskan</a:t>
            </a:r>
            <a:r>
              <a:rPr lang="en-US" sz="1600" dirty="0"/>
              <a:t> </a:t>
            </a:r>
            <a:r>
              <a:rPr lang="en-US" sz="1600" dirty="0" err="1"/>
              <a:t>diri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organisme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88224" y="1604288"/>
            <a:ext cx="20882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Coelenterata</a:t>
            </a:r>
            <a:endParaRPr lang="en-US" sz="2000" dirty="0"/>
          </a:p>
          <a:p>
            <a:r>
              <a:rPr lang="en-US" sz="1600" dirty="0" err="1"/>
              <a:t>Membentuk</a:t>
            </a:r>
            <a:r>
              <a:rPr lang="en-US" sz="1600" dirty="0"/>
              <a:t> </a:t>
            </a:r>
            <a:r>
              <a:rPr lang="en-US" sz="1600" dirty="0" err="1"/>
              <a:t>kuncup</a:t>
            </a:r>
            <a:r>
              <a:rPr lang="en-US" sz="1600" dirty="0"/>
              <a:t> </a:t>
            </a:r>
            <a:r>
              <a:rPr lang="en-US" sz="1600" dirty="0" err="1"/>
              <a:t>berupa</a:t>
            </a:r>
            <a:r>
              <a:rPr lang="en-US" sz="1600" dirty="0"/>
              <a:t> </a:t>
            </a:r>
            <a:r>
              <a:rPr lang="en-US" sz="1600" dirty="0" err="1"/>
              <a:t>tentakel</a:t>
            </a:r>
            <a:r>
              <a:rPr lang="en-US" sz="1600" dirty="0"/>
              <a:t> </a:t>
            </a:r>
            <a:r>
              <a:rPr lang="en-US" sz="1600" dirty="0" err="1"/>
              <a:t>Kuncup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bertumbuh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menempel</a:t>
            </a:r>
            <a:r>
              <a:rPr lang="en-US" sz="1600" dirty="0"/>
              <a:t>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sekitar</a:t>
            </a:r>
            <a:r>
              <a:rPr lang="en-US" sz="1600" dirty="0"/>
              <a:t> kaki </a:t>
            </a:r>
            <a:r>
              <a:rPr lang="en-US" sz="1600" dirty="0" err="1"/>
              <a:t>induknya</a:t>
            </a:r>
            <a:r>
              <a:rPr lang="en-US" sz="1600" dirty="0"/>
              <a:t> </a:t>
            </a:r>
            <a:r>
              <a:rPr lang="en-US" sz="1600" dirty="0" err="1"/>
              <a:t>sampai</a:t>
            </a:r>
            <a:r>
              <a:rPr lang="en-US" sz="1600" dirty="0"/>
              <a:t> </a:t>
            </a:r>
            <a:r>
              <a:rPr lang="en-US" sz="1600" dirty="0" err="1"/>
              <a:t>kuncup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 </a:t>
            </a:r>
            <a:r>
              <a:rPr lang="en-US" sz="1600" dirty="0" err="1"/>
              <a:t>tumbuh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induknya</a:t>
            </a:r>
            <a:endParaRPr lang="en-US" sz="1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7584" y="417134"/>
            <a:ext cx="576064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/>
          <a:p>
            <a:pPr lvl="0">
              <a:buClr>
                <a:srgbClr val="FFFFFF"/>
              </a:buClr>
              <a:buSzPct val="100000"/>
            </a:pPr>
            <a:r>
              <a:rPr lang="fi-FI" sz="2400" b="1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Reproduksi Pada Hewan</a:t>
            </a:r>
          </a:p>
        </p:txBody>
      </p:sp>
      <p:grpSp>
        <p:nvGrpSpPr>
          <p:cNvPr id="10" name="Shape 239"/>
          <p:cNvGrpSpPr/>
          <p:nvPr/>
        </p:nvGrpSpPr>
        <p:grpSpPr>
          <a:xfrm>
            <a:off x="282215" y="642662"/>
            <a:ext cx="369504" cy="369504"/>
            <a:chOff x="2594050" y="1631825"/>
            <a:chExt cx="439625" cy="439625"/>
          </a:xfrm>
        </p:grpSpPr>
        <p:sp>
          <p:nvSpPr>
            <p:cNvPr id="11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5" name="Text Placeholder 18"/>
          <p:cNvSpPr txBox="1">
            <a:spLocks/>
          </p:cNvSpPr>
          <p:nvPr/>
        </p:nvSpPr>
        <p:spPr>
          <a:xfrm>
            <a:off x="4292352" y="555526"/>
            <a:ext cx="2007840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Vegetatif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067944" y="411510"/>
            <a:ext cx="83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1707654"/>
            <a:ext cx="1944216" cy="1743314"/>
          </a:xfrm>
          <a:prstGeom prst="rect">
            <a:avLst/>
          </a:prstGeom>
          <a:noFill/>
        </p:spPr>
      </p:pic>
      <p:cxnSp>
        <p:nvCxnSpPr>
          <p:cNvPr id="18" name="Straight Connector 23"/>
          <p:cNvCxnSpPr/>
          <p:nvPr/>
        </p:nvCxnSpPr>
        <p:spPr>
          <a:xfrm>
            <a:off x="3995936" y="1635646"/>
            <a:ext cx="0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5</a:t>
            </a:fld>
            <a:endParaRPr lang="en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7584" y="417134"/>
            <a:ext cx="576064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/>
          <a:p>
            <a:pPr lvl="0">
              <a:buClr>
                <a:srgbClr val="FFFFFF"/>
              </a:buClr>
              <a:buSzPct val="100000"/>
            </a:pPr>
            <a:r>
              <a:rPr lang="fi-FI" sz="2400" b="1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Reproduksi Pada Hewan</a:t>
            </a:r>
          </a:p>
        </p:txBody>
      </p:sp>
      <p:grpSp>
        <p:nvGrpSpPr>
          <p:cNvPr id="5" name="Shape 239"/>
          <p:cNvGrpSpPr/>
          <p:nvPr/>
        </p:nvGrpSpPr>
        <p:grpSpPr>
          <a:xfrm>
            <a:off x="282215" y="642662"/>
            <a:ext cx="369504" cy="369504"/>
            <a:chOff x="2594050" y="1631825"/>
            <a:chExt cx="439625" cy="439625"/>
          </a:xfrm>
        </p:grpSpPr>
        <p:sp>
          <p:nvSpPr>
            <p:cNvPr id="6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0" name="Text Placeholder 18"/>
          <p:cNvSpPr txBox="1">
            <a:spLocks/>
          </p:cNvSpPr>
          <p:nvPr/>
        </p:nvSpPr>
        <p:spPr>
          <a:xfrm>
            <a:off x="4292352" y="555526"/>
            <a:ext cx="2007840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Vegetatif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67944" y="411510"/>
            <a:ext cx="83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3528" y="1563638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7584" y="1563638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Fragmentasi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3851920" y="2427734"/>
            <a:ext cx="3808040" cy="147732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800" dirty="0" err="1"/>
              <a:t>Berkembang</a:t>
            </a:r>
            <a:r>
              <a:rPr lang="en-US" sz="1800" dirty="0"/>
              <a:t> </a:t>
            </a:r>
            <a:r>
              <a:rPr lang="en-US" sz="1800" dirty="0" err="1"/>
              <a:t>biak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memotong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memutuskan</a:t>
            </a:r>
            <a:r>
              <a:rPr lang="en-US" sz="1800" dirty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tubuhnya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membentuk</a:t>
            </a:r>
            <a:r>
              <a:rPr lang="en-US" sz="1800" dirty="0"/>
              <a:t> </a:t>
            </a:r>
            <a:r>
              <a:rPr lang="en-US" sz="1800" dirty="0" err="1"/>
              <a:t>organisme</a:t>
            </a:r>
            <a:r>
              <a:rPr lang="en-US" sz="1800" dirty="0"/>
              <a:t> </a:t>
            </a:r>
            <a:r>
              <a:rPr lang="en-US" sz="1800" dirty="0" err="1"/>
              <a:t>baru</a:t>
            </a:r>
            <a:r>
              <a:rPr lang="en-US" sz="1800" dirty="0"/>
              <a:t> yang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hewan</a:t>
            </a:r>
            <a:r>
              <a:rPr lang="en-US" sz="1800" dirty="0"/>
              <a:t> </a:t>
            </a:r>
            <a:r>
              <a:rPr lang="en-US" sz="1800" dirty="0" err="1"/>
              <a:t>tingkat</a:t>
            </a:r>
            <a:r>
              <a:rPr lang="en-US" sz="1800" dirty="0"/>
              <a:t> </a:t>
            </a:r>
            <a:r>
              <a:rPr lang="en-US" sz="1800" dirty="0" err="1"/>
              <a:t>rendah</a:t>
            </a:r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139702"/>
            <a:ext cx="2857500" cy="1838325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043608" y="3939902"/>
            <a:ext cx="2808312" cy="30777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err="1"/>
              <a:t>Cacing</a:t>
            </a:r>
            <a:r>
              <a:rPr lang="en-US" i="1" dirty="0"/>
              <a:t> </a:t>
            </a:r>
            <a:r>
              <a:rPr lang="en-US" i="1" dirty="0" err="1"/>
              <a:t>Pipih</a:t>
            </a:r>
            <a:endParaRPr lang="en-US" i="1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563888" y="1757325"/>
            <a:ext cx="0" cy="261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6</a:t>
            </a:fld>
            <a:endParaRPr lang="en"/>
          </a:p>
        </p:txBody>
      </p:sp>
      <p:sp>
        <p:nvSpPr>
          <p:cNvPr id="4" name="TextBox 3"/>
          <p:cNvSpPr txBox="1"/>
          <p:nvPr/>
        </p:nvSpPr>
        <p:spPr>
          <a:xfrm>
            <a:off x="323528" y="1563638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1563638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Membelah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1707654"/>
            <a:ext cx="4896544" cy="263200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/>
              <a:t>Berkembang</a:t>
            </a:r>
            <a:r>
              <a:rPr lang="en-US" sz="1600" dirty="0"/>
              <a:t> </a:t>
            </a:r>
            <a:r>
              <a:rPr lang="en-US" sz="1600" dirty="0" err="1"/>
              <a:t>biak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cara</a:t>
            </a:r>
            <a:r>
              <a:rPr lang="en-US" sz="1600" dirty="0"/>
              <a:t> </a:t>
            </a:r>
            <a:r>
              <a:rPr lang="en-US" sz="1600" dirty="0" err="1"/>
              <a:t>membagi</a:t>
            </a:r>
            <a:r>
              <a:rPr lang="en-US" sz="1600" dirty="0"/>
              <a:t> </a:t>
            </a:r>
            <a:r>
              <a:rPr lang="en-US" sz="1600" dirty="0" err="1"/>
              <a:t>tubuhnya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r>
              <a:rPr lang="en-US" sz="1600" dirty="0"/>
              <a:t> yang </a:t>
            </a:r>
            <a:r>
              <a:rPr lang="en-US" sz="1600" dirty="0" err="1"/>
              <a:t>sama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langsung</a:t>
            </a:r>
            <a:r>
              <a:rPr lang="en-US" sz="1600" dirty="0"/>
              <a:t> yang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hewan</a:t>
            </a:r>
            <a:r>
              <a:rPr lang="en-US" sz="1600" dirty="0"/>
              <a:t> </a:t>
            </a:r>
            <a:r>
              <a:rPr lang="en-US" sz="1600" dirty="0" err="1"/>
              <a:t>bersel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. </a:t>
            </a:r>
            <a:r>
              <a:rPr lang="en-US" sz="1600" dirty="0" err="1"/>
              <a:t>Diawali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pembelahan</a:t>
            </a:r>
            <a:r>
              <a:rPr lang="en-US" sz="1600" dirty="0"/>
              <a:t> </a:t>
            </a:r>
            <a:r>
              <a:rPr lang="en-US" sz="1600" dirty="0" err="1"/>
              <a:t>inti</a:t>
            </a:r>
            <a:r>
              <a:rPr lang="en-US" sz="1600" dirty="0"/>
              <a:t> </a:t>
            </a:r>
            <a:r>
              <a:rPr lang="en-US" sz="1600" dirty="0" err="1"/>
              <a:t>sel</a:t>
            </a:r>
            <a:r>
              <a:rPr lang="en-US" sz="1600" dirty="0"/>
              <a:t> </a:t>
            </a:r>
            <a:r>
              <a:rPr lang="en-US" sz="1600" dirty="0" err="1"/>
              <a:t>hewan</a:t>
            </a:r>
            <a:r>
              <a:rPr lang="en-US" sz="1600" dirty="0"/>
              <a:t> </a:t>
            </a:r>
            <a:r>
              <a:rPr lang="en-US" sz="1600" dirty="0" err="1"/>
              <a:t>bersel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r>
              <a:rPr lang="en-US" sz="1600" dirty="0"/>
              <a:t>, </a:t>
            </a:r>
            <a:r>
              <a:rPr lang="en-US" sz="1600" dirty="0" err="1"/>
              <a:t>diikuti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pembelahan</a:t>
            </a:r>
            <a:r>
              <a:rPr lang="en-US" sz="1600" dirty="0"/>
              <a:t> </a:t>
            </a:r>
            <a:r>
              <a:rPr lang="en-US" sz="1600" dirty="0" err="1"/>
              <a:t>cairan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dinding</a:t>
            </a:r>
            <a:r>
              <a:rPr lang="en-US" sz="1600" dirty="0"/>
              <a:t> </a:t>
            </a:r>
            <a:r>
              <a:rPr lang="en-US" sz="1600" dirty="0" err="1"/>
              <a:t>sel</a:t>
            </a:r>
            <a:r>
              <a:rPr lang="en-US" sz="1600" dirty="0"/>
              <a:t> 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menghasilkan</a:t>
            </a:r>
            <a:r>
              <a:rPr lang="en-US" sz="1600" dirty="0"/>
              <a:t> </a:t>
            </a:r>
            <a:r>
              <a:rPr lang="en-US" sz="1600" dirty="0" err="1"/>
              <a:t>organisme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3867894"/>
            <a:ext cx="1512168" cy="30777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i="1" dirty="0"/>
              <a:t>Amoeba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563888" y="1757325"/>
            <a:ext cx="0" cy="261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827584" y="417134"/>
            <a:ext cx="576064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/>
          <a:p>
            <a:pPr lvl="0">
              <a:buClr>
                <a:srgbClr val="FFFFFF"/>
              </a:buClr>
              <a:buSzPct val="100000"/>
            </a:pPr>
            <a:r>
              <a:rPr lang="fi-FI" sz="2400" b="1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Reproduksi Pada Hewan</a:t>
            </a:r>
          </a:p>
        </p:txBody>
      </p:sp>
      <p:grpSp>
        <p:nvGrpSpPr>
          <p:cNvPr id="11" name="Shape 239"/>
          <p:cNvGrpSpPr/>
          <p:nvPr/>
        </p:nvGrpSpPr>
        <p:grpSpPr>
          <a:xfrm>
            <a:off x="282215" y="642662"/>
            <a:ext cx="369504" cy="369504"/>
            <a:chOff x="2594050" y="1631825"/>
            <a:chExt cx="439625" cy="439625"/>
          </a:xfrm>
        </p:grpSpPr>
        <p:sp>
          <p:nvSpPr>
            <p:cNvPr id="12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Text Placeholder 18"/>
          <p:cNvSpPr txBox="1">
            <a:spLocks/>
          </p:cNvSpPr>
          <p:nvPr/>
        </p:nvSpPr>
        <p:spPr>
          <a:xfrm>
            <a:off x="4292352" y="555526"/>
            <a:ext cx="2007840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Vegetatif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4067944" y="411510"/>
            <a:ext cx="83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2477244"/>
            <a:ext cx="2857500" cy="1390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7</a:t>
            </a:fld>
            <a:endParaRPr lang="e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7584" y="417134"/>
            <a:ext cx="576064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/>
          <a:p>
            <a:pPr lvl="0">
              <a:buClr>
                <a:srgbClr val="FFFFFF"/>
              </a:buClr>
              <a:buSzPct val="100000"/>
            </a:pPr>
            <a:r>
              <a:rPr lang="fi-FI" sz="2400" b="1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Reproduksi Pada Hewan</a:t>
            </a:r>
          </a:p>
        </p:txBody>
      </p:sp>
      <p:grpSp>
        <p:nvGrpSpPr>
          <p:cNvPr id="6" name="Shape 239"/>
          <p:cNvGrpSpPr/>
          <p:nvPr/>
        </p:nvGrpSpPr>
        <p:grpSpPr>
          <a:xfrm>
            <a:off x="282215" y="642662"/>
            <a:ext cx="369504" cy="369504"/>
            <a:chOff x="2594050" y="1631825"/>
            <a:chExt cx="439625" cy="439625"/>
          </a:xfrm>
        </p:grpSpPr>
        <p:sp>
          <p:nvSpPr>
            <p:cNvPr id="7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" name="Text Placeholder 18"/>
          <p:cNvSpPr txBox="1">
            <a:spLocks/>
          </p:cNvSpPr>
          <p:nvPr/>
        </p:nvSpPr>
        <p:spPr>
          <a:xfrm>
            <a:off x="4292352" y="555526"/>
            <a:ext cx="2007840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800" b="1" dirty="0">
                <a:solidFill>
                  <a:srgbClr val="FFC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Genera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tif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067944" y="411510"/>
            <a:ext cx="83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544" y="3354546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71600" y="3354546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Vivipar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3347864" y="3354546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51920" y="3354546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Ovipar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6228184" y="3354546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32240" y="3354546"/>
            <a:ext cx="19442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Ovovivipar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467544" y="1635646"/>
            <a:ext cx="7488832" cy="12875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u="sng" dirty="0" err="1"/>
              <a:t>Perkembangbiakan</a:t>
            </a:r>
            <a:r>
              <a:rPr lang="en-US" sz="1800" u="sng" dirty="0"/>
              <a:t> </a:t>
            </a:r>
            <a:r>
              <a:rPr lang="en-US" sz="1800" u="sng" dirty="0" err="1"/>
              <a:t>generatif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proses</a:t>
            </a:r>
            <a:r>
              <a:rPr lang="en-US" sz="1800" dirty="0"/>
              <a:t> </a:t>
            </a:r>
            <a:r>
              <a:rPr lang="en-US" sz="1800" dirty="0" err="1"/>
              <a:t>perkembangbiakan</a:t>
            </a:r>
            <a:r>
              <a:rPr lang="en-US" sz="1800" dirty="0"/>
              <a:t> yang </a:t>
            </a:r>
            <a:r>
              <a:rPr lang="en-US" sz="1800" dirty="0" err="1"/>
              <a:t>menghasilkan</a:t>
            </a:r>
            <a:r>
              <a:rPr lang="en-US" sz="1800" dirty="0"/>
              <a:t> </a:t>
            </a:r>
            <a:r>
              <a:rPr lang="en-US" sz="1800" dirty="0" err="1"/>
              <a:t>individu</a:t>
            </a:r>
            <a:r>
              <a:rPr lang="en-US" sz="1800" dirty="0"/>
              <a:t> </a:t>
            </a:r>
            <a:r>
              <a:rPr lang="en-US" sz="1800" dirty="0" err="1"/>
              <a:t>baru</a:t>
            </a:r>
            <a:r>
              <a:rPr lang="en-US" sz="1800" dirty="0"/>
              <a:t> </a:t>
            </a:r>
            <a:r>
              <a:rPr lang="en-US" sz="1800" dirty="0" err="1"/>
              <a:t>mealui</a:t>
            </a:r>
            <a:r>
              <a:rPr lang="en-US" sz="1800" dirty="0"/>
              <a:t> </a:t>
            </a:r>
            <a:r>
              <a:rPr lang="en-US" sz="1800" dirty="0" err="1"/>
              <a:t>peristiwa</a:t>
            </a:r>
            <a:r>
              <a:rPr lang="en-US" sz="1800" dirty="0"/>
              <a:t> </a:t>
            </a:r>
            <a:r>
              <a:rPr lang="en-US" sz="1800" dirty="0" err="1"/>
              <a:t>perkawinan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pertemuan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kelamin</a:t>
            </a:r>
            <a:r>
              <a:rPr lang="en-US" sz="1800" dirty="0"/>
              <a:t> </a:t>
            </a:r>
            <a:r>
              <a:rPr lang="en-US" sz="1800" dirty="0" err="1"/>
              <a:t>jantan</a:t>
            </a:r>
            <a:r>
              <a:rPr lang="en-US" sz="1800" dirty="0"/>
              <a:t> (</a:t>
            </a:r>
            <a:r>
              <a:rPr lang="en-US" sz="1800" dirty="0" err="1"/>
              <a:t>sperma</a:t>
            </a:r>
            <a:r>
              <a:rPr lang="en-US" sz="1800" dirty="0"/>
              <a:t>)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kelamin</a:t>
            </a:r>
            <a:r>
              <a:rPr lang="en-US" sz="1800" dirty="0"/>
              <a:t> </a:t>
            </a:r>
            <a:r>
              <a:rPr lang="en-US" sz="1800" dirty="0" err="1"/>
              <a:t>betina</a:t>
            </a:r>
            <a:r>
              <a:rPr lang="en-US" sz="1800" dirty="0"/>
              <a:t> (ovum).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8</a:t>
            </a:fld>
            <a:endParaRPr lang="e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7584" y="417134"/>
            <a:ext cx="576064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/>
          <a:p>
            <a:pPr lvl="0">
              <a:buClr>
                <a:srgbClr val="FFFFFF"/>
              </a:buClr>
              <a:buSzPct val="100000"/>
            </a:pPr>
            <a:r>
              <a:rPr lang="fi-FI" sz="2400" b="1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Reproduksi Pada Hewan</a:t>
            </a:r>
          </a:p>
        </p:txBody>
      </p:sp>
      <p:grpSp>
        <p:nvGrpSpPr>
          <p:cNvPr id="6" name="Shape 239"/>
          <p:cNvGrpSpPr/>
          <p:nvPr/>
        </p:nvGrpSpPr>
        <p:grpSpPr>
          <a:xfrm>
            <a:off x="282215" y="642662"/>
            <a:ext cx="369504" cy="369504"/>
            <a:chOff x="2594050" y="1631825"/>
            <a:chExt cx="439625" cy="439625"/>
          </a:xfrm>
        </p:grpSpPr>
        <p:sp>
          <p:nvSpPr>
            <p:cNvPr id="7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" name="Text Placeholder 18"/>
          <p:cNvSpPr txBox="1">
            <a:spLocks/>
          </p:cNvSpPr>
          <p:nvPr/>
        </p:nvSpPr>
        <p:spPr>
          <a:xfrm>
            <a:off x="4292352" y="555526"/>
            <a:ext cx="2007840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800" b="1" dirty="0">
                <a:solidFill>
                  <a:srgbClr val="FFC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Genera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tif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067944" y="411510"/>
            <a:ext cx="83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1560" y="1707654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5616" y="1707654"/>
            <a:ext cx="18002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Vivipar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3707904" y="1707654"/>
            <a:ext cx="4896544" cy="193899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/>
              <a:t>Berkembang</a:t>
            </a:r>
            <a:r>
              <a:rPr lang="en-US" sz="1600" dirty="0"/>
              <a:t> </a:t>
            </a:r>
            <a:r>
              <a:rPr lang="en-US" sz="1600" dirty="0" err="1"/>
              <a:t>biak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cara</a:t>
            </a:r>
            <a:r>
              <a:rPr lang="en-US" sz="1600" dirty="0"/>
              <a:t> </a:t>
            </a:r>
            <a:r>
              <a:rPr lang="en-US" sz="1600" dirty="0" err="1"/>
              <a:t>melahirkan</a:t>
            </a:r>
            <a:r>
              <a:rPr lang="en-US" sz="1600" dirty="0"/>
              <a:t> / </a:t>
            </a:r>
            <a:r>
              <a:rPr lang="en-US" sz="1600" dirty="0" err="1"/>
              <a:t>vivivar</a:t>
            </a:r>
            <a:r>
              <a:rPr lang="en-US" sz="1600" dirty="0"/>
              <a:t> </a:t>
            </a:r>
            <a:r>
              <a:rPr lang="en-US" sz="1600" dirty="0" err="1"/>
              <a:t>diawali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pembuahan</a:t>
            </a:r>
            <a:r>
              <a:rPr lang="en-US" sz="1600" dirty="0"/>
              <a:t> </a:t>
            </a:r>
            <a:r>
              <a:rPr lang="en-US" sz="1600" dirty="0" err="1"/>
              <a:t>sel</a:t>
            </a:r>
            <a:r>
              <a:rPr lang="en-US" sz="1600" dirty="0"/>
              <a:t> </a:t>
            </a:r>
            <a:r>
              <a:rPr lang="en-US" sz="1600" dirty="0" err="1"/>
              <a:t>telur</a:t>
            </a:r>
            <a:r>
              <a:rPr lang="en-US" sz="1600" dirty="0"/>
              <a:t> yang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sperma</a:t>
            </a:r>
            <a:r>
              <a:rPr lang="en-US" sz="1600" dirty="0"/>
              <a:t>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rahimnya</a:t>
            </a:r>
            <a:r>
              <a:rPr lang="en-US" sz="1600" dirty="0"/>
              <a:t> </a:t>
            </a:r>
            <a:r>
              <a:rPr lang="en-US" sz="1600" dirty="0" err="1"/>
              <a:t>betina</a:t>
            </a:r>
            <a:r>
              <a:rPr lang="en-US" sz="1600" dirty="0"/>
              <a:t>. </a:t>
            </a:r>
            <a:r>
              <a:rPr lang="en-US" sz="1600" dirty="0" err="1"/>
              <a:t>Kemudian</a:t>
            </a:r>
            <a:r>
              <a:rPr lang="en-US" sz="1600" dirty="0"/>
              <a:t> </a:t>
            </a:r>
            <a:r>
              <a:rPr lang="en-US" sz="1600" dirty="0" err="1"/>
              <a:t>embrio</a:t>
            </a:r>
            <a:r>
              <a:rPr lang="en-US" sz="1600" dirty="0"/>
              <a:t>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rahim</a:t>
            </a:r>
            <a:r>
              <a:rPr lang="en-US" sz="1600" dirty="0"/>
              <a:t> </a:t>
            </a:r>
            <a:r>
              <a:rPr lang="en-US" sz="1600" dirty="0" err="1"/>
              <a:t>betina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terus</a:t>
            </a:r>
            <a:r>
              <a:rPr lang="en-US" sz="1600" dirty="0"/>
              <a:t> </a:t>
            </a:r>
            <a:r>
              <a:rPr lang="en-US" sz="1600" dirty="0" err="1"/>
              <a:t>bertumbuh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berkembang</a:t>
            </a:r>
            <a:r>
              <a:rPr lang="en-US" sz="1600" dirty="0"/>
              <a:t> </a:t>
            </a:r>
            <a:r>
              <a:rPr lang="en-US" sz="1600" dirty="0" err="1"/>
              <a:t>hingga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hewan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827584" y="3992165"/>
            <a:ext cx="1944216" cy="30777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Mamalia</a:t>
            </a:r>
            <a:r>
              <a:rPr lang="en-US" i="1" dirty="0"/>
              <a:t> </a:t>
            </a:r>
            <a:r>
              <a:rPr lang="en-US" i="1" dirty="0" err="1"/>
              <a:t>Menyusui</a:t>
            </a:r>
            <a:endParaRPr lang="en-US" i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3563888" y="1757325"/>
            <a:ext cx="0" cy="261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2283718"/>
            <a:ext cx="2304256" cy="1612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9</a:t>
            </a:fld>
            <a:endParaRPr lang="en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827584" y="417134"/>
            <a:ext cx="576064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/>
          <a:p>
            <a:pPr lvl="0">
              <a:buClr>
                <a:srgbClr val="FFFFFF"/>
              </a:buClr>
              <a:buSzPct val="100000"/>
            </a:pPr>
            <a:r>
              <a:rPr lang="fi-FI" sz="2400" b="1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Reproduksi Pada Hewan</a:t>
            </a:r>
          </a:p>
        </p:txBody>
      </p:sp>
      <p:grpSp>
        <p:nvGrpSpPr>
          <p:cNvPr id="20" name="Shape 239"/>
          <p:cNvGrpSpPr/>
          <p:nvPr/>
        </p:nvGrpSpPr>
        <p:grpSpPr>
          <a:xfrm>
            <a:off x="282215" y="642662"/>
            <a:ext cx="369504" cy="369504"/>
            <a:chOff x="2594050" y="1631825"/>
            <a:chExt cx="439625" cy="439625"/>
          </a:xfrm>
        </p:grpSpPr>
        <p:sp>
          <p:nvSpPr>
            <p:cNvPr id="21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5" name="Text Placeholder 18"/>
          <p:cNvSpPr txBox="1">
            <a:spLocks/>
          </p:cNvSpPr>
          <p:nvPr/>
        </p:nvSpPr>
        <p:spPr>
          <a:xfrm>
            <a:off x="4292352" y="555526"/>
            <a:ext cx="2007840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800" b="1" dirty="0">
                <a:solidFill>
                  <a:srgbClr val="FFC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Genera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tif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4067944" y="411510"/>
            <a:ext cx="83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1560" y="1707654"/>
            <a:ext cx="5000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15616" y="1707654"/>
            <a:ext cx="18002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/>
              <a:t>Ovipar</a:t>
            </a:r>
            <a:endParaRPr lang="en-US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3707904" y="1707654"/>
            <a:ext cx="4896544" cy="230832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/>
              <a:t>Berkembang</a:t>
            </a:r>
            <a:r>
              <a:rPr lang="en-US" sz="1600" dirty="0"/>
              <a:t> </a:t>
            </a:r>
            <a:r>
              <a:rPr lang="en-US" sz="1600" dirty="0" err="1"/>
              <a:t>biak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bertelur</a:t>
            </a:r>
            <a:r>
              <a:rPr lang="en-US" sz="1600" dirty="0"/>
              <a:t> </a:t>
            </a:r>
            <a:r>
              <a:rPr lang="en-US" sz="1600" dirty="0" err="1"/>
              <a:t>disebut</a:t>
            </a:r>
            <a:r>
              <a:rPr lang="en-US" sz="1600" dirty="0"/>
              <a:t> </a:t>
            </a:r>
            <a:r>
              <a:rPr lang="en-US" sz="1600" dirty="0" err="1"/>
              <a:t>ovipar</a:t>
            </a:r>
            <a:r>
              <a:rPr lang="en-US" sz="1600" dirty="0"/>
              <a:t>. </a:t>
            </a:r>
            <a:r>
              <a:rPr lang="en-US" sz="1600" dirty="0" err="1"/>
              <a:t>Hewan</a:t>
            </a:r>
            <a:r>
              <a:rPr lang="en-US" sz="1600" dirty="0"/>
              <a:t> </a:t>
            </a:r>
            <a:r>
              <a:rPr lang="en-US" sz="1600" dirty="0" err="1"/>
              <a:t>ovipar</a:t>
            </a:r>
            <a:r>
              <a:rPr lang="en-US" sz="1600" dirty="0"/>
              <a:t> </a:t>
            </a:r>
            <a:r>
              <a:rPr lang="en-US" sz="1600" dirty="0" err="1"/>
              <a:t>menghasilkan</a:t>
            </a:r>
            <a:r>
              <a:rPr lang="en-US" sz="1600" dirty="0"/>
              <a:t> </a:t>
            </a:r>
            <a:r>
              <a:rPr lang="en-US" sz="1600" dirty="0" err="1"/>
              <a:t>telur</a:t>
            </a:r>
            <a:r>
              <a:rPr lang="en-US" sz="1600" dirty="0"/>
              <a:t> yang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kuning</a:t>
            </a:r>
            <a:r>
              <a:rPr lang="en-US" sz="1600" dirty="0"/>
              <a:t> </a:t>
            </a:r>
            <a:r>
              <a:rPr lang="en-US" sz="1600" dirty="0" err="1"/>
              <a:t>telur</a:t>
            </a:r>
            <a:r>
              <a:rPr lang="en-US" sz="1600" dirty="0"/>
              <a:t>, </a:t>
            </a:r>
            <a:r>
              <a:rPr lang="en-US" sz="1600" dirty="0" err="1"/>
              <a:t>berfungsi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cadangan</a:t>
            </a:r>
            <a:r>
              <a:rPr lang="en-US" sz="1600" dirty="0"/>
              <a:t> </a:t>
            </a:r>
            <a:r>
              <a:rPr lang="en-US" sz="1600" dirty="0" err="1"/>
              <a:t>makanan</a:t>
            </a:r>
            <a:r>
              <a:rPr lang="en-US" sz="1600" dirty="0"/>
              <a:t> </a:t>
            </a:r>
            <a:r>
              <a:rPr lang="en-US" sz="1600" dirty="0" err="1"/>
              <a:t>bagi</a:t>
            </a:r>
            <a:r>
              <a:rPr lang="en-US" sz="1600" dirty="0"/>
              <a:t> </a:t>
            </a:r>
            <a:r>
              <a:rPr lang="en-US" sz="1600" dirty="0" err="1"/>
              <a:t>embrio</a:t>
            </a:r>
            <a:r>
              <a:rPr lang="en-US" sz="1600" dirty="0"/>
              <a:t>. </a:t>
            </a:r>
            <a:r>
              <a:rPr lang="en-US" sz="1600" dirty="0" err="1"/>
              <a:t>Pertumbuhan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perkembangan</a:t>
            </a:r>
            <a:r>
              <a:rPr lang="en-US" sz="1600" dirty="0"/>
              <a:t> </a:t>
            </a:r>
            <a:r>
              <a:rPr lang="en-US" sz="1600" dirty="0" err="1"/>
              <a:t>embrio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luar</a:t>
            </a:r>
            <a:r>
              <a:rPr lang="en-US" sz="1600" dirty="0"/>
              <a:t> </a:t>
            </a:r>
            <a:r>
              <a:rPr lang="en-US" sz="1600" dirty="0" err="1"/>
              <a:t>tubuh</a:t>
            </a:r>
            <a:r>
              <a:rPr lang="en-US" sz="1600" dirty="0"/>
              <a:t> </a:t>
            </a:r>
            <a:r>
              <a:rPr lang="en-US" sz="1600" dirty="0" err="1"/>
              <a:t>hewan</a:t>
            </a:r>
            <a:r>
              <a:rPr lang="en-US" sz="1600" dirty="0"/>
              <a:t>, </a:t>
            </a:r>
            <a:r>
              <a:rPr lang="en-US" sz="1600" dirty="0" err="1"/>
              <a:t>namun</a:t>
            </a:r>
            <a:r>
              <a:rPr lang="en-US" sz="1600" dirty="0"/>
              <a:t> </a:t>
            </a:r>
            <a:r>
              <a:rPr lang="en-US" sz="1600" dirty="0" err="1"/>
              <a:t>dilindungi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cangkang</a:t>
            </a:r>
            <a:r>
              <a:rPr lang="en-US" sz="1600" dirty="0"/>
              <a:t> </a:t>
            </a:r>
            <a:r>
              <a:rPr lang="en-US" sz="1600" dirty="0" err="1"/>
              <a:t>telur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67544" y="3776722"/>
            <a:ext cx="2592288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Katak</a:t>
            </a:r>
            <a:r>
              <a:rPr lang="en-US" i="1" dirty="0"/>
              <a:t> </a:t>
            </a:r>
            <a:r>
              <a:rPr lang="en-US" i="1" dirty="0" err="1"/>
              <a:t>berkembangbiak</a:t>
            </a:r>
            <a:r>
              <a:rPr lang="en-US" i="1" dirty="0"/>
              <a:t> </a:t>
            </a:r>
            <a:r>
              <a:rPr lang="en-US" i="1" dirty="0" err="1"/>
              <a:t>dengan</a:t>
            </a:r>
            <a:r>
              <a:rPr lang="en-US" i="1" dirty="0"/>
              <a:t> </a:t>
            </a:r>
            <a:r>
              <a:rPr lang="en-US" i="1" dirty="0" err="1"/>
              <a:t>cara</a:t>
            </a:r>
            <a:r>
              <a:rPr lang="en-US" i="1" dirty="0"/>
              <a:t> </a:t>
            </a:r>
            <a:r>
              <a:rPr lang="en-US" i="1" dirty="0" err="1"/>
              <a:t>bertelur</a:t>
            </a:r>
            <a:endParaRPr lang="en-US" i="1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3563888" y="1757325"/>
            <a:ext cx="0" cy="261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1" y="2355727"/>
            <a:ext cx="2304256" cy="1368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3440</TotalTime>
  <Words>380</Words>
  <Application>Microsoft Office PowerPoint</Application>
  <PresentationFormat>On-screen Show (16:9)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Arvo</vt:lpstr>
      <vt:lpstr>Roboto Condensed Light</vt:lpstr>
      <vt:lpstr>Roboto Condensed</vt:lpstr>
      <vt:lpstr>Salerio template</vt:lpstr>
      <vt:lpstr>PERKEMBANG BIAKAN Hewan</vt:lpstr>
      <vt:lpstr>Reproduksi Pada Hewan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PENGEMBANGAN SISTEM LAYANAN INFORMASI UNTUK MENINGKATAN MUTU LAYANAN PROFESIONAL PROGRAM STUDI  DAN ALUMNI PGSD BUMISILIWANGI</dc:title>
  <dc:creator>ASEP SAEFUDIN</dc:creator>
  <cp:lastModifiedBy>ismail - [2010]</cp:lastModifiedBy>
  <cp:revision>166</cp:revision>
  <dcterms:modified xsi:type="dcterms:W3CDTF">2021-03-01T00:43:24Z</dcterms:modified>
</cp:coreProperties>
</file>