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9"/>
  </p:notesMasterIdLst>
  <p:sldIdLst>
    <p:sldId id="2524" r:id="rId5"/>
    <p:sldId id="2523" r:id="rId6"/>
    <p:sldId id="2469" r:id="rId7"/>
    <p:sldId id="2532" r:id="rId8"/>
    <p:sldId id="2431" r:id="rId9"/>
    <p:sldId id="2554" r:id="rId10"/>
    <p:sldId id="2555" r:id="rId11"/>
    <p:sldId id="2556" r:id="rId12"/>
    <p:sldId id="2533" r:id="rId13"/>
    <p:sldId id="2527" r:id="rId14"/>
    <p:sldId id="2534" r:id="rId15"/>
    <p:sldId id="2535" r:id="rId16"/>
    <p:sldId id="2536" r:id="rId17"/>
    <p:sldId id="253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81479" autoAdjust="0"/>
  </p:normalViewPr>
  <p:slideViewPr>
    <p:cSldViewPr snapToGrid="0" snapToObjects="1" showGuides="1">
      <p:cViewPr varScale="1">
        <p:scale>
          <a:sx n="95" d="100"/>
          <a:sy n="95" d="100"/>
        </p:scale>
        <p:origin x="1160" y="176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F439B-391B-4B41-826A-951FCF412C34}" type="datetimeFigureOut">
              <a:rPr lang="en-US" smtClean="0"/>
              <a:t>11/18/22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A0038-7055-434C-B6C4-B8C69565C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86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664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Diameter</a:t>
            </a:r>
            <a:r>
              <a:rPr lang="en-US" baseline="0" dirty="0"/>
              <a:t> </a:t>
            </a:r>
            <a:r>
              <a:rPr lang="en-US" baseline="0" dirty="0" err="1"/>
              <a:t>naik</a:t>
            </a:r>
            <a:r>
              <a:rPr lang="en-US" baseline="0" dirty="0"/>
              <a:t>, </a:t>
            </a:r>
            <a:r>
              <a:rPr lang="en-US" baseline="0" dirty="0" err="1"/>
              <a:t>energi</a:t>
            </a:r>
            <a:r>
              <a:rPr lang="en-US" baseline="0" dirty="0"/>
              <a:t> </a:t>
            </a:r>
            <a:r>
              <a:rPr lang="en-US" baseline="0" dirty="0" err="1"/>
              <a:t>melepas</a:t>
            </a:r>
            <a:r>
              <a:rPr lang="en-US" baseline="0" dirty="0"/>
              <a:t> </a:t>
            </a:r>
            <a:r>
              <a:rPr lang="en-US" baseline="0" dirty="0" err="1"/>
              <a:t>kecil</a:t>
            </a:r>
            <a:r>
              <a:rPr lang="en-US" baseline="0" dirty="0"/>
              <a:t>, </a:t>
            </a:r>
            <a:r>
              <a:rPr lang="en-US" baseline="0" dirty="0" err="1"/>
              <a:t>menarik</a:t>
            </a:r>
            <a:r>
              <a:rPr lang="en-US" baseline="0" dirty="0"/>
              <a:t> electron </a:t>
            </a:r>
            <a:r>
              <a:rPr lang="en-US" baseline="0" dirty="0" err="1"/>
              <a:t>butuh</a:t>
            </a:r>
            <a:r>
              <a:rPr lang="en-US" baseline="0" dirty="0"/>
              <a:t> </a:t>
            </a:r>
            <a:r>
              <a:rPr lang="en-US" baseline="0" dirty="0" err="1"/>
              <a:t>melepas</a:t>
            </a:r>
            <a:r>
              <a:rPr lang="en-US" baseline="0" dirty="0"/>
              <a:t> </a:t>
            </a:r>
            <a:r>
              <a:rPr lang="en-US" baseline="0" dirty="0" err="1"/>
              <a:t>energi</a:t>
            </a:r>
            <a:r>
              <a:rPr lang="en-US" baseline="0" dirty="0"/>
              <a:t>, </a:t>
            </a:r>
            <a:r>
              <a:rPr lang="en-US" baseline="0" dirty="0" err="1"/>
              <a:t>pengaruh</a:t>
            </a:r>
            <a:r>
              <a:rPr lang="en-US" baseline="0" dirty="0"/>
              <a:t> </a:t>
            </a:r>
            <a:r>
              <a:rPr lang="en-US" baseline="0" dirty="0" err="1"/>
              <a:t>muatan</a:t>
            </a:r>
            <a:r>
              <a:rPr lang="en-US" baseline="0" dirty="0"/>
              <a:t> </a:t>
            </a:r>
            <a:r>
              <a:rPr lang="en-US" baseline="0" dirty="0" err="1"/>
              <a:t>positif</a:t>
            </a:r>
            <a:r>
              <a:rPr lang="en-US" baseline="0" dirty="0"/>
              <a:t> </a:t>
            </a:r>
            <a:r>
              <a:rPr lang="en-US" baseline="0" dirty="0" err="1"/>
              <a:t>pada</a:t>
            </a:r>
            <a:r>
              <a:rPr lang="en-US" baseline="0" dirty="0"/>
              <a:t> inti atom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870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212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Beda </a:t>
            </a:r>
            <a:r>
              <a:rPr lang="en-US" dirty="0" err="1"/>
              <a:t>jumlah</a:t>
            </a:r>
            <a:r>
              <a:rPr lang="en-US" dirty="0"/>
              <a:t> proton</a:t>
            </a:r>
            <a:r>
              <a:rPr lang="en-US" baseline="0" dirty="0"/>
              <a:t> </a:t>
            </a:r>
            <a:r>
              <a:rPr lang="en-US" baseline="0" dirty="0" err="1"/>
              <a:t>sebagai</a:t>
            </a:r>
            <a:r>
              <a:rPr lang="en-US" baseline="0" dirty="0"/>
              <a:t> </a:t>
            </a:r>
            <a:r>
              <a:rPr lang="en-US" baseline="0" dirty="0" err="1"/>
              <a:t>identitas</a:t>
            </a:r>
            <a:r>
              <a:rPr lang="en-US" baseline="0" dirty="0"/>
              <a:t> atom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549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987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Jelaskan</a:t>
            </a:r>
            <a:r>
              <a:rPr lang="en-US" dirty="0"/>
              <a:t> </a:t>
            </a:r>
            <a:r>
              <a:rPr lang="en-US" dirty="0" err="1"/>
              <a:t>kenapa</a:t>
            </a:r>
            <a:r>
              <a:rPr lang="en-US" dirty="0"/>
              <a:t> </a:t>
            </a:r>
            <a:r>
              <a:rPr lang="en-US" dirty="0" err="1"/>
              <a:t>bentuknya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itu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092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Densitas</a:t>
            </a:r>
            <a:r>
              <a:rPr lang="en-US" dirty="0"/>
              <a:t> </a:t>
            </a:r>
            <a:r>
              <a:rPr lang="en-US" dirty="0" err="1"/>
              <a:t>logam</a:t>
            </a:r>
            <a:r>
              <a:rPr lang="en-US" dirty="0"/>
              <a:t> &gt; </a:t>
            </a:r>
            <a:r>
              <a:rPr lang="en-US" dirty="0" err="1"/>
              <a:t>densitas</a:t>
            </a:r>
            <a:r>
              <a:rPr lang="en-US" dirty="0"/>
              <a:t> gas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735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Pola </a:t>
            </a:r>
            <a:r>
              <a:rPr lang="en-US" dirty="0" err="1"/>
              <a:t>kulit</a:t>
            </a:r>
            <a:r>
              <a:rPr lang="en-US" dirty="0"/>
              <a:t> dan </a:t>
            </a:r>
            <a:r>
              <a:rPr lang="en-US" dirty="0" err="1"/>
              <a:t>subkulit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278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527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electron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padat</a:t>
            </a:r>
            <a:r>
              <a:rPr lang="en-US" dirty="0"/>
              <a:t> dan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tertarik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inti, diameter </a:t>
            </a:r>
            <a:r>
              <a:rPr lang="en-US" dirty="0" err="1"/>
              <a:t>mengecil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836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Energi</a:t>
            </a:r>
            <a:r>
              <a:rPr lang="en-US" baseline="0" dirty="0"/>
              <a:t> </a:t>
            </a:r>
            <a:r>
              <a:rPr lang="en-US" baseline="0" dirty="0" err="1"/>
              <a:t>oksigen</a:t>
            </a:r>
            <a:r>
              <a:rPr lang="en-US" baseline="0" dirty="0"/>
              <a:t> </a:t>
            </a:r>
            <a:r>
              <a:rPr lang="en-US" baseline="0" dirty="0" err="1"/>
              <a:t>sedikit</a:t>
            </a:r>
            <a:r>
              <a:rPr lang="en-US" baseline="0" dirty="0"/>
              <a:t> </a:t>
            </a:r>
            <a:r>
              <a:rPr lang="en-US" baseline="0" dirty="0" err="1"/>
              <a:t>turun</a:t>
            </a:r>
            <a:r>
              <a:rPr lang="en-US" baseline="0" dirty="0"/>
              <a:t> </a:t>
            </a:r>
            <a:r>
              <a:rPr lang="en-US" baseline="0" dirty="0" err="1"/>
              <a:t>karena</a:t>
            </a:r>
            <a:r>
              <a:rPr lang="en-US" baseline="0" dirty="0"/>
              <a:t> </a:t>
            </a:r>
            <a:r>
              <a:rPr lang="en-US" baseline="0" dirty="0" err="1"/>
              <a:t>lebih</a:t>
            </a:r>
            <a:r>
              <a:rPr lang="en-US" baseline="0" dirty="0"/>
              <a:t> </a:t>
            </a:r>
            <a:r>
              <a:rPr lang="en-US" baseline="0" dirty="0" err="1"/>
              <a:t>sudah</a:t>
            </a:r>
            <a:r>
              <a:rPr lang="en-US" baseline="0" dirty="0"/>
              <a:t> </a:t>
            </a:r>
            <a:r>
              <a:rPr lang="en-US" baseline="0" dirty="0" err="1"/>
              <a:t>ada</a:t>
            </a:r>
            <a:r>
              <a:rPr lang="en-US" baseline="0" dirty="0"/>
              <a:t> orbital </a:t>
            </a:r>
            <a:r>
              <a:rPr lang="en-US" baseline="0" dirty="0" err="1"/>
              <a:t>terisi</a:t>
            </a:r>
            <a:r>
              <a:rPr lang="en-US" baseline="0" dirty="0"/>
              <a:t> di atom </a:t>
            </a:r>
            <a:r>
              <a:rPr lang="en-US" baseline="0" dirty="0" err="1"/>
              <a:t>oksigen</a:t>
            </a:r>
            <a:r>
              <a:rPr lang="en-US" baseline="0" dirty="0"/>
              <a:t>, </a:t>
            </a:r>
            <a:r>
              <a:rPr lang="en-US" baseline="0" dirty="0" err="1"/>
              <a:t>energi</a:t>
            </a:r>
            <a:r>
              <a:rPr lang="en-US" baseline="0" dirty="0"/>
              <a:t> electron </a:t>
            </a:r>
            <a:r>
              <a:rPr lang="en-US" baseline="0" dirty="0" err="1"/>
              <a:t>lebih</a:t>
            </a:r>
            <a:r>
              <a:rPr lang="en-US" baseline="0" dirty="0"/>
              <a:t> </a:t>
            </a:r>
            <a:r>
              <a:rPr lang="en-US" baseline="0" dirty="0" err="1"/>
              <a:t>rendah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258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9BF2D20-DAE2-42DC-9AB8-77B7B38D73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0"/>
            <a:ext cx="11353800" cy="5791201"/>
          </a:xfrm>
          <a:custGeom>
            <a:avLst/>
            <a:gdLst>
              <a:gd name="connsiteX0" fmla="*/ 1 w 11353800"/>
              <a:gd name="connsiteY0" fmla="*/ 5791200 h 5791201"/>
              <a:gd name="connsiteX1" fmla="*/ 6662737 w 11353800"/>
              <a:gd name="connsiteY1" fmla="*/ 5791200 h 5791201"/>
              <a:gd name="connsiteX2" fmla="*/ 6662737 w 11353800"/>
              <a:gd name="connsiteY2" fmla="*/ 5791201 h 5791201"/>
              <a:gd name="connsiteX3" fmla="*/ 1 w 11353800"/>
              <a:gd name="connsiteY3" fmla="*/ 5791201 h 5791201"/>
              <a:gd name="connsiteX4" fmla="*/ 0 w 11353800"/>
              <a:gd name="connsiteY4" fmla="*/ 0 h 5791201"/>
              <a:gd name="connsiteX5" fmla="*/ 11353800 w 11353800"/>
              <a:gd name="connsiteY5" fmla="*/ 0 h 5791201"/>
              <a:gd name="connsiteX6" fmla="*/ 11353800 w 11353800"/>
              <a:gd name="connsiteY6" fmla="*/ 5791200 h 5791201"/>
              <a:gd name="connsiteX7" fmla="*/ 6662737 w 11353800"/>
              <a:gd name="connsiteY7" fmla="*/ 5791200 h 5791201"/>
              <a:gd name="connsiteX8" fmla="*/ 6662737 w 11353800"/>
              <a:gd name="connsiteY8" fmla="*/ 2531373 h 5791201"/>
              <a:gd name="connsiteX9" fmla="*/ 1 w 11353800"/>
              <a:gd name="connsiteY9" fmla="*/ 2531373 h 5791201"/>
              <a:gd name="connsiteX10" fmla="*/ 1 w 11353800"/>
              <a:gd name="connsiteY10" fmla="*/ 5791200 h 5791201"/>
              <a:gd name="connsiteX11" fmla="*/ 0 w 11353800"/>
              <a:gd name="connsiteY11" fmla="*/ 5791200 h 579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53800" h="5791201">
                <a:moveTo>
                  <a:pt x="1" y="5791200"/>
                </a:moveTo>
                <a:lnTo>
                  <a:pt x="6662737" y="5791200"/>
                </a:lnTo>
                <a:lnTo>
                  <a:pt x="6662737" y="5791201"/>
                </a:lnTo>
                <a:lnTo>
                  <a:pt x="1" y="5791201"/>
                </a:lnTo>
                <a:close/>
                <a:moveTo>
                  <a:pt x="0" y="0"/>
                </a:moveTo>
                <a:lnTo>
                  <a:pt x="11353800" y="0"/>
                </a:lnTo>
                <a:lnTo>
                  <a:pt x="11353800" y="5791200"/>
                </a:lnTo>
                <a:lnTo>
                  <a:pt x="6662737" y="5791200"/>
                </a:lnTo>
                <a:lnTo>
                  <a:pt x="6662737" y="2531373"/>
                </a:lnTo>
                <a:lnTo>
                  <a:pt x="1" y="2531373"/>
                </a:lnTo>
                <a:lnTo>
                  <a:pt x="1" y="5791200"/>
                </a:lnTo>
                <a:lnTo>
                  <a:pt x="0" y="57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55077"/>
            <a:ext cx="6548438" cy="2831323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486400"/>
            <a:ext cx="6548438" cy="304801"/>
          </a:xfrm>
        </p:spPr>
        <p:txBody>
          <a:bodyPr>
            <a:normAutofit/>
          </a:bodyPr>
          <a:lstStyle>
            <a:lvl1pPr marL="0" indent="0">
              <a:buNone/>
              <a:defRPr sz="1600" spc="300"/>
            </a:lvl1pPr>
          </a:lstStyle>
          <a:p>
            <a:pPr lvl="0"/>
            <a:r>
              <a:rPr lang="en-US" dirty="0"/>
              <a:t>WEBSITE GOES HERE</a:t>
            </a:r>
          </a:p>
        </p:txBody>
      </p:sp>
    </p:spTree>
    <p:extLst>
      <p:ext uri="{BB962C8B-B14F-4D97-AF65-F5344CB8AC3E}">
        <p14:creationId xmlns:p14="http://schemas.microsoft.com/office/powerpoint/2010/main" val="139946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BF98B-2743-4B47-AE32-9926CC2BF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6908B9-8BB9-5247-A9CC-EADBF62AB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85361"/>
            <a:ext cx="5157787" cy="430430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572680-8F07-DD43-A1EC-F836900FFE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85361"/>
            <a:ext cx="5183188" cy="430430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2532F2-B96C-DE47-9F25-34728C00D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89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55077"/>
            <a:ext cx="6548438" cy="2831323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B11A616-4D84-4BF3-86C7-9F1BBDAD3A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486400"/>
            <a:ext cx="6548438" cy="69758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42725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6BA20-74C4-B146-8DF6-85C573E19D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8373" y="1488558"/>
            <a:ext cx="5445858" cy="27046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9FC2C-42AA-424F-9223-5F73B95D7C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48373" y="4220187"/>
            <a:ext cx="5445858" cy="1223684"/>
          </a:xfrm>
        </p:spPr>
        <p:txBody>
          <a:bodyPr>
            <a:normAutofit/>
          </a:bodyPr>
          <a:lstStyle>
            <a:lvl1pPr marL="0" indent="0">
              <a:buNone/>
              <a:defRPr sz="1800" b="0" i="0" spc="300">
                <a:solidFill>
                  <a:schemeClr val="tx1"/>
                </a:solidFill>
                <a:latin typeface="+mn-lt"/>
                <a:cs typeface="Gill Sans Light" panose="020B0302020104020203" pitchFamily="34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4744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5E4FE9-CEDE-F34D-924F-EB11B49749A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63424" y="2367777"/>
            <a:ext cx="5056426" cy="37914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90780" y="839972"/>
            <a:ext cx="4767262" cy="1342045"/>
          </a:xfrm>
        </p:spPr>
        <p:txBody>
          <a:bodyPr lIns="0" anchor="b"/>
          <a:lstStyle/>
          <a:p>
            <a:r>
              <a:rPr lang="en-US" dirty="0"/>
              <a:t>TITLE GOES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90780" y="3019352"/>
            <a:ext cx="4767262" cy="3099153"/>
          </a:xfrm>
        </p:spPr>
        <p:txBody>
          <a:bodyPr lIns="0">
            <a:normAutofit/>
          </a:bodyPr>
          <a:lstStyle>
            <a:lvl1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1pPr>
            <a:lvl2pPr>
              <a:lnSpc>
                <a:spcPct val="150000"/>
              </a:lnSpc>
              <a:defRPr sz="1100" spc="0">
                <a:solidFill>
                  <a:schemeClr val="tx2"/>
                </a:solidFill>
              </a:defRPr>
            </a:lvl2pPr>
            <a:lvl3pPr>
              <a:lnSpc>
                <a:spcPct val="150000"/>
              </a:lnSpc>
              <a:defRPr sz="1050" spc="0">
                <a:solidFill>
                  <a:schemeClr val="tx2"/>
                </a:solidFill>
              </a:defRPr>
            </a:lvl3pPr>
            <a:lvl4pPr>
              <a:lnSpc>
                <a:spcPct val="150000"/>
              </a:lnSpc>
              <a:defRPr sz="1000" spc="0">
                <a:solidFill>
                  <a:schemeClr val="tx2"/>
                </a:solidFill>
              </a:defRPr>
            </a:lvl4pPr>
            <a:lvl5pPr>
              <a:lnSpc>
                <a:spcPct val="150000"/>
              </a:lnSpc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90780" y="2247679"/>
            <a:ext cx="4767262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1820781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10896600" cy="89321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75C1F3A-BBBB-2946-BF9D-CD1C4898C83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690688"/>
            <a:ext cx="10896600" cy="4862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914483"/>
            <a:ext cx="10896600" cy="602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850829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B2B6249-6B58-2F44-83C2-208195C2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6"/>
            <a:ext cx="3932237" cy="1868896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1B3D6EB-0B4B-4C00-A78E-E618E038C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6353079-34E7-4CF0-8300-BCC1060B3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56322"/>
            <a:ext cx="3932237" cy="301266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6122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B2B6249-6B58-2F44-83C2-208195C2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6"/>
            <a:ext cx="3932237" cy="1868896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6353079-34E7-4CF0-8300-BCC1060B3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56322"/>
            <a:ext cx="3932237" cy="301266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04B7B3E-1EE1-4212-9F4F-0C7DC6C1584F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5180012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013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825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9723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3EE4273-5B11-44D2-BB30-AB361AEA56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0"/>
            <a:ext cx="11353800" cy="5791201"/>
          </a:xfrm>
          <a:custGeom>
            <a:avLst/>
            <a:gdLst>
              <a:gd name="connsiteX0" fmla="*/ 1 w 11353800"/>
              <a:gd name="connsiteY0" fmla="*/ 5791200 h 5791201"/>
              <a:gd name="connsiteX1" fmla="*/ 6662737 w 11353800"/>
              <a:gd name="connsiteY1" fmla="*/ 5791200 h 5791201"/>
              <a:gd name="connsiteX2" fmla="*/ 6662737 w 11353800"/>
              <a:gd name="connsiteY2" fmla="*/ 5791201 h 5791201"/>
              <a:gd name="connsiteX3" fmla="*/ 1 w 11353800"/>
              <a:gd name="connsiteY3" fmla="*/ 5791201 h 5791201"/>
              <a:gd name="connsiteX4" fmla="*/ 0 w 11353800"/>
              <a:gd name="connsiteY4" fmla="*/ 0 h 5791201"/>
              <a:gd name="connsiteX5" fmla="*/ 8012252 w 11353800"/>
              <a:gd name="connsiteY5" fmla="*/ 0 h 5791201"/>
              <a:gd name="connsiteX6" fmla="*/ 8012252 w 11353800"/>
              <a:gd name="connsiteY6" fmla="*/ 1892595 h 5791201"/>
              <a:gd name="connsiteX7" fmla="*/ 11353800 w 11353800"/>
              <a:gd name="connsiteY7" fmla="*/ 1892595 h 5791201"/>
              <a:gd name="connsiteX8" fmla="*/ 11353800 w 11353800"/>
              <a:gd name="connsiteY8" fmla="*/ 5791200 h 5791201"/>
              <a:gd name="connsiteX9" fmla="*/ 6662737 w 11353800"/>
              <a:gd name="connsiteY9" fmla="*/ 5791200 h 5791201"/>
              <a:gd name="connsiteX10" fmla="*/ 6662737 w 11353800"/>
              <a:gd name="connsiteY10" fmla="*/ 2531373 h 5791201"/>
              <a:gd name="connsiteX11" fmla="*/ 1 w 11353800"/>
              <a:gd name="connsiteY11" fmla="*/ 2531373 h 5791201"/>
              <a:gd name="connsiteX12" fmla="*/ 1 w 11353800"/>
              <a:gd name="connsiteY12" fmla="*/ 5791200 h 5791201"/>
              <a:gd name="connsiteX13" fmla="*/ 0 w 11353800"/>
              <a:gd name="connsiteY13" fmla="*/ 5791200 h 579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353800" h="5791201">
                <a:moveTo>
                  <a:pt x="1" y="5791200"/>
                </a:moveTo>
                <a:lnTo>
                  <a:pt x="6662737" y="5791200"/>
                </a:lnTo>
                <a:lnTo>
                  <a:pt x="6662737" y="5791201"/>
                </a:lnTo>
                <a:lnTo>
                  <a:pt x="1" y="5791201"/>
                </a:lnTo>
                <a:close/>
                <a:moveTo>
                  <a:pt x="0" y="0"/>
                </a:moveTo>
                <a:lnTo>
                  <a:pt x="8012252" y="0"/>
                </a:lnTo>
                <a:lnTo>
                  <a:pt x="8012252" y="1892595"/>
                </a:lnTo>
                <a:lnTo>
                  <a:pt x="11353800" y="1892595"/>
                </a:lnTo>
                <a:lnTo>
                  <a:pt x="11353800" y="5791200"/>
                </a:lnTo>
                <a:lnTo>
                  <a:pt x="6662737" y="5791200"/>
                </a:lnTo>
                <a:lnTo>
                  <a:pt x="6662737" y="2531373"/>
                </a:lnTo>
                <a:lnTo>
                  <a:pt x="1" y="2531373"/>
                </a:lnTo>
                <a:lnTo>
                  <a:pt x="1" y="5791200"/>
                </a:lnTo>
                <a:lnTo>
                  <a:pt x="0" y="57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072985"/>
            <a:ext cx="6548438" cy="2413416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5486401"/>
            <a:ext cx="6548439" cy="304800"/>
          </a:xfrm>
        </p:spPr>
        <p:txBody>
          <a:bodyPr>
            <a:normAutofit/>
          </a:bodyPr>
          <a:lstStyle>
            <a:lvl1pPr marL="0" indent="0">
              <a:buNone/>
              <a:defRPr sz="1600" spc="300"/>
            </a:lvl1pPr>
          </a:lstStyle>
          <a:p>
            <a:pPr lvl="0"/>
            <a:r>
              <a:rPr lang="en-US" dirty="0"/>
              <a:t>WEBSITE GOES HERE</a:t>
            </a:r>
          </a:p>
        </p:txBody>
      </p:sp>
    </p:spTree>
    <p:extLst>
      <p:ext uri="{BB962C8B-B14F-4D97-AF65-F5344CB8AC3E}">
        <p14:creationId xmlns:p14="http://schemas.microsoft.com/office/powerpoint/2010/main" val="1506622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EA8FB924-7820-A342-A545-0DFCE2908E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0"/>
            <a:ext cx="1136015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5451231 h 6858000"/>
              <a:gd name="connsiteX5" fmla="*/ 6277708 w 12192000"/>
              <a:gd name="connsiteY5" fmla="*/ 5451231 h 6858000"/>
              <a:gd name="connsiteX6" fmla="*/ 6277708 w 12192000"/>
              <a:gd name="connsiteY6" fmla="*/ 1481138 h 6858000"/>
              <a:gd name="connsiteX7" fmla="*/ 0 w 12192000"/>
              <a:gd name="connsiteY7" fmla="*/ 148113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451231"/>
                </a:lnTo>
                <a:lnTo>
                  <a:pt x="6277708" y="5451231"/>
                </a:lnTo>
                <a:lnTo>
                  <a:pt x="6277708" y="1481138"/>
                </a:lnTo>
                <a:lnTo>
                  <a:pt x="0" y="14811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D6BA20-74C4-B146-8DF6-85C573E19D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8373" y="1488558"/>
            <a:ext cx="5445858" cy="27046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9FC2C-42AA-424F-9223-5F73B95D7C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48373" y="4220187"/>
            <a:ext cx="5445858" cy="1223684"/>
          </a:xfrm>
        </p:spPr>
        <p:txBody>
          <a:bodyPr>
            <a:normAutofit/>
          </a:bodyPr>
          <a:lstStyle>
            <a:lvl1pPr marL="0" indent="0">
              <a:buNone/>
              <a:defRPr sz="1800" b="0" i="0" spc="300">
                <a:solidFill>
                  <a:schemeClr val="tx1"/>
                </a:solidFill>
                <a:latin typeface="+mn-lt"/>
                <a:cs typeface="Gill Sans Light" panose="020B0302020104020203" pitchFamily="34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2737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0C00A69-6129-E54C-B138-69D96462CE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6682850 w 12192000"/>
              <a:gd name="connsiteY3" fmla="*/ 6858000 h 6858000"/>
              <a:gd name="connsiteX4" fmla="*/ 6682850 w 12192000"/>
              <a:gd name="connsiteY4" fmla="*/ 3259237 h 6858000"/>
              <a:gd name="connsiteX5" fmla="*/ 838200 w 12192000"/>
              <a:gd name="connsiteY5" fmla="*/ 3259237 h 6858000"/>
              <a:gd name="connsiteX6" fmla="*/ 8382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6682850" y="6858000"/>
                </a:lnTo>
                <a:lnTo>
                  <a:pt x="6682850" y="3259237"/>
                </a:lnTo>
                <a:lnTo>
                  <a:pt x="838200" y="3259237"/>
                </a:lnTo>
                <a:lnTo>
                  <a:pt x="838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985175C-7C48-9449-9A0A-088E9BCAE9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8373" y="3259237"/>
            <a:ext cx="5445858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4F669B5-8A24-5846-82A0-51E5506817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48373" y="6138962"/>
            <a:ext cx="5445858" cy="580815"/>
          </a:xfrm>
        </p:spPr>
        <p:txBody>
          <a:bodyPr>
            <a:normAutofit/>
          </a:bodyPr>
          <a:lstStyle>
            <a:lvl1pPr marL="0" indent="0">
              <a:buNone/>
              <a:defRPr sz="1800" b="0" i="0" spc="300">
                <a:solidFill>
                  <a:schemeClr val="tx2"/>
                </a:solidFill>
                <a:latin typeface="+mn-lt"/>
                <a:cs typeface="Gill Sans Light" panose="020B0302020104020203" pitchFamily="34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4178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8737" y="786810"/>
            <a:ext cx="4008437" cy="1395208"/>
          </a:xfrm>
        </p:spPr>
        <p:txBody>
          <a:bodyPr lIns="0" anchor="b"/>
          <a:lstStyle/>
          <a:p>
            <a:r>
              <a:rPr lang="en-US" dirty="0"/>
              <a:t>TITLE GOES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A80A15A-88F2-2144-8707-F31DD26C52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3019352"/>
            <a:ext cx="4008437" cy="3099153"/>
          </a:xfrm>
        </p:spPr>
        <p:txBody>
          <a:bodyPr lIns="0">
            <a:normAutofit/>
          </a:bodyPr>
          <a:lstStyle>
            <a:lvl1pPr>
              <a:lnSpc>
                <a:spcPct val="150000"/>
              </a:lnSpc>
              <a:defRPr sz="1600" spc="0">
                <a:solidFill>
                  <a:schemeClr val="tx2"/>
                </a:solidFill>
              </a:defRPr>
            </a:lvl1pPr>
            <a:lvl2pPr>
              <a:lnSpc>
                <a:spcPct val="150000"/>
              </a:lnSpc>
              <a:defRPr sz="1400" spc="0">
                <a:solidFill>
                  <a:schemeClr val="tx2"/>
                </a:solidFill>
              </a:defRPr>
            </a:lvl2pPr>
            <a:lvl3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3pPr>
            <a:lvl4pPr>
              <a:lnSpc>
                <a:spcPct val="150000"/>
              </a:lnSpc>
              <a:defRPr sz="1100" spc="0">
                <a:solidFill>
                  <a:schemeClr val="tx2"/>
                </a:solidFill>
              </a:defRPr>
            </a:lvl4pPr>
            <a:lvl5pPr>
              <a:lnSpc>
                <a:spcPct val="150000"/>
              </a:lnSpc>
              <a:defRPr sz="11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28738" y="224767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368498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6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38200" y="0"/>
            <a:ext cx="5257800" cy="68580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461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9295395-4EC9-4A2A-A4BF-5B0E3F1E90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200" y="0"/>
            <a:ext cx="11353800" cy="6858000"/>
          </a:xfrm>
          <a:custGeom>
            <a:avLst/>
            <a:gdLst>
              <a:gd name="connsiteX0" fmla="*/ 0 w 11353800"/>
              <a:gd name="connsiteY0" fmla="*/ 0 h 6858000"/>
              <a:gd name="connsiteX1" fmla="*/ 11353800 w 11353800"/>
              <a:gd name="connsiteY1" fmla="*/ 0 h 6858000"/>
              <a:gd name="connsiteX2" fmla="*/ 11353800 w 11353800"/>
              <a:gd name="connsiteY2" fmla="*/ 4947138 h 6858000"/>
              <a:gd name="connsiteX3" fmla="*/ 7133492 w 11353800"/>
              <a:gd name="connsiteY3" fmla="*/ 4947138 h 6858000"/>
              <a:gd name="connsiteX4" fmla="*/ 7133492 w 11353800"/>
              <a:gd name="connsiteY4" fmla="*/ 6858000 h 6858000"/>
              <a:gd name="connsiteX5" fmla="*/ 0 w 113538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53800" h="6858000">
                <a:moveTo>
                  <a:pt x="0" y="0"/>
                </a:moveTo>
                <a:lnTo>
                  <a:pt x="11353800" y="0"/>
                </a:lnTo>
                <a:lnTo>
                  <a:pt x="11353800" y="4947138"/>
                </a:lnTo>
                <a:lnTo>
                  <a:pt x="7133492" y="4947138"/>
                </a:lnTo>
                <a:lnTo>
                  <a:pt x="713349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6DA884-7C48-8D49-9DFE-4CE990C95A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81989" y="5829950"/>
            <a:ext cx="3558320" cy="62865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900"/>
            </a:lvl2pPr>
            <a:lvl3pPr marL="914400" indent="0">
              <a:buNone/>
              <a:defRPr sz="8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Caption Goes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EFCCE50-D1A9-1249-AF64-BA06424C8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96179" y="5250600"/>
            <a:ext cx="3545503" cy="564335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565262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38200" y="2627"/>
            <a:ext cx="11353799" cy="463136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5A2246-7A52-3649-8FE5-C14CAE4F551F}"/>
              </a:ext>
            </a:extLst>
          </p:cNvPr>
          <p:cNvSpPr/>
          <p:nvPr userDrawn="1"/>
        </p:nvSpPr>
        <p:spPr>
          <a:xfrm>
            <a:off x="877112" y="1968284"/>
            <a:ext cx="5118912" cy="466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6EA67C-D6CD-904B-9211-B56EF682649F}"/>
              </a:ext>
            </a:extLst>
          </p:cNvPr>
          <p:cNvSpPr/>
          <p:nvPr userDrawn="1"/>
        </p:nvSpPr>
        <p:spPr>
          <a:xfrm>
            <a:off x="6612193" y="1968284"/>
            <a:ext cx="5118912" cy="466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94B1A93-5100-5048-8230-09B3D176D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2100" y="2679700"/>
            <a:ext cx="4242611" cy="645001"/>
          </a:xfrm>
        </p:spPr>
        <p:txBody>
          <a:bodyPr anchor="ctr"/>
          <a:lstStyle>
            <a:lvl1pPr marL="0" indent="0">
              <a:buNone/>
              <a:defRPr sz="2400" b="1" i="0">
                <a:solidFill>
                  <a:schemeClr val="tx2"/>
                </a:solidFill>
                <a:latin typeface="+mj-lt"/>
                <a:cs typeface="Gill Sans" panose="020B05020201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A037B8A-C781-9F40-A9F6-BCCD198DD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62100" y="3324700"/>
            <a:ext cx="4242611" cy="33046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6926CBF-E2B0-C44C-AD98-B15D17ADD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67601" y="2679700"/>
            <a:ext cx="4072192" cy="645001"/>
          </a:xfrm>
        </p:spPr>
        <p:txBody>
          <a:bodyPr anchor="ctr"/>
          <a:lstStyle>
            <a:lvl1pPr marL="0" indent="0">
              <a:buNone/>
              <a:defRPr sz="2400" b="1" i="0">
                <a:solidFill>
                  <a:schemeClr val="tx2"/>
                </a:solidFill>
                <a:latin typeface="+mj-lt"/>
                <a:cs typeface="Gill Sans" panose="020B05020201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318A1595-1A86-304F-A361-B3E4B06837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67601" y="3324700"/>
            <a:ext cx="4072192" cy="33046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DEFE0B-9B5C-734D-8394-A770FAA615B3}"/>
              </a:ext>
            </a:extLst>
          </p:cNvPr>
          <p:cNvSpPr/>
          <p:nvPr userDrawn="1"/>
        </p:nvSpPr>
        <p:spPr>
          <a:xfrm>
            <a:off x="838200" y="2679700"/>
            <a:ext cx="546100" cy="546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2390A6-F565-8844-A9B9-4C6ACB7857F5}"/>
              </a:ext>
            </a:extLst>
          </p:cNvPr>
          <p:cNvSpPr/>
          <p:nvPr userDrawn="1"/>
        </p:nvSpPr>
        <p:spPr>
          <a:xfrm>
            <a:off x="6742889" y="2679700"/>
            <a:ext cx="546100" cy="546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674C34-BF58-4A21-BEE1-52BA2A5DB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1760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3ADF8-C269-5D42-A626-BE35303B9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7CE01-A53E-894C-9672-25D8CB7D5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28E13-F6CA-9A4F-A3DD-2CEB2ED95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1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BF98B-2743-4B47-AE32-9926CC2BF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824E8-8F6B-3D44-A59E-3179A03A7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6908B9-8BB9-5247-A9CC-EADBF62AB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7E1808-3255-6342-8F11-708C178C68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572680-8F07-DD43-A1EC-F836900FFE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2532F2-B96C-DE47-9F25-34728C00D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765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F0FA98-2EE8-734A-95BB-A4637DCA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5A45B-F495-F641-AA7A-36292C3C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27B26-65C5-5A4B-AAEC-70B3B5201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hape 61">
            <a:extLst>
              <a:ext uri="{FF2B5EF4-FFF2-40B4-BE49-F238E27FC236}">
                <a16:creationId xmlns:a16="http://schemas.microsoft.com/office/drawing/2014/main" id="{EFA7F577-E691-D948-943E-8D25DFE256F5}"/>
              </a:ext>
            </a:extLst>
          </p:cNvPr>
          <p:cNvSpPr/>
          <p:nvPr userDrawn="1"/>
        </p:nvSpPr>
        <p:spPr>
          <a:xfrm rot="16200000">
            <a:off x="-540747" y="4350527"/>
            <a:ext cx="1919693" cy="2846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1600" b="1" i="0" spc="0" dirty="0">
                <a:solidFill>
                  <a:schemeClr val="tx2"/>
                </a:solidFill>
                <a:latin typeface="+mj-lt"/>
                <a:cs typeface="Gill Sans" panose="020B0502020104020203" pitchFamily="34" charset="-79"/>
              </a:rPr>
              <a:t>MARGIE'S TRAVEL</a:t>
            </a:r>
          </a:p>
        </p:txBody>
      </p:sp>
      <p:sp>
        <p:nvSpPr>
          <p:cNvPr id="16" name="Shape 62">
            <a:extLst>
              <a:ext uri="{FF2B5EF4-FFF2-40B4-BE49-F238E27FC236}">
                <a16:creationId xmlns:a16="http://schemas.microsoft.com/office/drawing/2014/main" id="{2C8F251E-BB08-9D42-8813-D3CD1AE6AF9A}"/>
              </a:ext>
            </a:extLst>
          </p:cNvPr>
          <p:cNvSpPr/>
          <p:nvPr userDrawn="1"/>
        </p:nvSpPr>
        <p:spPr>
          <a:xfrm flipV="1">
            <a:off x="419100" y="798384"/>
            <a:ext cx="1" cy="2188805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17" name="Shape 42">
            <a:extLst>
              <a:ext uri="{FF2B5EF4-FFF2-40B4-BE49-F238E27FC236}">
                <a16:creationId xmlns:a16="http://schemas.microsoft.com/office/drawing/2014/main" id="{3890D1E5-941D-C642-A000-669C7923941B}"/>
              </a:ext>
            </a:extLst>
          </p:cNvPr>
          <p:cNvSpPr txBox="1">
            <a:spLocks/>
          </p:cNvSpPr>
          <p:nvPr userDrawn="1"/>
        </p:nvSpPr>
        <p:spPr>
          <a:xfrm>
            <a:off x="158397" y="77222"/>
            <a:ext cx="521406" cy="2476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C1C0B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6CB4B4D-7CA3-9044-876B-883B54F8677D}" type="slidenum">
              <a:rPr lang="en-US" sz="1050" smtClean="0">
                <a:solidFill>
                  <a:schemeClr val="tx2"/>
                </a:solidFill>
              </a:rPr>
              <a:pPr algn="ctr"/>
              <a:t>‹#›</a:t>
            </a:fld>
            <a:endParaRPr lang="en-US" sz="1050" dirty="0">
              <a:solidFill>
                <a:schemeClr val="tx2"/>
              </a:solidFill>
            </a:endParaRPr>
          </a:p>
        </p:txBody>
      </p:sp>
      <p:sp>
        <p:nvSpPr>
          <p:cNvPr id="19" name="Shape 61">
            <a:extLst>
              <a:ext uri="{FF2B5EF4-FFF2-40B4-BE49-F238E27FC236}">
                <a16:creationId xmlns:a16="http://schemas.microsoft.com/office/drawing/2014/main" id="{B3E93633-ABFF-9C4A-BBE4-734B074DB938}"/>
              </a:ext>
            </a:extLst>
          </p:cNvPr>
          <p:cNvSpPr/>
          <p:nvPr userDrawn="1"/>
        </p:nvSpPr>
        <p:spPr>
          <a:xfrm>
            <a:off x="129758" y="5998559"/>
            <a:ext cx="537006" cy="7155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4400" b="1" i="0" spc="0" dirty="0">
                <a:solidFill>
                  <a:schemeClr val="tx2"/>
                </a:solidFill>
                <a:latin typeface="+mj-lt"/>
                <a:cs typeface="Gill Sans" panose="020B0502020104020203" pitchFamily="34" charset="-79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405073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1" r:id="rId2"/>
    <p:sldLayoutId id="2147483674" r:id="rId3"/>
    <p:sldLayoutId id="2147483660" r:id="rId4"/>
    <p:sldLayoutId id="2147483670" r:id="rId5"/>
    <p:sldLayoutId id="2147483669" r:id="rId6"/>
    <p:sldLayoutId id="2147483664" r:id="rId7"/>
    <p:sldLayoutId id="2147483650" r:id="rId8"/>
    <p:sldLayoutId id="2147483653" r:id="rId9"/>
    <p:sldLayoutId id="2147483680" r:id="rId10"/>
    <p:sldLayoutId id="2147483678" r:id="rId11"/>
    <p:sldLayoutId id="2147483679" r:id="rId12"/>
    <p:sldLayoutId id="2147483663" r:id="rId13"/>
    <p:sldLayoutId id="2147483675" r:id="rId14"/>
    <p:sldLayoutId id="2147483681" r:id="rId15"/>
    <p:sldLayoutId id="2147483682" r:id="rId16"/>
    <p:sldLayoutId id="2147483671" r:id="rId17"/>
    <p:sldLayoutId id="2147483677" r:id="rId18"/>
    <p:sldLayoutId id="2147483676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50">
          <a:solidFill>
            <a:schemeClr val="tx2"/>
          </a:solidFill>
          <a:latin typeface="+mj-lt"/>
          <a:ea typeface="+mj-ea"/>
          <a:cs typeface="Gill Sans" panose="020B05020201040202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+mn-lt"/>
          <a:ea typeface="+mn-ea"/>
          <a:cs typeface="Gill Sans Light" panose="020B0302020104020203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+mn-lt"/>
          <a:ea typeface="+mn-ea"/>
          <a:cs typeface="Gill Sans Light" panose="020B0302020104020203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+mn-lt"/>
          <a:ea typeface="+mn-ea"/>
          <a:cs typeface="Gill Sans Light" panose="020B0302020104020203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Gill Sans Light" panose="020B0302020104020203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Gill Sans Light" panose="020B0302020104020203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 userDrawn="1">
          <p15:clr>
            <a:srgbClr val="F26B43"/>
          </p15:clr>
        </p15:guide>
        <p15:guide id="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ECA3BA48-F34B-6346-ABF0-1EE5BC4FF2B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992" y="413239"/>
            <a:ext cx="11726008" cy="579120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801ABD-7339-4C70-82A3-696BE8EF1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Kimia Dasar </a:t>
            </a:r>
            <a:br>
              <a:rPr lang="en-US" sz="4800" dirty="0"/>
            </a:br>
            <a:r>
              <a:rPr lang="en-US" sz="4800" dirty="0" err="1"/>
              <a:t>Tabel</a:t>
            </a:r>
            <a:r>
              <a:rPr lang="en-US" sz="4800" dirty="0"/>
              <a:t> </a:t>
            </a:r>
            <a:r>
              <a:rPr lang="en-US" sz="4800" dirty="0" err="1"/>
              <a:t>Periodik</a:t>
            </a:r>
            <a:r>
              <a:rPr lang="en-US" sz="4800" dirty="0"/>
              <a:t> </a:t>
            </a:r>
            <a:r>
              <a:rPr lang="en-US" sz="4800" dirty="0" err="1"/>
              <a:t>Unsur</a:t>
            </a:r>
            <a:endParaRPr lang="en-US" sz="4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9EBC96-F2B6-43D3-A761-898E1D269B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5486400"/>
            <a:ext cx="6548438" cy="92319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/>
              <a:t>Fakultas</a:t>
            </a:r>
            <a:r>
              <a:rPr lang="en-US" b="1" dirty="0"/>
              <a:t> </a:t>
            </a:r>
            <a:r>
              <a:rPr lang="en-US" b="1" dirty="0" err="1"/>
              <a:t>Teknologi</a:t>
            </a:r>
            <a:r>
              <a:rPr lang="en-US" b="1" dirty="0"/>
              <a:t> </a:t>
            </a:r>
            <a:r>
              <a:rPr lang="en-US" b="1" dirty="0" err="1"/>
              <a:t>Pertanian</a:t>
            </a:r>
            <a:endParaRPr lang="en-US" b="1" dirty="0"/>
          </a:p>
          <a:p>
            <a:r>
              <a:rPr lang="en-US" b="1" dirty="0"/>
              <a:t>INSTIPER Jogjakarta</a:t>
            </a:r>
          </a:p>
          <a:p>
            <a:r>
              <a:rPr lang="en-US" dirty="0"/>
              <a:t>M. Prasanto Bimantio, S.T., </a:t>
            </a:r>
            <a:r>
              <a:rPr lang="en-US" dirty="0" err="1"/>
              <a:t>M.Eng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1885" y="3481754"/>
            <a:ext cx="527538" cy="3217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23" y="5467932"/>
            <a:ext cx="1135759" cy="10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56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1953526E-7475-6A40-B32A-AB90CBA937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228958"/>
            <a:ext cx="11360150" cy="6400084"/>
          </a:xfrm>
        </p:spPr>
      </p:pic>
      <p:sp>
        <p:nvSpPr>
          <p:cNvPr id="24" name="Title 23">
            <a:extLst>
              <a:ext uri="{FF2B5EF4-FFF2-40B4-BE49-F238E27FC236}">
                <a16:creationId xmlns:a16="http://schemas.microsoft.com/office/drawing/2014/main" id="{3BC3A2D7-5CFE-0944-821B-1E6E6760B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Sifat-Sifat</a:t>
            </a:r>
            <a:br>
              <a:rPr lang="en-US" dirty="0"/>
            </a:b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Periodik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1885" y="3481754"/>
            <a:ext cx="527538" cy="3217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216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B58A585-52FA-4A45-B2D0-660EC2D22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423" y="149469"/>
            <a:ext cx="9430304" cy="66094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Ukuran</a:t>
            </a:r>
            <a:r>
              <a:rPr lang="en-US" dirty="0"/>
              <a:t> Atom</a:t>
            </a:r>
          </a:p>
        </p:txBody>
      </p:sp>
      <p:sp>
        <p:nvSpPr>
          <p:cNvPr id="9" name="Rectangle 8"/>
          <p:cNvSpPr/>
          <p:nvPr/>
        </p:nvSpPr>
        <p:spPr>
          <a:xfrm>
            <a:off x="131885" y="3481754"/>
            <a:ext cx="527538" cy="3217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121769" y="5411091"/>
            <a:ext cx="4712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Periode</a:t>
            </a:r>
            <a:r>
              <a:rPr lang="en-US" dirty="0"/>
              <a:t>: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kulit</a:t>
            </a:r>
            <a:r>
              <a:rPr lang="en-US" dirty="0"/>
              <a:t> atom</a:t>
            </a:r>
          </a:p>
          <a:p>
            <a:r>
              <a:rPr lang="en-US" dirty="0"/>
              <a:t>Group: </a:t>
            </a:r>
            <a:r>
              <a:rPr lang="en-US" dirty="0" err="1"/>
              <a:t>Kekuatan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 inti atom-</a:t>
            </a:r>
            <a:r>
              <a:rPr lang="en-US" dirty="0" err="1"/>
              <a:t>elektron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5094" y="424683"/>
            <a:ext cx="5054714" cy="49864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885" y="4531230"/>
            <a:ext cx="6831623" cy="20824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244" y="709851"/>
            <a:ext cx="6091629" cy="396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20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B58A585-52FA-4A45-B2D0-660EC2D22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423" y="149469"/>
            <a:ext cx="9430304" cy="66094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Ionisasi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31885" y="3481754"/>
            <a:ext cx="527538" cy="3217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121768" y="4742205"/>
            <a:ext cx="49207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Group: Diameter </a:t>
            </a:r>
            <a:r>
              <a:rPr lang="en-US" sz="1600" dirty="0">
                <a:sym typeface="Wingdings" panose="05000000000000000000" pitchFamily="2" charset="2"/>
              </a:rPr>
              <a:t>  </a:t>
            </a:r>
            <a:r>
              <a:rPr lang="en-US" sz="1600" dirty="0" err="1">
                <a:sym typeface="Wingdings" panose="05000000000000000000" pitchFamily="2" charset="2"/>
              </a:rPr>
              <a:t>Energi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melepas</a:t>
            </a:r>
            <a:r>
              <a:rPr lang="en-US" sz="1600" dirty="0">
                <a:sym typeface="Wingdings" panose="05000000000000000000" pitchFamily="2" charset="2"/>
              </a:rPr>
              <a:t> electron </a:t>
            </a:r>
            <a:endParaRPr lang="en-US" sz="1600" dirty="0"/>
          </a:p>
          <a:p>
            <a:r>
              <a:rPr lang="en-US" sz="1400" dirty="0" err="1"/>
              <a:t>Periode</a:t>
            </a:r>
            <a:r>
              <a:rPr lang="en-US" sz="1400" dirty="0"/>
              <a:t>: </a:t>
            </a:r>
            <a:r>
              <a:rPr lang="en-US" sz="1400" dirty="0" err="1"/>
              <a:t>Peningkatan</a:t>
            </a:r>
            <a:r>
              <a:rPr lang="en-US" sz="1400" dirty="0"/>
              <a:t> </a:t>
            </a:r>
            <a:r>
              <a:rPr lang="en-US" sz="1400" dirty="0" err="1"/>
              <a:t>jumlah</a:t>
            </a:r>
            <a:r>
              <a:rPr lang="en-US" sz="1400" dirty="0"/>
              <a:t> electron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satu</a:t>
            </a:r>
            <a:r>
              <a:rPr lang="en-US" sz="1400" dirty="0"/>
              <a:t> </a:t>
            </a:r>
            <a:r>
              <a:rPr lang="en-US" sz="1400" dirty="0" err="1"/>
              <a:t>kulit</a:t>
            </a:r>
            <a:r>
              <a:rPr lang="en-US" sz="1400" dirty="0"/>
              <a:t> atom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85" y="4531230"/>
            <a:ext cx="6831623" cy="20824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66693" y="164086"/>
            <a:ext cx="5908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atom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melepaskan</a:t>
            </a:r>
            <a:r>
              <a:rPr lang="en-US" dirty="0"/>
              <a:t> </a:t>
            </a:r>
            <a:r>
              <a:rPr lang="en-US" dirty="0" err="1"/>
              <a:t>elektronnya</a:t>
            </a:r>
            <a:r>
              <a:rPr lang="en-US" dirty="0"/>
              <a:t>.</a:t>
            </a:r>
          </a:p>
          <a:p>
            <a:pPr algn="ctr"/>
            <a:r>
              <a:rPr lang="en-US" dirty="0"/>
              <a:t>X</a:t>
            </a:r>
            <a:r>
              <a:rPr lang="en-US" baseline="-25000" dirty="0"/>
              <a:t>(g)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X</a:t>
            </a:r>
            <a:r>
              <a:rPr lang="en-US" baseline="30000" dirty="0">
                <a:sym typeface="Wingdings" panose="05000000000000000000" pitchFamily="2" charset="2"/>
              </a:rPr>
              <a:t>+</a:t>
            </a:r>
            <a:r>
              <a:rPr lang="en-US" baseline="-25000" dirty="0">
                <a:sym typeface="Wingdings" panose="05000000000000000000" pitchFamily="2" charset="2"/>
              </a:rPr>
              <a:t>(g)</a:t>
            </a:r>
            <a:r>
              <a:rPr lang="en-US" dirty="0">
                <a:sym typeface="Wingdings" panose="05000000000000000000" pitchFamily="2" charset="2"/>
              </a:rPr>
              <a:t> + e</a:t>
            </a:r>
            <a:r>
              <a:rPr lang="en-US" baseline="30000" dirty="0">
                <a:sym typeface="Wingdings" panose="05000000000000000000" pitchFamily="2" charset="2"/>
              </a:rPr>
              <a:t>-</a:t>
            </a:r>
            <a:endParaRPr lang="en-US" baseline="30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3023" y="1193569"/>
            <a:ext cx="5439465" cy="33376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21769" y="5432577"/>
            <a:ext cx="4920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Mengapa</a:t>
            </a:r>
            <a:r>
              <a:rPr lang="en-US" sz="2000" dirty="0"/>
              <a:t> </a:t>
            </a:r>
            <a:r>
              <a:rPr lang="en-US" sz="2000" dirty="0" err="1"/>
              <a:t>energi</a:t>
            </a:r>
            <a:r>
              <a:rPr lang="en-US" sz="2000" dirty="0"/>
              <a:t> </a:t>
            </a:r>
            <a:r>
              <a:rPr lang="en-US" sz="2000" dirty="0" err="1"/>
              <a:t>ionisasi</a:t>
            </a:r>
            <a:r>
              <a:rPr lang="en-US" sz="2000" dirty="0"/>
              <a:t> O &lt; N ?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244" y="709851"/>
            <a:ext cx="6091629" cy="396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8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B58A585-52FA-4A45-B2D0-660EC2D22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423" y="149469"/>
            <a:ext cx="9430304" cy="66094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Afinitas</a:t>
            </a:r>
            <a:r>
              <a:rPr lang="en-US" dirty="0"/>
              <a:t> </a:t>
            </a:r>
            <a:r>
              <a:rPr lang="en-US" dirty="0" err="1"/>
              <a:t>Elektron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31885" y="3481754"/>
            <a:ext cx="527538" cy="3217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121768" y="4742205"/>
            <a:ext cx="4920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Besar</a:t>
            </a:r>
            <a:r>
              <a:rPr lang="en-US" sz="1600" dirty="0"/>
              <a:t> </a:t>
            </a:r>
            <a:r>
              <a:rPr lang="en-US" sz="1600" dirty="0" err="1"/>
              <a:t>energi</a:t>
            </a:r>
            <a:r>
              <a:rPr lang="en-US" sz="1600" dirty="0"/>
              <a:t>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fungsi</a:t>
            </a:r>
            <a:r>
              <a:rPr lang="en-US" sz="1600" dirty="0"/>
              <a:t> electron </a:t>
            </a:r>
            <a:r>
              <a:rPr lang="en-US" sz="1600" dirty="0" err="1"/>
              <a:t>pada</a:t>
            </a:r>
            <a:r>
              <a:rPr lang="en-US" sz="1600" dirty="0"/>
              <a:t> orbital</a:t>
            </a:r>
            <a:endParaRPr lang="en-US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85" y="4531230"/>
            <a:ext cx="6831623" cy="20824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66693" y="164086"/>
            <a:ext cx="5908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atom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menarik</a:t>
            </a:r>
            <a:r>
              <a:rPr lang="en-US" dirty="0"/>
              <a:t> </a:t>
            </a:r>
            <a:r>
              <a:rPr lang="en-US" dirty="0" err="1"/>
              <a:t>elektron</a:t>
            </a:r>
            <a:endParaRPr lang="en-US" dirty="0"/>
          </a:p>
          <a:p>
            <a:pPr algn="ctr"/>
            <a:r>
              <a:rPr lang="en-US" dirty="0"/>
              <a:t>X</a:t>
            </a:r>
            <a:r>
              <a:rPr lang="en-US" baseline="-25000" dirty="0"/>
              <a:t>(g)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+ e</a:t>
            </a:r>
            <a:r>
              <a:rPr lang="en-US" baseline="30000" dirty="0">
                <a:sym typeface="Wingdings" panose="05000000000000000000" pitchFamily="2" charset="2"/>
              </a:rPr>
              <a:t>- </a:t>
            </a:r>
            <a:r>
              <a:rPr lang="en-US" dirty="0">
                <a:sym typeface="Wingdings" panose="05000000000000000000" pitchFamily="2" charset="2"/>
              </a:rPr>
              <a:t> X</a:t>
            </a:r>
            <a:r>
              <a:rPr lang="en-US" baseline="30000" dirty="0">
                <a:sym typeface="Wingdings" panose="05000000000000000000" pitchFamily="2" charset="2"/>
              </a:rPr>
              <a:t>-</a:t>
            </a:r>
            <a:r>
              <a:rPr lang="en-US" baseline="-25000" dirty="0">
                <a:sym typeface="Wingdings" panose="05000000000000000000" pitchFamily="2" charset="2"/>
              </a:rPr>
              <a:t>(g)</a:t>
            </a:r>
            <a:endParaRPr lang="en-US" baseline="30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277"/>
          <a:stretch/>
        </p:blipFill>
        <p:spPr>
          <a:xfrm>
            <a:off x="6466113" y="1351715"/>
            <a:ext cx="5696705" cy="31244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121768" y="5230289"/>
            <a:ext cx="492071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-25000" dirty="0"/>
              <a:t>9</a:t>
            </a:r>
            <a:r>
              <a:rPr lang="en-US" sz="2400" dirty="0"/>
              <a:t>F	: 1s</a:t>
            </a:r>
            <a:r>
              <a:rPr lang="en-US" sz="2400" baseline="30000" dirty="0"/>
              <a:t>2</a:t>
            </a:r>
            <a:r>
              <a:rPr lang="en-US" sz="2400" dirty="0"/>
              <a:t> 2s</a:t>
            </a:r>
            <a:r>
              <a:rPr lang="en-US" sz="2400" baseline="30000" dirty="0"/>
              <a:t>2</a:t>
            </a:r>
            <a:r>
              <a:rPr lang="en-US" sz="2400" dirty="0"/>
              <a:t> 2p</a:t>
            </a:r>
            <a:r>
              <a:rPr lang="en-US" sz="2400" baseline="30000" dirty="0"/>
              <a:t>5</a:t>
            </a:r>
          </a:p>
          <a:p>
            <a:r>
              <a:rPr lang="en-US" sz="2400" baseline="-25000" dirty="0"/>
              <a:t>11</a:t>
            </a:r>
            <a:r>
              <a:rPr lang="en-US" sz="2400" dirty="0"/>
              <a:t>Na	: 1s</a:t>
            </a:r>
            <a:r>
              <a:rPr lang="en-US" sz="2400" baseline="30000" dirty="0"/>
              <a:t>2 </a:t>
            </a:r>
            <a:r>
              <a:rPr lang="en-US" sz="2400" dirty="0"/>
              <a:t>2s</a:t>
            </a:r>
            <a:r>
              <a:rPr lang="en-US" sz="2400" baseline="30000" dirty="0"/>
              <a:t>2</a:t>
            </a:r>
            <a:r>
              <a:rPr lang="en-US" sz="2400" dirty="0"/>
              <a:t> 2p</a:t>
            </a:r>
            <a:r>
              <a:rPr lang="en-US" sz="2400" baseline="30000" dirty="0"/>
              <a:t>6</a:t>
            </a:r>
            <a:r>
              <a:rPr lang="en-US" sz="2400" dirty="0"/>
              <a:t> 3s</a:t>
            </a:r>
            <a:r>
              <a:rPr lang="en-US" sz="2400" baseline="30000" dirty="0"/>
              <a:t>1</a:t>
            </a:r>
          </a:p>
          <a:p>
            <a:r>
              <a:rPr lang="en-US" sz="2400" baseline="-25000" dirty="0"/>
              <a:t>12</a:t>
            </a:r>
            <a:r>
              <a:rPr lang="en-US" sz="2400" dirty="0"/>
              <a:t>Mg	: 1s</a:t>
            </a:r>
            <a:r>
              <a:rPr lang="en-US" sz="2400" baseline="30000" dirty="0"/>
              <a:t>2</a:t>
            </a:r>
            <a:r>
              <a:rPr lang="en-US" sz="2400" dirty="0"/>
              <a:t> 2s</a:t>
            </a:r>
            <a:r>
              <a:rPr lang="en-US" sz="2400" baseline="30000" dirty="0"/>
              <a:t>2</a:t>
            </a:r>
            <a:r>
              <a:rPr lang="en-US" sz="2400" dirty="0"/>
              <a:t> 2p</a:t>
            </a:r>
            <a:r>
              <a:rPr lang="en-US" sz="2400" baseline="30000" dirty="0"/>
              <a:t>6</a:t>
            </a:r>
            <a:r>
              <a:rPr lang="en-US" sz="2400" dirty="0"/>
              <a:t> 3s</a:t>
            </a:r>
            <a:r>
              <a:rPr lang="en-US" sz="2400" baseline="30000" dirty="0"/>
              <a:t>2</a:t>
            </a:r>
          </a:p>
          <a:p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244" y="709851"/>
            <a:ext cx="6091629" cy="396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0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320BECE-3734-8743-8137-451E559E997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3396"/>
            <a:ext cx="11353800" cy="5144408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B516E3E-5EFE-4EBE-B821-28A54E2B1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 lvl="0"/>
            <a:r>
              <a:rPr lang="en-US" dirty="0">
                <a:sym typeface="Bebas"/>
              </a:rPr>
              <a:t>Terima </a:t>
            </a:r>
            <a:r>
              <a:rPr lang="en-US" dirty="0" err="1">
                <a:sym typeface="Bebas"/>
              </a:rPr>
              <a:t>Kasih</a:t>
            </a:r>
            <a:endParaRPr lang="en-US" dirty="0"/>
          </a:p>
        </p:txBody>
      </p:sp>
      <p:grpSp>
        <p:nvGrpSpPr>
          <p:cNvPr id="51" name="Group 50" descr="Contact information text box group">
            <a:extLst>
              <a:ext uri="{FF2B5EF4-FFF2-40B4-BE49-F238E27FC236}">
                <a16:creationId xmlns:a16="http://schemas.microsoft.com/office/drawing/2014/main" id="{5440D331-C6D8-D844-8811-5ED6AEB3F4BD}"/>
              </a:ext>
            </a:extLst>
          </p:cNvPr>
          <p:cNvGrpSpPr/>
          <p:nvPr/>
        </p:nvGrpSpPr>
        <p:grpSpPr>
          <a:xfrm>
            <a:off x="9309516" y="502274"/>
            <a:ext cx="2780443" cy="993643"/>
            <a:chOff x="7718027" y="4213936"/>
            <a:chExt cx="2780443" cy="99364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8D1A7A2-A799-E043-8B93-F66D87909B8A}"/>
                </a:ext>
              </a:extLst>
            </p:cNvPr>
            <p:cNvGrpSpPr/>
            <p:nvPr/>
          </p:nvGrpSpPr>
          <p:grpSpPr>
            <a:xfrm>
              <a:off x="8029588" y="4225347"/>
              <a:ext cx="2468882" cy="982232"/>
              <a:chOff x="6095998" y="4225347"/>
              <a:chExt cx="4707723" cy="982232"/>
            </a:xfrm>
          </p:grpSpPr>
          <p:sp>
            <p:nvSpPr>
              <p:cNvPr id="45" name="Subtitle 2">
                <a:extLst>
                  <a:ext uri="{FF2B5EF4-FFF2-40B4-BE49-F238E27FC236}">
                    <a16:creationId xmlns:a16="http://schemas.microsoft.com/office/drawing/2014/main" id="{6727AF79-CC43-B24F-91AB-59C97C34865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5998" y="4225347"/>
                <a:ext cx="4488751" cy="309048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50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 sz="14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None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None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B0F0"/>
                  </a:buClr>
                </a:pPr>
                <a:r>
                  <a:rPr lang="en-ZA" b="1" dirty="0">
                    <a:solidFill>
                      <a:schemeClr val="tx2"/>
                    </a:solidFill>
                    <a:latin typeface="+mj-lt"/>
                    <a:cs typeface="Gill Sans" panose="020B0502020104020203" pitchFamily="34" charset="-79"/>
                  </a:rPr>
                  <a:t>M. PRASANTO BIMANTIO</a:t>
                </a:r>
                <a:endParaRPr kumimoji="0" lang="en-ZA" sz="1400" b="1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cs typeface="Gill Sans" panose="020B0502020104020203" pitchFamily="34" charset="-79"/>
                </a:endParaRPr>
              </a:p>
            </p:txBody>
          </p:sp>
          <p:sp>
            <p:nvSpPr>
              <p:cNvPr id="46" name="Text Placeholder 17">
                <a:extLst>
                  <a:ext uri="{FF2B5EF4-FFF2-40B4-BE49-F238E27FC236}">
                    <a16:creationId xmlns:a16="http://schemas.microsoft.com/office/drawing/2014/main" id="{698B802A-61BF-5142-91CD-EF6EE9F1A6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2" y="4570697"/>
                <a:ext cx="3206749" cy="247650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50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 lang="en-US" sz="1400" kern="1200" dirty="0" smtClean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542925" indent="-276225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lang="en-US" sz="2000" kern="1200" dirty="0" smtClean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09625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lang="en-US" sz="1800" kern="1200" dirty="0" smtClean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076325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lang="en-US" sz="1600" kern="1200" dirty="0" smtClean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43025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lang="en-ZA" sz="1600" kern="120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B0F0"/>
                  </a:buClr>
                </a:pPr>
                <a:r>
                  <a:rPr kumimoji="0" lang="en-ZA" sz="140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cs typeface="Gill Sans Light" panose="020B0302020104020203" pitchFamily="34" charset="-79"/>
                  </a:rPr>
                  <a:t>+62 857 5164 2211</a:t>
                </a:r>
              </a:p>
            </p:txBody>
          </p:sp>
          <p:sp>
            <p:nvSpPr>
              <p:cNvPr id="47" name="Text Placeholder 18">
                <a:extLst>
                  <a:ext uri="{FF2B5EF4-FFF2-40B4-BE49-F238E27FC236}">
                    <a16:creationId xmlns:a16="http://schemas.microsoft.com/office/drawing/2014/main" id="{22512C4B-7E64-EA4F-9C2C-D59EF00F75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2" y="4959929"/>
                <a:ext cx="4707719" cy="247650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50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 lang="en-US" sz="1400" kern="1200" smtClean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542925" indent="-276225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lang="en-US" sz="2000" kern="1200" smtClean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09625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lang="en-US" sz="1800" kern="1200" smtClean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076325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lang="en-US" sz="1600" kern="1200" smtClean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43025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lang="en-ZA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500"/>
                  </a:spcAft>
                  <a:buClr>
                    <a:srgbClr val="00B0F0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ZA" sz="140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cs typeface="Gill Sans Light" panose="020B0302020104020203" pitchFamily="34" charset="-79"/>
                  </a:rPr>
                  <a:t>bimantiomp@instiperjogja.ac.id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A9978F1-A4D0-0C48-82F7-A677ECC15EF8}"/>
                </a:ext>
              </a:extLst>
            </p:cNvPr>
            <p:cNvGrpSpPr/>
            <p:nvPr/>
          </p:nvGrpSpPr>
          <p:grpSpPr>
            <a:xfrm>
              <a:off x="7718027" y="4213936"/>
              <a:ext cx="218900" cy="979268"/>
              <a:chOff x="6582150" y="5034270"/>
              <a:chExt cx="218900" cy="979268"/>
            </a:xfrm>
          </p:grpSpPr>
          <p:pic>
            <p:nvPicPr>
              <p:cNvPr id="52" name="Graphic 51" descr="User" title="Icon - Presenter Name">
                <a:extLst>
                  <a:ext uri="{FF2B5EF4-FFF2-40B4-BE49-F238E27FC236}">
                    <a16:creationId xmlns:a16="http://schemas.microsoft.com/office/drawing/2014/main" id="{174B9B52-F256-CC43-B002-B0CC730357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582150" y="5034270"/>
                <a:ext cx="218900" cy="218900"/>
              </a:xfrm>
              <a:prstGeom prst="rect">
                <a:avLst/>
              </a:prstGeom>
            </p:spPr>
          </p:pic>
          <p:pic>
            <p:nvPicPr>
              <p:cNvPr id="53" name="Graphic 52" descr="Envelope" title="Icon Presenter Email">
                <a:extLst>
                  <a:ext uri="{FF2B5EF4-FFF2-40B4-BE49-F238E27FC236}">
                    <a16:creationId xmlns:a16="http://schemas.microsoft.com/office/drawing/2014/main" id="{F2F4E712-3E0F-6C46-96C5-35C27A46BA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582150" y="5794638"/>
                <a:ext cx="218900" cy="218900"/>
              </a:xfrm>
              <a:prstGeom prst="rect">
                <a:avLst/>
              </a:prstGeom>
            </p:spPr>
          </p:pic>
          <p:pic>
            <p:nvPicPr>
              <p:cNvPr id="54" name="Graphic 53" descr="Smart Phone" title="Icon - Presenter Phone Number">
                <a:extLst>
                  <a:ext uri="{FF2B5EF4-FFF2-40B4-BE49-F238E27FC236}">
                    <a16:creationId xmlns:a16="http://schemas.microsoft.com/office/drawing/2014/main" id="{A4DE8733-7009-1A4C-AF89-8881265D09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582150" y="5405406"/>
                <a:ext cx="218900" cy="218900"/>
              </a:xfrm>
              <a:prstGeom prst="rect">
                <a:avLst/>
              </a:prstGeom>
            </p:spPr>
          </p:pic>
        </p:grpSp>
      </p:grpSp>
      <p:sp>
        <p:nvSpPr>
          <p:cNvPr id="14" name="Rectangle 13"/>
          <p:cNvSpPr/>
          <p:nvPr/>
        </p:nvSpPr>
        <p:spPr>
          <a:xfrm>
            <a:off x="131885" y="3481754"/>
            <a:ext cx="527538" cy="3217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89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09BF8C8C-B999-7949-855D-142BC52BD6F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96338"/>
            <a:ext cx="11353799" cy="3243942"/>
          </a:xfrm>
        </p:spPr>
      </p:pic>
      <p:sp>
        <p:nvSpPr>
          <p:cNvPr id="69" name="Rectangle 68" descr="white box">
            <a:extLst>
              <a:ext uri="{FF2B5EF4-FFF2-40B4-BE49-F238E27FC236}">
                <a16:creationId xmlns:a16="http://schemas.microsoft.com/office/drawing/2014/main" id="{AFC511E3-2C5E-2C41-839C-CC2E16162740}"/>
              </a:ext>
            </a:extLst>
          </p:cNvPr>
          <p:cNvSpPr/>
          <p:nvPr/>
        </p:nvSpPr>
        <p:spPr>
          <a:xfrm>
            <a:off x="6612193" y="1968284"/>
            <a:ext cx="5118912" cy="466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8" name="Rectangle 67" descr="White box">
            <a:extLst>
              <a:ext uri="{FF2B5EF4-FFF2-40B4-BE49-F238E27FC236}">
                <a16:creationId xmlns:a16="http://schemas.microsoft.com/office/drawing/2014/main" id="{25DEB875-B217-FA4B-891B-6996E72D1E67}"/>
              </a:ext>
            </a:extLst>
          </p:cNvPr>
          <p:cNvSpPr/>
          <p:nvPr/>
        </p:nvSpPr>
        <p:spPr>
          <a:xfrm>
            <a:off x="700391" y="1968284"/>
            <a:ext cx="5256721" cy="466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ECAD5706-E9F8-6746-8560-1CC21AA84A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4502" y="3554076"/>
            <a:ext cx="4242611" cy="1489529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en-US" sz="2400" dirty="0"/>
              <a:t>Atom </a:t>
            </a:r>
            <a:r>
              <a:rPr lang="en-US" sz="2400" baseline="-25000" dirty="0"/>
              <a:t>11</a:t>
            </a:r>
            <a:r>
              <a:rPr lang="en-US" sz="2400" dirty="0"/>
              <a:t>Na : 1s</a:t>
            </a:r>
            <a:r>
              <a:rPr lang="en-US" sz="2400" baseline="30000" dirty="0"/>
              <a:t>2</a:t>
            </a:r>
            <a:r>
              <a:rPr lang="en-US" sz="2400" dirty="0"/>
              <a:t> 2s</a:t>
            </a:r>
            <a:r>
              <a:rPr lang="en-US" sz="2400" baseline="30000" dirty="0"/>
              <a:t>2</a:t>
            </a:r>
            <a:r>
              <a:rPr lang="en-US" sz="2400" dirty="0"/>
              <a:t> 2p</a:t>
            </a:r>
            <a:r>
              <a:rPr lang="en-US" sz="2400" baseline="30000" dirty="0"/>
              <a:t>6</a:t>
            </a:r>
            <a:r>
              <a:rPr lang="en-US" sz="2400" dirty="0"/>
              <a:t> 3s</a:t>
            </a:r>
            <a:r>
              <a:rPr lang="en-US" sz="2400" baseline="30000" dirty="0"/>
              <a:t>1</a:t>
            </a:r>
          </a:p>
          <a:p>
            <a:pPr marL="0" lvl="0" indent="0" algn="just">
              <a:buNone/>
            </a:pPr>
            <a:r>
              <a:rPr lang="en-US" sz="2400" dirty="0"/>
              <a:t>Ion </a:t>
            </a:r>
            <a:r>
              <a:rPr lang="en-US" sz="2400" baseline="-25000" dirty="0"/>
              <a:t>11</a:t>
            </a:r>
            <a:r>
              <a:rPr lang="en-US" sz="2400" dirty="0"/>
              <a:t>Na</a:t>
            </a:r>
            <a:r>
              <a:rPr lang="en-US" sz="2400" baseline="30000" dirty="0"/>
              <a:t>+ </a:t>
            </a:r>
            <a:r>
              <a:rPr lang="en-US" sz="2400" dirty="0"/>
              <a:t>: 1s</a:t>
            </a:r>
            <a:r>
              <a:rPr lang="en-US" sz="2400" baseline="30000" dirty="0"/>
              <a:t>2</a:t>
            </a:r>
            <a:r>
              <a:rPr lang="en-US" sz="2400" dirty="0"/>
              <a:t> 2s</a:t>
            </a:r>
            <a:r>
              <a:rPr lang="en-US" sz="2400" baseline="30000" dirty="0"/>
              <a:t>2</a:t>
            </a:r>
            <a:r>
              <a:rPr lang="en-US" sz="2400" dirty="0"/>
              <a:t> 2p</a:t>
            </a:r>
            <a:r>
              <a:rPr lang="en-US" sz="2400" baseline="30000" dirty="0"/>
              <a:t>6</a:t>
            </a:r>
            <a:endParaRPr lang="en-US" sz="2400" dirty="0"/>
          </a:p>
          <a:p>
            <a:pPr marL="0" indent="0" algn="just">
              <a:buNone/>
            </a:pPr>
            <a:r>
              <a:rPr lang="en-US" sz="2400" dirty="0"/>
              <a:t>Atom </a:t>
            </a:r>
            <a:r>
              <a:rPr lang="en-US" sz="2400" baseline="-25000" dirty="0"/>
              <a:t>10</a:t>
            </a:r>
            <a:r>
              <a:rPr lang="en-US" sz="2400" dirty="0"/>
              <a:t>Ne : 1s</a:t>
            </a:r>
            <a:r>
              <a:rPr lang="en-US" sz="2400" baseline="30000" dirty="0"/>
              <a:t>2</a:t>
            </a:r>
            <a:r>
              <a:rPr lang="en-US" sz="2400" dirty="0"/>
              <a:t> 2s</a:t>
            </a:r>
            <a:r>
              <a:rPr lang="en-US" sz="2400" baseline="30000" dirty="0"/>
              <a:t>2</a:t>
            </a:r>
            <a:r>
              <a:rPr lang="en-US" sz="2400" dirty="0"/>
              <a:t> 2p</a:t>
            </a:r>
            <a:r>
              <a:rPr lang="en-US" sz="2400" baseline="30000" dirty="0"/>
              <a:t>6</a:t>
            </a:r>
            <a:endParaRPr lang="en-US" sz="2400" dirty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1D4FCDA-D49E-6548-BE42-519A15A8AF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67601" y="2679700"/>
            <a:ext cx="4072192" cy="3057071"/>
          </a:xfrm>
        </p:spPr>
        <p:txBody>
          <a:bodyPr>
            <a:noAutofit/>
          </a:bodyPr>
          <a:lstStyle/>
          <a:p>
            <a:r>
              <a:rPr lang="en-US" sz="4000" dirty="0" err="1"/>
              <a:t>Apakah</a:t>
            </a:r>
            <a:r>
              <a:rPr lang="en-US" sz="4000" dirty="0"/>
              <a:t> ion Na</a:t>
            </a:r>
            <a:r>
              <a:rPr lang="en-US" sz="4000" baseline="30000" dirty="0"/>
              <a:t>+ </a:t>
            </a:r>
            <a:r>
              <a:rPr lang="en-US" sz="4000" dirty="0" err="1"/>
              <a:t>sama</a:t>
            </a:r>
            <a:r>
              <a:rPr lang="en-US" sz="4000" dirty="0"/>
              <a:t> </a:t>
            </a:r>
            <a:r>
              <a:rPr lang="en-US" sz="4000" dirty="0" err="1"/>
              <a:t>dengan</a:t>
            </a:r>
            <a:r>
              <a:rPr lang="en-US" sz="4000" dirty="0"/>
              <a:t> atom Ne ?</a:t>
            </a:r>
          </a:p>
        </p:txBody>
      </p:sp>
      <p:sp>
        <p:nvSpPr>
          <p:cNvPr id="70" name="Rectangle 69" descr="black accent box">
            <a:extLst>
              <a:ext uri="{FF2B5EF4-FFF2-40B4-BE49-F238E27FC236}">
                <a16:creationId xmlns:a16="http://schemas.microsoft.com/office/drawing/2014/main" id="{55268785-0FFD-9943-B7D3-0047B032A348}"/>
              </a:ext>
            </a:extLst>
          </p:cNvPr>
          <p:cNvSpPr/>
          <p:nvPr/>
        </p:nvSpPr>
        <p:spPr>
          <a:xfrm>
            <a:off x="851173" y="2679700"/>
            <a:ext cx="546100" cy="546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9" name="Graphic 48" descr="Add">
            <a:extLst>
              <a:ext uri="{FF2B5EF4-FFF2-40B4-BE49-F238E27FC236}">
                <a16:creationId xmlns:a16="http://schemas.microsoft.com/office/drawing/2014/main" id="{3F34C7F2-79E3-9A4F-8CF6-041586EECA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54689" y="2791500"/>
            <a:ext cx="322500" cy="322500"/>
          </a:xfrm>
          <a:prstGeom prst="rect">
            <a:avLst/>
          </a:prstGeom>
        </p:spPr>
      </p:pic>
      <p:sp>
        <p:nvSpPr>
          <p:cNvPr id="7" name="Title 6" hidden="1">
            <a:extLst>
              <a:ext uri="{FF2B5EF4-FFF2-40B4-BE49-F238E27FC236}">
                <a16:creationId xmlns:a16="http://schemas.microsoft.com/office/drawing/2014/main" id="{D67182A4-D17D-4F6A-B389-045E096E8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slide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1885" y="3481754"/>
            <a:ext cx="527538" cy="3217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10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12FCB55E-59A0-A24E-82CA-C86759583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Dmitri</a:t>
            </a:r>
            <a:br>
              <a:rPr lang="en-US" dirty="0"/>
            </a:br>
            <a:r>
              <a:rPr lang="en-US" dirty="0"/>
              <a:t>Mendeleev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E6AE7FB-4892-5B4E-A7DB-B0F56C1C98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anchor="t"/>
          <a:lstStyle/>
          <a:p>
            <a:r>
              <a:rPr lang="en-US" dirty="0"/>
              <a:t>1896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DA8123-7ECD-2A44-A629-7F2DB0D01D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424" y="2503714"/>
            <a:ext cx="5152292" cy="412568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 err="1"/>
              <a:t>Menyusun</a:t>
            </a:r>
            <a:r>
              <a:rPr lang="en-US" sz="2000" dirty="0"/>
              <a:t> </a:t>
            </a:r>
            <a:r>
              <a:rPr lang="en-US" sz="2000" dirty="0" err="1"/>
              <a:t>unsur-unsur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bentuk</a:t>
            </a:r>
            <a:r>
              <a:rPr lang="en-US" sz="2000" dirty="0"/>
              <a:t> yang </a:t>
            </a:r>
            <a:r>
              <a:rPr lang="en-US" sz="2000" dirty="0" err="1"/>
              <a:t>sederhana</a:t>
            </a:r>
            <a:r>
              <a:rPr lang="en-US" sz="2000" dirty="0"/>
              <a:t> dan </a:t>
            </a:r>
            <a:r>
              <a:rPr lang="en-US" sz="2000" dirty="0" err="1"/>
              <a:t>berdasar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sifat</a:t>
            </a:r>
            <a:r>
              <a:rPr lang="en-US" sz="2000" dirty="0"/>
              <a:t> </a:t>
            </a:r>
            <a:r>
              <a:rPr lang="en-US" sz="2000" dirty="0" err="1"/>
              <a:t>fisik</a:t>
            </a:r>
            <a:r>
              <a:rPr lang="en-US" sz="2000" dirty="0"/>
              <a:t> dan </a:t>
            </a:r>
            <a:r>
              <a:rPr lang="en-US" sz="2000" dirty="0" err="1"/>
              <a:t>kimianya</a:t>
            </a:r>
            <a:r>
              <a:rPr lang="en-US" sz="200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 err="1"/>
              <a:t>Disusun</a:t>
            </a:r>
            <a:r>
              <a:rPr lang="en-US" sz="2000" dirty="0"/>
              <a:t> </a:t>
            </a:r>
            <a:r>
              <a:rPr lang="en-US" sz="2000" dirty="0" err="1"/>
              <a:t>berdasar</a:t>
            </a:r>
            <a:r>
              <a:rPr lang="en-US" sz="2000" dirty="0"/>
              <a:t> </a:t>
            </a:r>
            <a:r>
              <a:rPr lang="en-US" sz="2000" dirty="0" err="1"/>
              <a:t>peningkatan</a:t>
            </a:r>
            <a:r>
              <a:rPr lang="en-US" sz="2000" dirty="0"/>
              <a:t> </a:t>
            </a:r>
            <a:r>
              <a:rPr lang="en-US" sz="2000" dirty="0" err="1"/>
              <a:t>nomor</a:t>
            </a:r>
            <a:r>
              <a:rPr lang="en-US" sz="2000" dirty="0"/>
              <a:t> atom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Mendeleev </a:t>
            </a:r>
            <a:r>
              <a:rPr lang="en-US" sz="2000" dirty="0" err="1"/>
              <a:t>mampu</a:t>
            </a:r>
            <a:r>
              <a:rPr lang="en-US" sz="2000" dirty="0"/>
              <a:t> </a:t>
            </a:r>
            <a:r>
              <a:rPr lang="en-US" sz="2000" dirty="0" err="1"/>
              <a:t>memprediksi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adanya</a:t>
            </a:r>
            <a:r>
              <a:rPr lang="en-US" sz="2000" dirty="0"/>
              <a:t> </a:t>
            </a:r>
            <a:r>
              <a:rPr lang="en-US" sz="2000" dirty="0" err="1"/>
              <a:t>unsur-unsur</a:t>
            </a:r>
            <a:r>
              <a:rPr lang="en-US" sz="2000" dirty="0"/>
              <a:t> yang </a:t>
            </a:r>
            <a:r>
              <a:rPr lang="en-US" sz="2000" dirty="0" err="1"/>
              <a:t>belum</a:t>
            </a:r>
            <a:r>
              <a:rPr lang="en-US" sz="2000" dirty="0"/>
              <a:t> </a:t>
            </a:r>
            <a:r>
              <a:rPr lang="en-US" sz="2000" dirty="0" err="1"/>
              <a:t>ditemukan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saat</a:t>
            </a:r>
            <a:r>
              <a:rPr lang="en-US" sz="2000" dirty="0"/>
              <a:t> </a:t>
            </a:r>
            <a:r>
              <a:rPr lang="en-US" sz="2000" dirty="0" err="1"/>
              <a:t>itu</a:t>
            </a:r>
            <a:r>
              <a:rPr lang="en-US" sz="200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 err="1"/>
              <a:t>Tabel</a:t>
            </a:r>
            <a:r>
              <a:rPr lang="en-US" sz="2000" dirty="0"/>
              <a:t> </a:t>
            </a:r>
            <a:r>
              <a:rPr lang="en-US" sz="2000" dirty="0" err="1"/>
              <a:t>periodik</a:t>
            </a:r>
            <a:r>
              <a:rPr lang="en-US" sz="2000" dirty="0"/>
              <a:t> Mendeleev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dasar</a:t>
            </a:r>
            <a:r>
              <a:rPr lang="en-US" sz="2000" dirty="0"/>
              <a:t> </a:t>
            </a:r>
            <a:r>
              <a:rPr lang="en-US" sz="2000" dirty="0" err="1"/>
              <a:t>bagi</a:t>
            </a:r>
            <a:r>
              <a:rPr lang="en-US" sz="2000" dirty="0"/>
              <a:t> para </a:t>
            </a:r>
            <a:r>
              <a:rPr lang="en-US" sz="2000" dirty="0" err="1"/>
              <a:t>ilmuwan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meneliti</a:t>
            </a:r>
            <a:r>
              <a:rPr lang="en-US" sz="2000" dirty="0"/>
              <a:t> </a:t>
            </a:r>
            <a:r>
              <a:rPr lang="en-US" sz="2000" dirty="0" err="1"/>
              <a:t>sifat-sifat</a:t>
            </a:r>
            <a:r>
              <a:rPr lang="en-US" sz="2000" dirty="0"/>
              <a:t> </a:t>
            </a:r>
            <a:r>
              <a:rPr lang="en-US" sz="2000" dirty="0" err="1"/>
              <a:t>unsur</a:t>
            </a:r>
            <a:r>
              <a:rPr lang="en-US" sz="200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 err="1"/>
              <a:t>Banyak</a:t>
            </a:r>
            <a:r>
              <a:rPr lang="en-US" sz="2000" dirty="0"/>
              <a:t> </a:t>
            </a:r>
            <a:r>
              <a:rPr lang="en-US" sz="2000" dirty="0" err="1"/>
              <a:t>hal</a:t>
            </a:r>
            <a:r>
              <a:rPr lang="en-US" sz="2000" dirty="0"/>
              <a:t> yang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direpresentasikan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tabel</a:t>
            </a:r>
            <a:r>
              <a:rPr lang="en-US" sz="2000" dirty="0"/>
              <a:t> </a:t>
            </a:r>
            <a:r>
              <a:rPr lang="en-US" sz="2000" dirty="0" err="1"/>
              <a:t>periodik</a:t>
            </a:r>
            <a:r>
              <a:rPr lang="en-US" sz="2000" dirty="0"/>
              <a:t> </a:t>
            </a:r>
            <a:r>
              <a:rPr lang="en-US" sz="2000" dirty="0" err="1"/>
              <a:t>buatannya</a:t>
            </a:r>
            <a:r>
              <a:rPr lang="en-US" sz="2000" dirty="0"/>
              <a:t>.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1AF67EB-A440-4F40-861A-A266D594A0B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31032"/>
            <a:ext cx="6096000" cy="6595936"/>
          </a:xfrm>
        </p:spPr>
      </p:pic>
      <p:sp>
        <p:nvSpPr>
          <p:cNvPr id="6" name="Rectangle 5"/>
          <p:cNvSpPr/>
          <p:nvPr/>
        </p:nvSpPr>
        <p:spPr>
          <a:xfrm>
            <a:off x="131885" y="3481754"/>
            <a:ext cx="527538" cy="3217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6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177" y="715106"/>
            <a:ext cx="9486808" cy="58521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1885" y="3481754"/>
            <a:ext cx="527538" cy="3217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222131" y="764931"/>
            <a:ext cx="0" cy="43873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6200000">
            <a:off x="601908" y="2461845"/>
            <a:ext cx="94128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Groups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998785" y="424961"/>
            <a:ext cx="9220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876192" y="414729"/>
            <a:ext cx="96693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Periods</a:t>
            </a:r>
          </a:p>
        </p:txBody>
      </p:sp>
    </p:spTree>
    <p:extLst>
      <p:ext uri="{BB962C8B-B14F-4D97-AF65-F5344CB8AC3E}">
        <p14:creationId xmlns:p14="http://schemas.microsoft.com/office/powerpoint/2010/main" val="3751976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B58A585-52FA-4A45-B2D0-660EC2D22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423" y="149469"/>
            <a:ext cx="9430304" cy="660948"/>
          </a:xfrm>
        </p:spPr>
        <p:txBody>
          <a:bodyPr>
            <a:normAutofit fontScale="90000"/>
          </a:bodyPr>
          <a:lstStyle/>
          <a:p>
            <a:r>
              <a:rPr lang="en-US" dirty="0"/>
              <a:t>Metals, Nonmetals, and Metalloids</a:t>
            </a:r>
          </a:p>
        </p:txBody>
      </p:sp>
      <p:sp>
        <p:nvSpPr>
          <p:cNvPr id="9" name="Rectangle 8"/>
          <p:cNvSpPr/>
          <p:nvPr/>
        </p:nvSpPr>
        <p:spPr>
          <a:xfrm>
            <a:off x="131885" y="3481754"/>
            <a:ext cx="527538" cy="3217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5094" y="1353353"/>
            <a:ext cx="5477662" cy="425680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561385" y="5610155"/>
            <a:ext cx="4712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Mengapa</a:t>
            </a:r>
            <a:r>
              <a:rPr lang="en-US" dirty="0"/>
              <a:t> </a:t>
            </a:r>
            <a:r>
              <a:rPr lang="en-US" dirty="0" err="1"/>
              <a:t>densitas</a:t>
            </a:r>
            <a:r>
              <a:rPr lang="en-US" dirty="0"/>
              <a:t> </a:t>
            </a:r>
            <a:r>
              <a:rPr lang="en-US" dirty="0" err="1"/>
              <a:t>meningkat</a:t>
            </a:r>
            <a:r>
              <a:rPr lang="en-US" dirty="0"/>
              <a:t> </a:t>
            </a:r>
            <a:r>
              <a:rPr lang="en-US" dirty="0" err="1"/>
              <a:t>sepanjang</a:t>
            </a:r>
            <a:r>
              <a:rPr lang="en-US" dirty="0"/>
              <a:t> </a:t>
            </a:r>
            <a:r>
              <a:rPr lang="en-US" dirty="0" err="1"/>
              <a:t>meningkatnya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atom,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menurun</a:t>
            </a:r>
            <a:r>
              <a:rPr lang="en-US" dirty="0"/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885" y="1511626"/>
            <a:ext cx="6620008" cy="430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29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B58A585-52FA-4A45-B2D0-660EC2D22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423" y="149469"/>
            <a:ext cx="9430304" cy="660948"/>
          </a:xfrm>
        </p:spPr>
        <p:txBody>
          <a:bodyPr>
            <a:normAutofit fontScale="90000"/>
          </a:bodyPr>
          <a:lstStyle/>
          <a:p>
            <a:r>
              <a:rPr lang="en-US" dirty="0"/>
              <a:t>Metals</a:t>
            </a:r>
          </a:p>
        </p:txBody>
      </p:sp>
      <p:sp>
        <p:nvSpPr>
          <p:cNvPr id="9" name="Rectangle 8"/>
          <p:cNvSpPr/>
          <p:nvPr/>
        </p:nvSpPr>
        <p:spPr>
          <a:xfrm>
            <a:off x="131885" y="3481754"/>
            <a:ext cx="527538" cy="3217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470475" y="929298"/>
            <a:ext cx="4547354" cy="2787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padat</a:t>
            </a:r>
            <a:r>
              <a:rPr lang="en-US" dirty="0"/>
              <a:t> di temperature </a:t>
            </a:r>
            <a:r>
              <a:rPr lang="en-US" dirty="0" err="1"/>
              <a:t>ruang</a:t>
            </a:r>
            <a:r>
              <a:rPr lang="en-US" dirty="0"/>
              <a:t> (</a:t>
            </a:r>
            <a:r>
              <a:rPr lang="en-US" dirty="0" err="1"/>
              <a:t>kecuali</a:t>
            </a:r>
            <a:r>
              <a:rPr lang="en-US" dirty="0"/>
              <a:t> Hg)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dirty="0" err="1"/>
              <a:t>Mengkilap</a:t>
            </a:r>
            <a:endParaRPr lang="en-US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dirty="0" err="1"/>
              <a:t>Konduktor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 &amp; </a:t>
            </a:r>
            <a:r>
              <a:rPr lang="en-US" dirty="0" err="1"/>
              <a:t>panas</a:t>
            </a:r>
            <a:r>
              <a:rPr lang="en-US" dirty="0"/>
              <a:t> yang </a:t>
            </a:r>
            <a:r>
              <a:rPr lang="en-US" dirty="0" err="1"/>
              <a:t>baik</a:t>
            </a:r>
            <a:endParaRPr lang="en-US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dibentuk</a:t>
            </a:r>
            <a:endParaRPr lang="en-US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melepas</a:t>
            </a:r>
            <a:r>
              <a:rPr lang="en-US" dirty="0"/>
              <a:t> </a:t>
            </a:r>
            <a:r>
              <a:rPr lang="en-US" dirty="0" err="1"/>
              <a:t>elektron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799806" y="-329967"/>
            <a:ext cx="4675985" cy="695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449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B58A585-52FA-4A45-B2D0-660EC2D22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423" y="149469"/>
            <a:ext cx="9430304" cy="66094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NonMetals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31885" y="3481754"/>
            <a:ext cx="527538" cy="3217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95473" y="929298"/>
            <a:ext cx="57223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dirty="0" err="1"/>
              <a:t>Kebanyakan</a:t>
            </a:r>
            <a:r>
              <a:rPr lang="en-US" dirty="0"/>
              <a:t> </a:t>
            </a:r>
            <a:r>
              <a:rPr lang="en-US" dirty="0" err="1"/>
              <a:t>berfase</a:t>
            </a:r>
            <a:r>
              <a:rPr lang="en-US" dirty="0"/>
              <a:t> liquid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suhu</a:t>
            </a:r>
            <a:r>
              <a:rPr lang="en-US" dirty="0"/>
              <a:t> </a:t>
            </a:r>
            <a:r>
              <a:rPr lang="en-US" dirty="0" err="1"/>
              <a:t>ruang</a:t>
            </a:r>
            <a:endParaRPr lang="en-US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dirty="0" err="1"/>
              <a:t>Rapuh</a:t>
            </a:r>
            <a:endParaRPr lang="en-US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dirty="0" err="1"/>
              <a:t>Konduktor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 &amp; </a:t>
            </a:r>
            <a:r>
              <a:rPr lang="en-US" dirty="0" err="1"/>
              <a:t>panas</a:t>
            </a:r>
            <a:r>
              <a:rPr lang="en-US" dirty="0"/>
              <a:t> yang </a:t>
            </a:r>
            <a:r>
              <a:rPr lang="en-US" dirty="0" err="1"/>
              <a:t>buruk</a:t>
            </a:r>
            <a:endParaRPr lang="en-US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dirty="0" err="1"/>
              <a:t>Sulit</a:t>
            </a:r>
            <a:r>
              <a:rPr lang="en-US" dirty="0"/>
              <a:t> </a:t>
            </a:r>
            <a:r>
              <a:rPr lang="en-US" dirty="0" err="1"/>
              <a:t>dibentuk</a:t>
            </a:r>
            <a:endParaRPr lang="en-US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/>
              <a:t>elektron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125" y="810417"/>
            <a:ext cx="4315348" cy="570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06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B58A585-52FA-4A45-B2D0-660EC2D22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423" y="149469"/>
            <a:ext cx="9430304" cy="660948"/>
          </a:xfrm>
        </p:spPr>
        <p:txBody>
          <a:bodyPr>
            <a:normAutofit fontScale="90000"/>
          </a:bodyPr>
          <a:lstStyle/>
          <a:p>
            <a:r>
              <a:rPr lang="en-US" dirty="0"/>
              <a:t>Metalloid</a:t>
            </a:r>
          </a:p>
        </p:txBody>
      </p:sp>
      <p:sp>
        <p:nvSpPr>
          <p:cNvPr id="9" name="Rectangle 8"/>
          <p:cNvSpPr/>
          <p:nvPr/>
        </p:nvSpPr>
        <p:spPr>
          <a:xfrm>
            <a:off x="131885" y="3481754"/>
            <a:ext cx="527538" cy="3217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95473" y="929298"/>
            <a:ext cx="57223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dirty="0"/>
              <a:t>Semi metal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dirty="0" err="1"/>
              <a:t>Konduktor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 partial (</a:t>
            </a:r>
            <a:r>
              <a:rPr lang="en-US" dirty="0" err="1"/>
              <a:t>semikonduktor</a:t>
            </a:r>
            <a:r>
              <a:rPr lang="en-US" dirty="0"/>
              <a:t>)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chip </a:t>
            </a:r>
            <a:r>
              <a:rPr lang="en-US" dirty="0" err="1"/>
              <a:t>komputer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878" y="810417"/>
            <a:ext cx="3658380" cy="511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03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9065" y="168949"/>
            <a:ext cx="10204750" cy="701489"/>
          </a:xfrm>
        </p:spPr>
        <p:txBody>
          <a:bodyPr/>
          <a:lstStyle/>
          <a:p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Periodik</a:t>
            </a:r>
            <a:r>
              <a:rPr lang="en-US" dirty="0"/>
              <a:t> &amp; </a:t>
            </a:r>
            <a:r>
              <a:rPr lang="en-US" dirty="0" err="1"/>
              <a:t>Konfigurasi</a:t>
            </a:r>
            <a:r>
              <a:rPr lang="en-US" dirty="0"/>
              <a:t> </a:t>
            </a:r>
            <a:r>
              <a:rPr lang="en-US" dirty="0" err="1"/>
              <a:t>Elektron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1885" y="3481754"/>
            <a:ext cx="527538" cy="3217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19" y="1582615"/>
            <a:ext cx="10787441" cy="328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60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5">
      <a:dk1>
        <a:srgbClr val="3F3F3F"/>
      </a:dk1>
      <a:lt1>
        <a:srgbClr val="FFFFFF"/>
      </a:lt1>
      <a:dk2>
        <a:srgbClr val="000000"/>
      </a:dk2>
      <a:lt2>
        <a:srgbClr val="A5A5A5"/>
      </a:lt2>
      <a:accent1>
        <a:srgbClr val="00194C"/>
      </a:accent1>
      <a:accent2>
        <a:srgbClr val="EAB200"/>
      </a:accent2>
      <a:accent3>
        <a:srgbClr val="DDDDDD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ustom 28">
      <a:majorFont>
        <a:latin typeface="Gill Sans MT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_Presentation_AS_v6" id="{45D4B8F3-A2A1-4EBC-921A-C97968B9D8A4}" vid="{C51C3324-A74D-46A2-9E07-E5E2BD85B3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E89EE4-AB27-4D78-BC07-4F732FD20DC8}">
  <ds:schemaRefs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fb0879af-3eba-417a-a55a-ffe6dcd6ca77"/>
    <ds:schemaRef ds:uri="http://purl.org/dc/elements/1.1/"/>
    <ds:schemaRef ds:uri="http://schemas.microsoft.com/office/infopath/2007/PartnerControls"/>
    <ds:schemaRef ds:uri="6dc4bcd6-49db-4c07-9060-8acfc67cef9f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05E3CA2-A4EA-47F1-A362-D62A6FDD99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5C955EB-93D1-42BC-87D5-6D8F623BCB4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Travel presentation</Template>
  <TotalTime>0</TotalTime>
  <Words>404</Words>
  <Application>Microsoft Macintosh PowerPoint</Application>
  <PresentationFormat>Widescreen</PresentationFormat>
  <Paragraphs>74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Gill Sans MT</vt:lpstr>
      <vt:lpstr>Gill Sans Nova Light</vt:lpstr>
      <vt:lpstr>Helvetica Light</vt:lpstr>
      <vt:lpstr>Wingdings</vt:lpstr>
      <vt:lpstr>Office Theme</vt:lpstr>
      <vt:lpstr>Kimia Dasar  Tabel Periodik Unsur</vt:lpstr>
      <vt:lpstr>Comparison slide</vt:lpstr>
      <vt:lpstr>Dmitri Mendeleev</vt:lpstr>
      <vt:lpstr>PowerPoint Presentation</vt:lpstr>
      <vt:lpstr>Metals, Nonmetals, and Metalloids</vt:lpstr>
      <vt:lpstr>Metals</vt:lpstr>
      <vt:lpstr>NonMetals</vt:lpstr>
      <vt:lpstr>Metalloid</vt:lpstr>
      <vt:lpstr>Tabel Periodik &amp; Konfigurasi Elektron</vt:lpstr>
      <vt:lpstr>Sifat-Sifat Tabel Periodik</vt:lpstr>
      <vt:lpstr>Ukuran Atom</vt:lpstr>
      <vt:lpstr>Energi Ionisasi</vt:lpstr>
      <vt:lpstr>Afinitas Elektron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2018-08-15T06:25:12Z</dcterms:created>
  <dcterms:modified xsi:type="dcterms:W3CDTF">2022-11-18T04:28:58Z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