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72"/>
    <p:sldId id="257" r:id="rId73"/>
    <p:sldId id="258" r:id="rId74"/>
    <p:sldId id="259" r:id="rId75"/>
    <p:sldId id="260" r:id="rId76"/>
    <p:sldId id="261" r:id="rId77"/>
    <p:sldId id="262" r:id="rId78"/>
    <p:sldId id="263" r:id="rId79"/>
    <p:sldId id="264" r:id="rId80"/>
    <p:sldId id="265" r:id="rId81"/>
    <p:sldId id="266" r:id="rId82"/>
    <p:sldId id="267" r:id="rId83"/>
    <p:sldId id="268" r:id="rId84"/>
    <p:sldId id="269" r:id="rId85"/>
    <p:sldId id="270" r:id="rId86"/>
    <p:sldId id="271" r:id="rId87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Oswald" charset="1" panose="00000500000000000000"/>
      <p:regular r:id="rId8"/>
    </p:embeddedFont>
    <p:embeddedFont>
      <p:font typeface="Oswald Bold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sap Condensed" charset="1" panose="020F0506030202060203"/>
      <p:regular r:id="rId14"/>
    </p:embeddedFont>
    <p:embeddedFont>
      <p:font typeface="Asap Condensed Bold" charset="1" panose="020F0806030202060203"/>
      <p:regular r:id="rId15"/>
    </p:embeddedFont>
    <p:embeddedFont>
      <p:font typeface="Asap Condensed Italics" charset="1" panose="020F05060302020D0203"/>
      <p:regular r:id="rId16"/>
    </p:embeddedFont>
    <p:embeddedFont>
      <p:font typeface="Asap Condensed Bold Italics" charset="1" panose="020F08060302020D0203"/>
      <p:regular r:id="rId17"/>
    </p:embeddedFont>
    <p:embeddedFont>
      <p:font typeface="Gliker" charset="1" panose="00000500000000000000"/>
      <p:regular r:id="rId18"/>
    </p:embeddedFont>
    <p:embeddedFont>
      <p:font typeface="Gliker Bold" charset="1" panose="00000800000000000000"/>
      <p:regular r:id="rId19"/>
    </p:embeddedFont>
    <p:embeddedFont>
      <p:font typeface="Gliker Semi-Bold" charset="1" panose="00000700000000000000"/>
      <p:regular r:id="rId20"/>
    </p:embeddedFont>
    <p:embeddedFont>
      <p:font typeface="Gliker Heavy" charset="1" panose="00000A00000000000000"/>
      <p:regular r:id="rId21"/>
    </p:embeddedFont>
    <p:embeddedFont>
      <p:font typeface="Dumondi Condensed" charset="1" panose="00000000000000000000"/>
      <p:regular r:id="rId22"/>
    </p:embeddedFont>
    <p:embeddedFont>
      <p:font typeface="Dumondi Condensed Bold" charset="1" panose="00000000000000000000"/>
      <p:regular r:id="rId23"/>
    </p:embeddedFont>
    <p:embeddedFont>
      <p:font typeface="Dumondi Condensed Italics" charset="1" panose="00000000000000000000"/>
      <p:regular r:id="rId24"/>
    </p:embeddedFont>
    <p:embeddedFont>
      <p:font typeface="Dumondi Condensed Bold Italics" charset="1" panose="00000000000000000000"/>
      <p:regular r:id="rId25"/>
    </p:embeddedFont>
    <p:embeddedFont>
      <p:font typeface="Dumondi Condensed Thin" charset="1" panose="00000000000000000000"/>
      <p:regular r:id="rId26"/>
    </p:embeddedFont>
    <p:embeddedFont>
      <p:font typeface="Dumondi Condensed Thin Italics" charset="1" panose="00000000000000000000"/>
      <p:regular r:id="rId27"/>
    </p:embeddedFont>
    <p:embeddedFont>
      <p:font typeface="Dumondi Condensed Light" charset="1" panose="00000000000000000000"/>
      <p:regular r:id="rId28"/>
    </p:embeddedFont>
    <p:embeddedFont>
      <p:font typeface="Dumondi Condensed Light Italics" charset="1" panose="00000000000000000000"/>
      <p:regular r:id="rId29"/>
    </p:embeddedFont>
    <p:embeddedFont>
      <p:font typeface="Dumondi Condensed Medium" charset="1" panose="00000000000000000000"/>
      <p:regular r:id="rId30"/>
    </p:embeddedFont>
    <p:embeddedFont>
      <p:font typeface="Dumondi Condensed Medium Italics" charset="1" panose="00000000000000000000"/>
      <p:regular r:id="rId31"/>
    </p:embeddedFont>
    <p:embeddedFont>
      <p:font typeface="Dumondi Condensed Semi-Bold" charset="1" panose="00000000000000000000"/>
      <p:regular r:id="rId32"/>
    </p:embeddedFont>
    <p:embeddedFont>
      <p:font typeface="Dumondi Condensed Semi-Bold Italics" charset="1" panose="00000000000000000000"/>
      <p:regular r:id="rId33"/>
    </p:embeddedFont>
    <p:embeddedFont>
      <p:font typeface="Dumondi Condensed Ultra-Bold" charset="1" panose="00000000000000000000"/>
      <p:regular r:id="rId34"/>
    </p:embeddedFont>
    <p:embeddedFont>
      <p:font typeface="Dumondi Condensed Ultra-Bold Italics" charset="1" panose="00000000000000000000"/>
      <p:regular r:id="rId35"/>
    </p:embeddedFont>
    <p:embeddedFont>
      <p:font typeface="Dumondi Condensed Heavy" charset="1" panose="00000000000000000000"/>
      <p:regular r:id="rId36"/>
    </p:embeddedFont>
    <p:embeddedFont>
      <p:font typeface="Dumondi Condensed Heavy Italics" charset="1" panose="00000000000000000000"/>
      <p:regular r:id="rId37"/>
    </p:embeddedFont>
    <p:embeddedFont>
      <p:font typeface="29LT Adir" charset="1" panose="00000506000000000000"/>
      <p:regular r:id="rId38"/>
    </p:embeddedFont>
    <p:embeddedFont>
      <p:font typeface="29LT Adir Bold" charset="1" panose="00000806000000000000"/>
      <p:regular r:id="rId39"/>
    </p:embeddedFont>
    <p:embeddedFont>
      <p:font typeface="29LT Adir Thin" charset="1" panose="00000206000000000000"/>
      <p:regular r:id="rId40"/>
    </p:embeddedFont>
    <p:embeddedFont>
      <p:font typeface="29LT Adir Extra-Light" charset="1" panose="00000306000000000000"/>
      <p:regular r:id="rId41"/>
    </p:embeddedFont>
    <p:embeddedFont>
      <p:font typeface="29LT Adir Light" charset="1" panose="00000406000000000000"/>
      <p:regular r:id="rId42"/>
    </p:embeddedFont>
    <p:embeddedFont>
      <p:font typeface="29LT Adir Medium" charset="1" panose="00000606000000000000"/>
      <p:regular r:id="rId43"/>
    </p:embeddedFont>
    <p:embeddedFont>
      <p:font typeface="29LT Adir Semi-Bold" charset="1" panose="00000706000000000000"/>
      <p:regular r:id="rId44"/>
    </p:embeddedFont>
    <p:embeddedFont>
      <p:font typeface="29LT Adir Ultra-Bold" charset="1" panose="00000906000000000000"/>
      <p:regular r:id="rId45"/>
    </p:embeddedFont>
    <p:embeddedFont>
      <p:font typeface="Open Sans" charset="1" panose="020B0606030504020204"/>
      <p:regular r:id="rId46"/>
    </p:embeddedFont>
    <p:embeddedFont>
      <p:font typeface="Open Sans Bold" charset="1" panose="020B0806030504020204"/>
      <p:regular r:id="rId47"/>
    </p:embeddedFont>
    <p:embeddedFont>
      <p:font typeface="Open Sans Italics" charset="1" panose="020B0606030504020204"/>
      <p:regular r:id="rId48"/>
    </p:embeddedFont>
    <p:embeddedFont>
      <p:font typeface="Open Sans Bold Italics" charset="1" panose="020B0806030504020204"/>
      <p:regular r:id="rId49"/>
    </p:embeddedFont>
    <p:embeddedFont>
      <p:font typeface="Open Sans Light" charset="1" panose="020B0306030504020204"/>
      <p:regular r:id="rId50"/>
    </p:embeddedFont>
    <p:embeddedFont>
      <p:font typeface="Open Sans Light Italics" charset="1" panose="020B0306030504020204"/>
      <p:regular r:id="rId51"/>
    </p:embeddedFont>
    <p:embeddedFont>
      <p:font typeface="Open Sans Ultra-Bold" charset="1" panose="00000000000000000000"/>
      <p:regular r:id="rId52"/>
    </p:embeddedFont>
    <p:embeddedFont>
      <p:font typeface="Open Sans Ultra-Bold Italics" charset="1" panose="00000000000000000000"/>
      <p:regular r:id="rId53"/>
    </p:embeddedFont>
    <p:embeddedFont>
      <p:font typeface="Montserrat" charset="1" panose="00000500000000000000"/>
      <p:regular r:id="rId54"/>
    </p:embeddedFont>
    <p:embeddedFont>
      <p:font typeface="Montserrat Bold" charset="1" panose="00000800000000000000"/>
      <p:regular r:id="rId55"/>
    </p:embeddedFont>
    <p:embeddedFont>
      <p:font typeface="Montserrat Italics" charset="1" panose="00000500000000000000"/>
      <p:regular r:id="rId56"/>
    </p:embeddedFont>
    <p:embeddedFont>
      <p:font typeface="Montserrat Bold Italics" charset="1" panose="00000800000000000000"/>
      <p:regular r:id="rId57"/>
    </p:embeddedFont>
    <p:embeddedFont>
      <p:font typeface="Montserrat Thin" charset="1" panose="00000300000000000000"/>
      <p:regular r:id="rId58"/>
    </p:embeddedFont>
    <p:embeddedFont>
      <p:font typeface="Montserrat Thin Italics" charset="1" panose="00000300000000000000"/>
      <p:regular r:id="rId59"/>
    </p:embeddedFont>
    <p:embeddedFont>
      <p:font typeface="Montserrat Extra-Light" charset="1" panose="00000300000000000000"/>
      <p:regular r:id="rId60"/>
    </p:embeddedFont>
    <p:embeddedFont>
      <p:font typeface="Montserrat Extra-Light Italics" charset="1" panose="00000300000000000000"/>
      <p:regular r:id="rId61"/>
    </p:embeddedFont>
    <p:embeddedFont>
      <p:font typeface="Montserrat Light" charset="1" panose="00000400000000000000"/>
      <p:regular r:id="rId62"/>
    </p:embeddedFont>
    <p:embeddedFont>
      <p:font typeface="Montserrat Light Italics" charset="1" panose="00000400000000000000"/>
      <p:regular r:id="rId63"/>
    </p:embeddedFont>
    <p:embeddedFont>
      <p:font typeface="Montserrat Medium" charset="1" panose="00000600000000000000"/>
      <p:regular r:id="rId64"/>
    </p:embeddedFont>
    <p:embeddedFont>
      <p:font typeface="Montserrat Medium Italics" charset="1" panose="00000600000000000000"/>
      <p:regular r:id="rId65"/>
    </p:embeddedFont>
    <p:embeddedFont>
      <p:font typeface="Montserrat Semi-Bold" charset="1" panose="00000700000000000000"/>
      <p:regular r:id="rId66"/>
    </p:embeddedFont>
    <p:embeddedFont>
      <p:font typeface="Montserrat Semi-Bold Italics" charset="1" panose="00000700000000000000"/>
      <p:regular r:id="rId67"/>
    </p:embeddedFont>
    <p:embeddedFont>
      <p:font typeface="Montserrat Ultra-Bold" charset="1" panose="00000900000000000000"/>
      <p:regular r:id="rId68"/>
    </p:embeddedFont>
    <p:embeddedFont>
      <p:font typeface="Montserrat Ultra-Bold Italics" charset="1" panose="00000900000000000000"/>
      <p:regular r:id="rId69"/>
    </p:embeddedFont>
    <p:embeddedFont>
      <p:font typeface="Montserrat Heavy" charset="1" panose="00000A00000000000000"/>
      <p:regular r:id="rId70"/>
    </p:embeddedFont>
    <p:embeddedFont>
      <p:font typeface="Montserrat Heavy Italics" charset="1" panose="00000A00000000000000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slides/slide1.xml" Type="http://schemas.openxmlformats.org/officeDocument/2006/relationships/slide"/><Relationship Id="rId73" Target="slides/slide2.xml" Type="http://schemas.openxmlformats.org/officeDocument/2006/relationships/slide"/><Relationship Id="rId74" Target="slides/slide3.xml" Type="http://schemas.openxmlformats.org/officeDocument/2006/relationships/slide"/><Relationship Id="rId75" Target="slides/slide4.xml" Type="http://schemas.openxmlformats.org/officeDocument/2006/relationships/slide"/><Relationship Id="rId76" Target="slides/slide5.xml" Type="http://schemas.openxmlformats.org/officeDocument/2006/relationships/slide"/><Relationship Id="rId77" Target="slides/slide6.xml" Type="http://schemas.openxmlformats.org/officeDocument/2006/relationships/slide"/><Relationship Id="rId78" Target="slides/slide7.xml" Type="http://schemas.openxmlformats.org/officeDocument/2006/relationships/slide"/><Relationship Id="rId79" Target="slides/slide8.xml" Type="http://schemas.openxmlformats.org/officeDocument/2006/relationships/slide"/><Relationship Id="rId8" Target="fonts/font8.fntdata" Type="http://schemas.openxmlformats.org/officeDocument/2006/relationships/font"/><Relationship Id="rId80" Target="slides/slide9.xml" Type="http://schemas.openxmlformats.org/officeDocument/2006/relationships/slide"/><Relationship Id="rId81" Target="slides/slide10.xml" Type="http://schemas.openxmlformats.org/officeDocument/2006/relationships/slide"/><Relationship Id="rId82" Target="slides/slide11.xml" Type="http://schemas.openxmlformats.org/officeDocument/2006/relationships/slide"/><Relationship Id="rId83" Target="slides/slide12.xml" Type="http://schemas.openxmlformats.org/officeDocument/2006/relationships/slide"/><Relationship Id="rId84" Target="slides/slide13.xml" Type="http://schemas.openxmlformats.org/officeDocument/2006/relationships/slide"/><Relationship Id="rId85" Target="slides/slide14.xml" Type="http://schemas.openxmlformats.org/officeDocument/2006/relationships/slide"/><Relationship Id="rId86" Target="slides/slide15.xml" Type="http://schemas.openxmlformats.org/officeDocument/2006/relationships/slide"/><Relationship Id="rId87" Target="slides/slide16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gif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gif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gif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gif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gif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gif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4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gif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21.gif" Type="http://schemas.openxmlformats.org/officeDocument/2006/relationships/image"/><Relationship Id="rId17" Target="../media/image22.jpeg" Type="http://schemas.openxmlformats.org/officeDocument/2006/relationships/image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.png" Type="http://schemas.openxmlformats.org/officeDocument/2006/relationships/image"/><Relationship Id="rId8" Target="../media/image2.svg" Type="http://schemas.openxmlformats.org/officeDocument/2006/relationships/image"/><Relationship Id="rId9" Target="../media/image5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28.png" Type="http://schemas.openxmlformats.org/officeDocument/2006/relationships/image"/><Relationship Id="rId14" Target="../media/image2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svg" Type="http://schemas.openxmlformats.org/officeDocument/2006/relationships/image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jpeg" Type="http://schemas.openxmlformats.org/officeDocument/2006/relationships/image"/><Relationship Id="rId9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38.gif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30.png" Type="http://schemas.openxmlformats.org/officeDocument/2006/relationships/image"/><Relationship Id="rId15" Target="../media/image3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729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812" y="1908001"/>
            <a:ext cx="9742584" cy="2613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99"/>
              </a:lnSpc>
            </a:pPr>
            <a:r>
              <a:rPr lang="en-US" sz="9999">
                <a:solidFill>
                  <a:srgbClr val="FFFFFF"/>
                </a:solidFill>
                <a:latin typeface="Oswald Bold"/>
              </a:rPr>
              <a:t>PERTEMUAN 5</a:t>
            </a:r>
          </a:p>
          <a:p>
            <a:pPr algn="ctr">
              <a:lnSpc>
                <a:spcPts val="10099"/>
              </a:lnSpc>
            </a:pPr>
            <a:r>
              <a:rPr lang="en-US" sz="9999">
                <a:solidFill>
                  <a:srgbClr val="FFFFFF"/>
                </a:solidFill>
                <a:latin typeface="Oswald Bold"/>
              </a:rPr>
              <a:t>SISTEM OPERASI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2996469" y="-1807419"/>
            <a:ext cx="7098950" cy="709895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383A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2057400" y="828003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377423" y="7931529"/>
            <a:ext cx="754847" cy="75484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114261" y="7044032"/>
            <a:ext cx="2214268" cy="2214268"/>
          </a:xfrm>
          <a:custGeom>
            <a:avLst/>
            <a:gdLst/>
            <a:ahLst/>
            <a:cxnLst/>
            <a:rect r="r" b="b" t="t" l="l"/>
            <a:pathLst>
              <a:path h="2214268" w="2214268">
                <a:moveTo>
                  <a:pt x="0" y="0"/>
                </a:moveTo>
                <a:lnTo>
                  <a:pt x="2214269" y="0"/>
                </a:lnTo>
                <a:lnTo>
                  <a:pt x="2214269" y="2214268"/>
                </a:lnTo>
                <a:lnTo>
                  <a:pt x="0" y="2214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636825" y="4521025"/>
            <a:ext cx="1244950" cy="1244950"/>
          </a:xfrm>
          <a:custGeom>
            <a:avLst/>
            <a:gdLst/>
            <a:ahLst/>
            <a:cxnLst/>
            <a:rect r="r" b="b" t="t" l="l"/>
            <a:pathLst>
              <a:path h="1244950" w="1244950">
                <a:moveTo>
                  <a:pt x="0" y="0"/>
                </a:moveTo>
                <a:lnTo>
                  <a:pt x="1244950" y="0"/>
                </a:lnTo>
                <a:lnTo>
                  <a:pt x="1244950" y="1244950"/>
                </a:lnTo>
                <a:lnTo>
                  <a:pt x="0" y="124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723392" y="6803489"/>
            <a:ext cx="7420608" cy="1505463"/>
            <a:chOff x="0" y="0"/>
            <a:chExt cx="2754783" cy="55887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54783" cy="558879"/>
            </a:xfrm>
            <a:custGeom>
              <a:avLst/>
              <a:gdLst/>
              <a:ahLst/>
              <a:cxnLst/>
              <a:rect r="r" b="b" t="t" l="l"/>
              <a:pathLst>
                <a:path h="558879" w="2754783">
                  <a:moveTo>
                    <a:pt x="2551583" y="0"/>
                  </a:moveTo>
                  <a:cubicBezTo>
                    <a:pt x="2663808" y="0"/>
                    <a:pt x="2754783" y="125109"/>
                    <a:pt x="2754783" y="279440"/>
                  </a:cubicBezTo>
                  <a:cubicBezTo>
                    <a:pt x="2754783" y="433770"/>
                    <a:pt x="2663808" y="558879"/>
                    <a:pt x="2551583" y="558879"/>
                  </a:cubicBezTo>
                  <a:lnTo>
                    <a:pt x="203200" y="558879"/>
                  </a:lnTo>
                  <a:cubicBezTo>
                    <a:pt x="90976" y="558879"/>
                    <a:pt x="0" y="433770"/>
                    <a:pt x="0" y="279440"/>
                  </a:cubicBezTo>
                  <a:cubicBezTo>
                    <a:pt x="0" y="12510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6532912" y="1096728"/>
            <a:ext cx="726388" cy="181597"/>
          </a:xfrm>
          <a:custGeom>
            <a:avLst/>
            <a:gdLst/>
            <a:ahLst/>
            <a:cxnLst/>
            <a:rect r="r" b="b" t="t" l="l"/>
            <a:pathLst>
              <a:path h="181597" w="726388">
                <a:moveTo>
                  <a:pt x="0" y="0"/>
                </a:moveTo>
                <a:lnTo>
                  <a:pt x="726388" y="0"/>
                </a:lnTo>
                <a:lnTo>
                  <a:pt x="726388" y="181597"/>
                </a:lnTo>
                <a:lnTo>
                  <a:pt x="0" y="1815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10"/>
          <a:srcRect l="0" t="128" r="0" b="128"/>
          <a:stretch>
            <a:fillRect/>
          </a:stretch>
        </p:blipFill>
        <p:spPr>
          <a:xfrm flipH="false" flipV="false" rot="-9745738">
            <a:off x="-78792" y="4482540"/>
            <a:ext cx="2976716" cy="3543709"/>
          </a:xfrm>
          <a:prstGeom prst="rect">
            <a:avLst/>
          </a:prstGeom>
        </p:spPr>
      </p:pic>
      <p:sp>
        <p:nvSpPr>
          <p:cNvPr name="Freeform 17" id="17"/>
          <p:cNvSpPr/>
          <p:nvPr/>
        </p:nvSpPr>
        <p:spPr>
          <a:xfrm flipH="false" flipV="false" rot="0">
            <a:off x="-377423" y="0"/>
            <a:ext cx="5811119" cy="1512187"/>
          </a:xfrm>
          <a:custGeom>
            <a:avLst/>
            <a:gdLst/>
            <a:ahLst/>
            <a:cxnLst/>
            <a:rect r="r" b="b" t="t" l="l"/>
            <a:pathLst>
              <a:path h="1512187" w="5811119">
                <a:moveTo>
                  <a:pt x="0" y="0"/>
                </a:moveTo>
                <a:lnTo>
                  <a:pt x="5811119" y="0"/>
                </a:lnTo>
                <a:lnTo>
                  <a:pt x="5811119" y="1512187"/>
                </a:lnTo>
                <a:lnTo>
                  <a:pt x="0" y="15121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96039" y="123047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1" y="0"/>
                </a:lnTo>
                <a:lnTo>
                  <a:pt x="1246311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90950" y="113522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5" y="0"/>
                </a:lnTo>
                <a:lnTo>
                  <a:pt x="1218615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023325" y="237559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9" y="0"/>
                </a:lnTo>
                <a:lnTo>
                  <a:pt x="1981539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892623" y="6977357"/>
            <a:ext cx="6709381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Classic"/>
              </a:rPr>
              <a:t>TIM HIBAH P3D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Classic"/>
              </a:rPr>
              <a:t>No: 26/E2/PPK/SPK/P3D/2023</a:t>
            </a:r>
          </a:p>
          <a:p>
            <a:pPr algn="ctr">
              <a:lnSpc>
                <a:spcPts val="4200"/>
              </a:lnSpc>
            </a:pPr>
          </a:p>
        </p:txBody>
      </p: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9586255" y="2029190"/>
            <a:ext cx="6820428" cy="4774300"/>
            <a:chOff x="0" y="0"/>
            <a:chExt cx="6350000" cy="4445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4445000"/>
            </a:xfrm>
            <a:custGeom>
              <a:avLst/>
              <a:gdLst/>
              <a:ahLst/>
              <a:cxnLst/>
              <a:rect r="r" b="b" t="t" l="l"/>
              <a:pathLst>
                <a:path h="4445000" w="6350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6"/>
              <a:stretch>
                <a:fillRect l="-2595" t="0" r="-2595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65979" y="2661221"/>
            <a:ext cx="2241710" cy="224171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106257">
            <a:off x="-849912" y="-1526832"/>
            <a:ext cx="2391124" cy="23911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923418" y="1617613"/>
            <a:ext cx="14441095" cy="7051773"/>
            <a:chOff x="0" y="0"/>
            <a:chExt cx="18758712" cy="91601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18695212" cy="9096621"/>
            </a:xfrm>
            <a:custGeom>
              <a:avLst/>
              <a:gdLst/>
              <a:ahLst/>
              <a:cxnLst/>
              <a:rect r="r" b="b" t="t" l="l"/>
              <a:pathLst>
                <a:path h="9096621" w="18695212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758712" cy="9160121"/>
            </a:xfrm>
            <a:custGeom>
              <a:avLst/>
              <a:gdLst/>
              <a:ahLst/>
              <a:cxnLst/>
              <a:rect r="r" b="b" t="t" l="l"/>
              <a:pathLst>
                <a:path h="9160121" w="18758712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28090" cy="42809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5137057" y="1474738"/>
            <a:ext cx="7699617" cy="1236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>
                <a:solidFill>
                  <a:srgbClr val="000000"/>
                </a:solidFill>
                <a:latin typeface="Asap Condensed Bold"/>
              </a:rPr>
              <a:t>KONSEP  BINDING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055905" y="3863606"/>
            <a:ext cx="9030229" cy="3012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17"/>
              </a:lnSpc>
            </a:pPr>
            <a:r>
              <a:rPr lang="en-US" sz="5190" spc="114">
                <a:solidFill>
                  <a:srgbClr val="000000"/>
                </a:solidFill>
                <a:latin typeface="Dumondi Condensed Bold"/>
              </a:rPr>
              <a:t>Address Binding adalah cara instruksi dan data (yang berada di disk sebagai file executable) dipetakan kealamatmemori</a:t>
            </a:r>
          </a:p>
          <a:p>
            <a:pPr>
              <a:lnSpc>
                <a:spcPts val="5917"/>
              </a:lnSpc>
            </a:pPr>
          </a:p>
        </p:txBody>
      </p:sp>
      <p:sp>
        <p:nvSpPr>
          <p:cNvPr name="AutoShape 23" id="23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4486518" y="2659917"/>
            <a:ext cx="9623575" cy="8842229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 rot="0">
            <a:off x="16004982" y="5666379"/>
            <a:ext cx="1023862" cy="1023862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10106257">
            <a:off x="3866095" y="627589"/>
            <a:ext cx="802223" cy="802223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166117" y="7639523"/>
            <a:ext cx="3629641" cy="362964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C85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34" id="34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5" id="35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65979" y="2661221"/>
            <a:ext cx="2241710" cy="224171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106257">
            <a:off x="-849912" y="-1526832"/>
            <a:ext cx="2391124" cy="23911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923418" y="1617613"/>
            <a:ext cx="14441095" cy="7051773"/>
            <a:chOff x="0" y="0"/>
            <a:chExt cx="18758712" cy="91601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18695212" cy="9096621"/>
            </a:xfrm>
            <a:custGeom>
              <a:avLst/>
              <a:gdLst/>
              <a:ahLst/>
              <a:cxnLst/>
              <a:rect r="r" b="b" t="t" l="l"/>
              <a:pathLst>
                <a:path h="9096621" w="18695212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758712" cy="9160121"/>
            </a:xfrm>
            <a:custGeom>
              <a:avLst/>
              <a:gdLst/>
              <a:ahLst/>
              <a:cxnLst/>
              <a:rect r="r" b="b" t="t" l="l"/>
              <a:pathLst>
                <a:path h="9160121" w="18758712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28090" cy="42809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5294192" y="1465213"/>
            <a:ext cx="7699617" cy="1278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000000"/>
                </a:solidFill>
                <a:latin typeface="Asap Condensed Bold"/>
              </a:rPr>
              <a:t>DYNAMIC LOADING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749485" y="3110909"/>
            <a:ext cx="8221882" cy="4093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387"/>
              </a:lnSpc>
            </a:pPr>
            <a:r>
              <a:rPr lang="en-US" sz="4726" spc="103">
                <a:solidFill>
                  <a:srgbClr val="000000"/>
                </a:solidFill>
                <a:latin typeface="Dumondi Condensed Bold"/>
              </a:rPr>
              <a:t>Dengan dynamic loading, suatu routine tidak diload sampai dipanggil. Semua routine disimpan pada disk sebagai format relocatable load</a:t>
            </a:r>
          </a:p>
          <a:p>
            <a:pPr algn="just">
              <a:lnSpc>
                <a:spcPts val="5387"/>
              </a:lnSpc>
            </a:pPr>
          </a:p>
          <a:p>
            <a:pPr>
              <a:lnSpc>
                <a:spcPts val="5387"/>
              </a:lnSpc>
            </a:pPr>
          </a:p>
        </p:txBody>
      </p:sp>
      <p:sp>
        <p:nvSpPr>
          <p:cNvPr name="AutoShape 23" id="23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4486518" y="2659917"/>
            <a:ext cx="9623575" cy="8842229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 rot="0">
            <a:off x="16004982" y="5666379"/>
            <a:ext cx="1023862" cy="1023862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10106257">
            <a:off x="3866095" y="627589"/>
            <a:ext cx="802223" cy="802223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166117" y="7639523"/>
            <a:ext cx="3629641" cy="362964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C85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34" id="34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5" id="35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65979" y="2661221"/>
            <a:ext cx="2241710" cy="224171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106257">
            <a:off x="-849912" y="-1526832"/>
            <a:ext cx="2391124" cy="23911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923418" y="1617613"/>
            <a:ext cx="14441095" cy="7051773"/>
            <a:chOff x="0" y="0"/>
            <a:chExt cx="18758712" cy="91601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18695212" cy="9096621"/>
            </a:xfrm>
            <a:custGeom>
              <a:avLst/>
              <a:gdLst/>
              <a:ahLst/>
              <a:cxnLst/>
              <a:rect r="r" b="b" t="t" l="l"/>
              <a:pathLst>
                <a:path h="9096621" w="18695212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758712" cy="9160121"/>
            </a:xfrm>
            <a:custGeom>
              <a:avLst/>
              <a:gdLst/>
              <a:ahLst/>
              <a:cxnLst/>
              <a:rect r="r" b="b" t="t" l="l"/>
              <a:pathLst>
                <a:path h="9160121" w="18758712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28090" cy="42809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5462121" y="1439886"/>
            <a:ext cx="7699617" cy="1318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000000"/>
                </a:solidFill>
                <a:latin typeface="Asap Condensed Bold"/>
              </a:rPr>
              <a:t>DYNAMIC LINKING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62121" y="3035006"/>
            <a:ext cx="10304146" cy="6551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10"/>
              </a:lnSpc>
            </a:pPr>
            <a:r>
              <a:rPr lang="en-US" sz="4307" spc="94">
                <a:solidFill>
                  <a:srgbClr val="000000"/>
                </a:solidFill>
                <a:latin typeface="Dumondi Condensed Bold"/>
              </a:rPr>
              <a:t>•Linking ditunda hingga waktu eksekusi</a:t>
            </a:r>
          </a:p>
          <a:p>
            <a:pPr algn="just">
              <a:lnSpc>
                <a:spcPts val="4910"/>
              </a:lnSpc>
            </a:pPr>
            <a:r>
              <a:rPr lang="en-US" sz="4307" spc="94">
                <a:solidFill>
                  <a:srgbClr val="000000"/>
                </a:solidFill>
                <a:latin typeface="Dumondi Condensed Bold"/>
              </a:rPr>
              <a:t>•Dynamic Linking membutuhkanbeberapadukungandari OS, misal :</a:t>
            </a:r>
          </a:p>
          <a:p>
            <a:pPr algn="just">
              <a:lnSpc>
                <a:spcPts val="4910"/>
              </a:lnSpc>
            </a:pPr>
            <a:r>
              <a:rPr lang="en-US" sz="4307" spc="94">
                <a:solidFill>
                  <a:srgbClr val="000000"/>
                </a:solidFill>
                <a:latin typeface="Dumondi Condensed Bold"/>
              </a:rPr>
              <a:t>–Bila proses-proses di memori utama saling diproteksi, maka SO melakukan pengecekan apakah rutin yang diminta berada diluar alamat.</a:t>
            </a:r>
          </a:p>
          <a:p>
            <a:pPr algn="just">
              <a:lnSpc>
                <a:spcPts val="4910"/>
              </a:lnSpc>
            </a:pPr>
            <a:r>
              <a:rPr lang="en-US" sz="4307" spc="94">
                <a:solidFill>
                  <a:srgbClr val="000000"/>
                </a:solidFill>
                <a:latin typeface="Dumondi Condensed Bold"/>
              </a:rPr>
              <a:t>–Beberapa proses diijinkan untuk mengakses memori pada alamat yang sama</a:t>
            </a:r>
          </a:p>
          <a:p>
            <a:pPr algn="just">
              <a:lnSpc>
                <a:spcPts val="3201"/>
              </a:lnSpc>
            </a:pPr>
          </a:p>
          <a:p>
            <a:pPr algn="just">
              <a:lnSpc>
                <a:spcPts val="3201"/>
              </a:lnSpc>
            </a:pPr>
          </a:p>
          <a:p>
            <a:pPr algn="just">
              <a:lnSpc>
                <a:spcPts val="3201"/>
              </a:lnSpc>
            </a:pPr>
          </a:p>
          <a:p>
            <a:pPr algn="just">
              <a:lnSpc>
                <a:spcPts val="3201"/>
              </a:lnSpc>
            </a:pPr>
          </a:p>
        </p:txBody>
      </p:sp>
      <p:sp>
        <p:nvSpPr>
          <p:cNvPr name="AutoShape 23" id="23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4486518" y="2659917"/>
            <a:ext cx="9623575" cy="8842229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 rot="0">
            <a:off x="16004982" y="5666379"/>
            <a:ext cx="1023862" cy="1023862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10106257">
            <a:off x="3866095" y="627589"/>
            <a:ext cx="802223" cy="802223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166117" y="7639523"/>
            <a:ext cx="3629641" cy="362964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C85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34" id="34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5" id="35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65979" y="2661221"/>
            <a:ext cx="2241710" cy="224171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106257">
            <a:off x="-849912" y="-1526832"/>
            <a:ext cx="2391124" cy="23911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923418" y="1617613"/>
            <a:ext cx="14441095" cy="7051773"/>
            <a:chOff x="0" y="0"/>
            <a:chExt cx="18758712" cy="91601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18695212" cy="9096621"/>
            </a:xfrm>
            <a:custGeom>
              <a:avLst/>
              <a:gdLst/>
              <a:ahLst/>
              <a:cxnLst/>
              <a:rect r="r" b="b" t="t" l="l"/>
              <a:pathLst>
                <a:path h="9096621" w="18695212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758712" cy="9160121"/>
            </a:xfrm>
            <a:custGeom>
              <a:avLst/>
              <a:gdLst/>
              <a:ahLst/>
              <a:cxnLst/>
              <a:rect r="r" b="b" t="t" l="l"/>
              <a:pathLst>
                <a:path h="9160121" w="18758712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28090" cy="42809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5462121" y="1439886"/>
            <a:ext cx="7699617" cy="1318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000000"/>
                </a:solidFill>
                <a:latin typeface="Asap Condensed Bold"/>
              </a:rPr>
              <a:t>OVERLAY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420683" y="3254855"/>
            <a:ext cx="9173839" cy="6726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848"/>
              </a:lnSpc>
            </a:pPr>
            <a:r>
              <a:rPr lang="en-US" sz="5130" spc="112">
                <a:solidFill>
                  <a:srgbClr val="000000"/>
                </a:solidFill>
                <a:latin typeface="Dumondi Condensed Bold"/>
              </a:rPr>
              <a:t>•Hanya instruksi dan data yang diperlukan pada suatu waktu yang disimpan di memori.</a:t>
            </a:r>
          </a:p>
          <a:p>
            <a:pPr algn="just">
              <a:lnSpc>
                <a:spcPts val="5848"/>
              </a:lnSpc>
            </a:pPr>
            <a:r>
              <a:rPr lang="en-US" sz="5130" spc="112">
                <a:solidFill>
                  <a:srgbClr val="000000"/>
                </a:solidFill>
                <a:latin typeface="Dumondi Condensed Bold"/>
              </a:rPr>
              <a:t>•Overlay diperlukan jika ukuran proses lebih besar dari memori yang dialokasikan untuknya.</a:t>
            </a:r>
          </a:p>
          <a:p>
            <a:pPr algn="just">
              <a:lnSpc>
                <a:spcPts val="5848"/>
              </a:lnSpc>
            </a:pPr>
          </a:p>
          <a:p>
            <a:pPr algn="just">
              <a:lnSpc>
                <a:spcPts val="3217"/>
              </a:lnSpc>
            </a:pPr>
          </a:p>
          <a:p>
            <a:pPr algn="just">
              <a:lnSpc>
                <a:spcPts val="3217"/>
              </a:lnSpc>
            </a:pPr>
          </a:p>
          <a:p>
            <a:pPr algn="just">
              <a:lnSpc>
                <a:spcPts val="3217"/>
              </a:lnSpc>
            </a:pPr>
          </a:p>
          <a:p>
            <a:pPr algn="just">
              <a:lnSpc>
                <a:spcPts val="3217"/>
              </a:lnSpc>
            </a:pPr>
          </a:p>
        </p:txBody>
      </p:sp>
      <p:sp>
        <p:nvSpPr>
          <p:cNvPr name="AutoShape 23" id="23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4486518" y="2659917"/>
            <a:ext cx="9623575" cy="8842229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 rot="0">
            <a:off x="16004982" y="5666379"/>
            <a:ext cx="1023862" cy="1023862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10106257">
            <a:off x="3866095" y="627589"/>
            <a:ext cx="802223" cy="802223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166117" y="7639523"/>
            <a:ext cx="3629641" cy="362964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C85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34" id="34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5" id="35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65979" y="2661221"/>
            <a:ext cx="2241710" cy="224171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106257">
            <a:off x="-849912" y="-1526832"/>
            <a:ext cx="2391124" cy="23911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923418" y="1617613"/>
            <a:ext cx="14441095" cy="7051773"/>
            <a:chOff x="0" y="0"/>
            <a:chExt cx="18758712" cy="91601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18695212" cy="9096621"/>
            </a:xfrm>
            <a:custGeom>
              <a:avLst/>
              <a:gdLst/>
              <a:ahLst/>
              <a:cxnLst/>
              <a:rect r="r" b="b" t="t" l="l"/>
              <a:pathLst>
                <a:path h="9096621" w="18695212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758712" cy="9160121"/>
            </a:xfrm>
            <a:custGeom>
              <a:avLst/>
              <a:gdLst/>
              <a:ahLst/>
              <a:cxnLst/>
              <a:rect r="r" b="b" t="t" l="l"/>
              <a:pathLst>
                <a:path h="9160121" w="18758712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28090" cy="42809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5462121" y="1439886"/>
            <a:ext cx="7699617" cy="1318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>
                <a:solidFill>
                  <a:srgbClr val="000000"/>
                </a:solidFill>
                <a:latin typeface="Asap Condensed Bold"/>
              </a:rPr>
              <a:t>SWAPPING</a:t>
            </a:r>
          </a:p>
        </p:txBody>
      </p:sp>
      <p:sp>
        <p:nvSpPr>
          <p:cNvPr name="AutoShape 22" id="22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4883000" y="2426935"/>
            <a:ext cx="9623575" cy="8842229"/>
          </a:xfrm>
          <a:prstGeom prst="rect">
            <a:avLst/>
          </a:prstGeom>
        </p:spPr>
      </p:pic>
      <p:grpSp>
        <p:nvGrpSpPr>
          <p:cNvPr name="Group 24" id="24"/>
          <p:cNvGrpSpPr/>
          <p:nvPr/>
        </p:nvGrpSpPr>
        <p:grpSpPr>
          <a:xfrm rot="0">
            <a:off x="16004982" y="5666379"/>
            <a:ext cx="1023862" cy="1023862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-10106257">
            <a:off x="3866095" y="627589"/>
            <a:ext cx="802223" cy="802223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5166117" y="7639523"/>
            <a:ext cx="3629641" cy="3629641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C853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33" id="33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4" id="34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296739" y="4270936"/>
            <a:ext cx="5646384" cy="4359190"/>
          </a:xfrm>
          <a:custGeom>
            <a:avLst/>
            <a:gdLst/>
            <a:ahLst/>
            <a:cxnLst/>
            <a:rect r="r" b="b" t="t" l="l"/>
            <a:pathLst>
              <a:path h="4359190" w="5646384">
                <a:moveTo>
                  <a:pt x="0" y="0"/>
                </a:moveTo>
                <a:lnTo>
                  <a:pt x="5646383" y="0"/>
                </a:lnTo>
                <a:lnTo>
                  <a:pt x="5646383" y="4359189"/>
                </a:lnTo>
                <a:lnTo>
                  <a:pt x="0" y="4359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9" r="0" b="-229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5420683" y="2777831"/>
            <a:ext cx="9745434" cy="367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79"/>
              </a:lnSpc>
            </a:pPr>
            <a:r>
              <a:rPr lang="en-US" sz="3140" spc="69">
                <a:solidFill>
                  <a:srgbClr val="000000"/>
                </a:solidFill>
                <a:latin typeface="Dumondi Condensed Bold"/>
              </a:rPr>
              <a:t>•Pada umumnya sebuah proses yang di swap out akan menukar kembali keruang memori yang sama dengan sebelumnya.</a:t>
            </a:r>
          </a:p>
          <a:p>
            <a:pPr algn="just">
              <a:lnSpc>
                <a:spcPts val="3579"/>
              </a:lnSpc>
            </a:pPr>
            <a:r>
              <a:rPr lang="en-US" sz="3140" spc="69">
                <a:solidFill>
                  <a:srgbClr val="000000"/>
                </a:solidFill>
                <a:latin typeface="Dumondi Condensed Bold"/>
              </a:rPr>
              <a:t>•Penukaran membutuhan sebuah backing storage.</a:t>
            </a:r>
          </a:p>
          <a:p>
            <a:pPr algn="just">
              <a:lnSpc>
                <a:spcPts val="3579"/>
              </a:lnSpc>
            </a:pPr>
          </a:p>
          <a:p>
            <a:pPr algn="just">
              <a:lnSpc>
                <a:spcPts val="3579"/>
              </a:lnSpc>
            </a:pPr>
          </a:p>
          <a:p>
            <a:pPr algn="just">
              <a:lnSpc>
                <a:spcPts val="3579"/>
              </a:lnSpc>
            </a:pPr>
          </a:p>
          <a:p>
            <a:pPr algn="just">
              <a:lnSpc>
                <a:spcPts val="1969"/>
              </a:lnSpc>
            </a:pPr>
          </a:p>
          <a:p>
            <a:pPr algn="just">
              <a:lnSpc>
                <a:spcPts val="1969"/>
              </a:lnSpc>
            </a:pPr>
          </a:p>
          <a:p>
            <a:pPr algn="just">
              <a:lnSpc>
                <a:spcPts val="1969"/>
              </a:lnSpc>
            </a:pPr>
          </a:p>
          <a:p>
            <a:pPr algn="just">
              <a:lnSpc>
                <a:spcPts val="1969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65979" y="2661221"/>
            <a:ext cx="2241710" cy="224171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0106257">
            <a:off x="-849912" y="-1526832"/>
            <a:ext cx="2391124" cy="23911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923418" y="1617613"/>
            <a:ext cx="14441095" cy="7051773"/>
            <a:chOff x="0" y="0"/>
            <a:chExt cx="18758712" cy="91601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1750" y="31750"/>
              <a:ext cx="18695212" cy="9096621"/>
            </a:xfrm>
            <a:custGeom>
              <a:avLst/>
              <a:gdLst/>
              <a:ahLst/>
              <a:cxnLst/>
              <a:rect r="r" b="b" t="t" l="l"/>
              <a:pathLst>
                <a:path h="9096621" w="18695212">
                  <a:moveTo>
                    <a:pt x="18602502" y="9096621"/>
                  </a:moveTo>
                  <a:lnTo>
                    <a:pt x="92710" y="9096621"/>
                  </a:lnTo>
                  <a:cubicBezTo>
                    <a:pt x="41910" y="9096621"/>
                    <a:pt x="0" y="9054712"/>
                    <a:pt x="0" y="900391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601232" y="0"/>
                  </a:lnTo>
                  <a:cubicBezTo>
                    <a:pt x="18652032" y="0"/>
                    <a:pt x="18693943" y="41910"/>
                    <a:pt x="18693943" y="92710"/>
                  </a:cubicBezTo>
                  <a:lnTo>
                    <a:pt x="18693943" y="9002642"/>
                  </a:lnTo>
                  <a:cubicBezTo>
                    <a:pt x="18695212" y="9054712"/>
                    <a:pt x="18653302" y="9096621"/>
                    <a:pt x="18602502" y="909662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8758712" cy="9160121"/>
            </a:xfrm>
            <a:custGeom>
              <a:avLst/>
              <a:gdLst/>
              <a:ahLst/>
              <a:cxnLst/>
              <a:rect r="r" b="b" t="t" l="l"/>
              <a:pathLst>
                <a:path h="9160121" w="18758712">
                  <a:moveTo>
                    <a:pt x="18634252" y="59690"/>
                  </a:moveTo>
                  <a:cubicBezTo>
                    <a:pt x="18669812" y="59690"/>
                    <a:pt x="18699021" y="88900"/>
                    <a:pt x="18699021" y="124460"/>
                  </a:cubicBezTo>
                  <a:lnTo>
                    <a:pt x="18699021" y="9035662"/>
                  </a:lnTo>
                  <a:cubicBezTo>
                    <a:pt x="18699021" y="9071221"/>
                    <a:pt x="18669812" y="9100431"/>
                    <a:pt x="18634252" y="9100431"/>
                  </a:cubicBezTo>
                  <a:lnTo>
                    <a:pt x="124460" y="9100431"/>
                  </a:lnTo>
                  <a:cubicBezTo>
                    <a:pt x="88900" y="9100431"/>
                    <a:pt x="59690" y="9071221"/>
                    <a:pt x="59690" y="903566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634252" y="59690"/>
                  </a:lnTo>
                  <a:moveTo>
                    <a:pt x="1863425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9035662"/>
                  </a:lnTo>
                  <a:cubicBezTo>
                    <a:pt x="0" y="9104242"/>
                    <a:pt x="55880" y="9160121"/>
                    <a:pt x="124460" y="9160121"/>
                  </a:cubicBezTo>
                  <a:lnTo>
                    <a:pt x="18634252" y="9160121"/>
                  </a:lnTo>
                  <a:cubicBezTo>
                    <a:pt x="18702832" y="9160121"/>
                    <a:pt x="18758712" y="9104242"/>
                    <a:pt x="18758712" y="9035662"/>
                  </a:cubicBezTo>
                  <a:lnTo>
                    <a:pt x="18758712" y="124460"/>
                  </a:lnTo>
                  <a:cubicBezTo>
                    <a:pt x="18758712" y="55880"/>
                    <a:pt x="18702832" y="0"/>
                    <a:pt x="18634252" y="0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588821" y="2015000"/>
            <a:ext cx="1154593" cy="321067"/>
            <a:chOff x="0" y="0"/>
            <a:chExt cx="1539457" cy="428090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428090" cy="42809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5C853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556206" y="0"/>
              <a:ext cx="428090" cy="42809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735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111367" y="0"/>
              <a:ext cx="428090" cy="42809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45EE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sp>
        <p:nvSpPr>
          <p:cNvPr name="TextBox 21" id="21"/>
          <p:cNvSpPr txBox="true"/>
          <p:nvPr/>
        </p:nvSpPr>
        <p:spPr>
          <a:xfrm rot="0">
            <a:off x="3793838" y="1458936"/>
            <a:ext cx="9367899" cy="1087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  <a:spcBef>
                <a:spcPct val="0"/>
              </a:spcBef>
            </a:pPr>
            <a:r>
              <a:rPr lang="en-US" sz="6300">
                <a:solidFill>
                  <a:srgbClr val="000000"/>
                </a:solidFill>
                <a:latin typeface="Asap Condensed Bold"/>
              </a:rPr>
              <a:t>PENGALOKASIAN MEMORI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035231" y="3025481"/>
            <a:ext cx="10731036" cy="3664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02"/>
              </a:lnSpc>
            </a:pPr>
            <a:r>
              <a:rPr lang="en-US" sz="3861" spc="84">
                <a:solidFill>
                  <a:srgbClr val="000000"/>
                </a:solidFill>
                <a:latin typeface="Dumondi Condensed Bold"/>
              </a:rPr>
              <a:t>•Salah satu tanggung jawab Sistem Operasi adalah mengontrol akses kesumber daya sistem. Salah satunya adalah memori</a:t>
            </a:r>
          </a:p>
          <a:p>
            <a:pPr algn="just">
              <a:lnSpc>
                <a:spcPts val="4402"/>
              </a:lnSpc>
            </a:pPr>
          </a:p>
          <a:p>
            <a:pPr algn="just">
              <a:lnSpc>
                <a:spcPts val="4402"/>
              </a:lnSpc>
            </a:pPr>
            <a:r>
              <a:rPr lang="en-US" sz="3861" spc="84">
                <a:solidFill>
                  <a:srgbClr val="000000"/>
                </a:solidFill>
                <a:latin typeface="Dumondi Condensed Bold"/>
              </a:rPr>
              <a:t>•Pengalokasianmemoridibagi 2 tipe, yaitu :</a:t>
            </a:r>
          </a:p>
          <a:p>
            <a:pPr algn="just">
              <a:lnSpc>
                <a:spcPts val="4402"/>
              </a:lnSpc>
            </a:pPr>
            <a:r>
              <a:rPr lang="en-US" sz="3861" spc="84">
                <a:solidFill>
                  <a:srgbClr val="000000"/>
                </a:solidFill>
                <a:latin typeface="Dumondi Condensed Bold"/>
              </a:rPr>
              <a:t>–Pengalokasian berurutan (Contiguous Allocation)</a:t>
            </a:r>
          </a:p>
          <a:p>
            <a:pPr algn="just">
              <a:lnSpc>
                <a:spcPts val="4402"/>
              </a:lnSpc>
            </a:pPr>
            <a:r>
              <a:rPr lang="en-US" sz="3861" spc="84">
                <a:solidFill>
                  <a:srgbClr val="000000"/>
                </a:solidFill>
                <a:latin typeface="Dumondi Condensed Bold"/>
              </a:rPr>
              <a:t>–Pengalokasian tidak berurutan (Non Contiguous Allocation)</a:t>
            </a:r>
          </a:p>
          <a:p>
            <a:pPr algn="just">
              <a:lnSpc>
                <a:spcPts val="2621"/>
              </a:lnSpc>
            </a:pPr>
          </a:p>
        </p:txBody>
      </p:sp>
      <p:sp>
        <p:nvSpPr>
          <p:cNvPr name="AutoShape 23" id="23"/>
          <p:cNvSpPr/>
          <p:nvPr/>
        </p:nvSpPr>
        <p:spPr>
          <a:xfrm>
            <a:off x="1923418" y="2612293"/>
            <a:ext cx="14441095" cy="23812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4486518" y="2659917"/>
            <a:ext cx="9623575" cy="8842229"/>
          </a:xfrm>
          <a:prstGeom prst="rect">
            <a:avLst/>
          </a:prstGeom>
        </p:spPr>
      </p:pic>
      <p:grpSp>
        <p:nvGrpSpPr>
          <p:cNvPr name="Group 25" id="25"/>
          <p:cNvGrpSpPr/>
          <p:nvPr/>
        </p:nvGrpSpPr>
        <p:grpSpPr>
          <a:xfrm rot="0">
            <a:off x="16004982" y="5666379"/>
            <a:ext cx="1023862" cy="1023862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2735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-10106257">
            <a:off x="3866095" y="627589"/>
            <a:ext cx="802223" cy="802223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45EE9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5166117" y="7639523"/>
            <a:ext cx="3629641" cy="362964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C853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34" id="34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5" id="35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6D3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22094" y="1872397"/>
            <a:ext cx="7643813" cy="6542206"/>
          </a:xfrm>
          <a:custGeom>
            <a:avLst/>
            <a:gdLst/>
            <a:ahLst/>
            <a:cxnLst/>
            <a:rect r="r" b="b" t="t" l="l"/>
            <a:pathLst>
              <a:path h="6542206" w="7643813">
                <a:moveTo>
                  <a:pt x="0" y="0"/>
                </a:moveTo>
                <a:lnTo>
                  <a:pt x="7643812" y="0"/>
                </a:lnTo>
                <a:lnTo>
                  <a:pt x="7643812" y="6542206"/>
                </a:lnTo>
                <a:lnTo>
                  <a:pt x="0" y="6542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52" t="0" r="-1383" b="-8688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26059" y="3865650"/>
            <a:ext cx="7035882" cy="3133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2E2E2E"/>
                </a:solidFill>
                <a:latin typeface="Gliker Semi-Bold"/>
              </a:rPr>
              <a:t>THANK</a:t>
            </a:r>
          </a:p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2E2E2E"/>
                </a:solidFill>
                <a:latin typeface="Gliker Semi-Bold"/>
              </a:rPr>
              <a:t>YOU!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688196" y="6448285"/>
            <a:ext cx="2555421" cy="2555421"/>
          </a:xfrm>
          <a:custGeom>
            <a:avLst/>
            <a:gdLst/>
            <a:ahLst/>
            <a:cxnLst/>
            <a:rect r="r" b="b" t="t" l="l"/>
            <a:pathLst>
              <a:path h="2555421" w="2555421">
                <a:moveTo>
                  <a:pt x="0" y="0"/>
                </a:moveTo>
                <a:lnTo>
                  <a:pt x="2555421" y="0"/>
                </a:lnTo>
                <a:lnTo>
                  <a:pt x="2555421" y="2555422"/>
                </a:lnTo>
                <a:lnTo>
                  <a:pt x="0" y="2555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611336" y="3355422"/>
            <a:ext cx="4653400" cy="10984421"/>
          </a:xfrm>
          <a:custGeom>
            <a:avLst/>
            <a:gdLst/>
            <a:ahLst/>
            <a:cxnLst/>
            <a:rect r="r" b="b" t="t" l="l"/>
            <a:pathLst>
              <a:path h="10984421" w="4653400">
                <a:moveTo>
                  <a:pt x="4653400" y="0"/>
                </a:moveTo>
                <a:lnTo>
                  <a:pt x="0" y="0"/>
                </a:lnTo>
                <a:lnTo>
                  <a:pt x="0" y="10984422"/>
                </a:lnTo>
                <a:lnTo>
                  <a:pt x="4653400" y="10984422"/>
                </a:lnTo>
                <a:lnTo>
                  <a:pt x="46534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198218" y="7136399"/>
            <a:ext cx="1916377" cy="1160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120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</a:rPr>
              <a:t>Have a great day ahead.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423540" y="1669526"/>
            <a:ext cx="433500" cy="1279706"/>
          </a:xfrm>
          <a:custGeom>
            <a:avLst/>
            <a:gdLst/>
            <a:ahLst/>
            <a:cxnLst/>
            <a:rect r="r" b="b" t="t" l="l"/>
            <a:pathLst>
              <a:path h="1279706" w="433500">
                <a:moveTo>
                  <a:pt x="0" y="0"/>
                </a:moveTo>
                <a:lnTo>
                  <a:pt x="433501" y="0"/>
                </a:lnTo>
                <a:lnTo>
                  <a:pt x="433501" y="1279706"/>
                </a:lnTo>
                <a:lnTo>
                  <a:pt x="0" y="12797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17164449" y="7927234"/>
            <a:ext cx="546180" cy="1700922"/>
            <a:chOff x="0" y="0"/>
            <a:chExt cx="660400" cy="20566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0400" cy="2056627"/>
            </a:xfrm>
            <a:custGeom>
              <a:avLst/>
              <a:gdLst/>
              <a:ahLst/>
              <a:cxnLst/>
              <a:rect r="r" b="b" t="t" l="l"/>
              <a:pathLst>
                <a:path h="2056627" w="660400">
                  <a:moveTo>
                    <a:pt x="220252" y="2037558"/>
                  </a:moveTo>
                  <a:cubicBezTo>
                    <a:pt x="254109" y="2049072"/>
                    <a:pt x="292600" y="2056627"/>
                    <a:pt x="330378" y="2056627"/>
                  </a:cubicBezTo>
                  <a:cubicBezTo>
                    <a:pt x="368157" y="2056627"/>
                    <a:pt x="404509" y="2050150"/>
                    <a:pt x="438009" y="2038636"/>
                  </a:cubicBezTo>
                  <a:cubicBezTo>
                    <a:pt x="438723" y="2038277"/>
                    <a:pt x="439435" y="2038277"/>
                    <a:pt x="440148" y="2037917"/>
                  </a:cubicBezTo>
                  <a:cubicBezTo>
                    <a:pt x="565955" y="1991862"/>
                    <a:pt x="658618" y="1870248"/>
                    <a:pt x="660400" y="170049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699234"/>
                  </a:lnTo>
                  <a:cubicBezTo>
                    <a:pt x="1782" y="1870967"/>
                    <a:pt x="93019" y="1992582"/>
                    <a:pt x="220252" y="2037558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723241" y="8504604"/>
            <a:ext cx="5348582" cy="534858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9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813081" y="4289315"/>
            <a:ext cx="13943954" cy="3186538"/>
            <a:chOff x="0" y="0"/>
            <a:chExt cx="3672482" cy="83925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72482" cy="839253"/>
            </a:xfrm>
            <a:custGeom>
              <a:avLst/>
              <a:gdLst/>
              <a:ahLst/>
              <a:cxnLst/>
              <a:rect r="r" b="b" t="t" l="l"/>
              <a:pathLst>
                <a:path h="839253" w="3672482">
                  <a:moveTo>
                    <a:pt x="28316" y="0"/>
                  </a:moveTo>
                  <a:lnTo>
                    <a:pt x="3644166" y="0"/>
                  </a:lnTo>
                  <a:cubicBezTo>
                    <a:pt x="3659805" y="0"/>
                    <a:pt x="3672482" y="12678"/>
                    <a:pt x="3672482" y="28316"/>
                  </a:cubicBezTo>
                  <a:lnTo>
                    <a:pt x="3672482" y="810937"/>
                  </a:lnTo>
                  <a:cubicBezTo>
                    <a:pt x="3672482" y="826575"/>
                    <a:pt x="3659805" y="839253"/>
                    <a:pt x="3644166" y="839253"/>
                  </a:cubicBezTo>
                  <a:lnTo>
                    <a:pt x="28316" y="839253"/>
                  </a:lnTo>
                  <a:cubicBezTo>
                    <a:pt x="20806" y="839253"/>
                    <a:pt x="13604" y="836270"/>
                    <a:pt x="8294" y="830959"/>
                  </a:cubicBezTo>
                  <a:cubicBezTo>
                    <a:pt x="2983" y="825649"/>
                    <a:pt x="0" y="818447"/>
                    <a:pt x="0" y="810937"/>
                  </a:cubicBezTo>
                  <a:lnTo>
                    <a:pt x="0" y="28316"/>
                  </a:lnTo>
                  <a:cubicBezTo>
                    <a:pt x="0" y="12678"/>
                    <a:pt x="12678" y="0"/>
                    <a:pt x="2831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F9899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4425320" y="3043572"/>
            <a:ext cx="2410794" cy="2491486"/>
            <a:chOff x="0" y="0"/>
            <a:chExt cx="6362700" cy="657566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2"/>
              <a:stretch>
                <a:fillRect l="-27938" t="0" r="-27938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8751687" y="3043572"/>
            <a:ext cx="2410794" cy="2491486"/>
            <a:chOff x="0" y="0"/>
            <a:chExt cx="6362700" cy="657566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3"/>
              <a:stretch>
                <a:fillRect l="-18991" t="0" r="-18991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2833939" y="3146968"/>
            <a:ext cx="2410794" cy="2491486"/>
            <a:chOff x="0" y="0"/>
            <a:chExt cx="6362700" cy="657566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4"/>
              <a:stretch>
                <a:fillRect l="-31412" t="0" r="-31412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8887307" y="2694506"/>
            <a:ext cx="569096" cy="142274"/>
          </a:xfrm>
          <a:custGeom>
            <a:avLst/>
            <a:gdLst/>
            <a:ahLst/>
            <a:cxnLst/>
            <a:rect r="r" b="b" t="t" l="l"/>
            <a:pathLst>
              <a:path h="142274" w="569096">
                <a:moveTo>
                  <a:pt x="0" y="0"/>
                </a:moveTo>
                <a:lnTo>
                  <a:pt x="569096" y="0"/>
                </a:lnTo>
                <a:lnTo>
                  <a:pt x="569096" y="142274"/>
                </a:lnTo>
                <a:lnTo>
                  <a:pt x="0" y="142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4181206" y="2836780"/>
            <a:ext cx="739109" cy="739109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8507572" y="2836780"/>
            <a:ext cx="739109" cy="739109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2589825" y="2940176"/>
            <a:ext cx="739109" cy="739109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6230600" y="-20574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7000019" y="1521894"/>
            <a:ext cx="518562" cy="518562"/>
          </a:xfrm>
          <a:custGeom>
            <a:avLst/>
            <a:gdLst/>
            <a:ahLst/>
            <a:cxnLst/>
            <a:rect r="r" b="b" t="t" l="l"/>
            <a:pathLst>
              <a:path h="518562" w="518562">
                <a:moveTo>
                  <a:pt x="0" y="0"/>
                </a:moveTo>
                <a:lnTo>
                  <a:pt x="518562" y="0"/>
                </a:lnTo>
                <a:lnTo>
                  <a:pt x="518562" y="518562"/>
                </a:lnTo>
                <a:lnTo>
                  <a:pt x="0" y="518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-289122" y="112343"/>
            <a:ext cx="5811119" cy="1512187"/>
          </a:xfrm>
          <a:custGeom>
            <a:avLst/>
            <a:gdLst/>
            <a:ahLst/>
            <a:cxnLst/>
            <a:rect r="r" b="b" t="t" l="l"/>
            <a:pathLst>
              <a:path h="1512187" w="5811119">
                <a:moveTo>
                  <a:pt x="0" y="0"/>
                </a:moveTo>
                <a:lnTo>
                  <a:pt x="5811119" y="0"/>
                </a:lnTo>
                <a:lnTo>
                  <a:pt x="5811119" y="1512188"/>
                </a:lnTo>
                <a:lnTo>
                  <a:pt x="0" y="1512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84340" y="235390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279251" y="225865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3111627" y="349902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7"/>
                </a:lnTo>
                <a:lnTo>
                  <a:pt x="0" y="10407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pic>
        <p:nvPicPr>
          <p:cNvPr name="Picture 33" id="33"/>
          <p:cNvPicPr>
            <a:picLocks noChangeAspect="true"/>
          </p:cNvPicPr>
          <p:nvPr/>
        </p:nvPicPr>
        <p:blipFill>
          <a:blip r:embed="rId16"/>
          <a:srcRect l="0" t="32" r="0" b="32"/>
          <a:stretch>
            <a:fillRect/>
          </a:stretch>
        </p:blipFill>
        <p:spPr>
          <a:xfrm flipH="false" flipV="false" rot="-4652509">
            <a:off x="11839397" y="-140419"/>
            <a:ext cx="3334525" cy="2867692"/>
          </a:xfrm>
          <a:prstGeom prst="rect">
            <a:avLst/>
          </a:prstGeom>
        </p:spPr>
      </p:pic>
      <p:sp>
        <p:nvSpPr>
          <p:cNvPr name="TextBox 34" id="34"/>
          <p:cNvSpPr txBox="true"/>
          <p:nvPr/>
        </p:nvSpPr>
        <p:spPr>
          <a:xfrm rot="0">
            <a:off x="16757036" y="9233901"/>
            <a:ext cx="502264" cy="285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99">
                <a:solidFill>
                  <a:srgbClr val="FFFFFF"/>
                </a:solidFill>
                <a:latin typeface="Montserrat Bold"/>
              </a:rPr>
              <a:t>06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181206" y="1672156"/>
            <a:ext cx="9925589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>
                <a:solidFill>
                  <a:srgbClr val="23729A"/>
                </a:solidFill>
                <a:latin typeface="Oswald Bold"/>
              </a:rPr>
              <a:t>MANAJEMEN MEMORI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181206" y="5803179"/>
            <a:ext cx="2899023" cy="338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958">
                <a:solidFill>
                  <a:srgbClr val="23729A"/>
                </a:solidFill>
                <a:latin typeface="Montserrat Bold"/>
              </a:rPr>
              <a:t>Konsep dasar memori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321357" y="5803179"/>
            <a:ext cx="3435960" cy="338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958">
                <a:solidFill>
                  <a:srgbClr val="23729A"/>
                </a:solidFill>
                <a:latin typeface="Montserrat Bold"/>
              </a:rPr>
              <a:t>Swapping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660759" y="5803179"/>
            <a:ext cx="4084729" cy="338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958">
                <a:solidFill>
                  <a:srgbClr val="23729A"/>
                </a:solidFill>
                <a:latin typeface="Montserrat Bold"/>
              </a:rPr>
              <a:t>Ruang Alamat Logika dan Fisik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4214634" y="3004926"/>
            <a:ext cx="672252" cy="365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1958">
                <a:solidFill>
                  <a:srgbClr val="FFFFFF"/>
                </a:solidFill>
                <a:latin typeface="Montserrat Bold"/>
              </a:rPr>
              <a:t>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541001" y="3004926"/>
            <a:ext cx="672252" cy="365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1958">
                <a:solidFill>
                  <a:srgbClr val="FFFFFF"/>
                </a:solidFill>
                <a:latin typeface="Montserrat Bold"/>
              </a:rPr>
              <a:t>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623254" y="3108322"/>
            <a:ext cx="672252" cy="365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1958">
                <a:solidFill>
                  <a:srgbClr val="FFFFFF"/>
                </a:solidFill>
                <a:latin typeface="Montserrat Bold"/>
              </a:rPr>
              <a:t>3</a:t>
            </a:r>
          </a:p>
        </p:txBody>
      </p:sp>
      <p:sp>
        <p:nvSpPr>
          <p:cNvPr name="AutoShape 42" id="42"/>
          <p:cNvSpPr/>
          <p:nvPr/>
        </p:nvSpPr>
        <p:spPr>
          <a:xfrm flipH="true" flipV="true">
            <a:off x="1047750" y="2042520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3" id="43"/>
          <p:cNvSpPr txBox="true"/>
          <p:nvPr/>
        </p:nvSpPr>
        <p:spPr>
          <a:xfrm rot="0">
            <a:off x="1224015" y="1968642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grpSp>
        <p:nvGrpSpPr>
          <p:cNvPr name="Group 44" id="44"/>
          <p:cNvGrpSpPr>
            <a:grpSpLocks noChangeAspect="true"/>
          </p:cNvGrpSpPr>
          <p:nvPr/>
        </p:nvGrpSpPr>
        <p:grpSpPr>
          <a:xfrm rot="0">
            <a:off x="4324815" y="6513293"/>
            <a:ext cx="2410794" cy="2491486"/>
            <a:chOff x="0" y="0"/>
            <a:chExt cx="6362700" cy="6575666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17"/>
              <a:stretch>
                <a:fillRect l="-18902" t="0" r="-18902" b="0"/>
              </a:stretch>
            </a:blipFill>
          </p:spPr>
        </p:sp>
      </p:grpSp>
      <p:grpSp>
        <p:nvGrpSpPr>
          <p:cNvPr name="Group 46" id="46"/>
          <p:cNvGrpSpPr>
            <a:grpSpLocks noChangeAspect="true"/>
          </p:cNvGrpSpPr>
          <p:nvPr/>
        </p:nvGrpSpPr>
        <p:grpSpPr>
          <a:xfrm rot="0">
            <a:off x="12855623" y="6559298"/>
            <a:ext cx="2410794" cy="2491486"/>
            <a:chOff x="0" y="0"/>
            <a:chExt cx="6362700" cy="6575666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6350" y="6350"/>
              <a:ext cx="6350012" cy="6562979"/>
            </a:xfrm>
            <a:custGeom>
              <a:avLst/>
              <a:gdLst/>
              <a:ahLst/>
              <a:cxnLst/>
              <a:rect r="r" b="b" t="t" l="l"/>
              <a:pathLst>
                <a:path h="6562979" w="6350012">
                  <a:moveTo>
                    <a:pt x="6350000" y="5480583"/>
                  </a:moveTo>
                  <a:cubicBezTo>
                    <a:pt x="6350000" y="6078372"/>
                    <a:pt x="5865419" y="6562979"/>
                    <a:pt x="5267617" y="6562979"/>
                  </a:cubicBezTo>
                  <a:lnTo>
                    <a:pt x="1082383" y="6562979"/>
                  </a:lnTo>
                  <a:cubicBezTo>
                    <a:pt x="484594" y="6562979"/>
                    <a:pt x="0" y="6078385"/>
                    <a:pt x="0" y="5480583"/>
                  </a:cubicBezTo>
                  <a:lnTo>
                    <a:pt x="0" y="1082383"/>
                  </a:lnTo>
                  <a:cubicBezTo>
                    <a:pt x="0" y="484594"/>
                    <a:pt x="484581" y="0"/>
                    <a:pt x="1082383" y="0"/>
                  </a:cubicBezTo>
                  <a:lnTo>
                    <a:pt x="5267630" y="0"/>
                  </a:lnTo>
                  <a:cubicBezTo>
                    <a:pt x="5865419" y="0"/>
                    <a:pt x="6350012" y="484594"/>
                    <a:pt x="6350012" y="1082383"/>
                  </a:cubicBezTo>
                  <a:lnTo>
                    <a:pt x="6350012" y="5480583"/>
                  </a:lnTo>
                  <a:close/>
                </a:path>
              </a:pathLst>
            </a:custGeom>
            <a:blipFill>
              <a:blip r:embed="rId17"/>
              <a:stretch>
                <a:fillRect l="-18902" t="0" r="-18902" b="0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4080700" y="6306501"/>
            <a:ext cx="739109" cy="739109"/>
            <a:chOff x="0" y="0"/>
            <a:chExt cx="812800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12464385" y="6470266"/>
            <a:ext cx="739109" cy="739109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3336869" y="9065157"/>
            <a:ext cx="5029571" cy="338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958">
                <a:solidFill>
                  <a:srgbClr val="23729A"/>
                </a:solidFill>
                <a:latin typeface="Montserrat Bold"/>
              </a:rPr>
              <a:t>Konsep Pengalokasian Berurutan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1575009" y="9065157"/>
            <a:ext cx="5425010" cy="338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1958">
                <a:solidFill>
                  <a:srgbClr val="23729A"/>
                </a:solidFill>
                <a:latin typeface="Montserrat Bold"/>
              </a:rPr>
              <a:t>Konsep Pengalokasian Tidak  Berurutan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4114129" y="6474648"/>
            <a:ext cx="672252" cy="365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1958">
                <a:solidFill>
                  <a:srgbClr val="FFFFFF"/>
                </a:solidFill>
                <a:latin typeface="Montserrat Bold"/>
              </a:rPr>
              <a:t>4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497813" y="6638412"/>
            <a:ext cx="672252" cy="365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7"/>
              </a:lnSpc>
            </a:pPr>
            <a:r>
              <a:rPr lang="en-US" sz="1958">
                <a:solidFill>
                  <a:srgbClr val="FFFFFF"/>
                </a:solidFill>
                <a:latin typeface="Montserrat Bold"/>
              </a:rPr>
              <a:t>5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13654" y="8612654"/>
            <a:ext cx="3348692" cy="3348692"/>
          </a:xfrm>
          <a:custGeom>
            <a:avLst/>
            <a:gdLst/>
            <a:ahLst/>
            <a:cxnLst/>
            <a:rect r="r" b="b" t="t" l="l"/>
            <a:pathLst>
              <a:path h="3348692" w="3348692">
                <a:moveTo>
                  <a:pt x="0" y="0"/>
                </a:moveTo>
                <a:lnTo>
                  <a:pt x="3348692" y="0"/>
                </a:lnTo>
                <a:lnTo>
                  <a:pt x="3348692" y="3348692"/>
                </a:lnTo>
                <a:lnTo>
                  <a:pt x="0" y="334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17164449" y="8521552"/>
            <a:ext cx="546180" cy="1700922"/>
            <a:chOff x="0" y="0"/>
            <a:chExt cx="660400" cy="20566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0400" cy="2056627"/>
            </a:xfrm>
            <a:custGeom>
              <a:avLst/>
              <a:gdLst/>
              <a:ahLst/>
              <a:cxnLst/>
              <a:rect r="r" b="b" t="t" l="l"/>
              <a:pathLst>
                <a:path h="2056627" w="660400">
                  <a:moveTo>
                    <a:pt x="220252" y="2037558"/>
                  </a:moveTo>
                  <a:cubicBezTo>
                    <a:pt x="254109" y="2049072"/>
                    <a:pt x="292600" y="2056627"/>
                    <a:pt x="330378" y="2056627"/>
                  </a:cubicBezTo>
                  <a:cubicBezTo>
                    <a:pt x="368157" y="2056627"/>
                    <a:pt x="404509" y="2050150"/>
                    <a:pt x="438009" y="2038636"/>
                  </a:cubicBezTo>
                  <a:cubicBezTo>
                    <a:pt x="438723" y="2038277"/>
                    <a:pt x="439435" y="2038277"/>
                    <a:pt x="440148" y="2037917"/>
                  </a:cubicBezTo>
                  <a:cubicBezTo>
                    <a:pt x="565955" y="1991862"/>
                    <a:pt x="658618" y="1870248"/>
                    <a:pt x="660400" y="170049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699234"/>
                  </a:lnTo>
                  <a:cubicBezTo>
                    <a:pt x="1782" y="1870967"/>
                    <a:pt x="93019" y="1992582"/>
                    <a:pt x="220252" y="2037558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300064" y="3112978"/>
            <a:ext cx="1403247" cy="140324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918977" y="822770"/>
            <a:ext cx="518562" cy="518562"/>
          </a:xfrm>
          <a:custGeom>
            <a:avLst/>
            <a:gdLst/>
            <a:ahLst/>
            <a:cxnLst/>
            <a:rect r="r" b="b" t="t" l="l"/>
            <a:pathLst>
              <a:path h="518562" w="518562">
                <a:moveTo>
                  <a:pt x="0" y="0"/>
                </a:moveTo>
                <a:lnTo>
                  <a:pt x="518562" y="0"/>
                </a:lnTo>
                <a:lnTo>
                  <a:pt x="518562" y="518561"/>
                </a:lnTo>
                <a:lnTo>
                  <a:pt x="0" y="518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87518" y="3367917"/>
            <a:ext cx="1028339" cy="893369"/>
          </a:xfrm>
          <a:custGeom>
            <a:avLst/>
            <a:gdLst/>
            <a:ahLst/>
            <a:cxnLst/>
            <a:rect r="r" b="b" t="t" l="l"/>
            <a:pathLst>
              <a:path h="893369" w="1028339">
                <a:moveTo>
                  <a:pt x="0" y="0"/>
                </a:moveTo>
                <a:lnTo>
                  <a:pt x="1028339" y="0"/>
                </a:lnTo>
                <a:lnTo>
                  <a:pt x="1028339" y="893369"/>
                </a:lnTo>
                <a:lnTo>
                  <a:pt x="0" y="89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891239" y="400415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5"/>
                </a:lnTo>
                <a:lnTo>
                  <a:pt x="0" y="1266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86150" y="390890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5"/>
                </a:lnTo>
                <a:lnTo>
                  <a:pt x="0" y="1266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18526" y="514928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278826" y="1491788"/>
            <a:ext cx="11385894" cy="8229600"/>
          </a:xfrm>
          <a:custGeom>
            <a:avLst/>
            <a:gdLst/>
            <a:ahLst/>
            <a:cxnLst/>
            <a:rect r="r" b="b" t="t" l="l"/>
            <a:pathLst>
              <a:path h="8229600" w="11385894">
                <a:moveTo>
                  <a:pt x="0" y="0"/>
                </a:moveTo>
                <a:lnTo>
                  <a:pt x="11385893" y="0"/>
                </a:lnTo>
                <a:lnTo>
                  <a:pt x="113858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114668" y="3923203"/>
            <a:ext cx="7714208" cy="3195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</a:rPr>
              <a:t>MANAJEMEN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pen Sans Bold"/>
              </a:rPr>
              <a:t>MEMORI</a:t>
            </a:r>
          </a:p>
        </p:txBody>
      </p:sp>
      <p:sp>
        <p:nvSpPr>
          <p:cNvPr name="AutoShape 16" id="16"/>
          <p:cNvSpPr/>
          <p:nvPr/>
        </p:nvSpPr>
        <p:spPr>
          <a:xfrm flipH="true" flipV="true">
            <a:off x="836025" y="2061152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7" id="17"/>
          <p:cNvSpPr txBox="true"/>
          <p:nvPr/>
        </p:nvSpPr>
        <p:spPr>
          <a:xfrm rot="0">
            <a:off x="1012290" y="1987274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13654" y="8612654"/>
            <a:ext cx="3348692" cy="3348692"/>
          </a:xfrm>
          <a:custGeom>
            <a:avLst/>
            <a:gdLst/>
            <a:ahLst/>
            <a:cxnLst/>
            <a:rect r="r" b="b" t="t" l="l"/>
            <a:pathLst>
              <a:path h="3348692" w="3348692">
                <a:moveTo>
                  <a:pt x="0" y="0"/>
                </a:moveTo>
                <a:lnTo>
                  <a:pt x="3348692" y="0"/>
                </a:lnTo>
                <a:lnTo>
                  <a:pt x="3348692" y="3348692"/>
                </a:lnTo>
                <a:lnTo>
                  <a:pt x="0" y="334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17164449" y="8521552"/>
            <a:ext cx="546180" cy="1700922"/>
            <a:chOff x="0" y="0"/>
            <a:chExt cx="660400" cy="20566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0400" cy="2056627"/>
            </a:xfrm>
            <a:custGeom>
              <a:avLst/>
              <a:gdLst/>
              <a:ahLst/>
              <a:cxnLst/>
              <a:rect r="r" b="b" t="t" l="l"/>
              <a:pathLst>
                <a:path h="2056627" w="660400">
                  <a:moveTo>
                    <a:pt x="220252" y="2037558"/>
                  </a:moveTo>
                  <a:cubicBezTo>
                    <a:pt x="254109" y="2049072"/>
                    <a:pt x="292600" y="2056627"/>
                    <a:pt x="330378" y="2056627"/>
                  </a:cubicBezTo>
                  <a:cubicBezTo>
                    <a:pt x="368157" y="2056627"/>
                    <a:pt x="404509" y="2050150"/>
                    <a:pt x="438009" y="2038636"/>
                  </a:cubicBezTo>
                  <a:cubicBezTo>
                    <a:pt x="438723" y="2038277"/>
                    <a:pt x="439435" y="2038277"/>
                    <a:pt x="440148" y="2037917"/>
                  </a:cubicBezTo>
                  <a:cubicBezTo>
                    <a:pt x="565955" y="1991862"/>
                    <a:pt x="658618" y="1870248"/>
                    <a:pt x="660400" y="170049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699234"/>
                  </a:lnTo>
                  <a:cubicBezTo>
                    <a:pt x="1782" y="1870967"/>
                    <a:pt x="93019" y="1992582"/>
                    <a:pt x="220252" y="2037558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5300064" y="3112978"/>
            <a:ext cx="1403247" cy="140324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918977" y="822770"/>
            <a:ext cx="518562" cy="518562"/>
          </a:xfrm>
          <a:custGeom>
            <a:avLst/>
            <a:gdLst/>
            <a:ahLst/>
            <a:cxnLst/>
            <a:rect r="r" b="b" t="t" l="l"/>
            <a:pathLst>
              <a:path h="518562" w="518562">
                <a:moveTo>
                  <a:pt x="0" y="0"/>
                </a:moveTo>
                <a:lnTo>
                  <a:pt x="518562" y="0"/>
                </a:lnTo>
                <a:lnTo>
                  <a:pt x="518562" y="518561"/>
                </a:lnTo>
                <a:lnTo>
                  <a:pt x="0" y="518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87518" y="3367917"/>
            <a:ext cx="1028339" cy="893369"/>
          </a:xfrm>
          <a:custGeom>
            <a:avLst/>
            <a:gdLst/>
            <a:ahLst/>
            <a:cxnLst/>
            <a:rect r="r" b="b" t="t" l="l"/>
            <a:pathLst>
              <a:path h="893369" w="1028339">
                <a:moveTo>
                  <a:pt x="0" y="0"/>
                </a:moveTo>
                <a:lnTo>
                  <a:pt x="1028339" y="0"/>
                </a:lnTo>
                <a:lnTo>
                  <a:pt x="1028339" y="893369"/>
                </a:lnTo>
                <a:lnTo>
                  <a:pt x="0" y="89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891239" y="400415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5"/>
                </a:lnTo>
                <a:lnTo>
                  <a:pt x="0" y="1266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86150" y="390890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5"/>
                </a:lnTo>
                <a:lnTo>
                  <a:pt x="0" y="1266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18526" y="514928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39752" y="3112978"/>
            <a:ext cx="3695531" cy="6891433"/>
          </a:xfrm>
          <a:custGeom>
            <a:avLst/>
            <a:gdLst/>
            <a:ahLst/>
            <a:cxnLst/>
            <a:rect r="r" b="b" t="t" l="l"/>
            <a:pathLst>
              <a:path h="6891433" w="3695531">
                <a:moveTo>
                  <a:pt x="0" y="0"/>
                </a:moveTo>
                <a:lnTo>
                  <a:pt x="3695531" y="0"/>
                </a:lnTo>
                <a:lnTo>
                  <a:pt x="3695531" y="6891433"/>
                </a:lnTo>
                <a:lnTo>
                  <a:pt x="0" y="68914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25783" y="1555694"/>
            <a:ext cx="7354217" cy="5901759"/>
          </a:xfrm>
          <a:custGeom>
            <a:avLst/>
            <a:gdLst/>
            <a:ahLst/>
            <a:cxnLst/>
            <a:rect r="r" b="b" t="t" l="l"/>
            <a:pathLst>
              <a:path h="5901759" w="7354217">
                <a:moveTo>
                  <a:pt x="0" y="0"/>
                </a:moveTo>
                <a:lnTo>
                  <a:pt x="7354218" y="0"/>
                </a:lnTo>
                <a:lnTo>
                  <a:pt x="7354218" y="5901760"/>
                </a:lnTo>
                <a:lnTo>
                  <a:pt x="0" y="59017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176502" y="3652625"/>
            <a:ext cx="5430589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Open Sans Bold"/>
              </a:rPr>
              <a:t>Apa itu MEMORI?</a:t>
            </a:r>
          </a:p>
        </p:txBody>
      </p:sp>
      <p:sp>
        <p:nvSpPr>
          <p:cNvPr name="AutoShape 17" id="17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709985" y="-364689"/>
            <a:ext cx="11016378" cy="1101637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9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613654" y="8612654"/>
            <a:ext cx="3348692" cy="3348692"/>
          </a:xfrm>
          <a:custGeom>
            <a:avLst/>
            <a:gdLst/>
            <a:ahLst/>
            <a:cxnLst/>
            <a:rect r="r" b="b" t="t" l="l"/>
            <a:pathLst>
              <a:path h="3348692" w="3348692">
                <a:moveTo>
                  <a:pt x="0" y="0"/>
                </a:moveTo>
                <a:lnTo>
                  <a:pt x="3348692" y="0"/>
                </a:lnTo>
                <a:lnTo>
                  <a:pt x="3348692" y="3348692"/>
                </a:lnTo>
                <a:lnTo>
                  <a:pt x="0" y="334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5400000">
            <a:off x="17164449" y="8521552"/>
            <a:ext cx="546180" cy="1700922"/>
            <a:chOff x="0" y="0"/>
            <a:chExt cx="660400" cy="20566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60400" cy="2056627"/>
            </a:xfrm>
            <a:custGeom>
              <a:avLst/>
              <a:gdLst/>
              <a:ahLst/>
              <a:cxnLst/>
              <a:rect r="r" b="b" t="t" l="l"/>
              <a:pathLst>
                <a:path h="2056627" w="660400">
                  <a:moveTo>
                    <a:pt x="220252" y="2037558"/>
                  </a:moveTo>
                  <a:cubicBezTo>
                    <a:pt x="254109" y="2049072"/>
                    <a:pt x="292600" y="2056627"/>
                    <a:pt x="330378" y="2056627"/>
                  </a:cubicBezTo>
                  <a:cubicBezTo>
                    <a:pt x="368157" y="2056627"/>
                    <a:pt x="404509" y="2050150"/>
                    <a:pt x="438009" y="2038636"/>
                  </a:cubicBezTo>
                  <a:cubicBezTo>
                    <a:pt x="438723" y="2038277"/>
                    <a:pt x="439435" y="2038277"/>
                    <a:pt x="440148" y="2037917"/>
                  </a:cubicBezTo>
                  <a:cubicBezTo>
                    <a:pt x="565955" y="1991862"/>
                    <a:pt x="658618" y="1870248"/>
                    <a:pt x="660400" y="170049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699234"/>
                  </a:lnTo>
                  <a:cubicBezTo>
                    <a:pt x="1782" y="1870967"/>
                    <a:pt x="93019" y="1992582"/>
                    <a:pt x="220252" y="2037558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8513749" y="3707550"/>
            <a:ext cx="726388" cy="181597"/>
          </a:xfrm>
          <a:custGeom>
            <a:avLst/>
            <a:gdLst/>
            <a:ahLst/>
            <a:cxnLst/>
            <a:rect r="r" b="b" t="t" l="l"/>
            <a:pathLst>
              <a:path h="181597" w="726388">
                <a:moveTo>
                  <a:pt x="0" y="0"/>
                </a:moveTo>
                <a:lnTo>
                  <a:pt x="726388" y="0"/>
                </a:lnTo>
                <a:lnTo>
                  <a:pt x="726388" y="181597"/>
                </a:lnTo>
                <a:lnTo>
                  <a:pt x="0" y="181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450324" y="4352008"/>
            <a:ext cx="426620" cy="393556"/>
          </a:xfrm>
          <a:custGeom>
            <a:avLst/>
            <a:gdLst/>
            <a:ahLst/>
            <a:cxnLst/>
            <a:rect r="r" b="b" t="t" l="l"/>
            <a:pathLst>
              <a:path h="393556" w="426620">
                <a:moveTo>
                  <a:pt x="0" y="0"/>
                </a:moveTo>
                <a:lnTo>
                  <a:pt x="426619" y="0"/>
                </a:lnTo>
                <a:lnTo>
                  <a:pt x="426619" y="393557"/>
                </a:lnTo>
                <a:lnTo>
                  <a:pt x="0" y="393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450324" y="5725510"/>
            <a:ext cx="426620" cy="393556"/>
          </a:xfrm>
          <a:custGeom>
            <a:avLst/>
            <a:gdLst/>
            <a:ahLst/>
            <a:cxnLst/>
            <a:rect r="r" b="b" t="t" l="l"/>
            <a:pathLst>
              <a:path h="393556" w="426620">
                <a:moveTo>
                  <a:pt x="0" y="0"/>
                </a:moveTo>
                <a:lnTo>
                  <a:pt x="426619" y="0"/>
                </a:lnTo>
                <a:lnTo>
                  <a:pt x="426619" y="393557"/>
                </a:lnTo>
                <a:lnTo>
                  <a:pt x="0" y="393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513749" y="7955429"/>
            <a:ext cx="426620" cy="393556"/>
          </a:xfrm>
          <a:custGeom>
            <a:avLst/>
            <a:gdLst/>
            <a:ahLst/>
            <a:cxnLst/>
            <a:rect r="r" b="b" t="t" l="l"/>
            <a:pathLst>
              <a:path h="393556" w="426620">
                <a:moveTo>
                  <a:pt x="0" y="0"/>
                </a:moveTo>
                <a:lnTo>
                  <a:pt x="426620" y="0"/>
                </a:lnTo>
                <a:lnTo>
                  <a:pt x="426620" y="393557"/>
                </a:lnTo>
                <a:lnTo>
                  <a:pt x="0" y="393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-1612175" y="2440717"/>
            <a:ext cx="9142354" cy="9142317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8596" t="0" r="-38596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300064" y="3112978"/>
            <a:ext cx="1403247" cy="140324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918977" y="822770"/>
            <a:ext cx="518562" cy="518562"/>
          </a:xfrm>
          <a:custGeom>
            <a:avLst/>
            <a:gdLst/>
            <a:ahLst/>
            <a:cxnLst/>
            <a:rect r="r" b="b" t="t" l="l"/>
            <a:pathLst>
              <a:path h="518562" w="518562">
                <a:moveTo>
                  <a:pt x="0" y="0"/>
                </a:moveTo>
                <a:lnTo>
                  <a:pt x="518562" y="0"/>
                </a:lnTo>
                <a:lnTo>
                  <a:pt x="518562" y="518561"/>
                </a:lnTo>
                <a:lnTo>
                  <a:pt x="0" y="518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8450324" y="1942250"/>
            <a:ext cx="7959097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3729A"/>
                </a:solidFill>
                <a:latin typeface="Oswald Bold"/>
              </a:rPr>
              <a:t>KONSEP DASAR MEMORI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144000" y="4266283"/>
            <a:ext cx="7765764" cy="1514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Memori sebagai tempat penyimpanan instruksi/ data dari program.</a:t>
            </a:r>
          </a:p>
          <a:p>
            <a:pPr algn="just">
              <a:lnSpc>
                <a:spcPts val="3000"/>
              </a:lnSpc>
            </a:pP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5487518" y="3367917"/>
            <a:ext cx="1028339" cy="893369"/>
          </a:xfrm>
          <a:custGeom>
            <a:avLst/>
            <a:gdLst/>
            <a:ahLst/>
            <a:cxnLst/>
            <a:rect r="r" b="b" t="t" l="l"/>
            <a:pathLst>
              <a:path h="893369" w="1028339">
                <a:moveTo>
                  <a:pt x="0" y="0"/>
                </a:moveTo>
                <a:lnTo>
                  <a:pt x="1028339" y="0"/>
                </a:lnTo>
                <a:lnTo>
                  <a:pt x="1028339" y="893369"/>
                </a:lnTo>
                <a:lnTo>
                  <a:pt x="0" y="8933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9144000" y="5555130"/>
            <a:ext cx="7765764" cy="2657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Pusat kegiatan pada sebuah komputer, karena setiap proses yang akan dijalankan, harus melalui memori terlebih dahulu.</a:t>
            </a:r>
          </a:p>
          <a:p>
            <a:pPr>
              <a:lnSpc>
                <a:spcPts val="3000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9144000" y="7942933"/>
            <a:ext cx="7765764" cy="208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Untuk dapat dieksekusi, program harus dibawa ke memori dan menjadi suatu proses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sp>
        <p:nvSpPr>
          <p:cNvPr name="AutoShape 27" id="27"/>
          <p:cNvSpPr/>
          <p:nvPr/>
        </p:nvSpPr>
        <p:spPr>
          <a:xfrm flipV="true">
            <a:off x="4860449" y="359050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8" id="28"/>
          <p:cNvSpPr txBox="true"/>
          <p:nvPr/>
        </p:nvSpPr>
        <p:spPr>
          <a:xfrm rot="0">
            <a:off x="5036714" y="285173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51420" y="8121291"/>
            <a:ext cx="4612912" cy="461291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9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230600" y="82296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5400000">
            <a:off x="17164449" y="8521552"/>
            <a:ext cx="546180" cy="1700922"/>
            <a:chOff x="0" y="0"/>
            <a:chExt cx="660400" cy="20566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60400" cy="2056627"/>
            </a:xfrm>
            <a:custGeom>
              <a:avLst/>
              <a:gdLst/>
              <a:ahLst/>
              <a:cxnLst/>
              <a:rect r="r" b="b" t="t" l="l"/>
              <a:pathLst>
                <a:path h="2056627" w="660400">
                  <a:moveTo>
                    <a:pt x="220252" y="2037558"/>
                  </a:moveTo>
                  <a:cubicBezTo>
                    <a:pt x="254109" y="2049072"/>
                    <a:pt x="292600" y="2056627"/>
                    <a:pt x="330378" y="2056627"/>
                  </a:cubicBezTo>
                  <a:cubicBezTo>
                    <a:pt x="368157" y="2056627"/>
                    <a:pt x="404509" y="2050150"/>
                    <a:pt x="438009" y="2038636"/>
                  </a:cubicBezTo>
                  <a:cubicBezTo>
                    <a:pt x="438723" y="2038277"/>
                    <a:pt x="439435" y="2038277"/>
                    <a:pt x="440148" y="2037917"/>
                  </a:cubicBezTo>
                  <a:cubicBezTo>
                    <a:pt x="565955" y="1991862"/>
                    <a:pt x="658618" y="1870248"/>
                    <a:pt x="660400" y="170049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699234"/>
                  </a:lnTo>
                  <a:cubicBezTo>
                    <a:pt x="1782" y="1870967"/>
                    <a:pt x="93019" y="1992582"/>
                    <a:pt x="220252" y="2037558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517419" y="811729"/>
            <a:ext cx="518562" cy="518562"/>
          </a:xfrm>
          <a:custGeom>
            <a:avLst/>
            <a:gdLst/>
            <a:ahLst/>
            <a:cxnLst/>
            <a:rect r="r" b="b" t="t" l="l"/>
            <a:pathLst>
              <a:path h="518562" w="518562">
                <a:moveTo>
                  <a:pt x="0" y="0"/>
                </a:moveTo>
                <a:lnTo>
                  <a:pt x="518562" y="0"/>
                </a:lnTo>
                <a:lnTo>
                  <a:pt x="518562" y="518562"/>
                </a:lnTo>
                <a:lnTo>
                  <a:pt x="0" y="5185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533321" y="2600092"/>
            <a:ext cx="726388" cy="181597"/>
          </a:xfrm>
          <a:custGeom>
            <a:avLst/>
            <a:gdLst/>
            <a:ahLst/>
            <a:cxnLst/>
            <a:rect r="r" b="b" t="t" l="l"/>
            <a:pathLst>
              <a:path h="181597" w="726388">
                <a:moveTo>
                  <a:pt x="0" y="0"/>
                </a:moveTo>
                <a:lnTo>
                  <a:pt x="726388" y="0"/>
                </a:lnTo>
                <a:lnTo>
                  <a:pt x="726388" y="181597"/>
                </a:lnTo>
                <a:lnTo>
                  <a:pt x="0" y="181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1886701" y="4292596"/>
            <a:ext cx="1403247" cy="140324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2215158" y="4625802"/>
            <a:ext cx="746334" cy="736835"/>
          </a:xfrm>
          <a:custGeom>
            <a:avLst/>
            <a:gdLst/>
            <a:ahLst/>
            <a:cxnLst/>
            <a:rect r="r" b="b" t="t" l="l"/>
            <a:pathLst>
              <a:path h="736835" w="746334">
                <a:moveTo>
                  <a:pt x="0" y="0"/>
                </a:moveTo>
                <a:lnTo>
                  <a:pt x="746333" y="0"/>
                </a:lnTo>
                <a:lnTo>
                  <a:pt x="746333" y="736835"/>
                </a:lnTo>
                <a:lnTo>
                  <a:pt x="0" y="736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505062" y="2858396"/>
            <a:ext cx="7549439" cy="5674893"/>
          </a:xfrm>
          <a:custGeom>
            <a:avLst/>
            <a:gdLst/>
            <a:ahLst/>
            <a:cxnLst/>
            <a:rect r="r" b="b" t="t" l="l"/>
            <a:pathLst>
              <a:path h="5674893" w="7549439">
                <a:moveTo>
                  <a:pt x="0" y="0"/>
                </a:moveTo>
                <a:lnTo>
                  <a:pt x="7549440" y="0"/>
                </a:lnTo>
                <a:lnTo>
                  <a:pt x="7549440" y="5674893"/>
                </a:lnTo>
                <a:lnTo>
                  <a:pt x="0" y="5674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54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950403" y="4625802"/>
            <a:ext cx="6132696" cy="6186831"/>
          </a:xfrm>
          <a:custGeom>
            <a:avLst/>
            <a:gdLst/>
            <a:ahLst/>
            <a:cxnLst/>
            <a:rect r="r" b="b" t="t" l="l"/>
            <a:pathLst>
              <a:path h="6186831" w="6132696">
                <a:moveTo>
                  <a:pt x="0" y="0"/>
                </a:moveTo>
                <a:lnTo>
                  <a:pt x="6132696" y="0"/>
                </a:lnTo>
                <a:lnTo>
                  <a:pt x="6132696" y="6186831"/>
                </a:lnTo>
                <a:lnTo>
                  <a:pt x="0" y="61868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Uniersitas Metamedia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533321" y="1377916"/>
            <a:ext cx="5517577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3729A"/>
                </a:solidFill>
                <a:latin typeface="Oswald Bold"/>
              </a:rPr>
              <a:t>HIRARKI MEMORI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13654" y="8612654"/>
            <a:ext cx="3348692" cy="3348692"/>
          </a:xfrm>
          <a:custGeom>
            <a:avLst/>
            <a:gdLst/>
            <a:ahLst/>
            <a:cxnLst/>
            <a:rect r="r" b="b" t="t" l="l"/>
            <a:pathLst>
              <a:path h="3348692" w="3348692">
                <a:moveTo>
                  <a:pt x="0" y="0"/>
                </a:moveTo>
                <a:lnTo>
                  <a:pt x="3348692" y="0"/>
                </a:lnTo>
                <a:lnTo>
                  <a:pt x="3348692" y="3348692"/>
                </a:lnTo>
                <a:lnTo>
                  <a:pt x="0" y="334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17164449" y="8521552"/>
            <a:ext cx="546180" cy="1700922"/>
            <a:chOff x="0" y="0"/>
            <a:chExt cx="660400" cy="20566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0400" cy="2056627"/>
            </a:xfrm>
            <a:custGeom>
              <a:avLst/>
              <a:gdLst/>
              <a:ahLst/>
              <a:cxnLst/>
              <a:rect r="r" b="b" t="t" l="l"/>
              <a:pathLst>
                <a:path h="2056627" w="660400">
                  <a:moveTo>
                    <a:pt x="220252" y="2037558"/>
                  </a:moveTo>
                  <a:cubicBezTo>
                    <a:pt x="254109" y="2049072"/>
                    <a:pt x="292600" y="2056627"/>
                    <a:pt x="330378" y="2056627"/>
                  </a:cubicBezTo>
                  <a:cubicBezTo>
                    <a:pt x="368157" y="2056627"/>
                    <a:pt x="404509" y="2050150"/>
                    <a:pt x="438009" y="2038636"/>
                  </a:cubicBezTo>
                  <a:cubicBezTo>
                    <a:pt x="438723" y="2038277"/>
                    <a:pt x="439435" y="2038277"/>
                    <a:pt x="440148" y="2037917"/>
                  </a:cubicBezTo>
                  <a:cubicBezTo>
                    <a:pt x="565955" y="1991862"/>
                    <a:pt x="658618" y="1870248"/>
                    <a:pt x="660400" y="170049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699234"/>
                  </a:lnTo>
                  <a:cubicBezTo>
                    <a:pt x="1782" y="1870967"/>
                    <a:pt x="93019" y="1992582"/>
                    <a:pt x="220252" y="2037558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86150" y="7968767"/>
            <a:ext cx="1403247" cy="140324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6918977" y="822770"/>
            <a:ext cx="518562" cy="518562"/>
          </a:xfrm>
          <a:custGeom>
            <a:avLst/>
            <a:gdLst/>
            <a:ahLst/>
            <a:cxnLst/>
            <a:rect r="r" b="b" t="t" l="l"/>
            <a:pathLst>
              <a:path h="518562" w="518562">
                <a:moveTo>
                  <a:pt x="0" y="0"/>
                </a:moveTo>
                <a:lnTo>
                  <a:pt x="518562" y="0"/>
                </a:lnTo>
                <a:lnTo>
                  <a:pt x="518562" y="518561"/>
                </a:lnTo>
                <a:lnTo>
                  <a:pt x="0" y="518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1451" y="8223705"/>
            <a:ext cx="1028339" cy="893369"/>
          </a:xfrm>
          <a:custGeom>
            <a:avLst/>
            <a:gdLst/>
            <a:ahLst/>
            <a:cxnLst/>
            <a:rect r="r" b="b" t="t" l="l"/>
            <a:pathLst>
              <a:path h="893369" w="1028339">
                <a:moveTo>
                  <a:pt x="0" y="0"/>
                </a:moveTo>
                <a:lnTo>
                  <a:pt x="1028339" y="0"/>
                </a:lnTo>
                <a:lnTo>
                  <a:pt x="1028339" y="893370"/>
                </a:lnTo>
                <a:lnTo>
                  <a:pt x="0" y="89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891239" y="400415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5"/>
                </a:lnTo>
                <a:lnTo>
                  <a:pt x="0" y="1266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86150" y="390890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5"/>
                </a:lnTo>
                <a:lnTo>
                  <a:pt x="0" y="1266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318526" y="514928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AutoShape 14" id="14"/>
          <p:cNvSpPr/>
          <p:nvPr/>
        </p:nvSpPr>
        <p:spPr>
          <a:xfrm flipH="true" flipV="true">
            <a:off x="748159" y="2340862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3185648" y="2032348"/>
            <a:ext cx="5102352" cy="8229600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924424" y="2266985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7463346" y="3088458"/>
            <a:ext cx="726388" cy="181597"/>
          </a:xfrm>
          <a:custGeom>
            <a:avLst/>
            <a:gdLst/>
            <a:ahLst/>
            <a:cxnLst/>
            <a:rect r="r" b="b" t="t" l="l"/>
            <a:pathLst>
              <a:path h="181597" w="726388">
                <a:moveTo>
                  <a:pt x="0" y="0"/>
                </a:moveTo>
                <a:lnTo>
                  <a:pt x="726388" y="0"/>
                </a:lnTo>
                <a:lnTo>
                  <a:pt x="726388" y="181597"/>
                </a:lnTo>
                <a:lnTo>
                  <a:pt x="0" y="1815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447424" y="4219211"/>
            <a:ext cx="426620" cy="393556"/>
          </a:xfrm>
          <a:custGeom>
            <a:avLst/>
            <a:gdLst/>
            <a:ahLst/>
            <a:cxnLst/>
            <a:rect r="r" b="b" t="t" l="l"/>
            <a:pathLst>
              <a:path h="393556" w="426620">
                <a:moveTo>
                  <a:pt x="0" y="0"/>
                </a:moveTo>
                <a:lnTo>
                  <a:pt x="426619" y="0"/>
                </a:lnTo>
                <a:lnTo>
                  <a:pt x="426619" y="393556"/>
                </a:lnTo>
                <a:lnTo>
                  <a:pt x="0" y="3935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447424" y="5592712"/>
            <a:ext cx="426620" cy="393556"/>
          </a:xfrm>
          <a:custGeom>
            <a:avLst/>
            <a:gdLst/>
            <a:ahLst/>
            <a:cxnLst/>
            <a:rect r="r" b="b" t="t" l="l"/>
            <a:pathLst>
              <a:path h="393556" w="426620">
                <a:moveTo>
                  <a:pt x="0" y="0"/>
                </a:moveTo>
                <a:lnTo>
                  <a:pt x="426619" y="0"/>
                </a:lnTo>
                <a:lnTo>
                  <a:pt x="426619" y="393557"/>
                </a:lnTo>
                <a:lnTo>
                  <a:pt x="0" y="3935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447424" y="6879657"/>
            <a:ext cx="426620" cy="393556"/>
          </a:xfrm>
          <a:custGeom>
            <a:avLst/>
            <a:gdLst/>
            <a:ahLst/>
            <a:cxnLst/>
            <a:rect r="r" b="b" t="t" l="l"/>
            <a:pathLst>
              <a:path h="393556" w="426620">
                <a:moveTo>
                  <a:pt x="0" y="0"/>
                </a:moveTo>
                <a:lnTo>
                  <a:pt x="426619" y="0"/>
                </a:lnTo>
                <a:lnTo>
                  <a:pt x="426619" y="393557"/>
                </a:lnTo>
                <a:lnTo>
                  <a:pt x="0" y="3935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937469" y="2079973"/>
            <a:ext cx="7959097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49"/>
              </a:lnSpc>
            </a:pPr>
            <a:r>
              <a:rPr lang="en-US" sz="5499">
                <a:solidFill>
                  <a:srgbClr val="23729A"/>
                </a:solidFill>
                <a:latin typeface="Oswald Bold"/>
              </a:rPr>
              <a:t>MANAJEMEN MEMORI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141100" y="4133486"/>
            <a:ext cx="7765764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Suatu kegiatan untuk mengelola memori komputer.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141100" y="5422332"/>
            <a:ext cx="7765764" cy="111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Proses ini menyediakan cara mengalokasikan memori untuk proses.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077675" y="6867161"/>
            <a:ext cx="7765764" cy="282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Pengelolaan memori utama sangat penting untuk memproses dan fasilitas masukan/keluaran secara efesien, sehingga memori dapat menampung sebanyak mungkin proses.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5400000">
            <a:off x="17164449" y="8521552"/>
            <a:ext cx="546180" cy="1700922"/>
            <a:chOff x="0" y="0"/>
            <a:chExt cx="660400" cy="20566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0400" cy="2056627"/>
            </a:xfrm>
            <a:custGeom>
              <a:avLst/>
              <a:gdLst/>
              <a:ahLst/>
              <a:cxnLst/>
              <a:rect r="r" b="b" t="t" l="l"/>
              <a:pathLst>
                <a:path h="2056627" w="660400">
                  <a:moveTo>
                    <a:pt x="220252" y="2037558"/>
                  </a:moveTo>
                  <a:cubicBezTo>
                    <a:pt x="254109" y="2049072"/>
                    <a:pt x="292600" y="2056627"/>
                    <a:pt x="330378" y="2056627"/>
                  </a:cubicBezTo>
                  <a:cubicBezTo>
                    <a:pt x="368157" y="2056627"/>
                    <a:pt x="404509" y="2050150"/>
                    <a:pt x="438009" y="2038636"/>
                  </a:cubicBezTo>
                  <a:cubicBezTo>
                    <a:pt x="438723" y="2038277"/>
                    <a:pt x="439435" y="2038277"/>
                    <a:pt x="440148" y="2037917"/>
                  </a:cubicBezTo>
                  <a:cubicBezTo>
                    <a:pt x="565955" y="1991862"/>
                    <a:pt x="658618" y="1870248"/>
                    <a:pt x="660400" y="1700496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1699234"/>
                  </a:lnTo>
                  <a:cubicBezTo>
                    <a:pt x="1782" y="1870967"/>
                    <a:pt x="93019" y="1992582"/>
                    <a:pt x="220252" y="2037558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723241" y="8021054"/>
            <a:ext cx="6426451" cy="642645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9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181206" y="1672156"/>
            <a:ext cx="9925589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>
                <a:solidFill>
                  <a:srgbClr val="23729A"/>
                </a:solidFill>
                <a:latin typeface="Oswald Bold"/>
              </a:rPr>
              <a:t>FUNGSI MANAJEMEN MEMORI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780806" y="2770704"/>
            <a:ext cx="726388" cy="181597"/>
          </a:xfrm>
          <a:custGeom>
            <a:avLst/>
            <a:gdLst/>
            <a:ahLst/>
            <a:cxnLst/>
            <a:rect r="r" b="b" t="t" l="l"/>
            <a:pathLst>
              <a:path h="181597" w="726388">
                <a:moveTo>
                  <a:pt x="0" y="0"/>
                </a:moveTo>
                <a:lnTo>
                  <a:pt x="726388" y="0"/>
                </a:lnTo>
                <a:lnTo>
                  <a:pt x="726388" y="181597"/>
                </a:lnTo>
                <a:lnTo>
                  <a:pt x="0" y="18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122679" y="3228526"/>
            <a:ext cx="742975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>
                <a:solidFill>
                  <a:srgbClr val="23729A"/>
                </a:solidFill>
                <a:latin typeface="Montserrat Bold"/>
              </a:rPr>
              <a:t>Memori perlu dikelola sebaik-baiknya agar: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4015" y="4147897"/>
            <a:ext cx="4015388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Utilitas CPU Meningkat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593185" y="3885751"/>
            <a:ext cx="943391" cy="94339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6230600" y="-20574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7000019" y="1521894"/>
            <a:ext cx="518562" cy="518562"/>
          </a:xfrm>
          <a:custGeom>
            <a:avLst/>
            <a:gdLst/>
            <a:ahLst/>
            <a:cxnLst/>
            <a:rect r="r" b="b" t="t" l="l"/>
            <a:pathLst>
              <a:path h="518562" w="518562">
                <a:moveTo>
                  <a:pt x="0" y="0"/>
                </a:moveTo>
                <a:lnTo>
                  <a:pt x="518562" y="0"/>
                </a:lnTo>
                <a:lnTo>
                  <a:pt x="518562" y="518562"/>
                </a:lnTo>
                <a:lnTo>
                  <a:pt x="0" y="518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35853" y="4118800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1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070615" y="4114560"/>
            <a:ext cx="8273199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Data dan instruksi dapat dengan cepat diakses oleh CPU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9598920" y="3852414"/>
            <a:ext cx="943391" cy="94339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9641588" y="4085462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24015" y="5357466"/>
            <a:ext cx="8587292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Tercapai efesiensi dalam pemakaian memori yang terbaatas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593185" y="5076792"/>
            <a:ext cx="943391" cy="943391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635853" y="5309841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52641" y="5272263"/>
            <a:ext cx="4914741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Transfer data dari dan ke memori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9615695" y="5010117"/>
            <a:ext cx="943391" cy="943391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9658364" y="5243166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07549" y="6463304"/>
            <a:ext cx="7730006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Mengelola informasi yang dipakai dan tidak dipakai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635853" y="6201158"/>
            <a:ext cx="943391" cy="943391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678521" y="6434206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5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252641" y="6434729"/>
            <a:ext cx="7730006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Mengalokasikan memori ke proses yang memerlukaan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9615695" y="6172583"/>
            <a:ext cx="943391" cy="943391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9658364" y="6405631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6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122679" y="7630324"/>
            <a:ext cx="7730006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Mendealokasikan memori dari proses yang telah selesai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4350729" y="7335049"/>
            <a:ext cx="943391" cy="943391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52" id="52"/>
          <p:cNvSpPr txBox="true"/>
          <p:nvPr/>
        </p:nvSpPr>
        <p:spPr>
          <a:xfrm rot="0">
            <a:off x="4393397" y="7568097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7</a:t>
            </a:r>
          </a:p>
        </p:txBody>
      </p:sp>
      <p:grpSp>
        <p:nvGrpSpPr>
          <p:cNvPr name="Group 53" id="53"/>
          <p:cNvGrpSpPr/>
          <p:nvPr/>
        </p:nvGrpSpPr>
        <p:grpSpPr>
          <a:xfrm rot="0">
            <a:off x="-1723241" y="9154945"/>
            <a:ext cx="6426451" cy="6426451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9A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56" id="56"/>
          <p:cNvSpPr txBox="true"/>
          <p:nvPr/>
        </p:nvSpPr>
        <p:spPr>
          <a:xfrm rot="0">
            <a:off x="5122679" y="8764215"/>
            <a:ext cx="8994965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Mengelola swapping atau paging antara memori utama dan disk</a:t>
            </a:r>
          </a:p>
        </p:txBody>
      </p:sp>
      <p:grpSp>
        <p:nvGrpSpPr>
          <p:cNvPr name="Group 57" id="57"/>
          <p:cNvGrpSpPr/>
          <p:nvPr/>
        </p:nvGrpSpPr>
        <p:grpSpPr>
          <a:xfrm rot="0">
            <a:off x="4350729" y="8468940"/>
            <a:ext cx="943391" cy="943391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60" id="60"/>
          <p:cNvSpPr txBox="true"/>
          <p:nvPr/>
        </p:nvSpPr>
        <p:spPr>
          <a:xfrm rot="0">
            <a:off x="4393397" y="8701988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H="true" flipV="true">
            <a:off x="1047750" y="817995"/>
            <a:ext cx="0" cy="523336"/>
          </a:xfrm>
          <a:prstGeom prst="line">
            <a:avLst/>
          </a:prstGeom>
          <a:ln cap="flat" w="38100">
            <a:solidFill>
              <a:srgbClr val="FF9899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5400000">
            <a:off x="17178069" y="8535173"/>
            <a:ext cx="518940" cy="1700922"/>
            <a:chOff x="0" y="0"/>
            <a:chExt cx="627463" cy="205662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7463" cy="2056627"/>
            </a:xfrm>
            <a:custGeom>
              <a:avLst/>
              <a:gdLst/>
              <a:ahLst/>
              <a:cxnLst/>
              <a:rect r="r" b="b" t="t" l="l"/>
              <a:pathLst>
                <a:path h="2056627" w="627463">
                  <a:moveTo>
                    <a:pt x="209267" y="2037558"/>
                  </a:moveTo>
                  <a:cubicBezTo>
                    <a:pt x="241436" y="2049072"/>
                    <a:pt x="278007" y="2056627"/>
                    <a:pt x="313900" y="2056627"/>
                  </a:cubicBezTo>
                  <a:cubicBezTo>
                    <a:pt x="349795" y="2056627"/>
                    <a:pt x="384334" y="2050150"/>
                    <a:pt x="416164" y="2038636"/>
                  </a:cubicBezTo>
                  <a:cubicBezTo>
                    <a:pt x="416842" y="2038277"/>
                    <a:pt x="417519" y="2038277"/>
                    <a:pt x="418196" y="2037917"/>
                  </a:cubicBezTo>
                  <a:cubicBezTo>
                    <a:pt x="537728" y="1991862"/>
                    <a:pt x="625770" y="1870248"/>
                    <a:pt x="627463" y="1700496"/>
                  </a:cubicBezTo>
                  <a:lnTo>
                    <a:pt x="627463" y="0"/>
                  </a:lnTo>
                  <a:lnTo>
                    <a:pt x="0" y="0"/>
                  </a:lnTo>
                  <a:lnTo>
                    <a:pt x="0" y="1699234"/>
                  </a:lnTo>
                  <a:cubicBezTo>
                    <a:pt x="1693" y="1870967"/>
                    <a:pt x="88380" y="1992582"/>
                    <a:pt x="209267" y="2037558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723241" y="8021054"/>
            <a:ext cx="6426451" cy="642645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9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24015" y="744118"/>
            <a:ext cx="2125261" cy="63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Universitas</a:t>
            </a:r>
          </a:p>
          <a:p>
            <a:pPr>
              <a:lnSpc>
                <a:spcPts val="2500"/>
              </a:lnSpc>
            </a:pPr>
            <a:r>
              <a:rPr lang="en-US" sz="2000">
                <a:solidFill>
                  <a:srgbClr val="23729A"/>
                </a:solidFill>
                <a:latin typeface="Montserrat Classic"/>
              </a:rPr>
              <a:t>Metamedia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181206" y="1672156"/>
            <a:ext cx="9925589" cy="78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>
                <a:solidFill>
                  <a:srgbClr val="23729A"/>
                </a:solidFill>
                <a:latin typeface="Oswald Bold"/>
              </a:rPr>
              <a:t>FUNGSI MANAJEMEN MEMORI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780806" y="2770704"/>
            <a:ext cx="726388" cy="181597"/>
          </a:xfrm>
          <a:custGeom>
            <a:avLst/>
            <a:gdLst/>
            <a:ahLst/>
            <a:cxnLst/>
            <a:rect r="r" b="b" t="t" l="l"/>
            <a:pathLst>
              <a:path h="181597" w="726388">
                <a:moveTo>
                  <a:pt x="0" y="0"/>
                </a:moveTo>
                <a:lnTo>
                  <a:pt x="726388" y="0"/>
                </a:lnTo>
                <a:lnTo>
                  <a:pt x="726388" y="181597"/>
                </a:lnTo>
                <a:lnTo>
                  <a:pt x="0" y="18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122679" y="3228526"/>
            <a:ext cx="7429751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9"/>
              </a:lnSpc>
            </a:pPr>
            <a:r>
              <a:rPr lang="en-US" sz="2499">
                <a:solidFill>
                  <a:srgbClr val="23729A"/>
                </a:solidFill>
                <a:latin typeface="Montserrat Bold"/>
              </a:rPr>
              <a:t>Memori perlu dikelola sebaik-baiknya agar: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4015" y="4147897"/>
            <a:ext cx="4015388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Utilitas CPU Meningkat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593185" y="3885751"/>
            <a:ext cx="943391" cy="94339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6230600" y="-20574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7000019" y="1521894"/>
            <a:ext cx="518562" cy="518562"/>
          </a:xfrm>
          <a:custGeom>
            <a:avLst/>
            <a:gdLst/>
            <a:ahLst/>
            <a:cxnLst/>
            <a:rect r="r" b="b" t="t" l="l"/>
            <a:pathLst>
              <a:path h="518562" w="518562">
                <a:moveTo>
                  <a:pt x="0" y="0"/>
                </a:moveTo>
                <a:lnTo>
                  <a:pt x="518562" y="0"/>
                </a:lnTo>
                <a:lnTo>
                  <a:pt x="518562" y="518562"/>
                </a:lnTo>
                <a:lnTo>
                  <a:pt x="0" y="518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35853" y="4118800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1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3348211" y="189711"/>
            <a:ext cx="1246311" cy="1266094"/>
          </a:xfrm>
          <a:custGeom>
            <a:avLst/>
            <a:gdLst/>
            <a:ahLst/>
            <a:cxnLst/>
            <a:rect r="r" b="b" t="t" l="l"/>
            <a:pathLst>
              <a:path h="1266094" w="1246311">
                <a:moveTo>
                  <a:pt x="0" y="0"/>
                </a:moveTo>
                <a:lnTo>
                  <a:pt x="1246312" y="0"/>
                </a:lnTo>
                <a:lnTo>
                  <a:pt x="1246312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943122" y="180186"/>
            <a:ext cx="1218616" cy="1266094"/>
          </a:xfrm>
          <a:custGeom>
            <a:avLst/>
            <a:gdLst/>
            <a:ahLst/>
            <a:cxnLst/>
            <a:rect r="r" b="b" t="t" l="l"/>
            <a:pathLst>
              <a:path h="1266094" w="1218616">
                <a:moveTo>
                  <a:pt x="0" y="0"/>
                </a:moveTo>
                <a:lnTo>
                  <a:pt x="1218616" y="0"/>
                </a:lnTo>
                <a:lnTo>
                  <a:pt x="1218616" y="1266094"/>
                </a:lnTo>
                <a:lnTo>
                  <a:pt x="0" y="12660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775498" y="304223"/>
            <a:ext cx="1981538" cy="1040767"/>
          </a:xfrm>
          <a:custGeom>
            <a:avLst/>
            <a:gdLst/>
            <a:ahLst/>
            <a:cxnLst/>
            <a:rect r="r" b="b" t="t" l="l"/>
            <a:pathLst>
              <a:path h="1040767" w="1981538">
                <a:moveTo>
                  <a:pt x="0" y="0"/>
                </a:moveTo>
                <a:lnTo>
                  <a:pt x="1981538" y="0"/>
                </a:lnTo>
                <a:lnTo>
                  <a:pt x="1981538" y="1040766"/>
                </a:lnTo>
                <a:lnTo>
                  <a:pt x="0" y="1040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070615" y="4114560"/>
            <a:ext cx="8273199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Data dan instruksi dapat dengan cepat diakses oleh CPU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9598920" y="3852414"/>
            <a:ext cx="943391" cy="94339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9641588" y="4085462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24015" y="5357466"/>
            <a:ext cx="8587292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Tercapai efesiensi dalam pemakaian memori yang terbaatas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593185" y="5076792"/>
            <a:ext cx="943391" cy="943391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635853" y="5309841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52641" y="5272263"/>
            <a:ext cx="4914741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Transfer data dari dan ke memori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9615695" y="5010117"/>
            <a:ext cx="943391" cy="943391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9658364" y="5243166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07549" y="6463304"/>
            <a:ext cx="7730006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Mengelola informasi yang dipakai dan tidak dipakai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635853" y="6201158"/>
            <a:ext cx="943391" cy="943391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678521" y="6434206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5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252641" y="6434729"/>
            <a:ext cx="7730006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Mengalokasikan memori ke proses yang memerlukaan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9615695" y="6172583"/>
            <a:ext cx="943391" cy="943391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9658364" y="6405631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6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122679" y="7630324"/>
            <a:ext cx="7730006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Mendealokasikan memori dari proses yang telah selesai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4350729" y="7335049"/>
            <a:ext cx="943391" cy="943391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52" id="52"/>
          <p:cNvSpPr txBox="true"/>
          <p:nvPr/>
        </p:nvSpPr>
        <p:spPr>
          <a:xfrm rot="0">
            <a:off x="4393397" y="7568097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7</a:t>
            </a:r>
          </a:p>
        </p:txBody>
      </p:sp>
      <p:grpSp>
        <p:nvGrpSpPr>
          <p:cNvPr name="Group 53" id="53"/>
          <p:cNvGrpSpPr/>
          <p:nvPr/>
        </p:nvGrpSpPr>
        <p:grpSpPr>
          <a:xfrm rot="0">
            <a:off x="-1723241" y="9154945"/>
            <a:ext cx="6426451" cy="6426451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3729A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56" id="56"/>
          <p:cNvSpPr txBox="true"/>
          <p:nvPr/>
        </p:nvSpPr>
        <p:spPr>
          <a:xfrm rot="0">
            <a:off x="5122679" y="8764215"/>
            <a:ext cx="8994965" cy="361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</a:rPr>
              <a:t>Mengelola swapping atau paging antara memori utama dan disk</a:t>
            </a:r>
          </a:p>
        </p:txBody>
      </p:sp>
      <p:grpSp>
        <p:nvGrpSpPr>
          <p:cNvPr name="Group 57" id="57"/>
          <p:cNvGrpSpPr/>
          <p:nvPr/>
        </p:nvGrpSpPr>
        <p:grpSpPr>
          <a:xfrm rot="0">
            <a:off x="4350729" y="8468940"/>
            <a:ext cx="943391" cy="943391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899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60" id="60"/>
          <p:cNvSpPr txBox="true"/>
          <p:nvPr/>
        </p:nvSpPr>
        <p:spPr>
          <a:xfrm rot="0">
            <a:off x="4393397" y="8701988"/>
            <a:ext cx="858054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>
                <a:solidFill>
                  <a:srgbClr val="FFFFFF"/>
                </a:solidFill>
                <a:latin typeface="Montserrat Bold"/>
              </a:rPr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DAFusGNnwuY</dc:identifier>
  <dcterms:modified xsi:type="dcterms:W3CDTF">2011-08-01T06:04:30Z</dcterms:modified>
  <cp:revision>1</cp:revision>
  <dc:title>Manajemen memory</dc:title>
</cp:coreProperties>
</file>