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0" r:id="rId7"/>
    <p:sldId id="270" r:id="rId8"/>
    <p:sldId id="271" r:id="rId9"/>
    <p:sldId id="272" r:id="rId10"/>
    <p:sldId id="273" r:id="rId11"/>
    <p:sldId id="274" r:id="rId12"/>
    <p:sldId id="266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89" r:id="rId26"/>
    <p:sldId id="291" r:id="rId27"/>
    <p:sldId id="292" r:id="rId28"/>
    <p:sldId id="293" r:id="rId29"/>
    <p:sldId id="294" r:id="rId30"/>
    <p:sldId id="295" r:id="rId31"/>
    <p:sldId id="296" r:id="rId32"/>
    <p:sldId id="297" r:id="rId33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Panton" panose="020B0604020202020204" charset="0"/>
      <p:regular r:id="rId39"/>
    </p:embeddedFont>
    <p:embeddedFont>
      <p:font typeface="Panton Ultra-Bold" panose="020B0604020202020204" charset="0"/>
      <p:regular r:id="rId40"/>
    </p:embeddedFont>
    <p:embeddedFont>
      <p:font typeface="Stadio Now Novarese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4EE"/>
    <a:srgbClr val="215A6D"/>
    <a:srgbClr val="FCD03E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5.svg"/><Relationship Id="rId7" Type="http://schemas.openxmlformats.org/officeDocument/2006/relationships/slide" Target="slide14.xml"/><Relationship Id="rId12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12.png"/><Relationship Id="rId5" Type="http://schemas.openxmlformats.org/officeDocument/2006/relationships/image" Target="../media/image5.svg"/><Relationship Id="rId10" Type="http://schemas.openxmlformats.org/officeDocument/2006/relationships/image" Target="../media/image28.sv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9.sv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29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3.svg"/><Relationship Id="rId5" Type="http://schemas.openxmlformats.org/officeDocument/2006/relationships/image" Target="../media/image31.png"/><Relationship Id="rId10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svg"/><Relationship Id="rId3" Type="http://schemas.openxmlformats.org/officeDocument/2006/relationships/image" Target="../media/image19.svg"/><Relationship Id="rId7" Type="http://schemas.openxmlformats.org/officeDocument/2006/relationships/image" Target="../media/image3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1.svg"/><Relationship Id="rId5" Type="http://schemas.openxmlformats.org/officeDocument/2006/relationships/image" Target="../media/image35.png"/><Relationship Id="rId10" Type="http://schemas.openxmlformats.org/officeDocument/2006/relationships/image" Target="../media/image10.png"/><Relationship Id="rId4" Type="http://schemas.openxmlformats.org/officeDocument/2006/relationships/image" Target="../media/image34.png"/><Relationship Id="rId9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svg"/><Relationship Id="rId7" Type="http://schemas.openxmlformats.org/officeDocument/2006/relationships/image" Target="../media/image2.png"/><Relationship Id="rId12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2.png"/><Relationship Id="rId10" Type="http://schemas.openxmlformats.org/officeDocument/2006/relationships/image" Target="../media/image19.sv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svg"/><Relationship Id="rId7" Type="http://schemas.openxmlformats.org/officeDocument/2006/relationships/image" Target="../media/image2.png"/><Relationship Id="rId12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2.png"/><Relationship Id="rId10" Type="http://schemas.openxmlformats.org/officeDocument/2006/relationships/image" Target="../media/image19.sv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svg"/><Relationship Id="rId7" Type="http://schemas.openxmlformats.org/officeDocument/2006/relationships/image" Target="../media/image2.png"/><Relationship Id="rId12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2.png"/><Relationship Id="rId10" Type="http://schemas.openxmlformats.org/officeDocument/2006/relationships/image" Target="../media/image19.sv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svg"/><Relationship Id="rId7" Type="http://schemas.openxmlformats.org/officeDocument/2006/relationships/image" Target="../media/image2.png"/><Relationship Id="rId12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2.png"/><Relationship Id="rId10" Type="http://schemas.openxmlformats.org/officeDocument/2006/relationships/image" Target="../media/image19.sv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svg"/><Relationship Id="rId7" Type="http://schemas.openxmlformats.org/officeDocument/2006/relationships/image" Target="../media/image2.png"/><Relationship Id="rId12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2.png"/><Relationship Id="rId10" Type="http://schemas.openxmlformats.org/officeDocument/2006/relationships/image" Target="../media/image19.sv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svg"/><Relationship Id="rId7" Type="http://schemas.openxmlformats.org/officeDocument/2006/relationships/image" Target="../media/image4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9.svg"/><Relationship Id="rId7" Type="http://schemas.openxmlformats.org/officeDocument/2006/relationships/slide" Target="slide10.xml"/><Relationship Id="rId12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5" Type="http://schemas.openxmlformats.org/officeDocument/2006/relationships/image" Target="../media/image3.sv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4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30.png"/><Relationship Id="rId9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svg"/><Relationship Id="rId7" Type="http://schemas.openxmlformats.org/officeDocument/2006/relationships/image" Target="../media/image45.png"/><Relationship Id="rId12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44.svg"/><Relationship Id="rId4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19.svg"/><Relationship Id="rId7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46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19.svg"/><Relationship Id="rId7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47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9.svg"/><Relationship Id="rId7" Type="http://schemas.openxmlformats.org/officeDocument/2006/relationships/image" Target="../media/image49.png"/><Relationship Id="rId12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44.svg"/><Relationship Id="rId4" Type="http://schemas.openxmlformats.org/officeDocument/2006/relationships/image" Target="../media/image8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19.svg"/><Relationship Id="rId7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51.png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9.svg"/><Relationship Id="rId7" Type="http://schemas.openxmlformats.org/officeDocument/2006/relationships/image" Target="../media/image53.png"/><Relationship Id="rId12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44.svg"/><Relationship Id="rId4" Type="http://schemas.openxmlformats.org/officeDocument/2006/relationships/image" Target="../media/image8.pn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9.svg"/><Relationship Id="rId7" Type="http://schemas.openxmlformats.org/officeDocument/2006/relationships/image" Target="../media/image5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13.svg"/><Relationship Id="rId5" Type="http://schemas.openxmlformats.org/officeDocument/2006/relationships/image" Target="../media/image9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4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19.svg"/><Relationship Id="rId7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9.svg"/><Relationship Id="rId10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3.svg"/><Relationship Id="rId3" Type="http://schemas.openxmlformats.org/officeDocument/2006/relationships/image" Target="../media/image19.svg"/><Relationship Id="rId7" Type="http://schemas.openxmlformats.org/officeDocument/2006/relationships/image" Target="../media/image59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44.svg"/><Relationship Id="rId5" Type="http://schemas.openxmlformats.org/officeDocument/2006/relationships/image" Target="../media/image9.svg"/><Relationship Id="rId10" Type="http://schemas.openxmlformats.org/officeDocument/2006/relationships/image" Target="../media/image43.png"/><Relationship Id="rId4" Type="http://schemas.openxmlformats.org/officeDocument/2006/relationships/image" Target="../media/image8.pn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5.svg"/><Relationship Id="rId7" Type="http://schemas.openxmlformats.org/officeDocument/2006/relationships/slide" Target="slide6.xml"/><Relationship Id="rId12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12.png"/><Relationship Id="rId5" Type="http://schemas.openxmlformats.org/officeDocument/2006/relationships/image" Target="../media/image5.svg"/><Relationship Id="rId10" Type="http://schemas.openxmlformats.org/officeDocument/2006/relationships/image" Target="../media/image17.sv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19.svg"/><Relationship Id="rId7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9.svg"/><Relationship Id="rId10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9.svg"/><Relationship Id="rId7" Type="http://schemas.openxmlformats.org/officeDocument/2006/relationships/image" Target="../media/image6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13.svg"/><Relationship Id="rId5" Type="http://schemas.openxmlformats.org/officeDocument/2006/relationships/image" Target="../media/image9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4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44.svg"/><Relationship Id="rId4" Type="http://schemas.openxmlformats.org/officeDocument/2006/relationships/image" Target="../media/image3.sv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9.sv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18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9.sv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sv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0" Type="http://schemas.openxmlformats.org/officeDocument/2006/relationships/image" Target="../media/image13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sv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0" Type="http://schemas.openxmlformats.org/officeDocument/2006/relationships/image" Target="../media/image13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sv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0" Type="http://schemas.openxmlformats.org/officeDocument/2006/relationships/image" Target="../media/image13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sv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3.svg"/><Relationship Id="rId5" Type="http://schemas.openxmlformats.org/officeDocument/2006/relationships/image" Target="../media/image24.pn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6C8A3BA7-C21E-4877-A275-36C8D9CCFE17}"/>
              </a:ext>
            </a:extLst>
          </p:cNvPr>
          <p:cNvSpPr/>
          <p:nvPr/>
        </p:nvSpPr>
        <p:spPr>
          <a:xfrm>
            <a:off x="1662380" y="1761834"/>
            <a:ext cx="15342593" cy="7249155"/>
          </a:xfrm>
          <a:custGeom>
            <a:avLst/>
            <a:gdLst/>
            <a:ahLst/>
            <a:cxnLst/>
            <a:rect l="l" t="t" r="r" b="b"/>
            <a:pathLst>
              <a:path w="11154556" h="5270368">
                <a:moveTo>
                  <a:pt x="0" y="0"/>
                </a:moveTo>
                <a:lnTo>
                  <a:pt x="11154556" y="0"/>
                </a:lnTo>
                <a:lnTo>
                  <a:pt x="11154556" y="5270368"/>
                </a:lnTo>
                <a:lnTo>
                  <a:pt x="0" y="527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1645"/>
            </a:stretch>
          </a:blipFill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13668A-15E3-44FF-B53E-B321D5A33792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0" y="0"/>
            <a:ext cx="4829423" cy="4662589"/>
          </a:xfrm>
          <a:custGeom>
            <a:avLst/>
            <a:gdLst/>
            <a:ahLst/>
            <a:cxnLst/>
            <a:rect l="l" t="t" r="r" b="b"/>
            <a:pathLst>
              <a:path w="4829423" h="4662589">
                <a:moveTo>
                  <a:pt x="0" y="0"/>
                </a:moveTo>
                <a:lnTo>
                  <a:pt x="4829423" y="0"/>
                </a:lnTo>
                <a:lnTo>
                  <a:pt x="4829423" y="4662589"/>
                </a:lnTo>
                <a:lnTo>
                  <a:pt x="0" y="46625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60310" y="6549598"/>
            <a:ext cx="4527690" cy="3737402"/>
          </a:xfrm>
          <a:custGeom>
            <a:avLst/>
            <a:gdLst/>
            <a:ahLst/>
            <a:cxnLst/>
            <a:rect l="l" t="t" r="r" b="b"/>
            <a:pathLst>
              <a:path w="4984890" h="4114800">
                <a:moveTo>
                  <a:pt x="0" y="0"/>
                </a:moveTo>
                <a:lnTo>
                  <a:pt x="4984890" y="0"/>
                </a:lnTo>
                <a:lnTo>
                  <a:pt x="4984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89C7B8-5F01-4494-9AC2-C6345C87D29B}"/>
              </a:ext>
            </a:extLst>
          </p:cNvPr>
          <p:cNvSpPr/>
          <p:nvPr/>
        </p:nvSpPr>
        <p:spPr>
          <a:xfrm rot="2873825" flipV="1">
            <a:off x="-848759" y="9429746"/>
            <a:ext cx="4212282" cy="417041"/>
          </a:xfrm>
          <a:custGeom>
            <a:avLst/>
            <a:gdLst>
              <a:gd name="connsiteX0" fmla="*/ 4087780 w 4212282"/>
              <a:gd name="connsiteY0" fmla="*/ 0 h 417041"/>
              <a:gd name="connsiteX1" fmla="*/ 4212282 w 4212282"/>
              <a:gd name="connsiteY1" fmla="*/ 137775 h 417041"/>
              <a:gd name="connsiteX2" fmla="*/ 4212282 w 4212282"/>
              <a:gd name="connsiteY2" fmla="*/ 0 h 417041"/>
              <a:gd name="connsiteX3" fmla="*/ 0 w 4212282"/>
              <a:gd name="connsiteY3" fmla="*/ 417041 h 417041"/>
              <a:gd name="connsiteX4" fmla="*/ 3168946 w 4212282"/>
              <a:gd name="connsiteY4" fmla="*/ 417041 h 417041"/>
              <a:gd name="connsiteX5" fmla="*/ 2792082 w 4212282"/>
              <a:gd name="connsiteY5" fmla="*/ 0 h 417041"/>
              <a:gd name="connsiteX6" fmla="*/ 461501 w 4212282"/>
              <a:gd name="connsiteY6" fmla="*/ 0 h 41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282" h="417041">
                <a:moveTo>
                  <a:pt x="4087780" y="0"/>
                </a:moveTo>
                <a:lnTo>
                  <a:pt x="4212282" y="137775"/>
                </a:lnTo>
                <a:lnTo>
                  <a:pt x="4212282" y="0"/>
                </a:lnTo>
                <a:close/>
                <a:moveTo>
                  <a:pt x="0" y="417041"/>
                </a:moveTo>
                <a:lnTo>
                  <a:pt x="3168946" y="417041"/>
                </a:lnTo>
                <a:lnTo>
                  <a:pt x="2792082" y="0"/>
                </a:lnTo>
                <a:lnTo>
                  <a:pt x="46150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94016" y="2912216"/>
            <a:ext cx="14499967" cy="4462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3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ATURAN RANTAI,</a:t>
            </a:r>
          </a:p>
          <a:p>
            <a:pPr algn="ctr">
              <a:lnSpc>
                <a:spcPts val="1193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TURUNAN TINGKAT TINGGI, DAN TURUNAN IMPLISIT</a:t>
            </a:r>
          </a:p>
        </p:txBody>
      </p:sp>
      <p:sp>
        <p:nvSpPr>
          <p:cNvPr id="8" name="Freeform 3">
            <a:hlinkClick r:id="rId9" action="ppaction://hlinksldjump"/>
            <a:extLst>
              <a:ext uri="{FF2B5EF4-FFF2-40B4-BE49-F238E27FC236}">
                <a16:creationId xmlns:a16="http://schemas.microsoft.com/office/drawing/2014/main" id="{CCCE3D60-00BF-4977-98C6-ED913BB9707A}"/>
              </a:ext>
            </a:extLst>
          </p:cNvPr>
          <p:cNvSpPr/>
          <p:nvPr/>
        </p:nvSpPr>
        <p:spPr>
          <a:xfrm>
            <a:off x="7283037" y="8921516"/>
            <a:ext cx="3760782" cy="804944"/>
          </a:xfrm>
          <a:custGeom>
            <a:avLst/>
            <a:gdLst/>
            <a:ahLst/>
            <a:cxnLst/>
            <a:rect l="l" t="t" r="r" b="b"/>
            <a:pathLst>
              <a:path w="4043712" h="392509">
                <a:moveTo>
                  <a:pt x="25212" y="0"/>
                </a:moveTo>
                <a:lnTo>
                  <a:pt x="4018500" y="0"/>
                </a:lnTo>
                <a:cubicBezTo>
                  <a:pt x="4025186" y="0"/>
                  <a:pt x="4031599" y="2656"/>
                  <a:pt x="4036328" y="7385"/>
                </a:cubicBezTo>
                <a:cubicBezTo>
                  <a:pt x="4041056" y="12113"/>
                  <a:pt x="4043712" y="18526"/>
                  <a:pt x="4043712" y="25212"/>
                </a:cubicBezTo>
                <a:lnTo>
                  <a:pt x="4043712" y="367297"/>
                </a:lnTo>
                <a:cubicBezTo>
                  <a:pt x="4043712" y="381222"/>
                  <a:pt x="4032424" y="392509"/>
                  <a:pt x="4018500" y="392509"/>
                </a:cubicBezTo>
                <a:lnTo>
                  <a:pt x="25212" y="392509"/>
                </a:lnTo>
                <a:cubicBezTo>
                  <a:pt x="18526" y="392509"/>
                  <a:pt x="12113" y="389853"/>
                  <a:pt x="7385" y="385125"/>
                </a:cubicBezTo>
                <a:cubicBezTo>
                  <a:pt x="2656" y="380397"/>
                  <a:pt x="0" y="373984"/>
                  <a:pt x="0" y="367297"/>
                </a:cubicBezTo>
                <a:lnTo>
                  <a:pt x="0" y="25212"/>
                </a:lnTo>
                <a:cubicBezTo>
                  <a:pt x="0" y="18526"/>
                  <a:pt x="2656" y="12113"/>
                  <a:pt x="7385" y="7385"/>
                </a:cubicBezTo>
                <a:cubicBezTo>
                  <a:pt x="12113" y="2656"/>
                  <a:pt x="18526" y="0"/>
                  <a:pt x="252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rgbClr val="215A6D"/>
            </a:solidFill>
          </a:ln>
        </p:spPr>
      </p:sp>
      <p:sp>
        <p:nvSpPr>
          <p:cNvPr id="9" name="TextBox 5">
            <a:hlinkClick r:id="rId9" action="ppaction://hlinksldjump"/>
            <a:extLst>
              <a:ext uri="{FF2B5EF4-FFF2-40B4-BE49-F238E27FC236}">
                <a16:creationId xmlns:a16="http://schemas.microsoft.com/office/drawing/2014/main" id="{C1CDE11C-0415-4071-A81E-82E61BB68A6D}"/>
              </a:ext>
            </a:extLst>
          </p:cNvPr>
          <p:cNvSpPr txBox="1"/>
          <p:nvPr/>
        </p:nvSpPr>
        <p:spPr>
          <a:xfrm>
            <a:off x="7143749" y="8525970"/>
            <a:ext cx="4000502" cy="702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5400" err="1">
                <a:solidFill>
                  <a:srgbClr val="215A6D"/>
                </a:solidFill>
                <a:latin typeface="Panton Ultra-Bold"/>
              </a:rPr>
              <a:t>mulai</a:t>
            </a:r>
            <a:endParaRPr lang="en-US" sz="5400">
              <a:solidFill>
                <a:srgbClr val="215A6D"/>
              </a:solidFill>
              <a:latin typeface="Panton Ultra-Bold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5">
            <a:extLst>
              <a:ext uri="{FF2B5EF4-FFF2-40B4-BE49-F238E27FC236}">
                <a16:creationId xmlns:a16="http://schemas.microsoft.com/office/drawing/2014/main" id="{727C123A-3A84-4344-8EEC-9A338DE2FD63}"/>
              </a:ext>
            </a:extLst>
          </p:cNvPr>
          <p:cNvSpPr txBox="1"/>
          <p:nvPr/>
        </p:nvSpPr>
        <p:spPr>
          <a:xfrm>
            <a:off x="2477407" y="1185811"/>
            <a:ext cx="13180786" cy="1326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TURUNAN TINGKAT TINGGI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7E80C1-F04D-4D81-AC1D-9C1B548D8C2E}"/>
              </a:ext>
            </a:extLst>
          </p:cNvPr>
          <p:cNvSpPr/>
          <p:nvPr/>
        </p:nvSpPr>
        <p:spPr>
          <a:xfrm>
            <a:off x="762000" y="878798"/>
            <a:ext cx="16611600" cy="8529404"/>
          </a:xfrm>
          <a:prstGeom prst="rect">
            <a:avLst/>
          </a:prstGeom>
          <a:noFill/>
          <a:ln w="177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0" y="8595268"/>
            <a:ext cx="4347910" cy="1691732"/>
          </a:xfrm>
          <a:custGeom>
            <a:avLst/>
            <a:gdLst/>
            <a:ahLst/>
            <a:cxnLst/>
            <a:rect l="l" t="t" r="r" b="b"/>
            <a:pathLst>
              <a:path w="4347910" h="1691732">
                <a:moveTo>
                  <a:pt x="0" y="0"/>
                </a:moveTo>
                <a:lnTo>
                  <a:pt x="4347910" y="0"/>
                </a:lnTo>
                <a:lnTo>
                  <a:pt x="4347910" y="1691732"/>
                </a:lnTo>
                <a:lnTo>
                  <a:pt x="0" y="16917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0C0DC512-E502-4F58-AD9B-A0A27843E1B2}"/>
              </a:ext>
            </a:extLst>
          </p:cNvPr>
          <p:cNvSpPr/>
          <p:nvPr/>
        </p:nvSpPr>
        <p:spPr>
          <a:xfrm rot="10800000" flipH="1">
            <a:off x="16087779" y="-3"/>
            <a:ext cx="2241187" cy="2163765"/>
          </a:xfrm>
          <a:custGeom>
            <a:avLst/>
            <a:gdLst/>
            <a:ahLst/>
            <a:cxnLst/>
            <a:rect l="l" t="t" r="r" b="b"/>
            <a:pathLst>
              <a:path w="4829423" h="4662589">
                <a:moveTo>
                  <a:pt x="0" y="0"/>
                </a:moveTo>
                <a:lnTo>
                  <a:pt x="4829423" y="0"/>
                </a:lnTo>
                <a:lnTo>
                  <a:pt x="4829423" y="4662589"/>
                </a:lnTo>
                <a:lnTo>
                  <a:pt x="0" y="4662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6">
            <a:hlinkClick r:id="rId6" action="ppaction://hlinksldjump"/>
            <a:extLst>
              <a:ext uri="{FF2B5EF4-FFF2-40B4-BE49-F238E27FC236}">
                <a16:creationId xmlns:a16="http://schemas.microsoft.com/office/drawing/2014/main" id="{F5B896DA-88F5-4F7B-8ACB-F85E14F15CB2}"/>
              </a:ext>
            </a:extLst>
          </p:cNvPr>
          <p:cNvSpPr/>
          <p:nvPr/>
        </p:nvSpPr>
        <p:spPr>
          <a:xfrm>
            <a:off x="8006295" y="7126453"/>
            <a:ext cx="10322671" cy="1446047"/>
          </a:xfrm>
          <a:custGeom>
            <a:avLst/>
            <a:gdLst/>
            <a:ahLst/>
            <a:cxnLst/>
            <a:rect l="l" t="t" r="r" b="b"/>
            <a:pathLst>
              <a:path w="1590848" h="862965">
                <a:moveTo>
                  <a:pt x="128172" y="0"/>
                </a:moveTo>
                <a:lnTo>
                  <a:pt x="1462675" y="0"/>
                </a:lnTo>
                <a:cubicBezTo>
                  <a:pt x="1533463" y="0"/>
                  <a:pt x="1590848" y="57385"/>
                  <a:pt x="1590848" y="128172"/>
                </a:cubicBezTo>
                <a:lnTo>
                  <a:pt x="1590848" y="734793"/>
                </a:lnTo>
                <a:cubicBezTo>
                  <a:pt x="1590848" y="768786"/>
                  <a:pt x="1577344" y="801387"/>
                  <a:pt x="1553307" y="825424"/>
                </a:cubicBezTo>
                <a:cubicBezTo>
                  <a:pt x="1529270" y="849461"/>
                  <a:pt x="1496669" y="862965"/>
                  <a:pt x="1462675" y="862965"/>
                </a:cubicBezTo>
                <a:lnTo>
                  <a:pt x="128172" y="862965"/>
                </a:lnTo>
                <a:cubicBezTo>
                  <a:pt x="57385" y="862965"/>
                  <a:pt x="0" y="805580"/>
                  <a:pt x="0" y="734793"/>
                </a:cubicBezTo>
                <a:lnTo>
                  <a:pt x="0" y="128172"/>
                </a:lnTo>
                <a:cubicBezTo>
                  <a:pt x="0" y="57385"/>
                  <a:pt x="57385" y="0"/>
                  <a:pt x="128172" y="0"/>
                </a:cubicBezTo>
                <a:close/>
              </a:path>
            </a:pathLst>
          </a:custGeom>
          <a:solidFill>
            <a:srgbClr val="FFFFFF"/>
          </a:solidFill>
          <a:ln w="177800">
            <a:solidFill>
              <a:srgbClr val="385D8A"/>
            </a:solidFill>
          </a:ln>
        </p:spPr>
      </p:sp>
      <p:sp>
        <p:nvSpPr>
          <p:cNvPr id="32" name="TextBox 13">
            <a:hlinkClick r:id="rId6" action="ppaction://hlinksldjump"/>
            <a:extLst>
              <a:ext uri="{FF2B5EF4-FFF2-40B4-BE49-F238E27FC236}">
                <a16:creationId xmlns:a16="http://schemas.microsoft.com/office/drawing/2014/main" id="{F7B0CFE0-BAD2-4C0E-8692-04E5553317CB}"/>
              </a:ext>
            </a:extLst>
          </p:cNvPr>
          <p:cNvSpPr txBox="1"/>
          <p:nvPr/>
        </p:nvSpPr>
        <p:spPr>
          <a:xfrm>
            <a:off x="8520030" y="7604369"/>
            <a:ext cx="915605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4400" err="1">
                <a:solidFill>
                  <a:srgbClr val="215A6D"/>
                </a:solidFill>
                <a:latin typeface="Panton" panose="020B0604020202020204" charset="0"/>
              </a:rPr>
              <a:t>Masalah</a:t>
            </a:r>
            <a:r>
              <a:rPr lang="en-US" sz="4400">
                <a:solidFill>
                  <a:srgbClr val="215A6D"/>
                </a:solidFill>
                <a:latin typeface="Panton" panose="020B0604020202020204" charset="0"/>
              </a:rPr>
              <a:t> Benda </a:t>
            </a:r>
            <a:r>
              <a:rPr lang="en-US" sz="4400" err="1">
                <a:solidFill>
                  <a:srgbClr val="215A6D"/>
                </a:solidFill>
                <a:latin typeface="Panton" panose="020B0604020202020204" charset="0"/>
              </a:rPr>
              <a:t>Jatuh</a:t>
            </a:r>
            <a:endParaRPr lang="en-US" sz="4400">
              <a:solidFill>
                <a:srgbClr val="215A6D"/>
              </a:solidFill>
              <a:latin typeface="Panton" panose="020B0604020202020204" charset="0"/>
            </a:endParaRPr>
          </a:p>
        </p:txBody>
      </p:sp>
      <p:sp>
        <p:nvSpPr>
          <p:cNvPr id="62" name="Freeform 6">
            <a:hlinkClick r:id="rId7" action="ppaction://hlinksldjump"/>
            <a:extLst>
              <a:ext uri="{FF2B5EF4-FFF2-40B4-BE49-F238E27FC236}">
                <a16:creationId xmlns:a16="http://schemas.microsoft.com/office/drawing/2014/main" id="{D321EA5C-E6C5-4B2F-82B6-090AC48FD638}"/>
              </a:ext>
            </a:extLst>
          </p:cNvPr>
          <p:cNvSpPr/>
          <p:nvPr/>
        </p:nvSpPr>
        <p:spPr>
          <a:xfrm>
            <a:off x="40529" y="5070806"/>
            <a:ext cx="10322671" cy="1446047"/>
          </a:xfrm>
          <a:custGeom>
            <a:avLst/>
            <a:gdLst/>
            <a:ahLst/>
            <a:cxnLst/>
            <a:rect l="l" t="t" r="r" b="b"/>
            <a:pathLst>
              <a:path w="1590848" h="862965">
                <a:moveTo>
                  <a:pt x="128172" y="0"/>
                </a:moveTo>
                <a:lnTo>
                  <a:pt x="1462675" y="0"/>
                </a:lnTo>
                <a:cubicBezTo>
                  <a:pt x="1533463" y="0"/>
                  <a:pt x="1590848" y="57385"/>
                  <a:pt x="1590848" y="128172"/>
                </a:cubicBezTo>
                <a:lnTo>
                  <a:pt x="1590848" y="734793"/>
                </a:lnTo>
                <a:cubicBezTo>
                  <a:pt x="1590848" y="768786"/>
                  <a:pt x="1577344" y="801387"/>
                  <a:pt x="1553307" y="825424"/>
                </a:cubicBezTo>
                <a:cubicBezTo>
                  <a:pt x="1529270" y="849461"/>
                  <a:pt x="1496669" y="862965"/>
                  <a:pt x="1462675" y="862965"/>
                </a:cubicBezTo>
                <a:lnTo>
                  <a:pt x="128172" y="862965"/>
                </a:lnTo>
                <a:cubicBezTo>
                  <a:pt x="57385" y="862965"/>
                  <a:pt x="0" y="805580"/>
                  <a:pt x="0" y="734793"/>
                </a:cubicBezTo>
                <a:lnTo>
                  <a:pt x="0" y="128172"/>
                </a:lnTo>
                <a:cubicBezTo>
                  <a:pt x="0" y="57385"/>
                  <a:pt x="57385" y="0"/>
                  <a:pt x="128172" y="0"/>
                </a:cubicBezTo>
                <a:close/>
              </a:path>
            </a:pathLst>
          </a:custGeom>
          <a:solidFill>
            <a:srgbClr val="FFFFFF"/>
          </a:solidFill>
          <a:ln w="177800">
            <a:solidFill>
              <a:srgbClr val="385D8A"/>
            </a:solidFill>
          </a:ln>
        </p:spPr>
      </p:sp>
      <p:sp>
        <p:nvSpPr>
          <p:cNvPr id="63" name="TextBox 13">
            <a:hlinkClick r:id="rId7" action="ppaction://hlinksldjump"/>
            <a:extLst>
              <a:ext uri="{FF2B5EF4-FFF2-40B4-BE49-F238E27FC236}">
                <a16:creationId xmlns:a16="http://schemas.microsoft.com/office/drawing/2014/main" id="{2A43FC6D-EAE1-4E1B-989B-70D025100D3F}"/>
              </a:ext>
            </a:extLst>
          </p:cNvPr>
          <p:cNvSpPr txBox="1"/>
          <p:nvPr/>
        </p:nvSpPr>
        <p:spPr>
          <a:xfrm>
            <a:off x="554264" y="5548722"/>
            <a:ext cx="915605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4400" err="1">
                <a:solidFill>
                  <a:srgbClr val="215A6D"/>
                </a:solidFill>
                <a:latin typeface="Panton" panose="020B0604020202020204" charset="0"/>
              </a:rPr>
              <a:t>Kecepatan</a:t>
            </a:r>
            <a:r>
              <a:rPr lang="en-US" sz="4400">
                <a:solidFill>
                  <a:srgbClr val="215A6D"/>
                </a:solidFill>
                <a:latin typeface="Panton" panose="020B0604020202020204" charset="0"/>
              </a:rPr>
              <a:t> dan </a:t>
            </a:r>
            <a:r>
              <a:rPr lang="en-US" sz="4400" err="1">
                <a:solidFill>
                  <a:srgbClr val="215A6D"/>
                </a:solidFill>
                <a:latin typeface="Panton" panose="020B0604020202020204" charset="0"/>
              </a:rPr>
              <a:t>Percepatan</a:t>
            </a:r>
            <a:endParaRPr lang="en-US" sz="4400">
              <a:solidFill>
                <a:srgbClr val="215A6D"/>
              </a:solidFill>
              <a:latin typeface="Panton" panose="020B0604020202020204" charset="0"/>
            </a:endParaRPr>
          </a:p>
        </p:txBody>
      </p:sp>
      <p:sp>
        <p:nvSpPr>
          <p:cNvPr id="64" name="Freeform 6">
            <a:hlinkClick r:id="rId8" action="ppaction://hlinksldjump"/>
            <a:extLst>
              <a:ext uri="{FF2B5EF4-FFF2-40B4-BE49-F238E27FC236}">
                <a16:creationId xmlns:a16="http://schemas.microsoft.com/office/drawing/2014/main" id="{2F521653-63A9-4CBA-8BCD-AD55DD18560B}"/>
              </a:ext>
            </a:extLst>
          </p:cNvPr>
          <p:cNvSpPr/>
          <p:nvPr/>
        </p:nvSpPr>
        <p:spPr>
          <a:xfrm>
            <a:off x="8001000" y="2937206"/>
            <a:ext cx="10322671" cy="1446047"/>
          </a:xfrm>
          <a:custGeom>
            <a:avLst/>
            <a:gdLst/>
            <a:ahLst/>
            <a:cxnLst/>
            <a:rect l="l" t="t" r="r" b="b"/>
            <a:pathLst>
              <a:path w="1590848" h="862965">
                <a:moveTo>
                  <a:pt x="128172" y="0"/>
                </a:moveTo>
                <a:lnTo>
                  <a:pt x="1462675" y="0"/>
                </a:lnTo>
                <a:cubicBezTo>
                  <a:pt x="1533463" y="0"/>
                  <a:pt x="1590848" y="57385"/>
                  <a:pt x="1590848" y="128172"/>
                </a:cubicBezTo>
                <a:lnTo>
                  <a:pt x="1590848" y="734793"/>
                </a:lnTo>
                <a:cubicBezTo>
                  <a:pt x="1590848" y="768786"/>
                  <a:pt x="1577344" y="801387"/>
                  <a:pt x="1553307" y="825424"/>
                </a:cubicBezTo>
                <a:cubicBezTo>
                  <a:pt x="1529270" y="849461"/>
                  <a:pt x="1496669" y="862965"/>
                  <a:pt x="1462675" y="862965"/>
                </a:cubicBezTo>
                <a:lnTo>
                  <a:pt x="128172" y="862965"/>
                </a:lnTo>
                <a:cubicBezTo>
                  <a:pt x="57385" y="862965"/>
                  <a:pt x="0" y="805580"/>
                  <a:pt x="0" y="734793"/>
                </a:cubicBezTo>
                <a:lnTo>
                  <a:pt x="0" y="128172"/>
                </a:lnTo>
                <a:cubicBezTo>
                  <a:pt x="0" y="57385"/>
                  <a:pt x="57385" y="0"/>
                  <a:pt x="128172" y="0"/>
                </a:cubicBezTo>
                <a:close/>
              </a:path>
            </a:pathLst>
          </a:custGeom>
          <a:solidFill>
            <a:srgbClr val="FFFFFF"/>
          </a:solidFill>
          <a:ln w="177800">
            <a:solidFill>
              <a:srgbClr val="385D8A"/>
            </a:solidFill>
          </a:ln>
        </p:spPr>
      </p:sp>
      <p:sp>
        <p:nvSpPr>
          <p:cNvPr id="65" name="TextBox 13">
            <a:hlinkClick r:id="rId8" action="ppaction://hlinksldjump"/>
            <a:extLst>
              <a:ext uri="{FF2B5EF4-FFF2-40B4-BE49-F238E27FC236}">
                <a16:creationId xmlns:a16="http://schemas.microsoft.com/office/drawing/2014/main" id="{D711D920-5B3E-43DB-A636-DF44F8C6788E}"/>
              </a:ext>
            </a:extLst>
          </p:cNvPr>
          <p:cNvSpPr txBox="1"/>
          <p:nvPr/>
        </p:nvSpPr>
        <p:spPr>
          <a:xfrm>
            <a:off x="8514735" y="3415122"/>
            <a:ext cx="915605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4400" err="1">
                <a:solidFill>
                  <a:srgbClr val="215A6D"/>
                </a:solidFill>
                <a:latin typeface="Panton" panose="020B0604020202020204" charset="0"/>
              </a:rPr>
              <a:t>Pendahuluan</a:t>
            </a:r>
            <a:endParaRPr lang="en-US" sz="4400">
              <a:solidFill>
                <a:srgbClr val="215A6D"/>
              </a:solidFill>
              <a:latin typeface="Panton" panose="020B0604020202020204" charset="0"/>
            </a:endParaRPr>
          </a:p>
        </p:txBody>
      </p:sp>
      <p:sp>
        <p:nvSpPr>
          <p:cNvPr id="66" name="Freeform 18">
            <a:extLst>
              <a:ext uri="{FF2B5EF4-FFF2-40B4-BE49-F238E27FC236}">
                <a16:creationId xmlns:a16="http://schemas.microsoft.com/office/drawing/2014/main" id="{98BEDB5B-EDCB-4F42-8E68-C0E7680F8360}"/>
              </a:ext>
            </a:extLst>
          </p:cNvPr>
          <p:cNvSpPr/>
          <p:nvPr/>
        </p:nvSpPr>
        <p:spPr>
          <a:xfrm rot="-1349654">
            <a:off x="5345198" y="2927171"/>
            <a:ext cx="2161158" cy="1023849"/>
          </a:xfrm>
          <a:custGeom>
            <a:avLst/>
            <a:gdLst/>
            <a:ahLst/>
            <a:cxnLst/>
            <a:rect l="l" t="t" r="r" b="b"/>
            <a:pathLst>
              <a:path w="2161158" h="1023849">
                <a:moveTo>
                  <a:pt x="0" y="0"/>
                </a:moveTo>
                <a:lnTo>
                  <a:pt x="2161158" y="0"/>
                </a:lnTo>
                <a:lnTo>
                  <a:pt x="2161158" y="1023849"/>
                </a:lnTo>
                <a:lnTo>
                  <a:pt x="0" y="1023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19">
            <a:extLst>
              <a:ext uri="{FF2B5EF4-FFF2-40B4-BE49-F238E27FC236}">
                <a16:creationId xmlns:a16="http://schemas.microsoft.com/office/drawing/2014/main" id="{DCB0DC87-863D-4638-BD34-BAD98AA39C26}"/>
              </a:ext>
            </a:extLst>
          </p:cNvPr>
          <p:cNvSpPr/>
          <p:nvPr/>
        </p:nvSpPr>
        <p:spPr>
          <a:xfrm rot="1363255" flipH="1">
            <a:off x="10887306" y="5157477"/>
            <a:ext cx="2161158" cy="1023849"/>
          </a:xfrm>
          <a:custGeom>
            <a:avLst/>
            <a:gdLst/>
            <a:ahLst/>
            <a:cxnLst/>
            <a:rect l="l" t="t" r="r" b="b"/>
            <a:pathLst>
              <a:path w="2161158" h="1023849">
                <a:moveTo>
                  <a:pt x="2161158" y="0"/>
                </a:moveTo>
                <a:lnTo>
                  <a:pt x="0" y="0"/>
                </a:lnTo>
                <a:lnTo>
                  <a:pt x="0" y="1023849"/>
                </a:lnTo>
                <a:lnTo>
                  <a:pt x="2161158" y="1023849"/>
                </a:lnTo>
                <a:lnTo>
                  <a:pt x="216115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18">
            <a:extLst>
              <a:ext uri="{FF2B5EF4-FFF2-40B4-BE49-F238E27FC236}">
                <a16:creationId xmlns:a16="http://schemas.microsoft.com/office/drawing/2014/main" id="{21AFB0EB-3EE6-4265-AD84-AA1AB7BB59A9}"/>
              </a:ext>
            </a:extLst>
          </p:cNvPr>
          <p:cNvSpPr/>
          <p:nvPr/>
        </p:nvSpPr>
        <p:spPr>
          <a:xfrm rot="-1349654">
            <a:off x="5497598" y="7174180"/>
            <a:ext cx="2161158" cy="1023849"/>
          </a:xfrm>
          <a:custGeom>
            <a:avLst/>
            <a:gdLst/>
            <a:ahLst/>
            <a:cxnLst/>
            <a:rect l="l" t="t" r="r" b="b"/>
            <a:pathLst>
              <a:path w="2161158" h="1023849">
                <a:moveTo>
                  <a:pt x="0" y="0"/>
                </a:moveTo>
                <a:lnTo>
                  <a:pt x="2161158" y="0"/>
                </a:lnTo>
                <a:lnTo>
                  <a:pt x="2161158" y="1023849"/>
                </a:lnTo>
                <a:lnTo>
                  <a:pt x="0" y="1023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B4554F-9E4F-4225-A14D-D8C0638812B0}"/>
              </a:ext>
            </a:extLst>
          </p:cNvPr>
          <p:cNvSpPr/>
          <p:nvPr/>
        </p:nvSpPr>
        <p:spPr>
          <a:xfrm rot="18900000" flipH="1">
            <a:off x="170790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DC1AADF-C27A-4BE2-B88E-7623636265BD}"/>
              </a:ext>
            </a:extLst>
          </p:cNvPr>
          <p:cNvSpPr/>
          <p:nvPr/>
        </p:nvSpPr>
        <p:spPr>
          <a:xfrm rot="2700000">
            <a:off x="102055" y="3812975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7634056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7772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681009" y="2303080"/>
                <a:ext cx="14913108" cy="598862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5880"/>
                  </a:lnSpc>
                </a:pP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Operasi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(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diferensiasi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)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mengambil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sebuah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dan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menghasilkan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sebuah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baru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didiferensiasikan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akan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menghasilkan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lain yang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dinyatakan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oleh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(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dibaca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dua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aksen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”) dan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disebut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kedua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selanjutnya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didiferensiasikan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kembali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dan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menghasilkan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′′′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disebut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ketiga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keempat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dinyatakan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p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kelima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dinyatakan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(5)</m:t>
                        </m:r>
                      </m:sup>
                    </m:sSup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, dan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seterusnya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4000" b="1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09" y="2303080"/>
                <a:ext cx="14913108" cy="5988627"/>
              </a:xfrm>
              <a:prstGeom prst="rect">
                <a:avLst/>
              </a:prstGeom>
              <a:blipFill>
                <a:blip r:embed="rId4"/>
                <a:stretch>
                  <a:fillRect l="-2085" t="-1324" r="-2044" b="-427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5">
            <a:extLst>
              <a:ext uri="{FF2B5EF4-FFF2-40B4-BE49-F238E27FC236}">
                <a16:creationId xmlns:a16="http://schemas.microsoft.com/office/drawing/2014/main" id="{3E134BA1-25B6-4829-BA88-C7999FF55011}"/>
              </a:ext>
            </a:extLst>
          </p:cNvPr>
          <p:cNvSpPr txBox="1"/>
          <p:nvPr/>
        </p:nvSpPr>
        <p:spPr>
          <a:xfrm>
            <a:off x="3124200" y="82798"/>
            <a:ext cx="13119365" cy="1326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TURUNAN TINGKAT TINGGI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V="1">
            <a:off x="1" y="-38101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019E7F-0409-4A63-A436-A1FF59132FC5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AB1511-8FC3-4645-8350-AD46AFE8EBEC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C0450C5-7DDF-4E86-B0F3-3B27E8282CDE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7435776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4CC2479-B356-4C3D-A0F7-DDA7C3D4AC9D}"/>
              </a:ext>
            </a:extLst>
          </p:cNvPr>
          <p:cNvSpPr/>
          <p:nvPr/>
        </p:nvSpPr>
        <p:spPr>
          <a:xfrm rot="-2558351">
            <a:off x="-655350" y="506820"/>
            <a:ext cx="3889330" cy="417041"/>
          </a:xfrm>
          <a:custGeom>
            <a:avLst/>
            <a:gdLst>
              <a:gd name="connsiteX0" fmla="*/ 2774252 w 3889330"/>
              <a:gd name="connsiteY0" fmla="*/ 0 h 417041"/>
              <a:gd name="connsiteX1" fmla="*/ 3227158 w 3889330"/>
              <a:gd name="connsiteY1" fmla="*/ 417041 h 417041"/>
              <a:gd name="connsiteX2" fmla="*/ 0 w 3889330"/>
              <a:gd name="connsiteY2" fmla="*/ 417041 h 417041"/>
              <a:gd name="connsiteX3" fmla="*/ 384015 w 3889330"/>
              <a:gd name="connsiteY3" fmla="*/ 0 h 417041"/>
              <a:gd name="connsiteX4" fmla="*/ 3889330 w 3889330"/>
              <a:gd name="connsiteY4" fmla="*/ 417039 h 417041"/>
              <a:gd name="connsiteX5" fmla="*/ 3889330 w 3889330"/>
              <a:gd name="connsiteY5" fmla="*/ 417041 h 417041"/>
              <a:gd name="connsiteX6" fmla="*/ 3889328 w 3889330"/>
              <a:gd name="connsiteY6" fmla="*/ 417041 h 417041"/>
              <a:gd name="connsiteX7" fmla="*/ 3889330 w 3889330"/>
              <a:gd name="connsiteY7" fmla="*/ 0 h 417041"/>
              <a:gd name="connsiteX8" fmla="*/ 3889330 w 3889330"/>
              <a:gd name="connsiteY8" fmla="*/ 1 h 417041"/>
              <a:gd name="connsiteX9" fmla="*/ 3889329 w 3889330"/>
              <a:gd name="connsiteY9" fmla="*/ 0 h 41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9330" h="417041">
                <a:moveTo>
                  <a:pt x="2774252" y="0"/>
                </a:moveTo>
                <a:lnTo>
                  <a:pt x="3227158" y="417041"/>
                </a:lnTo>
                <a:lnTo>
                  <a:pt x="0" y="417041"/>
                </a:lnTo>
                <a:lnTo>
                  <a:pt x="384015" y="0"/>
                </a:lnTo>
                <a:close/>
                <a:moveTo>
                  <a:pt x="3889330" y="417039"/>
                </a:moveTo>
                <a:lnTo>
                  <a:pt x="3889330" y="417041"/>
                </a:lnTo>
                <a:lnTo>
                  <a:pt x="3889328" y="417041"/>
                </a:lnTo>
                <a:close/>
                <a:moveTo>
                  <a:pt x="3889330" y="0"/>
                </a:moveTo>
                <a:lnTo>
                  <a:pt x="3889330" y="1"/>
                </a:lnTo>
                <a:lnTo>
                  <a:pt x="38893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381FC44-ABCF-4B4B-8E3C-96F71FCE5CC4}"/>
              </a:ext>
            </a:extLst>
          </p:cNvPr>
          <p:cNvSpPr txBox="1"/>
          <p:nvPr/>
        </p:nvSpPr>
        <p:spPr>
          <a:xfrm>
            <a:off x="3124200" y="82798"/>
            <a:ext cx="13119365" cy="1326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TURUNAN TINGKAT TINGGI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618269E8-565A-4D3C-908F-B94D5E277A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265266"/>
                  </p:ext>
                </p:extLst>
              </p:nvPr>
            </p:nvGraphicFramePr>
            <p:xfrm>
              <a:off x="2068972" y="2206228"/>
              <a:ext cx="14324012" cy="724164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911278">
                      <a:extLst>
                        <a:ext uri="{9D8B030D-6E8A-4147-A177-3AD203B41FA5}">
                          <a16:colId xmlns:a16="http://schemas.microsoft.com/office/drawing/2014/main" val="1977822427"/>
                        </a:ext>
                      </a:extLst>
                    </a:gridCol>
                    <a:gridCol w="2849864">
                      <a:extLst>
                        <a:ext uri="{9D8B030D-6E8A-4147-A177-3AD203B41FA5}">
                          <a16:colId xmlns:a16="http://schemas.microsoft.com/office/drawing/2014/main" val="2580324895"/>
                        </a:ext>
                      </a:extLst>
                    </a:gridCol>
                    <a:gridCol w="2849864">
                      <a:extLst>
                        <a:ext uri="{9D8B030D-6E8A-4147-A177-3AD203B41FA5}">
                          <a16:colId xmlns:a16="http://schemas.microsoft.com/office/drawing/2014/main" val="167509018"/>
                        </a:ext>
                      </a:extLst>
                    </a:gridCol>
                    <a:gridCol w="2849864">
                      <a:extLst>
                        <a:ext uri="{9D8B030D-6E8A-4147-A177-3AD203B41FA5}">
                          <a16:colId xmlns:a16="http://schemas.microsoft.com/office/drawing/2014/main" val="4147451051"/>
                        </a:ext>
                      </a:extLst>
                    </a:gridCol>
                    <a:gridCol w="2863142">
                      <a:extLst>
                        <a:ext uri="{9D8B030D-6E8A-4147-A177-3AD203B41FA5}">
                          <a16:colId xmlns:a16="http://schemas.microsoft.com/office/drawing/2014/main" val="1595754836"/>
                        </a:ext>
                      </a:extLst>
                    </a:gridCol>
                  </a:tblGrid>
                  <a:tr h="1118875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 err="1">
                              <a:solidFill>
                                <a:srgbClr val="215A6D"/>
                              </a:solidFill>
                            </a:rPr>
                            <a:t>Turunan</a:t>
                          </a:r>
                          <a:endParaRPr lang="en-ID" sz="3200" b="1" kern="1200">
                            <a:solidFill>
                              <a:srgbClr val="215A6D"/>
                            </a:solidFill>
                            <a:latin typeface="Panton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>
                              <a:solidFill>
                                <a:srgbClr val="215A6D"/>
                              </a:solidFill>
                            </a:rPr>
                            <a:t>Notasi</a:t>
                          </a:r>
                          <a:endParaRPr lang="en-ID" sz="3200" b="1" kern="1200">
                            <a:solidFill>
                              <a:srgbClr val="215A6D"/>
                            </a:solidFill>
                          </a:endParaRPr>
                        </a:p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kern="1200" smtClean="0">
                                    <a:solidFill>
                                      <a:srgbClr val="215A6D"/>
                                    </a:solidFill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  <m:r>
                                  <a:rPr lang="en-US" sz="3200" b="1" kern="1200">
                                    <a:solidFill>
                                      <a:srgbClr val="215A6D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ID" sz="3200" b="1" kern="1200">
                            <a:solidFill>
                              <a:srgbClr val="215A6D"/>
                            </a:solidFill>
                            <a:latin typeface="Panton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Notasi</a:t>
                          </a:r>
                          <a:endParaRPr lang="en-ID" sz="3200" b="1" kern="120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kern="1200" smtClean="0">
                                    <a:solidFill>
                                      <a:srgbClr val="215A6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𝐲</m:t>
                                </m:r>
                                <m:r>
                                  <a:rPr lang="en-US" sz="3200" b="1" kern="1200">
                                    <a:solidFill>
                                      <a:srgbClr val="215A6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ID" sz="3200" b="1" kern="120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Notasi</a:t>
                          </a:r>
                          <a:endParaRPr lang="en-ID" sz="3200" b="1" kern="120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kern="1200" smtClean="0">
                                    <a:solidFill>
                                      <a:srgbClr val="215A6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𝐃</m:t>
                                </m:r>
                              </m:oMath>
                            </m:oMathPara>
                          </a14:m>
                          <a:endParaRPr lang="en-ID" sz="3200" b="1" kern="120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 err="1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Notasi</a:t>
                          </a:r>
                          <a:endParaRPr lang="en-ID" sz="3200" b="1" kern="120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Leibniz</a:t>
                          </a:r>
                          <a:endParaRPr lang="en-ID" sz="3200" b="1" kern="120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4932365"/>
                      </a:ext>
                    </a:extLst>
                  </a:tr>
                  <a:tr h="1085054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 err="1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Pertama</a:t>
                          </a:r>
                          <a:endParaRPr lang="en-ID" sz="3200" b="1" kern="120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′(</m:t>
                                </m:r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32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32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32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𝑑𝑦</m:t>
                                    </m:r>
                                  </m:num>
                                  <m:den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6198784"/>
                      </a:ext>
                    </a:extLst>
                  </a:tr>
                  <a:tr h="1136902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 err="1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Kedua</a:t>
                          </a:r>
                          <a:endParaRPr lang="en-ID" sz="3200" b="1" kern="120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′′(</m:t>
                                </m:r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′′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ID" sz="32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32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32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D" sz="32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ID" sz="32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5661323"/>
                      </a:ext>
                    </a:extLst>
                  </a:tr>
                  <a:tr h="1136902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 err="1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Ketiga</a:t>
                          </a:r>
                          <a:endParaRPr lang="en-ID" sz="3200" b="1" kern="120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′′′(</m:t>
                                </m:r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′′′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ID" sz="32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sz="32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32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D" sz="32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ID" sz="32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0608868"/>
                      </a:ext>
                    </a:extLst>
                  </a:tr>
                  <a:tr h="1135377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 err="1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Keempat</a:t>
                          </a:r>
                          <a:endParaRPr lang="en-ID" sz="3200" b="1" kern="120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D" sz="32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ID" sz="32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ID" sz="32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D" sz="32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ID" sz="32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ID" sz="32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p>
                                </m:sSubSup>
                                <m:r>
                                  <a:rPr lang="en-US" sz="32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32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D" sz="32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ID" sz="32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6042207"/>
                      </a:ext>
                    </a:extLst>
                  </a:tr>
                  <a:tr h="559437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kern="1200" smtClean="0">
                                    <a:solidFill>
                                      <a:srgbClr val="215A6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ID" sz="3200" b="1" kern="120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9250501"/>
                      </a:ext>
                    </a:extLst>
                  </a:tr>
                  <a:tr h="1069096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Ke-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rgbClr val="215A6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𝐧</m:t>
                              </m:r>
                            </m:oMath>
                          </a14:m>
                          <a:endParaRPr lang="en-ID" sz="3200" b="1" kern="120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D" sz="32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ID" sz="32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ID" sz="32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D" sz="32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ID" sz="32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ID" sz="32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</m:sSubSup>
                                <m:r>
                                  <a:rPr lang="en-US" sz="32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32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D" sz="32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32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ID" sz="32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ID" sz="3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6E4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6891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618269E8-565A-4D3C-908F-B94D5E277A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265266"/>
                  </p:ext>
                </p:extLst>
              </p:nvPr>
            </p:nvGraphicFramePr>
            <p:xfrm>
              <a:off x="2068972" y="2206228"/>
              <a:ext cx="14324012" cy="724164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911278">
                      <a:extLst>
                        <a:ext uri="{9D8B030D-6E8A-4147-A177-3AD203B41FA5}">
                          <a16:colId xmlns:a16="http://schemas.microsoft.com/office/drawing/2014/main" val="1977822427"/>
                        </a:ext>
                      </a:extLst>
                    </a:gridCol>
                    <a:gridCol w="2849864">
                      <a:extLst>
                        <a:ext uri="{9D8B030D-6E8A-4147-A177-3AD203B41FA5}">
                          <a16:colId xmlns:a16="http://schemas.microsoft.com/office/drawing/2014/main" val="2580324895"/>
                        </a:ext>
                      </a:extLst>
                    </a:gridCol>
                    <a:gridCol w="2849864">
                      <a:extLst>
                        <a:ext uri="{9D8B030D-6E8A-4147-A177-3AD203B41FA5}">
                          <a16:colId xmlns:a16="http://schemas.microsoft.com/office/drawing/2014/main" val="167509018"/>
                        </a:ext>
                      </a:extLst>
                    </a:gridCol>
                    <a:gridCol w="2849864">
                      <a:extLst>
                        <a:ext uri="{9D8B030D-6E8A-4147-A177-3AD203B41FA5}">
                          <a16:colId xmlns:a16="http://schemas.microsoft.com/office/drawing/2014/main" val="4147451051"/>
                        </a:ext>
                      </a:extLst>
                    </a:gridCol>
                    <a:gridCol w="2863142">
                      <a:extLst>
                        <a:ext uri="{9D8B030D-6E8A-4147-A177-3AD203B41FA5}">
                          <a16:colId xmlns:a16="http://schemas.microsoft.com/office/drawing/2014/main" val="1595754836"/>
                        </a:ext>
                      </a:extLst>
                    </a:gridCol>
                  </a:tblGrid>
                  <a:tr h="1118875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 dirty="0" err="1">
                              <a:solidFill>
                                <a:srgbClr val="215A6D"/>
                              </a:solidFill>
                            </a:rPr>
                            <a:t>Turunan</a:t>
                          </a:r>
                          <a:endParaRPr lang="en-ID" sz="3200" b="1" kern="1200" dirty="0">
                            <a:solidFill>
                              <a:srgbClr val="215A6D"/>
                            </a:solidFill>
                            <a:latin typeface="Panton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137" t="-5978" r="-300427" b="-546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570" t="-5978" r="-201071" b="-546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923" t="-5978" r="-100641" b="-546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 dirty="0" err="1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Notasi</a:t>
                          </a:r>
                          <a:endParaRPr lang="en-ID" sz="3200" b="1" kern="1200" dirty="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 dirty="0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Leibniz</a:t>
                          </a:r>
                          <a:endParaRPr lang="en-ID" sz="3200" b="1" kern="1200" dirty="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4932365"/>
                      </a:ext>
                    </a:extLst>
                  </a:tr>
                  <a:tr h="1085054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 dirty="0" err="1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Pertama</a:t>
                          </a:r>
                          <a:endParaRPr lang="en-ID" sz="3200" b="1" kern="1200" dirty="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137" t="-109551" r="-300427" b="-465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570" t="-109551" r="-201071" b="-465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923" t="-109551" r="-100641" b="-465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213" t="-109551" r="-213" b="-4651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6198784"/>
                      </a:ext>
                    </a:extLst>
                  </a:tr>
                  <a:tr h="1136902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 dirty="0" err="1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Kedua</a:t>
                          </a:r>
                          <a:endParaRPr lang="en-ID" sz="3200" b="1" kern="1200" dirty="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137" t="-199465" r="-300427" b="-342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570" t="-199465" r="-201071" b="-342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923" t="-199465" r="-100641" b="-342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213" t="-199465" r="-213" b="-342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5661323"/>
                      </a:ext>
                    </a:extLst>
                  </a:tr>
                  <a:tr h="1136902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 dirty="0" err="1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Ketiga</a:t>
                          </a:r>
                          <a:endParaRPr lang="en-ID" sz="3200" b="1" kern="1200" dirty="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137" t="-301075" r="-300427" b="-2446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570" t="-301075" r="-201071" b="-2446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923" t="-301075" r="-100641" b="-2446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213" t="-301075" r="-213" b="-2446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0608868"/>
                      </a:ext>
                    </a:extLst>
                  </a:tr>
                  <a:tr h="1135377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10260" algn="l"/>
                            </a:tabLst>
                          </a:pPr>
                          <a:r>
                            <a:rPr lang="en-US" sz="3200" b="1" kern="1200" dirty="0" err="1">
                              <a:solidFill>
                                <a:srgbClr val="215A6D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Keempat</a:t>
                          </a:r>
                          <a:endParaRPr lang="en-ID" sz="3200" b="1" kern="1200" dirty="0">
                            <a:solidFill>
                              <a:srgbClr val="215A6D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137" t="-398930" r="-300427" b="-143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570" t="-398930" r="-201071" b="-143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923" t="-398930" r="-100641" b="-143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213" t="-398930" r="-213" b="-143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6042207"/>
                      </a:ext>
                    </a:extLst>
                  </a:tr>
                  <a:tr h="5594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25275" r="-392050" b="-1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137" t="-1025275" r="-300427" b="-1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570" t="-1025275" r="-201071" b="-1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923" t="-1025275" r="-100641" b="-1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213" t="-1025275" r="-213" b="-1945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9250501"/>
                      </a:ext>
                    </a:extLst>
                  </a:tr>
                  <a:tr h="10690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581818" r="-392050" b="-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137" t="-581818" r="-300427" b="-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570" t="-581818" r="-201071" b="-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923" t="-581818" r="-100641" b="-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213" t="-581818" r="-213" b="-5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68915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C9667D-A278-4B8E-BB2A-3AD3F48F0B67}"/>
                  </a:ext>
                </a:extLst>
              </p:cNvPr>
              <p:cNvSpPr txBox="1"/>
              <p:nvPr/>
            </p:nvSpPr>
            <p:spPr>
              <a:xfrm>
                <a:off x="2227328" y="1270279"/>
                <a:ext cx="14913108" cy="6923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80"/>
                  </a:lnSpc>
                </a:pP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Berikut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tabel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penulisan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D" sz="3600" b="1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C9667D-A278-4B8E-BB2A-3AD3F48F0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28" y="1270279"/>
                <a:ext cx="14913108" cy="692305"/>
              </a:xfrm>
              <a:prstGeom prst="rect">
                <a:avLst/>
              </a:prstGeom>
              <a:blipFill>
                <a:blip r:embed="rId5"/>
                <a:stretch>
                  <a:fillRect t="-2632" b="-3684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3"/>
          <p:cNvSpPr/>
          <p:nvPr/>
        </p:nvSpPr>
        <p:spPr>
          <a:xfrm>
            <a:off x="0" y="9071402"/>
            <a:ext cx="3124200" cy="1215598"/>
          </a:xfrm>
          <a:custGeom>
            <a:avLst/>
            <a:gdLst/>
            <a:ahLst/>
            <a:cxnLst/>
            <a:rect l="l" t="t" r="r" b="b"/>
            <a:pathLst>
              <a:path w="4347910" h="1691732">
                <a:moveTo>
                  <a:pt x="0" y="0"/>
                </a:moveTo>
                <a:lnTo>
                  <a:pt x="4347910" y="0"/>
                </a:lnTo>
                <a:lnTo>
                  <a:pt x="4347910" y="1691732"/>
                </a:lnTo>
                <a:lnTo>
                  <a:pt x="0" y="1691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5163799" y="7497941"/>
            <a:ext cx="3124201" cy="2789059"/>
          </a:xfrm>
          <a:custGeom>
            <a:avLst/>
            <a:gdLst/>
            <a:ahLst/>
            <a:cxnLst/>
            <a:rect l="l" t="t" r="r" b="b"/>
            <a:pathLst>
              <a:path w="3790031" h="3383464">
                <a:moveTo>
                  <a:pt x="0" y="0"/>
                </a:moveTo>
                <a:lnTo>
                  <a:pt x="3790031" y="0"/>
                </a:lnTo>
                <a:lnTo>
                  <a:pt x="3790031" y="3383464"/>
                </a:lnTo>
                <a:lnTo>
                  <a:pt x="0" y="3383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E0328A-A94A-4EF8-9710-9C9D8AFADF3F}"/>
              </a:ext>
            </a:extLst>
          </p:cNvPr>
          <p:cNvSpPr/>
          <p:nvPr/>
        </p:nvSpPr>
        <p:spPr>
          <a:xfrm rot="18900000" flipH="1">
            <a:off x="17002868" y="4974681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D11AD0F-8F10-49C2-B499-7BD2CDA0E850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6020969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699"/>
            <a:ext cx="16230600" cy="8814965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58467" y="7456076"/>
            <a:ext cx="3491333" cy="2881937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2AD7CB-4C3F-4B42-8493-ED101CB237CA}"/>
              </a:ext>
            </a:extLst>
          </p:cNvPr>
          <p:cNvSpPr/>
          <p:nvPr/>
        </p:nvSpPr>
        <p:spPr>
          <a:xfrm>
            <a:off x="1028700" y="495300"/>
            <a:ext cx="9715500" cy="986471"/>
          </a:xfrm>
          <a:prstGeom prst="rect">
            <a:avLst/>
          </a:prstGeom>
          <a:solidFill>
            <a:srgbClr val="C6E4EE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1313B4DE-2C5B-44DA-81BE-DECDFF33B3E6}"/>
              </a:ext>
            </a:extLst>
          </p:cNvPr>
          <p:cNvSpPr txBox="1"/>
          <p:nvPr/>
        </p:nvSpPr>
        <p:spPr>
          <a:xfrm>
            <a:off x="1272048" y="647700"/>
            <a:ext cx="94869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err="1">
                <a:solidFill>
                  <a:srgbClr val="215A6D"/>
                </a:solidFill>
                <a:latin typeface="Panton Ultra-Bold"/>
              </a:rPr>
              <a:t>Turunan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Tingkat Tinggi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B9C4E9DB-1CE8-4355-A4DF-C32E9783B447}"/>
              </a:ext>
            </a:extLst>
          </p:cNvPr>
          <p:cNvSpPr txBox="1"/>
          <p:nvPr/>
        </p:nvSpPr>
        <p:spPr>
          <a:xfrm>
            <a:off x="2995152" y="1638300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Contoh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AABFF7E5-6915-4031-B3CF-601A4385C336}"/>
                  </a:ext>
                </a:extLst>
              </p:cNvPr>
              <p:cNvSpPr txBox="1"/>
              <p:nvPr/>
            </p:nvSpPr>
            <p:spPr>
              <a:xfrm>
                <a:off x="-2667000" y="2300964"/>
                <a:ext cx="15644351" cy="11581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3600" err="1">
                    <a:solidFill>
                      <a:srgbClr val="000000"/>
                    </a:solidFill>
                  </a:rPr>
                  <a:t>Jika</a:t>
                </a:r>
                <a:r>
                  <a:rPr lang="en-US" sz="36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,</a:t>
                </a:r>
              </a:p>
              <a:p>
                <a:pPr algn="ctr"/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carilah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ID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AABFF7E5-6915-4031-B3CF-601A4385C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67000" y="2300964"/>
                <a:ext cx="15644351" cy="1158138"/>
              </a:xfrm>
              <a:prstGeom prst="rect">
                <a:avLst/>
              </a:prstGeom>
              <a:blipFill>
                <a:blip r:embed="rId4"/>
                <a:stretch>
                  <a:fillRect t="-11579" b="-2315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5">
            <a:extLst>
              <a:ext uri="{FF2B5EF4-FFF2-40B4-BE49-F238E27FC236}">
                <a16:creationId xmlns:a16="http://schemas.microsoft.com/office/drawing/2014/main" id="{85EE72E4-A888-4420-8F66-34CDD5BFAF07}"/>
              </a:ext>
            </a:extLst>
          </p:cNvPr>
          <p:cNvSpPr txBox="1"/>
          <p:nvPr/>
        </p:nvSpPr>
        <p:spPr>
          <a:xfrm>
            <a:off x="3032023" y="3594168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Penyelesaian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2">
                <a:extLst>
                  <a:ext uri="{FF2B5EF4-FFF2-40B4-BE49-F238E27FC236}">
                    <a16:creationId xmlns:a16="http://schemas.microsoft.com/office/drawing/2014/main" id="{29DB7CAF-8B6C-4B8F-A4D9-2733E44F1D85}"/>
                  </a:ext>
                </a:extLst>
              </p:cNvPr>
              <p:cNvSpPr txBox="1"/>
              <p:nvPr/>
            </p:nvSpPr>
            <p:spPr>
              <a:xfrm>
                <a:off x="1466850" y="4561371"/>
                <a:ext cx="7822175" cy="39730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ID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sSup>
                      <m:sSup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n-ID" sz="3200" i="1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=12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ID" sz="3200" i="1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d>
                        <m:d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=12</m:t>
                      </m:r>
                    </m:oMath>
                  </m:oMathPara>
                </a14:m>
                <a:endParaRPr lang="en-ID" sz="3200" i="1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D" sz="3200" i="1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Karena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turunan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fungsi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nol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adalah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nol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maka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turunan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keempat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dan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semua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turunan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tingkat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yang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lebih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tinggi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(higher-order derivative)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dari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akan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nol.</a:t>
                </a:r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12">
                <a:extLst>
                  <a:ext uri="{FF2B5EF4-FFF2-40B4-BE49-F238E27FC236}">
                    <a16:creationId xmlns:a16="http://schemas.microsoft.com/office/drawing/2014/main" id="{29DB7CAF-8B6C-4B8F-A4D9-2733E44F1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50" y="4561371"/>
                <a:ext cx="7822175" cy="3973011"/>
              </a:xfrm>
              <a:prstGeom prst="rect">
                <a:avLst/>
              </a:prstGeom>
              <a:blipFill>
                <a:blip r:embed="rId5"/>
                <a:stretch>
                  <a:fillRect l="-3196" r="-3118" b="-521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5">
            <a:extLst>
              <a:ext uri="{FF2B5EF4-FFF2-40B4-BE49-F238E27FC236}">
                <a16:creationId xmlns:a16="http://schemas.microsoft.com/office/drawing/2014/main" id="{4E9066B4-88D2-4CAF-A20A-BC019C0A2C8E}"/>
              </a:ext>
            </a:extLst>
          </p:cNvPr>
          <p:cNvSpPr txBox="1"/>
          <p:nvPr/>
        </p:nvSpPr>
        <p:spPr>
          <a:xfrm>
            <a:off x="11374079" y="1562100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Contoh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2">
                <a:extLst>
                  <a:ext uri="{FF2B5EF4-FFF2-40B4-BE49-F238E27FC236}">
                    <a16:creationId xmlns:a16="http://schemas.microsoft.com/office/drawing/2014/main" id="{66A5CAF2-9DBE-4E7F-AFC0-00DCD118B176}"/>
                  </a:ext>
                </a:extLst>
              </p:cNvPr>
              <p:cNvSpPr txBox="1"/>
              <p:nvPr/>
            </p:nvSpPr>
            <p:spPr>
              <a:xfrm>
                <a:off x="5334000" y="2224764"/>
                <a:ext cx="15644351" cy="12605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Jika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algn="ctr"/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carilah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, dan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12">
                <a:extLst>
                  <a:ext uri="{FF2B5EF4-FFF2-40B4-BE49-F238E27FC236}">
                    <a16:creationId xmlns:a16="http://schemas.microsoft.com/office/drawing/2014/main" id="{66A5CAF2-9DBE-4E7F-AFC0-00DCD118B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224764"/>
                <a:ext cx="15644351" cy="1260538"/>
              </a:xfrm>
              <a:prstGeom prst="rect">
                <a:avLst/>
              </a:prstGeom>
              <a:blipFill>
                <a:blip r:embed="rId6"/>
                <a:stretch>
                  <a:fillRect t="-10145" b="-917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5">
            <a:extLst>
              <a:ext uri="{FF2B5EF4-FFF2-40B4-BE49-F238E27FC236}">
                <a16:creationId xmlns:a16="http://schemas.microsoft.com/office/drawing/2014/main" id="{6EAE2B28-1303-4234-8729-C0763FCDCF96}"/>
              </a:ext>
            </a:extLst>
          </p:cNvPr>
          <p:cNvSpPr txBox="1"/>
          <p:nvPr/>
        </p:nvSpPr>
        <p:spPr>
          <a:xfrm>
            <a:off x="11410950" y="3507383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Penyelesaian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63EA3023-CE23-4596-AF77-5B28E8625DAE}"/>
                  </a:ext>
                </a:extLst>
              </p:cNvPr>
              <p:cNvSpPr txBox="1"/>
              <p:nvPr/>
            </p:nvSpPr>
            <p:spPr>
              <a:xfrm>
                <a:off x="11641474" y="4213864"/>
                <a:ext cx="6476999" cy="53780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unc>
                        <m:func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func>
                        <m:func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63EA3023-CE23-4596-AF77-5B28E8625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474" y="4213864"/>
                <a:ext cx="6476999" cy="5378011"/>
              </a:xfrm>
              <a:prstGeom prst="rect">
                <a:avLst/>
              </a:prstGeom>
              <a:blipFill>
                <a:blip r:embed="rId7"/>
                <a:stretch>
                  <a:fillRect l="-9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EDF1E5-CEEA-4C21-BBC1-26467DF70BBB}"/>
              </a:ext>
            </a:extLst>
          </p:cNvPr>
          <p:cNvCxnSpPr>
            <a:cxnSpLocks/>
          </p:cNvCxnSpPr>
          <p:nvPr/>
        </p:nvCxnSpPr>
        <p:spPr>
          <a:xfrm>
            <a:off x="9677400" y="1485900"/>
            <a:ext cx="0" cy="8357764"/>
          </a:xfrm>
          <a:prstGeom prst="line">
            <a:avLst/>
          </a:prstGeom>
          <a:ln w="76200">
            <a:solidFill>
              <a:srgbClr val="215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45B536-BE2A-4C6B-B559-C7F6FEE20C72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C7728284-F3F2-44EE-919C-9FBCCD08CC97}"/>
              </a:ext>
            </a:extLst>
          </p:cNvPr>
          <p:cNvSpPr/>
          <p:nvPr/>
        </p:nvSpPr>
        <p:spPr>
          <a:xfrm flipH="1">
            <a:off x="-1" y="7648982"/>
            <a:ext cx="1779463" cy="2638018"/>
          </a:xfrm>
          <a:custGeom>
            <a:avLst/>
            <a:gdLst/>
            <a:ahLst/>
            <a:cxnLst/>
            <a:rect l="l" t="t" r="r" b="b"/>
            <a:pathLst>
              <a:path w="2081715" h="3086100">
                <a:moveTo>
                  <a:pt x="2081715" y="0"/>
                </a:moveTo>
                <a:lnTo>
                  <a:pt x="0" y="0"/>
                </a:lnTo>
                <a:lnTo>
                  <a:pt x="0" y="3086100"/>
                </a:lnTo>
                <a:lnTo>
                  <a:pt x="2081715" y="3086100"/>
                </a:lnTo>
                <a:lnTo>
                  <a:pt x="208171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2FF670-55AD-4608-8E3C-181C4FD0A2A5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C21DB69-833D-46C6-A2CF-E2A28608B8D7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5295942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C6E4EE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-1" y="7648982"/>
            <a:ext cx="1779463" cy="2638018"/>
          </a:xfrm>
          <a:custGeom>
            <a:avLst/>
            <a:gdLst/>
            <a:ahLst/>
            <a:cxnLst/>
            <a:rect l="l" t="t" r="r" b="b"/>
            <a:pathLst>
              <a:path w="2081715" h="3086100">
                <a:moveTo>
                  <a:pt x="2081715" y="0"/>
                </a:moveTo>
                <a:lnTo>
                  <a:pt x="0" y="0"/>
                </a:lnTo>
                <a:lnTo>
                  <a:pt x="0" y="3086100"/>
                </a:lnTo>
                <a:lnTo>
                  <a:pt x="2081715" y="3086100"/>
                </a:lnTo>
                <a:lnTo>
                  <a:pt x="20817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321824" y="1745911"/>
                <a:ext cx="15644351" cy="74992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Disajikan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sebuah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kasus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terkait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sebuah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benda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bergerak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di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sepanjang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garis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koordinat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sehingga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posisinya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memenuhi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dimana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diukur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sentimeter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Tentukan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benda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ketika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dan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ketika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. Kapan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kecepatannya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 ?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Kapan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kecepatannya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positif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?.</a:t>
                </a:r>
              </a:p>
              <a:p>
                <a:r>
                  <a:rPr lang="en-US" sz="3600" err="1">
                    <a:solidFill>
                      <a:srgbClr val="215A6D"/>
                    </a:solidFill>
                    <a:latin typeface="Panton Ultra-Bold"/>
                  </a:rPr>
                  <a:t>Penyelesaian</a:t>
                </a:r>
                <a:r>
                  <a:rPr lang="en-US" sz="3600">
                    <a:solidFill>
                      <a:srgbClr val="215A6D"/>
                    </a:solidFill>
                    <a:latin typeface="Panton Ultra-Bold"/>
                  </a:rPr>
                  <a:t> :</a:t>
                </a:r>
                <a:endParaRPr lang="en-ID" sz="3400">
                  <a:solidFill>
                    <a:srgbClr val="000000"/>
                  </a:solidFill>
                  <a:latin typeface="Panton"/>
                </a:endParaRPr>
              </a:p>
              <a:p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menggunakan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lambang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pada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saat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:</a:t>
                </a:r>
                <a:endParaRPr lang="en-ID" sz="34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ID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en-US" sz="3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ID" sz="3400">
                  <a:solidFill>
                    <a:srgbClr val="000000"/>
                  </a:solidFill>
                  <a:latin typeface="Panton"/>
                </a:endParaRPr>
              </a:p>
              <a:p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Jadi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,</a:t>
                </a:r>
                <a:endParaRPr lang="en-ID" sz="3400">
                  <a:solidFill>
                    <a:srgbClr val="000000"/>
                  </a:solidFill>
                  <a:latin typeface="Panton"/>
                </a:endParaRPr>
              </a:p>
              <a:p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ID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ID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−12=4−12=−8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sentimeter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per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endParaRPr lang="en-ID" sz="3400">
                  <a:solidFill>
                    <a:srgbClr val="000000"/>
                  </a:solidFill>
                  <a:latin typeface="Panton"/>
                </a:endParaRPr>
              </a:p>
              <a:p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ID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ID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−12=24−12=12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sentimeter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per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endParaRPr lang="en-ID" sz="3400">
                  <a:solidFill>
                    <a:srgbClr val="000000"/>
                  </a:solidFill>
                  <a:latin typeface="Panton"/>
                </a:endParaRPr>
              </a:p>
              <a:p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ketika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−12=0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yaitu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ketika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positif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ketika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−12&gt;0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atau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400" err="1">
                    <a:solidFill>
                      <a:srgbClr val="000000"/>
                    </a:solidFill>
                    <a:latin typeface="Panton"/>
                  </a:rPr>
                  <a:t>ketika</a:t>
                </a:r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34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824" y="1745911"/>
                <a:ext cx="15644351" cy="7499232"/>
              </a:xfrm>
              <a:prstGeom prst="rect">
                <a:avLst/>
              </a:prstGeom>
              <a:blipFill>
                <a:blip r:embed="rId6"/>
                <a:stretch>
                  <a:fillRect l="-1793" t="-1706" r="-167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F2479DA-98E4-491C-AD11-AF1186A353C5}"/>
              </a:ext>
            </a:extLst>
          </p:cNvPr>
          <p:cNvSpPr/>
          <p:nvPr/>
        </p:nvSpPr>
        <p:spPr>
          <a:xfrm>
            <a:off x="1028700" y="495300"/>
            <a:ext cx="9715500" cy="986471"/>
          </a:xfrm>
          <a:prstGeom prst="rect">
            <a:avLst/>
          </a:prstGeom>
          <a:solidFill>
            <a:schemeClr val="bg1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845FBB-7D99-4F3B-AD8E-1041F03CB5FA}"/>
              </a:ext>
            </a:extLst>
          </p:cNvPr>
          <p:cNvGrpSpPr/>
          <p:nvPr/>
        </p:nvGrpSpPr>
        <p:grpSpPr>
          <a:xfrm>
            <a:off x="171655" y="184631"/>
            <a:ext cx="1607808" cy="1607808"/>
            <a:chOff x="11430000" y="2859884"/>
            <a:chExt cx="1226808" cy="1226808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0442F9E-2EBB-4921-96BE-89422810DFF5}"/>
                </a:ext>
              </a:extLst>
            </p:cNvPr>
            <p:cNvSpPr/>
            <p:nvPr/>
          </p:nvSpPr>
          <p:spPr>
            <a:xfrm>
              <a:off x="11430000" y="2859884"/>
              <a:ext cx="1226808" cy="1226808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CD03E"/>
            </a:solidFill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BA7ABD3-4CEC-425D-91A5-69A81F935738}"/>
                </a:ext>
              </a:extLst>
            </p:cNvPr>
            <p:cNvSpPr/>
            <p:nvPr/>
          </p:nvSpPr>
          <p:spPr>
            <a:xfrm>
              <a:off x="11524370" y="2954254"/>
              <a:ext cx="1038068" cy="1038068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15A6D"/>
            </a:solidFill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2320D3-3CCA-4AA3-BFBC-04DDB453AF9D}"/>
                </a:ext>
              </a:extLst>
            </p:cNvPr>
            <p:cNvSpPr txBox="1"/>
            <p:nvPr/>
          </p:nvSpPr>
          <p:spPr>
            <a:xfrm>
              <a:off x="11717847" y="3057283"/>
              <a:ext cx="651113" cy="656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400">
                  <a:solidFill>
                    <a:srgbClr val="FFFFFF"/>
                  </a:solidFill>
                  <a:latin typeface="Stadio Now Novarese"/>
                </a:rPr>
                <a:t>1</a:t>
              </a:r>
            </a:p>
          </p:txBody>
        </p:sp>
      </p:grpSp>
      <p:sp>
        <p:nvSpPr>
          <p:cNvPr id="22" name="TextBox 5">
            <a:extLst>
              <a:ext uri="{FF2B5EF4-FFF2-40B4-BE49-F238E27FC236}">
                <a16:creationId xmlns:a16="http://schemas.microsoft.com/office/drawing/2014/main" id="{ED6BF210-09FF-4D3E-93CE-9E6139BE1916}"/>
              </a:ext>
            </a:extLst>
          </p:cNvPr>
          <p:cNvSpPr txBox="1"/>
          <p:nvPr/>
        </p:nvSpPr>
        <p:spPr>
          <a:xfrm>
            <a:off x="1272048" y="114300"/>
            <a:ext cx="9486900" cy="124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err="1">
                <a:solidFill>
                  <a:srgbClr val="215A6D"/>
                </a:solidFill>
                <a:latin typeface="Panton Ultra-Bold"/>
              </a:rPr>
              <a:t>Kecepatan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dan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Percepatan</a:t>
            </a:r>
            <a:endParaRPr lang="en-US" sz="4800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C670F8-13C1-4198-9893-F34184E6CB20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0BE3440-7162-4C29-87D6-A44AE73D52C8}"/>
              </a:ext>
            </a:extLst>
          </p:cNvPr>
          <p:cNvSpPr/>
          <p:nvPr/>
        </p:nvSpPr>
        <p:spPr>
          <a:xfrm>
            <a:off x="15855152" y="8267700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5BD03D-B396-42C6-B08E-1FC37FA893AB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45314A-6FD0-46D0-8EFB-3036B1FD10B0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28863091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C6E4EE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-1" y="7648982"/>
            <a:ext cx="1779463" cy="2638018"/>
          </a:xfrm>
          <a:custGeom>
            <a:avLst/>
            <a:gdLst/>
            <a:ahLst/>
            <a:cxnLst/>
            <a:rect l="l" t="t" r="r" b="b"/>
            <a:pathLst>
              <a:path w="2081715" h="3086100">
                <a:moveTo>
                  <a:pt x="2081715" y="0"/>
                </a:moveTo>
                <a:lnTo>
                  <a:pt x="0" y="0"/>
                </a:lnTo>
                <a:lnTo>
                  <a:pt x="0" y="3086100"/>
                </a:lnTo>
                <a:lnTo>
                  <a:pt x="2081715" y="3086100"/>
                </a:lnTo>
                <a:lnTo>
                  <a:pt x="20817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321824" y="1800067"/>
                <a:ext cx="15644351" cy="715343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Terdapat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perbedaan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teknis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antara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(velocity) dan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laju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(speed).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mempunyai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tanda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;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mungkin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positif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atau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negatif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Sedangkan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laju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didefinisikan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sebagai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nilai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mutlak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Jadi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contoh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di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atas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laju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pada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saat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8 cm/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Pengukuran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pada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kebanyakan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kendaraan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pengukuran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laju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dan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selalu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meberikan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nilai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taknegatif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28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Melihat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tampilan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kedua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D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Tentu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saja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ini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hanya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turunsn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pertama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Jadi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hanya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mengukur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laju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perubahan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terhadap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waktu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yang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mempunyai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nama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percepatan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percepatan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dinyatakan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oleh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endParaRPr lang="en-ID" sz="28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D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28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Dari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contoh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di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atas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ID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jadi</a:t>
                </a:r>
                <a:endParaRPr lang="en-ID" sz="28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ID" sz="28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D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D" sz="28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Ini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berarti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bahwa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bertambah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pada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suatu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tingkat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tetap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sebesar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4 cm/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setiap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dituliskan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sebagai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4 cm/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/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atau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4cm/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detik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D" sz="28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824" y="1800067"/>
                <a:ext cx="15644351" cy="7153433"/>
              </a:xfrm>
              <a:prstGeom prst="rect">
                <a:avLst/>
              </a:prstGeom>
              <a:blipFill>
                <a:blip r:embed="rId6"/>
                <a:stretch>
                  <a:fillRect l="-1403" t="-1533" r="-1364" b="-204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F2479DA-98E4-491C-AD11-AF1186A353C5}"/>
              </a:ext>
            </a:extLst>
          </p:cNvPr>
          <p:cNvSpPr/>
          <p:nvPr/>
        </p:nvSpPr>
        <p:spPr>
          <a:xfrm>
            <a:off x="1028700" y="495300"/>
            <a:ext cx="9715500" cy="986471"/>
          </a:xfrm>
          <a:prstGeom prst="rect">
            <a:avLst/>
          </a:prstGeom>
          <a:solidFill>
            <a:schemeClr val="bg1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845FBB-7D99-4F3B-AD8E-1041F03CB5FA}"/>
              </a:ext>
            </a:extLst>
          </p:cNvPr>
          <p:cNvGrpSpPr/>
          <p:nvPr/>
        </p:nvGrpSpPr>
        <p:grpSpPr>
          <a:xfrm>
            <a:off x="171655" y="184631"/>
            <a:ext cx="1607808" cy="1607808"/>
            <a:chOff x="11430000" y="2859884"/>
            <a:chExt cx="1226808" cy="1226808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0442F9E-2EBB-4921-96BE-89422810DFF5}"/>
                </a:ext>
              </a:extLst>
            </p:cNvPr>
            <p:cNvSpPr/>
            <p:nvPr/>
          </p:nvSpPr>
          <p:spPr>
            <a:xfrm>
              <a:off x="11430000" y="2859884"/>
              <a:ext cx="1226808" cy="1226808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CD03E"/>
            </a:solidFill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BA7ABD3-4CEC-425D-91A5-69A81F935738}"/>
                </a:ext>
              </a:extLst>
            </p:cNvPr>
            <p:cNvSpPr/>
            <p:nvPr/>
          </p:nvSpPr>
          <p:spPr>
            <a:xfrm>
              <a:off x="11524370" y="2954254"/>
              <a:ext cx="1038068" cy="1038068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15A6D"/>
            </a:solidFill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2320D3-3CCA-4AA3-BFBC-04DDB453AF9D}"/>
                </a:ext>
              </a:extLst>
            </p:cNvPr>
            <p:cNvSpPr txBox="1"/>
            <p:nvPr/>
          </p:nvSpPr>
          <p:spPr>
            <a:xfrm>
              <a:off x="11717847" y="3057283"/>
              <a:ext cx="651113" cy="656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400">
                  <a:solidFill>
                    <a:srgbClr val="FFFFFF"/>
                  </a:solidFill>
                  <a:latin typeface="Stadio Now Novarese"/>
                </a:rPr>
                <a:t>1</a:t>
              </a:r>
            </a:p>
          </p:txBody>
        </p:sp>
      </p:grpSp>
      <p:sp>
        <p:nvSpPr>
          <p:cNvPr id="22" name="TextBox 5">
            <a:extLst>
              <a:ext uri="{FF2B5EF4-FFF2-40B4-BE49-F238E27FC236}">
                <a16:creationId xmlns:a16="http://schemas.microsoft.com/office/drawing/2014/main" id="{ED6BF210-09FF-4D3E-93CE-9E6139BE1916}"/>
              </a:ext>
            </a:extLst>
          </p:cNvPr>
          <p:cNvSpPr txBox="1"/>
          <p:nvPr/>
        </p:nvSpPr>
        <p:spPr>
          <a:xfrm>
            <a:off x="1272048" y="114300"/>
            <a:ext cx="9486900" cy="124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err="1">
                <a:solidFill>
                  <a:srgbClr val="215A6D"/>
                </a:solidFill>
                <a:latin typeface="Panton Ultra-Bold"/>
              </a:rPr>
              <a:t>Kecepatan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dan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Percepatan</a:t>
            </a:r>
            <a:endParaRPr lang="en-US" sz="4800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BD57F1-27A5-485F-B13A-ECD60DA11CC5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7D8A-29B3-4BA5-BE7F-66C184A6D8D7}"/>
              </a:ext>
            </a:extLst>
          </p:cNvPr>
          <p:cNvSpPr/>
          <p:nvPr/>
        </p:nvSpPr>
        <p:spPr>
          <a:xfrm>
            <a:off x="16120742" y="8486932"/>
            <a:ext cx="2167257" cy="1788973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95ECF2-47E7-417D-805F-D09071767F10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98699A4-8267-4855-9779-995904678D2A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55137162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C6E4EE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-1" y="7648982"/>
            <a:ext cx="1779463" cy="2638018"/>
          </a:xfrm>
          <a:custGeom>
            <a:avLst/>
            <a:gdLst/>
            <a:ahLst/>
            <a:cxnLst/>
            <a:rect l="l" t="t" r="r" b="b"/>
            <a:pathLst>
              <a:path w="2081715" h="3086100">
                <a:moveTo>
                  <a:pt x="2081715" y="0"/>
                </a:moveTo>
                <a:lnTo>
                  <a:pt x="0" y="0"/>
                </a:lnTo>
                <a:lnTo>
                  <a:pt x="0" y="3086100"/>
                </a:lnTo>
                <a:lnTo>
                  <a:pt x="2081715" y="3086100"/>
                </a:lnTo>
                <a:lnTo>
                  <a:pt x="20817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321824" y="1722750"/>
                <a:ext cx="15644351" cy="74593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sebuah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benda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dilempar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atas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(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atau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bawah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)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suatu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ketinggian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awal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desimeter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awal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desimeter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/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dan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tingginya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di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atas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tanah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desimeter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setelah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=−16</m:t>
                      </m:r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Ini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mengasumsikan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bahwa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percobaan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berlangsung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dekat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permukaan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laut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dan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bahwa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tekanan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udara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diabaikan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positif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didapatkan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ketika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benda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bergerak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atas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.</a:t>
                </a:r>
              </a:p>
              <a:p>
                <a:pPr algn="just"/>
                <a:r>
                  <a:rPr lang="en-US" sz="3600" err="1">
                    <a:solidFill>
                      <a:srgbClr val="215A6D"/>
                    </a:solidFill>
                    <a:latin typeface="Panton Ultra-Bold"/>
                  </a:rPr>
                  <a:t>Contoh</a:t>
                </a:r>
                <a:r>
                  <a:rPr lang="en-US" sz="3600">
                    <a:solidFill>
                      <a:srgbClr val="215A6D"/>
                    </a:solidFill>
                    <a:latin typeface="Panton Ultra-Bold"/>
                  </a:rPr>
                  <a:t> :</a:t>
                </a:r>
              </a:p>
              <a:p>
                <a:pPr algn="just"/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Dari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puncak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sebuah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gedung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setinggi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160 feet,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sebuah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bola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dilempar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atas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awal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64 feet per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Selidikilah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 marL="514350" lvl="1" indent="-514350" algn="just">
                  <a:buFont typeface="+mj-lt"/>
                  <a:buAutoNum type="alphaLcParenR"/>
                </a:pP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Kapan bola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mencapai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ketinggian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maksimum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?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 marL="514350" lvl="1" indent="-514350" algn="just">
                  <a:buFont typeface="+mj-lt"/>
                  <a:buAutoNum type="alphaLcParenR"/>
                </a:pP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Berapa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ketinggian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maksimumnya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?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 marL="514350" lvl="1" indent="-514350" algn="just">
                  <a:buFont typeface="+mj-lt"/>
                  <a:buAutoNum type="alphaLcParenR"/>
                </a:pP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Kapan bola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membentur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tanah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?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 marL="514350" lvl="1" indent="-514350" algn="just">
                  <a:buFont typeface="+mj-lt"/>
                  <a:buAutoNum type="alphaLcParenR"/>
                </a:pP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laju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berapa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bola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membentur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tanah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?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 marL="514350" lvl="1" indent="-514350" algn="just">
                  <a:buFont typeface="+mj-lt"/>
                  <a:buAutoNum type="alphaLcParenR"/>
                </a:pP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Berapa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percepatannya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pada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 ?</m:t>
                    </m:r>
                  </m:oMath>
                </a14:m>
                <a:endParaRPr lang="en-ID" sz="32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824" y="1722750"/>
                <a:ext cx="15644351" cy="7459350"/>
              </a:xfrm>
              <a:prstGeom prst="rect">
                <a:avLst/>
              </a:prstGeom>
              <a:blipFill>
                <a:blip r:embed="rId6"/>
                <a:stretch>
                  <a:fillRect l="-1793" t="-1717" r="-1559" b="-269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F2479DA-98E4-491C-AD11-AF1186A353C5}"/>
              </a:ext>
            </a:extLst>
          </p:cNvPr>
          <p:cNvSpPr/>
          <p:nvPr/>
        </p:nvSpPr>
        <p:spPr>
          <a:xfrm>
            <a:off x="1028700" y="495300"/>
            <a:ext cx="9715500" cy="986471"/>
          </a:xfrm>
          <a:prstGeom prst="rect">
            <a:avLst/>
          </a:prstGeom>
          <a:solidFill>
            <a:schemeClr val="bg1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845FBB-7D99-4F3B-AD8E-1041F03CB5FA}"/>
              </a:ext>
            </a:extLst>
          </p:cNvPr>
          <p:cNvGrpSpPr/>
          <p:nvPr/>
        </p:nvGrpSpPr>
        <p:grpSpPr>
          <a:xfrm>
            <a:off x="171655" y="184631"/>
            <a:ext cx="1607808" cy="1607808"/>
            <a:chOff x="11430000" y="2859884"/>
            <a:chExt cx="1226808" cy="1226808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0442F9E-2EBB-4921-96BE-89422810DFF5}"/>
                </a:ext>
              </a:extLst>
            </p:cNvPr>
            <p:cNvSpPr/>
            <p:nvPr/>
          </p:nvSpPr>
          <p:spPr>
            <a:xfrm>
              <a:off x="11430000" y="2859884"/>
              <a:ext cx="1226808" cy="1226808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CD03E"/>
            </a:solidFill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BA7ABD3-4CEC-425D-91A5-69A81F935738}"/>
                </a:ext>
              </a:extLst>
            </p:cNvPr>
            <p:cNvSpPr/>
            <p:nvPr/>
          </p:nvSpPr>
          <p:spPr>
            <a:xfrm>
              <a:off x="11524370" y="2954254"/>
              <a:ext cx="1038068" cy="1038068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15A6D"/>
            </a:solidFill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2320D3-3CCA-4AA3-BFBC-04DDB453AF9D}"/>
                </a:ext>
              </a:extLst>
            </p:cNvPr>
            <p:cNvSpPr txBox="1"/>
            <p:nvPr/>
          </p:nvSpPr>
          <p:spPr>
            <a:xfrm>
              <a:off x="11717847" y="3057283"/>
              <a:ext cx="651113" cy="656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400">
                  <a:solidFill>
                    <a:srgbClr val="FFFFFF"/>
                  </a:solidFill>
                  <a:latin typeface="Stadio Now Novarese"/>
                </a:rPr>
                <a:t>2</a:t>
              </a:r>
            </a:p>
          </p:txBody>
        </p:sp>
      </p:grpSp>
      <p:sp>
        <p:nvSpPr>
          <p:cNvPr id="22" name="TextBox 5">
            <a:extLst>
              <a:ext uri="{FF2B5EF4-FFF2-40B4-BE49-F238E27FC236}">
                <a16:creationId xmlns:a16="http://schemas.microsoft.com/office/drawing/2014/main" id="{ED6BF210-09FF-4D3E-93CE-9E6139BE1916}"/>
              </a:ext>
            </a:extLst>
          </p:cNvPr>
          <p:cNvSpPr txBox="1"/>
          <p:nvPr/>
        </p:nvSpPr>
        <p:spPr>
          <a:xfrm>
            <a:off x="1272048" y="114300"/>
            <a:ext cx="9486900" cy="124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err="1">
                <a:solidFill>
                  <a:srgbClr val="215A6D"/>
                </a:solidFill>
                <a:latin typeface="Panton Ultra-Bold"/>
              </a:rPr>
              <a:t>Masalah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Benda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Jatuh</a:t>
            </a:r>
            <a:endParaRPr lang="en-US" sz="4800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A0C6FD0-E8B4-4589-8A64-721BA164A8D2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3F39B99-1C17-436F-AC92-933E06BF36E2}"/>
              </a:ext>
            </a:extLst>
          </p:cNvPr>
          <p:cNvSpPr/>
          <p:nvPr/>
        </p:nvSpPr>
        <p:spPr>
          <a:xfrm>
            <a:off x="15855152" y="8267700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8C0D54-921A-4333-BD73-59194851BA9D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1DD900C-8FCA-4247-852D-6A2A55D377AD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0409240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C6E4EE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-1" y="7648982"/>
            <a:ext cx="1779463" cy="2638018"/>
          </a:xfrm>
          <a:custGeom>
            <a:avLst/>
            <a:gdLst/>
            <a:ahLst/>
            <a:cxnLst/>
            <a:rect l="l" t="t" r="r" b="b"/>
            <a:pathLst>
              <a:path w="2081715" h="3086100">
                <a:moveTo>
                  <a:pt x="2081715" y="0"/>
                </a:moveTo>
                <a:lnTo>
                  <a:pt x="0" y="0"/>
                </a:lnTo>
                <a:lnTo>
                  <a:pt x="0" y="3086100"/>
                </a:lnTo>
                <a:lnTo>
                  <a:pt x="2081715" y="3086100"/>
                </a:lnTo>
                <a:lnTo>
                  <a:pt x="20817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463552" y="2124656"/>
                <a:ext cx="15644351" cy="59045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>
                    <a:solidFill>
                      <a:srgbClr val="215A6D"/>
                    </a:solidFill>
                    <a:latin typeface="Panton Ultra-Bold"/>
                  </a:rPr>
                  <a:t>Contoh :</a:t>
                </a:r>
              </a:p>
              <a:p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Misalkan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berkorespondensi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pada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saat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bola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dilempar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=64</m:t>
                    </m:r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positif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karena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bola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dilempar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atas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).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Jadi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,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=−16</m:t>
                      </m:r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=−16</m:t>
                      </m:r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+64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+160</m:t>
                      </m:r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=−32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+64</m:t>
                      </m:r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=−32</m:t>
                      </m:r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 marL="514350" lvl="0" indent="-514350">
                  <a:buFont typeface="+mj-lt"/>
                  <a:buAutoNum type="alphaLcParenR"/>
                </a:pP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Bola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mencapai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ketinggian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maksimum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pada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waktu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kecepatannya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0,</a:t>
                </a:r>
              </a:p>
              <a:p>
                <a:pPr lvl="0" indent="512763"/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yaitu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ketika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=−32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+64=0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atau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ketika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 marL="514350" lvl="0" indent="-514350">
                  <a:buFont typeface="+mj-lt"/>
                  <a:buAutoNum type="alphaLcParenR" startAt="2"/>
                </a:pP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Pada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=−16</m:t>
                    </m:r>
                    <m:sSup>
                      <m:sSup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+64</m:t>
                    </m:r>
                    <m:d>
                      <m:d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+160=−64+128+160=224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feet.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552" y="2124656"/>
                <a:ext cx="15644351" cy="5904565"/>
              </a:xfrm>
              <a:prstGeom prst="rect">
                <a:avLst/>
              </a:prstGeom>
              <a:blipFill>
                <a:blip r:embed="rId6"/>
                <a:stretch>
                  <a:fillRect l="-1754" t="-2376" b="-361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F2479DA-98E4-491C-AD11-AF1186A353C5}"/>
              </a:ext>
            </a:extLst>
          </p:cNvPr>
          <p:cNvSpPr/>
          <p:nvPr/>
        </p:nvSpPr>
        <p:spPr>
          <a:xfrm>
            <a:off x="1028700" y="495300"/>
            <a:ext cx="9715500" cy="986471"/>
          </a:xfrm>
          <a:prstGeom prst="rect">
            <a:avLst/>
          </a:prstGeom>
          <a:solidFill>
            <a:schemeClr val="bg1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845FBB-7D99-4F3B-AD8E-1041F03CB5FA}"/>
              </a:ext>
            </a:extLst>
          </p:cNvPr>
          <p:cNvGrpSpPr/>
          <p:nvPr/>
        </p:nvGrpSpPr>
        <p:grpSpPr>
          <a:xfrm>
            <a:off x="171655" y="184631"/>
            <a:ext cx="1607808" cy="1607808"/>
            <a:chOff x="11430000" y="2859884"/>
            <a:chExt cx="1226808" cy="1226808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0442F9E-2EBB-4921-96BE-89422810DFF5}"/>
                </a:ext>
              </a:extLst>
            </p:cNvPr>
            <p:cNvSpPr/>
            <p:nvPr/>
          </p:nvSpPr>
          <p:spPr>
            <a:xfrm>
              <a:off x="11430000" y="2859884"/>
              <a:ext cx="1226808" cy="1226808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CD03E"/>
            </a:solidFill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BA7ABD3-4CEC-425D-91A5-69A81F935738}"/>
                </a:ext>
              </a:extLst>
            </p:cNvPr>
            <p:cNvSpPr/>
            <p:nvPr/>
          </p:nvSpPr>
          <p:spPr>
            <a:xfrm>
              <a:off x="11524370" y="2954254"/>
              <a:ext cx="1038068" cy="1038068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15A6D"/>
            </a:solidFill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2320D3-3CCA-4AA3-BFBC-04DDB453AF9D}"/>
                </a:ext>
              </a:extLst>
            </p:cNvPr>
            <p:cNvSpPr txBox="1"/>
            <p:nvPr/>
          </p:nvSpPr>
          <p:spPr>
            <a:xfrm>
              <a:off x="11717847" y="3057283"/>
              <a:ext cx="651113" cy="656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400">
                  <a:solidFill>
                    <a:srgbClr val="FFFFFF"/>
                  </a:solidFill>
                  <a:latin typeface="Stadio Now Novarese"/>
                </a:rPr>
                <a:t>2</a:t>
              </a:r>
            </a:p>
          </p:txBody>
        </p:sp>
      </p:grpSp>
      <p:sp>
        <p:nvSpPr>
          <p:cNvPr id="22" name="TextBox 5">
            <a:extLst>
              <a:ext uri="{FF2B5EF4-FFF2-40B4-BE49-F238E27FC236}">
                <a16:creationId xmlns:a16="http://schemas.microsoft.com/office/drawing/2014/main" id="{ED6BF210-09FF-4D3E-93CE-9E6139BE1916}"/>
              </a:ext>
            </a:extLst>
          </p:cNvPr>
          <p:cNvSpPr txBox="1"/>
          <p:nvPr/>
        </p:nvSpPr>
        <p:spPr>
          <a:xfrm>
            <a:off x="1272048" y="114300"/>
            <a:ext cx="9486900" cy="124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err="1">
                <a:solidFill>
                  <a:srgbClr val="215A6D"/>
                </a:solidFill>
                <a:latin typeface="Panton Ultra-Bold"/>
              </a:rPr>
              <a:t>Masalah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Benda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Jatuh</a:t>
            </a:r>
            <a:endParaRPr lang="en-US" sz="4800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68E60B-1717-4683-A6F3-9119DFB7A1B9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6A7CEB87-6B3B-40E0-8531-AE3F328B3344}"/>
              </a:ext>
            </a:extLst>
          </p:cNvPr>
          <p:cNvSpPr/>
          <p:nvPr/>
        </p:nvSpPr>
        <p:spPr>
          <a:xfrm>
            <a:off x="15855152" y="8267700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AF56DB-CE4B-4DDA-B4D5-2AD7ECA796CB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471EEC0-6D38-4F00-B379-7109DC09FA06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45745830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C6E4EE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-1" y="7648982"/>
            <a:ext cx="1779463" cy="2638018"/>
          </a:xfrm>
          <a:custGeom>
            <a:avLst/>
            <a:gdLst/>
            <a:ahLst/>
            <a:cxnLst/>
            <a:rect l="l" t="t" r="r" b="b"/>
            <a:pathLst>
              <a:path w="2081715" h="3086100">
                <a:moveTo>
                  <a:pt x="2081715" y="0"/>
                </a:moveTo>
                <a:lnTo>
                  <a:pt x="0" y="0"/>
                </a:lnTo>
                <a:lnTo>
                  <a:pt x="0" y="3086100"/>
                </a:lnTo>
                <a:lnTo>
                  <a:pt x="2081715" y="3086100"/>
                </a:lnTo>
                <a:lnTo>
                  <a:pt x="20817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463552" y="2124656"/>
                <a:ext cx="15644351" cy="60943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14350" lvl="0" indent="-514350" algn="just">
                  <a:buFont typeface="+mj-lt"/>
                  <a:buAutoNum type="alphaLcParenR" startAt="3"/>
                </a:pP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Bola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membentur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tanah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pada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waktu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yaitu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ketika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−16</m:t>
                    </m:r>
                    <m:sSup>
                      <m:sSup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+64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+160=0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.</a:t>
                </a:r>
                <a:r>
                  <a:rPr lang="en-ID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Sehingga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diidapat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hasil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akhir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mengoperaiskannya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yaitu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.</a:t>
                </a:r>
                <a:r>
                  <a:rPr lang="en-ID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Maka,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rumus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abc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menghasilkan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4±</m:t>
                          </m:r>
                          <m:rad>
                            <m:radPr>
                              <m:degHide m:val="on"/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16+40</m:t>
                              </m:r>
                            </m:e>
                          </m:rad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4±2</m:t>
                          </m:r>
                          <m:rad>
                            <m:radPr>
                              <m:degHide m:val="on"/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=2±</m:t>
                      </m:r>
                      <m:rad>
                        <m:radPr>
                          <m:degHide m:val="on"/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US" sz="3200">
                  <a:solidFill>
                    <a:srgbClr val="000000"/>
                  </a:solidFill>
                  <a:latin typeface="Panton"/>
                </a:endParaRPr>
              </a:p>
              <a:p>
                <a:pPr marL="579438" algn="just"/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Hanya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jawaban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positif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masuk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di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akal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Jaid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, bola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membentur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tanah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pada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=2+</m:t>
                    </m:r>
                    <m:rad>
                      <m:radPr>
                        <m:degHide m:val="on"/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=5,74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 marL="514350" lvl="0" indent="-514350">
                  <a:buFont typeface="+mj-lt"/>
                  <a:buAutoNum type="alphaLcParenR" startAt="4"/>
                </a:pP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Pada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=2+</m:t>
                    </m:r>
                    <m:rad>
                      <m:radPr>
                        <m:degHide m:val="on"/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==−32</m:t>
                    </m:r>
                    <m:d>
                      <m:d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ID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e>
                    </m:d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+64≈−119,73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Jadi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, bola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membentur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tanah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pada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laju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119,73 feet per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 marL="514350" lvl="0" indent="-514350">
                  <a:buFont typeface="+mj-lt"/>
                  <a:buAutoNum type="alphaLcParenR" startAt="4"/>
                </a:pP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Percepatan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selalu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-32 feet per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per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detik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Ini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percepatan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gravitasi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dekat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permukaan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laut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 marL="514350" lvl="0" indent="-514350">
                  <a:buFont typeface="+mj-lt"/>
                  <a:buAutoNum type="alphaLcParenR" startAt="2"/>
                </a:pP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552" y="2124656"/>
                <a:ext cx="15644351" cy="6094361"/>
              </a:xfrm>
              <a:prstGeom prst="rect">
                <a:avLst/>
              </a:prstGeom>
              <a:blipFill>
                <a:blip r:embed="rId6"/>
                <a:stretch>
                  <a:fillRect l="-1676" t="-2703" r="-159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F2479DA-98E4-491C-AD11-AF1186A353C5}"/>
              </a:ext>
            </a:extLst>
          </p:cNvPr>
          <p:cNvSpPr/>
          <p:nvPr/>
        </p:nvSpPr>
        <p:spPr>
          <a:xfrm>
            <a:off x="1028700" y="495300"/>
            <a:ext cx="9715500" cy="986471"/>
          </a:xfrm>
          <a:prstGeom prst="rect">
            <a:avLst/>
          </a:prstGeom>
          <a:solidFill>
            <a:schemeClr val="bg1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845FBB-7D99-4F3B-AD8E-1041F03CB5FA}"/>
              </a:ext>
            </a:extLst>
          </p:cNvPr>
          <p:cNvGrpSpPr/>
          <p:nvPr/>
        </p:nvGrpSpPr>
        <p:grpSpPr>
          <a:xfrm>
            <a:off x="171655" y="184631"/>
            <a:ext cx="1607808" cy="1607808"/>
            <a:chOff x="11430000" y="2859884"/>
            <a:chExt cx="1226808" cy="1226808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0442F9E-2EBB-4921-96BE-89422810DFF5}"/>
                </a:ext>
              </a:extLst>
            </p:cNvPr>
            <p:cNvSpPr/>
            <p:nvPr/>
          </p:nvSpPr>
          <p:spPr>
            <a:xfrm>
              <a:off x="11430000" y="2859884"/>
              <a:ext cx="1226808" cy="1226808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CD03E"/>
            </a:solidFill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BA7ABD3-4CEC-425D-91A5-69A81F935738}"/>
                </a:ext>
              </a:extLst>
            </p:cNvPr>
            <p:cNvSpPr/>
            <p:nvPr/>
          </p:nvSpPr>
          <p:spPr>
            <a:xfrm>
              <a:off x="11524370" y="2954254"/>
              <a:ext cx="1038068" cy="1038068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15A6D"/>
            </a:solidFill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2320D3-3CCA-4AA3-BFBC-04DDB453AF9D}"/>
                </a:ext>
              </a:extLst>
            </p:cNvPr>
            <p:cNvSpPr txBox="1"/>
            <p:nvPr/>
          </p:nvSpPr>
          <p:spPr>
            <a:xfrm>
              <a:off x="11717847" y="3057283"/>
              <a:ext cx="651113" cy="656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400">
                  <a:solidFill>
                    <a:srgbClr val="FFFFFF"/>
                  </a:solidFill>
                  <a:latin typeface="Stadio Now Novarese"/>
                </a:rPr>
                <a:t>2</a:t>
              </a:r>
            </a:p>
          </p:txBody>
        </p:sp>
      </p:grpSp>
      <p:sp>
        <p:nvSpPr>
          <p:cNvPr id="22" name="TextBox 5">
            <a:extLst>
              <a:ext uri="{FF2B5EF4-FFF2-40B4-BE49-F238E27FC236}">
                <a16:creationId xmlns:a16="http://schemas.microsoft.com/office/drawing/2014/main" id="{ED6BF210-09FF-4D3E-93CE-9E6139BE1916}"/>
              </a:ext>
            </a:extLst>
          </p:cNvPr>
          <p:cNvSpPr txBox="1"/>
          <p:nvPr/>
        </p:nvSpPr>
        <p:spPr>
          <a:xfrm>
            <a:off x="1272048" y="114300"/>
            <a:ext cx="9486900" cy="124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err="1">
                <a:solidFill>
                  <a:srgbClr val="215A6D"/>
                </a:solidFill>
                <a:latin typeface="Panton Ultra-Bold"/>
              </a:rPr>
              <a:t>Masalah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Benda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Jatuh</a:t>
            </a:r>
            <a:endParaRPr lang="en-US" sz="4800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1598329-A286-45E1-96E4-AFA63BCEEE5B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68E7D44F-D563-42DD-8DBC-354BF0EE1AFB}"/>
              </a:ext>
            </a:extLst>
          </p:cNvPr>
          <p:cNvSpPr/>
          <p:nvPr/>
        </p:nvSpPr>
        <p:spPr>
          <a:xfrm>
            <a:off x="15855152" y="8267700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4484D0-C864-46B2-818E-0FBBDA7BF6A3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7673CD5-CFE4-412C-817E-7E0463853461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47340531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5">
            <a:extLst>
              <a:ext uri="{FF2B5EF4-FFF2-40B4-BE49-F238E27FC236}">
                <a16:creationId xmlns:a16="http://schemas.microsoft.com/office/drawing/2014/main" id="{727C123A-3A84-4344-8EEC-9A338DE2FD63}"/>
              </a:ext>
            </a:extLst>
          </p:cNvPr>
          <p:cNvSpPr txBox="1"/>
          <p:nvPr/>
        </p:nvSpPr>
        <p:spPr>
          <a:xfrm>
            <a:off x="2477407" y="2607379"/>
            <a:ext cx="13180786" cy="5109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600">
                <a:solidFill>
                  <a:srgbClr val="215A6D"/>
                </a:solidFill>
                <a:latin typeface="Panton Ultra-Bold"/>
              </a:rPr>
              <a:t>TURUNAN IMPLISIT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7E80C1-F04D-4D81-AC1D-9C1B548D8C2E}"/>
              </a:ext>
            </a:extLst>
          </p:cNvPr>
          <p:cNvSpPr/>
          <p:nvPr/>
        </p:nvSpPr>
        <p:spPr>
          <a:xfrm>
            <a:off x="762000" y="878798"/>
            <a:ext cx="16611600" cy="8529404"/>
          </a:xfrm>
          <a:prstGeom prst="rect">
            <a:avLst/>
          </a:prstGeom>
          <a:noFill/>
          <a:ln w="177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0" y="8595268"/>
            <a:ext cx="4347910" cy="1691732"/>
          </a:xfrm>
          <a:custGeom>
            <a:avLst/>
            <a:gdLst/>
            <a:ahLst/>
            <a:cxnLst/>
            <a:rect l="l" t="t" r="r" b="b"/>
            <a:pathLst>
              <a:path w="4347910" h="1691732">
                <a:moveTo>
                  <a:pt x="0" y="0"/>
                </a:moveTo>
                <a:lnTo>
                  <a:pt x="4347910" y="0"/>
                </a:lnTo>
                <a:lnTo>
                  <a:pt x="4347910" y="1691732"/>
                </a:lnTo>
                <a:lnTo>
                  <a:pt x="0" y="16917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0C0DC512-E502-4F58-AD9B-A0A27843E1B2}"/>
              </a:ext>
            </a:extLst>
          </p:cNvPr>
          <p:cNvSpPr/>
          <p:nvPr/>
        </p:nvSpPr>
        <p:spPr>
          <a:xfrm rot="10800000" flipH="1">
            <a:off x="16087779" y="-3"/>
            <a:ext cx="2241187" cy="2163765"/>
          </a:xfrm>
          <a:custGeom>
            <a:avLst/>
            <a:gdLst/>
            <a:ahLst/>
            <a:cxnLst/>
            <a:rect l="l" t="t" r="r" b="b"/>
            <a:pathLst>
              <a:path w="4829423" h="4662589">
                <a:moveTo>
                  <a:pt x="0" y="0"/>
                </a:moveTo>
                <a:lnTo>
                  <a:pt x="4829423" y="0"/>
                </a:lnTo>
                <a:lnTo>
                  <a:pt x="4829423" y="4662589"/>
                </a:lnTo>
                <a:lnTo>
                  <a:pt x="0" y="4662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7C8ABE-D953-4A06-A32B-CB5D7F3A0994}"/>
              </a:ext>
            </a:extLst>
          </p:cNvPr>
          <p:cNvSpPr/>
          <p:nvPr/>
        </p:nvSpPr>
        <p:spPr>
          <a:xfrm rot="1772763" flipH="1">
            <a:off x="16199401" y="7761550"/>
            <a:ext cx="2192900" cy="2192900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F903AA00-FE93-4ECB-BEFF-0F467DA52700}"/>
              </a:ext>
            </a:extLst>
          </p:cNvPr>
          <p:cNvSpPr/>
          <p:nvPr/>
        </p:nvSpPr>
        <p:spPr>
          <a:xfrm rot="1772763" flipH="1">
            <a:off x="-182051" y="398529"/>
            <a:ext cx="2192900" cy="2192900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445B0D-32F6-4166-A9C6-8A147309D76B}"/>
              </a:ext>
            </a:extLst>
          </p:cNvPr>
          <p:cNvSpPr/>
          <p:nvPr/>
        </p:nvSpPr>
        <p:spPr>
          <a:xfrm rot="18900000" flipH="1">
            <a:off x="9730042" y="792865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F1FA03-AC8F-4F5C-8D02-360C6AF6F6F7}"/>
              </a:ext>
            </a:extLst>
          </p:cNvPr>
          <p:cNvSpPr/>
          <p:nvPr/>
        </p:nvSpPr>
        <p:spPr>
          <a:xfrm rot="2700000">
            <a:off x="8011268" y="7906625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1972414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034487"/>
            <a:ext cx="3622463" cy="2252513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992AB5-4C9D-440A-B3F9-494BEEC74A26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3">
            <a:hlinkClick r:id="rId6" action="ppaction://hlinksldjump"/>
            <a:extLst>
              <a:ext uri="{FF2B5EF4-FFF2-40B4-BE49-F238E27FC236}">
                <a16:creationId xmlns:a16="http://schemas.microsoft.com/office/drawing/2014/main" id="{E40CA653-CA35-4256-8519-4AEDFF3A4B25}"/>
              </a:ext>
            </a:extLst>
          </p:cNvPr>
          <p:cNvSpPr/>
          <p:nvPr/>
        </p:nvSpPr>
        <p:spPr>
          <a:xfrm>
            <a:off x="1429996" y="2406577"/>
            <a:ext cx="15353469" cy="1490309"/>
          </a:xfrm>
          <a:custGeom>
            <a:avLst/>
            <a:gdLst/>
            <a:ahLst/>
            <a:cxnLst/>
            <a:rect l="l" t="t" r="r" b="b"/>
            <a:pathLst>
              <a:path w="4043712" h="392509">
                <a:moveTo>
                  <a:pt x="25212" y="0"/>
                </a:moveTo>
                <a:lnTo>
                  <a:pt x="4018500" y="0"/>
                </a:lnTo>
                <a:cubicBezTo>
                  <a:pt x="4025186" y="0"/>
                  <a:pt x="4031599" y="2656"/>
                  <a:pt x="4036328" y="7385"/>
                </a:cubicBezTo>
                <a:cubicBezTo>
                  <a:pt x="4041056" y="12113"/>
                  <a:pt x="4043712" y="18526"/>
                  <a:pt x="4043712" y="25212"/>
                </a:cubicBezTo>
                <a:lnTo>
                  <a:pt x="4043712" y="367297"/>
                </a:lnTo>
                <a:cubicBezTo>
                  <a:pt x="4043712" y="381222"/>
                  <a:pt x="4032424" y="392509"/>
                  <a:pt x="4018500" y="392509"/>
                </a:cubicBezTo>
                <a:lnTo>
                  <a:pt x="25212" y="392509"/>
                </a:lnTo>
                <a:cubicBezTo>
                  <a:pt x="18526" y="392509"/>
                  <a:pt x="12113" y="389853"/>
                  <a:pt x="7385" y="385125"/>
                </a:cubicBezTo>
                <a:cubicBezTo>
                  <a:pt x="2656" y="380397"/>
                  <a:pt x="0" y="373984"/>
                  <a:pt x="0" y="367297"/>
                </a:cubicBezTo>
                <a:lnTo>
                  <a:pt x="0" y="25212"/>
                </a:lnTo>
                <a:cubicBezTo>
                  <a:pt x="0" y="18526"/>
                  <a:pt x="2656" y="12113"/>
                  <a:pt x="7385" y="7385"/>
                </a:cubicBezTo>
                <a:cubicBezTo>
                  <a:pt x="12113" y="2656"/>
                  <a:pt x="18526" y="0"/>
                  <a:pt x="252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rgbClr val="215A6D"/>
            </a:solidFill>
          </a:ln>
        </p:spPr>
      </p:sp>
      <p:sp>
        <p:nvSpPr>
          <p:cNvPr id="13" name="TextBox 5">
            <a:hlinkClick r:id="rId6" action="ppaction://hlinksldjump"/>
            <a:extLst>
              <a:ext uri="{FF2B5EF4-FFF2-40B4-BE49-F238E27FC236}">
                <a16:creationId xmlns:a16="http://schemas.microsoft.com/office/drawing/2014/main" id="{AA81B520-9D8A-4FFA-A57A-95BB669257F1}"/>
              </a:ext>
            </a:extLst>
          </p:cNvPr>
          <p:cNvSpPr txBox="1"/>
          <p:nvPr/>
        </p:nvSpPr>
        <p:spPr>
          <a:xfrm>
            <a:off x="2973047" y="2393951"/>
            <a:ext cx="11925300" cy="1377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err="1">
                <a:solidFill>
                  <a:srgbClr val="215A6D"/>
                </a:solidFill>
                <a:latin typeface="Panton Ultra-Bold"/>
              </a:rPr>
              <a:t>Aturan</a:t>
            </a:r>
            <a:r>
              <a:rPr lang="en-US" sz="80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8000" err="1">
                <a:solidFill>
                  <a:srgbClr val="215A6D"/>
                </a:solidFill>
                <a:latin typeface="Panton Ultra-Bold"/>
              </a:rPr>
              <a:t>Rantai</a:t>
            </a:r>
            <a:endParaRPr lang="en-US" sz="8000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14" name="Freeform 3">
            <a:hlinkClick r:id="rId7" action="ppaction://hlinksldjump"/>
            <a:extLst>
              <a:ext uri="{FF2B5EF4-FFF2-40B4-BE49-F238E27FC236}">
                <a16:creationId xmlns:a16="http://schemas.microsoft.com/office/drawing/2014/main" id="{001BA294-F7C3-4707-B69B-CBD0AA975E60}"/>
              </a:ext>
            </a:extLst>
          </p:cNvPr>
          <p:cNvSpPr/>
          <p:nvPr/>
        </p:nvSpPr>
        <p:spPr>
          <a:xfrm>
            <a:off x="1486731" y="4186591"/>
            <a:ext cx="15353469" cy="1490309"/>
          </a:xfrm>
          <a:custGeom>
            <a:avLst/>
            <a:gdLst/>
            <a:ahLst/>
            <a:cxnLst/>
            <a:rect l="l" t="t" r="r" b="b"/>
            <a:pathLst>
              <a:path w="4043712" h="392509">
                <a:moveTo>
                  <a:pt x="25212" y="0"/>
                </a:moveTo>
                <a:lnTo>
                  <a:pt x="4018500" y="0"/>
                </a:lnTo>
                <a:cubicBezTo>
                  <a:pt x="4025186" y="0"/>
                  <a:pt x="4031599" y="2656"/>
                  <a:pt x="4036328" y="7385"/>
                </a:cubicBezTo>
                <a:cubicBezTo>
                  <a:pt x="4041056" y="12113"/>
                  <a:pt x="4043712" y="18526"/>
                  <a:pt x="4043712" y="25212"/>
                </a:cubicBezTo>
                <a:lnTo>
                  <a:pt x="4043712" y="367297"/>
                </a:lnTo>
                <a:cubicBezTo>
                  <a:pt x="4043712" y="381222"/>
                  <a:pt x="4032424" y="392509"/>
                  <a:pt x="4018500" y="392509"/>
                </a:cubicBezTo>
                <a:lnTo>
                  <a:pt x="25212" y="392509"/>
                </a:lnTo>
                <a:cubicBezTo>
                  <a:pt x="18526" y="392509"/>
                  <a:pt x="12113" y="389853"/>
                  <a:pt x="7385" y="385125"/>
                </a:cubicBezTo>
                <a:cubicBezTo>
                  <a:pt x="2656" y="380397"/>
                  <a:pt x="0" y="373984"/>
                  <a:pt x="0" y="367297"/>
                </a:cubicBezTo>
                <a:lnTo>
                  <a:pt x="0" y="25212"/>
                </a:lnTo>
                <a:cubicBezTo>
                  <a:pt x="0" y="18526"/>
                  <a:pt x="2656" y="12113"/>
                  <a:pt x="7385" y="7385"/>
                </a:cubicBezTo>
                <a:cubicBezTo>
                  <a:pt x="12113" y="2656"/>
                  <a:pt x="18526" y="0"/>
                  <a:pt x="252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rgbClr val="215A6D"/>
            </a:solidFill>
          </a:ln>
        </p:spPr>
      </p:sp>
      <p:sp>
        <p:nvSpPr>
          <p:cNvPr id="15" name="TextBox 5">
            <a:hlinkClick r:id="rId7" action="ppaction://hlinksldjump"/>
            <a:extLst>
              <a:ext uri="{FF2B5EF4-FFF2-40B4-BE49-F238E27FC236}">
                <a16:creationId xmlns:a16="http://schemas.microsoft.com/office/drawing/2014/main" id="{5CCC12A3-3F56-4A43-A9D1-28C8435B6ECD}"/>
              </a:ext>
            </a:extLst>
          </p:cNvPr>
          <p:cNvSpPr txBox="1"/>
          <p:nvPr/>
        </p:nvSpPr>
        <p:spPr>
          <a:xfrm>
            <a:off x="3029781" y="4222751"/>
            <a:ext cx="11925300" cy="1377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err="1">
                <a:solidFill>
                  <a:srgbClr val="215A6D"/>
                </a:solidFill>
                <a:latin typeface="Panton Ultra-Bold"/>
              </a:rPr>
              <a:t>Turunan</a:t>
            </a:r>
            <a:r>
              <a:rPr lang="en-US" sz="8000">
                <a:solidFill>
                  <a:srgbClr val="215A6D"/>
                </a:solidFill>
                <a:latin typeface="Panton Ultra-Bold"/>
              </a:rPr>
              <a:t> Tingkat Tinggi</a:t>
            </a:r>
          </a:p>
        </p:txBody>
      </p:sp>
      <p:sp>
        <p:nvSpPr>
          <p:cNvPr id="16" name="Freeform 3">
            <a:hlinkClick r:id="rId8" action="ppaction://hlinksldjump"/>
            <a:extLst>
              <a:ext uri="{FF2B5EF4-FFF2-40B4-BE49-F238E27FC236}">
                <a16:creationId xmlns:a16="http://schemas.microsoft.com/office/drawing/2014/main" id="{D7A9B0E9-1C7E-436B-BB60-E57E026F080B}"/>
              </a:ext>
            </a:extLst>
          </p:cNvPr>
          <p:cNvSpPr/>
          <p:nvPr/>
        </p:nvSpPr>
        <p:spPr>
          <a:xfrm>
            <a:off x="1486731" y="5939191"/>
            <a:ext cx="15353469" cy="1490309"/>
          </a:xfrm>
          <a:custGeom>
            <a:avLst/>
            <a:gdLst/>
            <a:ahLst/>
            <a:cxnLst/>
            <a:rect l="l" t="t" r="r" b="b"/>
            <a:pathLst>
              <a:path w="4043712" h="392509">
                <a:moveTo>
                  <a:pt x="25212" y="0"/>
                </a:moveTo>
                <a:lnTo>
                  <a:pt x="4018500" y="0"/>
                </a:lnTo>
                <a:cubicBezTo>
                  <a:pt x="4025186" y="0"/>
                  <a:pt x="4031599" y="2656"/>
                  <a:pt x="4036328" y="7385"/>
                </a:cubicBezTo>
                <a:cubicBezTo>
                  <a:pt x="4041056" y="12113"/>
                  <a:pt x="4043712" y="18526"/>
                  <a:pt x="4043712" y="25212"/>
                </a:cubicBezTo>
                <a:lnTo>
                  <a:pt x="4043712" y="367297"/>
                </a:lnTo>
                <a:cubicBezTo>
                  <a:pt x="4043712" y="381222"/>
                  <a:pt x="4032424" y="392509"/>
                  <a:pt x="4018500" y="392509"/>
                </a:cubicBezTo>
                <a:lnTo>
                  <a:pt x="25212" y="392509"/>
                </a:lnTo>
                <a:cubicBezTo>
                  <a:pt x="18526" y="392509"/>
                  <a:pt x="12113" y="389853"/>
                  <a:pt x="7385" y="385125"/>
                </a:cubicBezTo>
                <a:cubicBezTo>
                  <a:pt x="2656" y="380397"/>
                  <a:pt x="0" y="373984"/>
                  <a:pt x="0" y="367297"/>
                </a:cubicBezTo>
                <a:lnTo>
                  <a:pt x="0" y="25212"/>
                </a:lnTo>
                <a:cubicBezTo>
                  <a:pt x="0" y="18526"/>
                  <a:pt x="2656" y="12113"/>
                  <a:pt x="7385" y="7385"/>
                </a:cubicBezTo>
                <a:cubicBezTo>
                  <a:pt x="12113" y="2656"/>
                  <a:pt x="18526" y="0"/>
                  <a:pt x="252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rgbClr val="215A6D"/>
            </a:solidFill>
          </a:ln>
        </p:spPr>
      </p:sp>
      <p:sp>
        <p:nvSpPr>
          <p:cNvPr id="17" name="TextBox 5">
            <a:hlinkClick r:id="rId8" action="ppaction://hlinksldjump"/>
            <a:extLst>
              <a:ext uri="{FF2B5EF4-FFF2-40B4-BE49-F238E27FC236}">
                <a16:creationId xmlns:a16="http://schemas.microsoft.com/office/drawing/2014/main" id="{EC989601-CFA5-4E82-8D1A-5A76E93E5B62}"/>
              </a:ext>
            </a:extLst>
          </p:cNvPr>
          <p:cNvSpPr txBox="1"/>
          <p:nvPr/>
        </p:nvSpPr>
        <p:spPr>
          <a:xfrm>
            <a:off x="3029781" y="5975351"/>
            <a:ext cx="11925300" cy="1377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err="1">
                <a:solidFill>
                  <a:srgbClr val="215A6D"/>
                </a:solidFill>
                <a:latin typeface="Panton Ultra-Bold"/>
              </a:rPr>
              <a:t>Turunan</a:t>
            </a:r>
            <a:r>
              <a:rPr lang="en-US" sz="80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8000" err="1">
                <a:solidFill>
                  <a:srgbClr val="215A6D"/>
                </a:solidFill>
                <a:latin typeface="Panton Ultra-Bold"/>
              </a:rPr>
              <a:t>Implisit</a:t>
            </a:r>
            <a:endParaRPr lang="en-US" sz="8000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932026" y="6794317"/>
            <a:ext cx="2355974" cy="3492683"/>
          </a:xfrm>
          <a:custGeom>
            <a:avLst/>
            <a:gdLst/>
            <a:ahLst/>
            <a:cxnLst/>
            <a:rect l="l" t="t" r="r" b="b"/>
            <a:pathLst>
              <a:path w="2355974" h="3492683">
                <a:moveTo>
                  <a:pt x="0" y="0"/>
                </a:moveTo>
                <a:lnTo>
                  <a:pt x="2355974" y="0"/>
                </a:lnTo>
                <a:lnTo>
                  <a:pt x="2355974" y="3492683"/>
                </a:lnTo>
                <a:lnTo>
                  <a:pt x="0" y="34926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4A4097-6697-45C1-AF6C-57C564EC9A0F}"/>
              </a:ext>
            </a:extLst>
          </p:cNvPr>
          <p:cNvSpPr/>
          <p:nvPr/>
        </p:nvSpPr>
        <p:spPr>
          <a:xfrm rot="18900000" flipH="1">
            <a:off x="9855655" y="9013281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C35A896-AD7E-4CB3-91DC-4E4EA13E9A9A}"/>
              </a:ext>
            </a:extLst>
          </p:cNvPr>
          <p:cNvSpPr/>
          <p:nvPr/>
        </p:nvSpPr>
        <p:spPr>
          <a:xfrm rot="2700000">
            <a:off x="8087371" y="9013281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7772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681009" y="2656807"/>
                <a:ext cx="14913108" cy="52298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5880"/>
                  </a:lnSpc>
                </a:pP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persamaan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jelas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tidak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memecahkan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bentuk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Namun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boleh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jadi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masih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tetap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menjadi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kasus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bahwa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terdapat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tepat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satu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berkorespondensi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terhadap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masing-masing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Misalnya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boleh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menanyakan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beberapa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nilai-nilai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(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ada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) yang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berkorespondensi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terhadap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menjawab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pertanyaan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ini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harus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memecahkan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terlebih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dahulu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. </a:t>
                </a:r>
                <a:endParaRPr lang="en-ID" sz="4000" b="1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09" y="2656807"/>
                <a:ext cx="14913108" cy="5229893"/>
              </a:xfrm>
              <a:prstGeom prst="rect">
                <a:avLst/>
              </a:prstGeom>
              <a:blipFill>
                <a:blip r:embed="rId4"/>
                <a:stretch>
                  <a:fillRect l="-2085" t="-1515" r="-2044" b="-501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5">
            <a:extLst>
              <a:ext uri="{FF2B5EF4-FFF2-40B4-BE49-F238E27FC236}">
                <a16:creationId xmlns:a16="http://schemas.microsoft.com/office/drawing/2014/main" id="{3E134BA1-25B6-4829-BA88-C7999FF55011}"/>
              </a:ext>
            </a:extLst>
          </p:cNvPr>
          <p:cNvSpPr txBox="1"/>
          <p:nvPr/>
        </p:nvSpPr>
        <p:spPr>
          <a:xfrm>
            <a:off x="3124200" y="82798"/>
            <a:ext cx="13119365" cy="1326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TURUNAN IMPLISIT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V="1">
            <a:off x="1" y="-38101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878006E-E4C0-4561-A3F3-8A8F87FC3A51}"/>
              </a:ext>
            </a:extLst>
          </p:cNvPr>
          <p:cNvSpPr/>
          <p:nvPr/>
        </p:nvSpPr>
        <p:spPr>
          <a:xfrm rot="-1772763">
            <a:off x="16523558" y="362788"/>
            <a:ext cx="1542301" cy="1542301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9032B51-7B6B-4036-8B0B-34035973B75F}"/>
              </a:ext>
            </a:extLst>
          </p:cNvPr>
          <p:cNvSpPr/>
          <p:nvPr/>
        </p:nvSpPr>
        <p:spPr>
          <a:xfrm rot="-1772763">
            <a:off x="381606" y="8166573"/>
            <a:ext cx="1542301" cy="1542301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E02F23-6B77-4306-8AA7-7545D9FFCE7B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6731E81-D2B9-4057-96E4-820CFC3C88EC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80375743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7772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526997" y="1627421"/>
                <a:ext cx="8156885" cy="748935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5880"/>
                  </a:lnSpc>
                </a:pP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Tentu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saja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satu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penyelesaian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, dan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ternyata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bahwa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satu-satunya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penyelesaian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real.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Diberikan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persamaan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menentukan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nilai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berkorespondensi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Katakan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bahwa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persamaan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mendefinisikan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sebagai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implisit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Grafik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persamaan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tersebut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seperti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pada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gambar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di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samping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3600" b="1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997" y="1627421"/>
                <a:ext cx="8156885" cy="7489358"/>
              </a:xfrm>
              <a:prstGeom prst="rect">
                <a:avLst/>
              </a:prstGeom>
              <a:blipFill>
                <a:blip r:embed="rId4"/>
                <a:stretch>
                  <a:fillRect l="-3361" t="-244" r="-3361" b="-260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5">
            <a:extLst>
              <a:ext uri="{FF2B5EF4-FFF2-40B4-BE49-F238E27FC236}">
                <a16:creationId xmlns:a16="http://schemas.microsoft.com/office/drawing/2014/main" id="{3E134BA1-25B6-4829-BA88-C7999FF55011}"/>
              </a:ext>
            </a:extLst>
          </p:cNvPr>
          <p:cNvSpPr txBox="1"/>
          <p:nvPr/>
        </p:nvSpPr>
        <p:spPr>
          <a:xfrm>
            <a:off x="3124200" y="82798"/>
            <a:ext cx="13119365" cy="1326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TURUNAN IMPLISIT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V="1">
            <a:off x="1" y="-38101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CB98DD-A12A-4F81-B613-F17BCF626DA9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7" t="23305" r="31876" b="1834"/>
          <a:stretch/>
        </p:blipFill>
        <p:spPr bwMode="auto">
          <a:xfrm>
            <a:off x="10167824" y="2331988"/>
            <a:ext cx="6958288" cy="6080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44DE308A-55B9-4BC2-9A0E-8026ECBED1D4}"/>
              </a:ext>
            </a:extLst>
          </p:cNvPr>
          <p:cNvSpPr/>
          <p:nvPr/>
        </p:nvSpPr>
        <p:spPr>
          <a:xfrm rot="-1772763">
            <a:off x="16523558" y="362788"/>
            <a:ext cx="1542301" cy="1542301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63B6DC-69CA-48BE-93CF-148C0F8B0D4F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4587744-DA85-4ED9-A070-51CFAB469E2D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05667021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7772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371600" y="1676046"/>
                <a:ext cx="15580809" cy="742985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Pada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grafik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tersebut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tampak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seperti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grafik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terdiferensiasikan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Elemen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baru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ini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tidak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berbentuk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Berdasarkan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grafik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anggap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saja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bahwa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sesuatu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tidak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diketahui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tersebut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dinyatakan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oleh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didapat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persamaan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ditulis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sebagai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berikut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Walaupun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tidak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mempunyai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rumus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masih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tetap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memperoleh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kaitan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antara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ID" sz="3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mendiferensiasikan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kedua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ruas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persamaan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tersebut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terhadap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menggunakan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Aturan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Rantai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diperoleh</a:t>
                </a:r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d>
                        <m:d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den>
                      </m:f>
                    </m:oMath>
                  </m:oMathPara>
                </a14:m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676046"/>
                <a:ext cx="15580809" cy="7429854"/>
              </a:xfrm>
              <a:prstGeom prst="rect">
                <a:avLst/>
              </a:prstGeom>
              <a:blipFill>
                <a:blip r:embed="rId4"/>
                <a:stretch>
                  <a:fillRect l="-1487" t="-1723" r="-148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5">
            <a:extLst>
              <a:ext uri="{FF2B5EF4-FFF2-40B4-BE49-F238E27FC236}">
                <a16:creationId xmlns:a16="http://schemas.microsoft.com/office/drawing/2014/main" id="{3E134BA1-25B6-4829-BA88-C7999FF55011}"/>
              </a:ext>
            </a:extLst>
          </p:cNvPr>
          <p:cNvSpPr txBox="1"/>
          <p:nvPr/>
        </p:nvSpPr>
        <p:spPr>
          <a:xfrm>
            <a:off x="3124200" y="82798"/>
            <a:ext cx="13119365" cy="1326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TURUNAN IMPLISIT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V="1">
            <a:off x="1" y="-38101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B18BA55-0C69-4E6C-8434-F1AD117FF0AE}"/>
              </a:ext>
            </a:extLst>
          </p:cNvPr>
          <p:cNvSpPr/>
          <p:nvPr/>
        </p:nvSpPr>
        <p:spPr>
          <a:xfrm rot="-1772763">
            <a:off x="381606" y="8166573"/>
            <a:ext cx="1542301" cy="1542301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46C891-586E-4994-AA76-90DFA0260960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9B9B09-2B3C-4ECF-885D-9CECD79FC124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17132143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7772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371600" y="2073361"/>
                <a:ext cx="15580809" cy="67277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Perhatikan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bahwa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mencari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3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melibatkan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merupakan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sebuah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fakta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sering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dianggap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menyulitkan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Tetapi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hanya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ingin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mencari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kemiringan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pada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suatu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titik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kedua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koordinatnya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diketahui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bukan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merupakan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kesukaran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. Pada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(2,1)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,</a:t>
                </a:r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3(2)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3(1)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den>
                      </m:f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Kemiringannya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3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.</a:t>
                </a:r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Metode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baru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saja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diilustrasikan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mencari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3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tanpa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terlebih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dahulu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menyelesaikan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secara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gamblng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persamaan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diberikan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disebut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i="1" err="1">
                    <a:solidFill>
                      <a:srgbClr val="000000"/>
                    </a:solidFill>
                    <a:latin typeface="Panton"/>
                  </a:rPr>
                  <a:t>Diferensiasi</a:t>
                </a:r>
                <a:r>
                  <a:rPr lang="en-US" sz="3000" b="1" i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i="1" err="1">
                    <a:solidFill>
                      <a:srgbClr val="000000"/>
                    </a:solidFill>
                    <a:latin typeface="Panton"/>
                  </a:rPr>
                  <a:t>Implisit</a:t>
                </a:r>
                <a:r>
                  <a:rPr lang="en-US" sz="3000" b="1" i="1">
                    <a:solidFill>
                      <a:srgbClr val="000000"/>
                    </a:solidFill>
                    <a:latin typeface="Panton"/>
                  </a:rPr>
                  <a:t>.</a:t>
                </a:r>
              </a:p>
              <a:p>
                <a:pPr algn="just"/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Tetapi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apakah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metode-metode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tersebut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valid dan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memberikan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jawaban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benar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?.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membuktikan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metode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tersebut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perhatikan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penyelesaian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contoh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berikut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73361"/>
                <a:ext cx="15580809" cy="6727739"/>
              </a:xfrm>
              <a:prstGeom prst="rect">
                <a:avLst/>
              </a:prstGeom>
              <a:blipFill>
                <a:blip r:embed="rId4"/>
                <a:stretch>
                  <a:fillRect l="-1487" t="-181" r="-148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5">
            <a:extLst>
              <a:ext uri="{FF2B5EF4-FFF2-40B4-BE49-F238E27FC236}">
                <a16:creationId xmlns:a16="http://schemas.microsoft.com/office/drawing/2014/main" id="{3E134BA1-25B6-4829-BA88-C7999FF55011}"/>
              </a:ext>
            </a:extLst>
          </p:cNvPr>
          <p:cNvSpPr txBox="1"/>
          <p:nvPr/>
        </p:nvSpPr>
        <p:spPr>
          <a:xfrm>
            <a:off x="3124200" y="82798"/>
            <a:ext cx="13119365" cy="1326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TURUNAN IMPLISIT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V="1">
            <a:off x="1" y="-38101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10B8B3F-E876-4753-9F6B-87F775C49B0E}"/>
              </a:ext>
            </a:extLst>
          </p:cNvPr>
          <p:cNvSpPr/>
          <p:nvPr/>
        </p:nvSpPr>
        <p:spPr>
          <a:xfrm rot="-1772763">
            <a:off x="16523558" y="362788"/>
            <a:ext cx="1542301" cy="1542301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37C36B-8145-4DBF-8807-D1525E916773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A28A420-0DC4-4C2F-B264-EEA2B0A259C5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11335611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3E134BA1-25B6-4829-BA88-C7999FF55011}"/>
              </a:ext>
            </a:extLst>
          </p:cNvPr>
          <p:cNvSpPr txBox="1"/>
          <p:nvPr/>
        </p:nvSpPr>
        <p:spPr>
          <a:xfrm>
            <a:off x="3124200" y="82798"/>
            <a:ext cx="13119365" cy="1326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TURUNAN IMPLISIT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V="1">
            <a:off x="1" y="-38101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9D44C1E-9AA0-4186-BD06-FF241C154C60}"/>
              </a:ext>
            </a:extLst>
          </p:cNvPr>
          <p:cNvSpPr txBox="1"/>
          <p:nvPr/>
        </p:nvSpPr>
        <p:spPr>
          <a:xfrm>
            <a:off x="6957552" y="1510136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Contoh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27E5CE19-1AFC-4478-A960-DDDA509A1737}"/>
                  </a:ext>
                </a:extLst>
              </p:cNvPr>
              <p:cNvSpPr txBox="1"/>
              <p:nvPr/>
            </p:nvSpPr>
            <p:spPr>
              <a:xfrm>
                <a:off x="1295400" y="2172800"/>
                <a:ext cx="15644351" cy="7092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Carilah</a:t>
                </a:r>
                <a:r>
                  <a:rPr lang="en-US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jika</a:t>
                </a:r>
                <a:r>
                  <a:rPr lang="en-US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27E5CE19-1AFC-4478-A960-DDDA509A1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172800"/>
                <a:ext cx="15644351" cy="709297"/>
              </a:xfrm>
              <a:prstGeom prst="rect">
                <a:avLst/>
              </a:prstGeom>
              <a:blipFill>
                <a:blip r:embed="rId6"/>
                <a:stretch>
                  <a:fillRect t="-3419" b="-1709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5">
            <a:extLst>
              <a:ext uri="{FF2B5EF4-FFF2-40B4-BE49-F238E27FC236}">
                <a16:creationId xmlns:a16="http://schemas.microsoft.com/office/drawing/2014/main" id="{4618BB64-733E-4C8C-B58E-0C643B615CAF}"/>
              </a:ext>
            </a:extLst>
          </p:cNvPr>
          <p:cNvSpPr txBox="1"/>
          <p:nvPr/>
        </p:nvSpPr>
        <p:spPr>
          <a:xfrm>
            <a:off x="7010400" y="2819424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Penyelesaian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FD9756-6CB9-4AA1-ABE8-074226FC7B99}"/>
                  </a:ext>
                </a:extLst>
              </p:cNvPr>
              <p:cNvSpPr txBox="1"/>
              <p:nvPr/>
            </p:nvSpPr>
            <p:spPr>
              <a:xfrm>
                <a:off x="1371600" y="3945766"/>
                <a:ext cx="7067550" cy="556537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menyelesaikan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persamaan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yang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diberikan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untuk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secara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gamblang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sebagai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berikut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:</a:t>
                </a:r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−3)=</m:t>
                      </m:r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Jadi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</a:t>
                </a:r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−3)(</m:t>
                          </m:r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)−(</m:t>
                          </m:r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−1)(8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D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ID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(4</m:t>
                            </m:r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ID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D" sz="36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FD9756-6CB9-4AA1-ABE8-074226FC7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45766"/>
                <a:ext cx="7067550" cy="5565370"/>
              </a:xfrm>
              <a:prstGeom prst="rect">
                <a:avLst/>
              </a:prstGeom>
              <a:blipFill>
                <a:blip r:embed="rId7"/>
                <a:stretch>
                  <a:fillRect l="-3451" t="-2191" r="-34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5">
            <a:extLst>
              <a:ext uri="{FF2B5EF4-FFF2-40B4-BE49-F238E27FC236}">
                <a16:creationId xmlns:a16="http://schemas.microsoft.com/office/drawing/2014/main" id="{52E48249-2625-4A57-B5F8-EC27BC5BE7AD}"/>
              </a:ext>
            </a:extLst>
          </p:cNvPr>
          <p:cNvSpPr txBox="1"/>
          <p:nvPr/>
        </p:nvSpPr>
        <p:spPr>
          <a:xfrm>
            <a:off x="11261105" y="3448566"/>
            <a:ext cx="337185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err="1">
                <a:solidFill>
                  <a:srgbClr val="215A6D"/>
                </a:solidFill>
                <a:latin typeface="Panton Ultra-Bold"/>
              </a:rPr>
              <a:t>Metode</a:t>
            </a:r>
            <a:r>
              <a:rPr lang="en-US" sz="3200">
                <a:solidFill>
                  <a:srgbClr val="215A6D"/>
                </a:solidFill>
                <a:latin typeface="Panton Ultra-Bold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181353A3-5A68-41A6-A6C6-5FE0D1387CA1}"/>
                  </a:ext>
                </a:extLst>
              </p:cNvPr>
              <p:cNvSpPr txBox="1"/>
              <p:nvPr/>
            </p:nvSpPr>
            <p:spPr>
              <a:xfrm>
                <a:off x="9044457" y="3900612"/>
                <a:ext cx="7871943" cy="576292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200" b="1" i="1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Diferensiasi</a:t>
                </a:r>
                <a:r>
                  <a:rPr lang="en-US" sz="3200" b="1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b="1" i="1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implisit</a:t>
                </a:r>
                <a:r>
                  <a:rPr lang="en-US" sz="3200" b="1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dengan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menyamakan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turunan-turunan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kedua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ruas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dari</a:t>
                </a:r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Setelah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menggunakan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Aturan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Hasil Kali pada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suku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pertama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diperoleh</a:t>
                </a:r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∙8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−3)=</m:t>
                      </m:r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181353A3-5A68-41A6-A6C6-5FE0D1387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457" y="3900612"/>
                <a:ext cx="7871943" cy="5762924"/>
              </a:xfrm>
              <a:prstGeom prst="rect">
                <a:avLst/>
              </a:prstGeom>
              <a:blipFill>
                <a:blip r:embed="rId8"/>
                <a:stretch>
                  <a:fillRect l="-3176" t="-2222" r="-309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EFD37E-E4B5-4397-ACD0-900754F20B8B}"/>
              </a:ext>
            </a:extLst>
          </p:cNvPr>
          <p:cNvCxnSpPr>
            <a:cxnSpLocks/>
          </p:cNvCxnSpPr>
          <p:nvPr/>
        </p:nvCxnSpPr>
        <p:spPr>
          <a:xfrm>
            <a:off x="8686800" y="3694787"/>
            <a:ext cx="0" cy="6020713"/>
          </a:xfrm>
          <a:prstGeom prst="line">
            <a:avLst/>
          </a:prstGeom>
          <a:ln w="76200">
            <a:solidFill>
              <a:srgbClr val="215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">
            <a:extLst>
              <a:ext uri="{FF2B5EF4-FFF2-40B4-BE49-F238E27FC236}">
                <a16:creationId xmlns:a16="http://schemas.microsoft.com/office/drawing/2014/main" id="{B906C024-AE04-4895-A932-1D83C2F2BEC5}"/>
              </a:ext>
            </a:extLst>
          </p:cNvPr>
          <p:cNvSpPr txBox="1"/>
          <p:nvPr/>
        </p:nvSpPr>
        <p:spPr>
          <a:xfrm>
            <a:off x="3065777" y="3491336"/>
            <a:ext cx="337185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err="1">
                <a:solidFill>
                  <a:srgbClr val="215A6D"/>
                </a:solidFill>
                <a:latin typeface="Panton Ultra-Bold"/>
              </a:rPr>
              <a:t>Metode</a:t>
            </a:r>
            <a:r>
              <a:rPr lang="en-US" sz="3200">
                <a:solidFill>
                  <a:srgbClr val="215A6D"/>
                </a:solidFill>
                <a:latin typeface="Panton Ultra-Bold"/>
              </a:rPr>
              <a:t> 1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B30C4F73-6BD3-483A-8A59-B6B709804A3F}"/>
              </a:ext>
            </a:extLst>
          </p:cNvPr>
          <p:cNvSpPr/>
          <p:nvPr/>
        </p:nvSpPr>
        <p:spPr>
          <a:xfrm rot="-1772763">
            <a:off x="16523558" y="362788"/>
            <a:ext cx="1542301" cy="1542301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0B1B1A-D99F-4E68-BABE-B78764F7ABB7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EB0BAA-32A3-4EFF-AFB9-DFE09338B7EA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38132960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7772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371600" y="2019300"/>
                <a:ext cx="15580809" cy="730219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Dua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jawaban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di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atas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terlihat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berbeda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satu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hal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jawaban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Metode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1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hanya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melibatkan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sedangkan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jawaban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Metode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2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melibatkan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maupun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Namun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perlu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diingat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bahwa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persamaan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semula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dipecahkan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bentuk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dan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memberikan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3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3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ID" sz="3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.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Ketika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mensubstitusi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3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3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ID" sz="3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ke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3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baru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saja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diperoleh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didapatkan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sebagai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000" b="1" err="1">
                    <a:solidFill>
                      <a:srgbClr val="000000"/>
                    </a:solidFill>
                    <a:latin typeface="Panton"/>
                  </a:rPr>
                  <a:t>berikut</a:t>
                </a:r>
                <a:r>
                  <a:rPr lang="en-US" sz="3000" b="1">
                    <a:solidFill>
                      <a:srgbClr val="000000"/>
                    </a:solidFill>
                    <a:latin typeface="Panton"/>
                  </a:rPr>
                  <a:t>:</a:t>
                </a:r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sz="3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0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D" sz="3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30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0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=</m:t>
                      </m:r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=</m:t>
                      </m:r>
                      <m:f>
                        <m:fPr>
                          <m:ctrlPr>
                            <a:rPr lang="en-ID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ID" sz="3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endParaRPr lang="en-ID" sz="3000" b="1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580809" cy="7302192"/>
              </a:xfrm>
              <a:prstGeom prst="rect">
                <a:avLst/>
              </a:prstGeom>
              <a:blipFill>
                <a:blip r:embed="rId4"/>
                <a:stretch>
                  <a:fillRect l="-1487" t="-1669" r="-148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5">
            <a:extLst>
              <a:ext uri="{FF2B5EF4-FFF2-40B4-BE49-F238E27FC236}">
                <a16:creationId xmlns:a16="http://schemas.microsoft.com/office/drawing/2014/main" id="{3E134BA1-25B6-4829-BA88-C7999FF55011}"/>
              </a:ext>
            </a:extLst>
          </p:cNvPr>
          <p:cNvSpPr txBox="1"/>
          <p:nvPr/>
        </p:nvSpPr>
        <p:spPr>
          <a:xfrm>
            <a:off x="3124200" y="82798"/>
            <a:ext cx="13119365" cy="1326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TURUNAN IMPLISIT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V="1">
            <a:off x="1" y="-38101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1A2665B-E66A-445C-919E-DDB3AAB20C19}"/>
              </a:ext>
            </a:extLst>
          </p:cNvPr>
          <p:cNvSpPr/>
          <p:nvPr/>
        </p:nvSpPr>
        <p:spPr>
          <a:xfrm rot="-1772763">
            <a:off x="330637" y="8481341"/>
            <a:ext cx="1542301" cy="1542301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80BDC74-D2F2-4E14-897C-967C2FBABB20}"/>
              </a:ext>
            </a:extLst>
          </p:cNvPr>
          <p:cNvSpPr/>
          <p:nvPr/>
        </p:nvSpPr>
        <p:spPr>
          <a:xfrm rot="-1772763">
            <a:off x="16604634" y="362788"/>
            <a:ext cx="1542301" cy="1542301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77C806-124F-4715-8BF7-59AD3723E8A0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15F386-92F6-4A09-ACFE-AE4659C46BF8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40359264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7772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H="1" flipV="1">
            <a:off x="14935200" y="4646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1B5292CE-96DE-4EAE-BEB6-2B37212AB29C}"/>
                  </a:ext>
                </a:extLst>
              </p:cNvPr>
              <p:cNvSpPr txBox="1"/>
              <p:nvPr/>
            </p:nvSpPr>
            <p:spPr>
              <a:xfrm>
                <a:off x="1295400" y="2261842"/>
                <a:ext cx="15644351" cy="37164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sebuah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persamaan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menentukan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dan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ini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terdiferensiasikan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metode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diferensiasi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implisit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benar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Tetapi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perhatikan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terdapat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dua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“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”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besar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pernyataan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ini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</a:t>
                </a:r>
              </a:p>
              <a:p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Tinjau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Persamaan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n-ID" sz="2800" b="1">
                  <a:solidFill>
                    <a:srgbClr val="000000"/>
                  </a:solidFill>
                  <a:latin typeface="Panton"/>
                </a:endParaRPr>
              </a:p>
              <a:p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yang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menentukan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fungsi-fungsi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D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25−</m:t>
                        </m:r>
                        <m:sSup>
                          <m:sSupPr>
                            <m:ctrlPr>
                              <a:rPr lang="en-ID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dan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D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ID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25−</m:t>
                        </m:r>
                        <m:sSup>
                          <m:sSupPr>
                            <m:ctrlPr>
                              <a:rPr lang="en-ID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Grafik-grafik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tersebut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diperlihatkan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pada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gambar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berikut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28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endParaRPr lang="en-ID" sz="2800">
                  <a:solidFill>
                    <a:srgbClr val="000000"/>
                  </a:solidFill>
                  <a:latin typeface="Panton"/>
                </a:endParaRPr>
              </a:p>
              <a:p>
                <a:pPr lvl="0"/>
                <a:r>
                  <a:rPr lang="en-ID" sz="2800">
                    <a:solidFill>
                      <a:srgbClr val="000000"/>
                    </a:solidFill>
                    <a:latin typeface="Panton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1B5292CE-96DE-4EAE-BEB6-2B37212AB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261842"/>
                <a:ext cx="15644351" cy="3716402"/>
              </a:xfrm>
              <a:prstGeom prst="rect">
                <a:avLst/>
              </a:prstGeom>
              <a:blipFill>
                <a:blip r:embed="rId6"/>
                <a:stretch>
                  <a:fillRect l="-1403" t="-2951" r="-136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65B6E07-8FD8-4DB2-BDB4-68FF617A9B84}"/>
              </a:ext>
            </a:extLst>
          </p:cNvPr>
          <p:cNvSpPr/>
          <p:nvPr/>
        </p:nvSpPr>
        <p:spPr>
          <a:xfrm>
            <a:off x="1028700" y="495300"/>
            <a:ext cx="5448300" cy="986471"/>
          </a:xfrm>
          <a:prstGeom prst="rect">
            <a:avLst/>
          </a:prstGeom>
          <a:solidFill>
            <a:srgbClr val="C6E4EE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F7156AB-E598-4956-B2EA-B7A6CA44D270}"/>
              </a:ext>
            </a:extLst>
          </p:cNvPr>
          <p:cNvSpPr txBox="1"/>
          <p:nvPr/>
        </p:nvSpPr>
        <p:spPr>
          <a:xfrm>
            <a:off x="-1036384" y="110689"/>
            <a:ext cx="9486900" cy="124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err="1">
                <a:solidFill>
                  <a:srgbClr val="215A6D"/>
                </a:solidFill>
                <a:latin typeface="Panton Ultra-Bold"/>
              </a:rPr>
              <a:t>Turunan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Implisit</a:t>
            </a:r>
            <a:endParaRPr lang="en-US" sz="4800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BE5C1FCD-12AB-4705-8FCD-DBD7F9CC9B98}"/>
              </a:ext>
            </a:extLst>
          </p:cNvPr>
          <p:cNvSpPr txBox="1"/>
          <p:nvPr/>
        </p:nvSpPr>
        <p:spPr>
          <a:xfrm>
            <a:off x="5219700" y="957137"/>
            <a:ext cx="7886700" cy="1214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3600" i="1" err="1">
                <a:solidFill>
                  <a:srgbClr val="215A6D"/>
                </a:solidFill>
                <a:latin typeface="Panton Ultra-Bold"/>
              </a:rPr>
              <a:t>Beberapa</a:t>
            </a:r>
            <a:r>
              <a:rPr lang="en-US" sz="3600" i="1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3600" i="1" err="1">
                <a:solidFill>
                  <a:srgbClr val="215A6D"/>
                </a:solidFill>
                <a:latin typeface="Panton Ultra-Bold"/>
              </a:rPr>
              <a:t>Kesukaran</a:t>
            </a:r>
            <a:r>
              <a:rPr lang="en-US" sz="3600" i="1">
                <a:solidFill>
                  <a:srgbClr val="215A6D"/>
                </a:solidFill>
                <a:latin typeface="Panton Ultra-Bold"/>
              </a:rPr>
              <a:t> Yang </a:t>
            </a:r>
            <a:r>
              <a:rPr lang="en-US" sz="3600" i="1" err="1">
                <a:solidFill>
                  <a:srgbClr val="215A6D"/>
                </a:solidFill>
                <a:latin typeface="Panton Ultra-Bold"/>
              </a:rPr>
              <a:t>Tak</a:t>
            </a:r>
            <a:r>
              <a:rPr lang="en-US" sz="3600" i="1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3600" i="1" err="1">
                <a:solidFill>
                  <a:srgbClr val="215A6D"/>
                </a:solidFill>
                <a:latin typeface="Panton Ultra-Bold"/>
              </a:rPr>
              <a:t>Ketara</a:t>
            </a:r>
            <a:endParaRPr lang="en-US" sz="3600" i="1">
              <a:solidFill>
                <a:srgbClr val="215A6D"/>
              </a:solidFill>
              <a:latin typeface="Panton Ultra-Bold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1458CE-5DE9-4D1F-B907-CCD24CE5DF2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75" y="5431374"/>
            <a:ext cx="6122725" cy="35003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3CD459-DD54-4210-A793-D8205FC838A9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10078" r="17878" b="765"/>
          <a:stretch/>
        </p:blipFill>
        <p:spPr bwMode="auto">
          <a:xfrm>
            <a:off x="9896001" y="5048643"/>
            <a:ext cx="6122725" cy="406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EF8CDCA1-4698-4294-B39E-B17ED25AF3D8}"/>
              </a:ext>
            </a:extLst>
          </p:cNvPr>
          <p:cNvSpPr/>
          <p:nvPr/>
        </p:nvSpPr>
        <p:spPr>
          <a:xfrm rot="-1772763">
            <a:off x="330637" y="8481341"/>
            <a:ext cx="1542301" cy="1542301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3D18BF-CB9C-4224-A912-AF5297464BE6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82D4B0F-2639-41D8-A0CD-83F2E62E0281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42528862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7772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H="1" flipV="1">
            <a:off x="14935200" y="4646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5B6E07-8FD8-4DB2-BDB4-68FF617A9B84}"/>
              </a:ext>
            </a:extLst>
          </p:cNvPr>
          <p:cNvSpPr/>
          <p:nvPr/>
        </p:nvSpPr>
        <p:spPr>
          <a:xfrm>
            <a:off x="1028700" y="495300"/>
            <a:ext cx="5448300" cy="986471"/>
          </a:xfrm>
          <a:prstGeom prst="rect">
            <a:avLst/>
          </a:prstGeom>
          <a:solidFill>
            <a:srgbClr val="C6E4EE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F7156AB-E598-4956-B2EA-B7A6CA44D270}"/>
              </a:ext>
            </a:extLst>
          </p:cNvPr>
          <p:cNvSpPr txBox="1"/>
          <p:nvPr/>
        </p:nvSpPr>
        <p:spPr>
          <a:xfrm>
            <a:off x="-1036384" y="110689"/>
            <a:ext cx="9486900" cy="124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err="1">
                <a:solidFill>
                  <a:srgbClr val="215A6D"/>
                </a:solidFill>
                <a:latin typeface="Panton Ultra-Bold"/>
              </a:rPr>
              <a:t>Turunan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Implisit</a:t>
            </a:r>
            <a:endParaRPr lang="en-US" sz="48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7DF610-6035-46BF-B279-2192447FD5E2}"/>
                  </a:ext>
                </a:extLst>
              </p:cNvPr>
              <p:cNvSpPr/>
              <p:nvPr/>
            </p:nvSpPr>
            <p:spPr>
              <a:xfrm>
                <a:off x="1295400" y="2406084"/>
                <a:ext cx="7155116" cy="6501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Kedua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tersebut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terdiferensiasikan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pada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(−5,5)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Pertama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perhatikan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tersebut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memenuhi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+[</m:t>
                    </m:r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2800" b="1">
                  <a:solidFill>
                    <a:srgbClr val="000000"/>
                  </a:solidFill>
                  <a:latin typeface="Panton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Ketika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mendiferensiasikan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secara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implisit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dan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diselesaikan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diperoleh</a:t>
                </a:r>
                <a:endParaRPr lang="en-ID" sz="2800" b="1">
                  <a:solidFill>
                    <a:srgbClr val="000000"/>
                  </a:solidFill>
                  <a:latin typeface="Panton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D" sz="2800" b="1">
                  <a:solidFill>
                    <a:srgbClr val="000000"/>
                  </a:solidFill>
                  <a:latin typeface="Panton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D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25−</m:t>
                              </m:r>
                              <m:sSup>
                                <m:sSupPr>
                                  <m:ctrlPr>
                                    <a:rPr lang="en-ID" sz="2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ID" sz="2800" b="1">
                  <a:solidFill>
                    <a:srgbClr val="000000"/>
                  </a:solidFill>
                  <a:latin typeface="Panton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Perlakuan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serupa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lengkap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terhadap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menghasilkan</a:t>
                </a:r>
                <a:endParaRPr lang="en-ID" sz="2800" b="1">
                  <a:solidFill>
                    <a:srgbClr val="000000"/>
                  </a:solidFill>
                  <a:latin typeface="Panton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ID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D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25−</m:t>
                              </m:r>
                              <m:sSup>
                                <m:sSupPr>
                                  <m:ctrlPr>
                                    <a:rPr lang="en-ID" sz="2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7DF610-6035-46BF-B279-2192447FD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06084"/>
                <a:ext cx="7155116" cy="6501267"/>
              </a:xfrm>
              <a:prstGeom prst="rect">
                <a:avLst/>
              </a:prstGeom>
              <a:blipFill>
                <a:blip r:embed="rId6"/>
                <a:stretch>
                  <a:fillRect t="-1032" r="-17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7F3528-E917-481C-B61D-E942CF54A0C2}"/>
                  </a:ext>
                </a:extLst>
              </p:cNvPr>
              <p:cNvSpPr/>
              <p:nvPr/>
            </p:nvSpPr>
            <p:spPr>
              <a:xfrm>
                <a:off x="9466008" y="2534951"/>
                <a:ext cx="7155116" cy="5794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07000"/>
                  </a:lnSpc>
                </a:pP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Agar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lebih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praktis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kedua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hasil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tersebut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diperoleh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secara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serempak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diferensiasi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secara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implisit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diperoleh</a:t>
                </a:r>
                <a:endParaRPr lang="en-ID" sz="2800" b="1">
                  <a:solidFill>
                    <a:srgbClr val="000000"/>
                  </a:solidFill>
                  <a:latin typeface="Panton"/>
                </a:endParaRPr>
              </a:p>
              <a:p>
                <a:pPr marL="457200"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D" sz="2800" b="1">
                  <a:solidFill>
                    <a:srgbClr val="000000"/>
                  </a:solidFill>
                  <a:latin typeface="Panton"/>
                </a:endParaRPr>
              </a:p>
              <a:p>
                <a:pPr marL="457200"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ID" sz="2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ID" sz="2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25−</m:t>
                                      </m:r>
                                      <m:sSup>
                                        <m:sSupPr>
                                          <m:ctrlPr>
                                            <a:rPr lang="en-ID" sz="2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 b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jika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D" sz="2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8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ID" sz="2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25−</m:t>
                                      </m:r>
                                      <m:sSup>
                                        <m:sSupPr>
                                          <m:ctrlPr>
                                            <a:rPr lang="en-ID" sz="2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 b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jika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D" sz="2800" b="1">
                  <a:solidFill>
                    <a:srgbClr val="000000"/>
                  </a:solidFill>
                  <a:latin typeface="Panton"/>
                </a:endParaRP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Pada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umumnya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hasil-hasilnya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identik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diperoleh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di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atas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2800" b="1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7F3528-E917-481C-B61D-E942CF54A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008" y="2534951"/>
                <a:ext cx="7155116" cy="5794856"/>
              </a:xfrm>
              <a:prstGeom prst="rect">
                <a:avLst/>
              </a:prstGeom>
              <a:blipFill>
                <a:blip r:embed="rId7"/>
                <a:stretch>
                  <a:fillRect t="-1158" r="-1618" b="-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D8ECFC-F973-41DF-AAD4-DE9191655ADA}"/>
              </a:ext>
            </a:extLst>
          </p:cNvPr>
          <p:cNvCxnSpPr>
            <a:cxnSpLocks/>
          </p:cNvCxnSpPr>
          <p:nvPr/>
        </p:nvCxnSpPr>
        <p:spPr>
          <a:xfrm>
            <a:off x="9144000" y="2406084"/>
            <a:ext cx="0" cy="6852216"/>
          </a:xfrm>
          <a:prstGeom prst="line">
            <a:avLst/>
          </a:prstGeom>
          <a:ln w="76200">
            <a:solidFill>
              <a:srgbClr val="215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>
            <a:extLst>
              <a:ext uri="{FF2B5EF4-FFF2-40B4-BE49-F238E27FC236}">
                <a16:creationId xmlns:a16="http://schemas.microsoft.com/office/drawing/2014/main" id="{6B9CE684-949F-4A7B-8498-0FA751B20C53}"/>
              </a:ext>
            </a:extLst>
          </p:cNvPr>
          <p:cNvSpPr/>
          <p:nvPr/>
        </p:nvSpPr>
        <p:spPr>
          <a:xfrm rot="-1772763">
            <a:off x="330637" y="8481341"/>
            <a:ext cx="1542301" cy="1542301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019254-A850-4932-9B22-700B8E9082FF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A16D89-EE33-4C89-8530-343374F888B1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44109506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7772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H="1" flipV="1">
            <a:off x="14935200" y="4646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5B6E07-8FD8-4DB2-BDB4-68FF617A9B84}"/>
              </a:ext>
            </a:extLst>
          </p:cNvPr>
          <p:cNvSpPr/>
          <p:nvPr/>
        </p:nvSpPr>
        <p:spPr>
          <a:xfrm>
            <a:off x="1028700" y="495300"/>
            <a:ext cx="5448300" cy="986471"/>
          </a:xfrm>
          <a:prstGeom prst="rect">
            <a:avLst/>
          </a:prstGeom>
          <a:solidFill>
            <a:srgbClr val="C6E4EE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F7156AB-E598-4956-B2EA-B7A6CA44D270}"/>
              </a:ext>
            </a:extLst>
          </p:cNvPr>
          <p:cNvSpPr txBox="1"/>
          <p:nvPr/>
        </p:nvSpPr>
        <p:spPr>
          <a:xfrm>
            <a:off x="-1036384" y="110689"/>
            <a:ext cx="9486900" cy="124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err="1">
                <a:solidFill>
                  <a:srgbClr val="215A6D"/>
                </a:solidFill>
                <a:latin typeface="Panton Ultra-Bold"/>
              </a:rPr>
              <a:t>Turunan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Implisit</a:t>
            </a:r>
            <a:endParaRPr lang="en-US" sz="48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7DF610-6035-46BF-B279-2192447FD5E2}"/>
                  </a:ext>
                </a:extLst>
              </p:cNvPr>
              <p:cNvSpPr/>
              <p:nvPr/>
            </p:nvSpPr>
            <p:spPr>
              <a:xfrm>
                <a:off x="1295400" y="2406084"/>
                <a:ext cx="15697200" cy="6205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Perhatikan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bahwa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sering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cukup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mengetahui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agar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menerapkan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hasil-hasil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tersebut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Misalkan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ingin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mengetahui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kemiringan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garis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singgung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pada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lingkaran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ketika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nilai-nilai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berkorespondensi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4 dan -4.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Kemiringan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(3, 4)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(3,−4)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, yang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masing-masing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diperoleh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mensubstitusi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,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masing-masing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 dan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.</a:t>
                </a:r>
                <a:endParaRPr lang="en-ID" sz="2800" b="1">
                  <a:solidFill>
                    <a:srgbClr val="000000"/>
                  </a:solidFill>
                  <a:latin typeface="Panton"/>
                </a:endParaRPr>
              </a:p>
              <a:p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mempersulit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keadaan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kita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menunjukkan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bahwa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menentukan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banyak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lain.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Misalnya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tinjau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didefinisikan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oleh</a:t>
                </a:r>
                <a:endParaRPr lang="en-ID" sz="2800" b="1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ID" sz="2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25−</m:t>
                                  </m:r>
                                  <m:sSup>
                                    <m:sSupPr>
                                      <m:ctrlPr>
                                        <a:rPr lang="en-ID" sz="2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jika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−5≤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≤3</m:t>
                              </m:r>
                            </m:e>
                            <m:e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ID" sz="2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25−</m:t>
                                  </m:r>
                                  <m:sSup>
                                    <m:sSupPr>
                                      <m:ctrlPr>
                                        <a:rPr lang="en-ID" sz="2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jika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3&lt;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D" sz="2800" b="1">
                  <a:solidFill>
                    <a:srgbClr val="000000"/>
                  </a:solidFill>
                  <a:latin typeface="Panton"/>
                </a:endParaRPr>
              </a:p>
              <a:p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tersebut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juga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memenuhi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karena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ID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Tetapi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tidak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kontinu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sehingga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tentu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saja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tidak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mempunyai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 di </a:t>
                </a:r>
                <a:r>
                  <a:rPr lang="en-US" sz="2800" b="1" err="1">
                    <a:solidFill>
                      <a:srgbClr val="000000"/>
                    </a:solidFill>
                    <a:latin typeface="Panton"/>
                  </a:rPr>
                  <a:t>sana</a:t>
                </a:r>
                <a:r>
                  <a:rPr lang="en-US" sz="2800" b="1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2800" b="1">
                  <a:solidFill>
                    <a:srgbClr val="000000"/>
                  </a:solidFill>
                  <a:latin typeface="Panton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endParaRPr lang="en-US" sz="2800" b="1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7DF610-6035-46BF-B279-2192447FD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06084"/>
                <a:ext cx="15697200" cy="6205738"/>
              </a:xfrm>
              <a:prstGeom prst="rect">
                <a:avLst/>
              </a:prstGeom>
              <a:blipFill>
                <a:blip r:embed="rId6"/>
                <a:stretch>
                  <a:fillRect l="-81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5">
            <a:extLst>
              <a:ext uri="{FF2B5EF4-FFF2-40B4-BE49-F238E27FC236}">
                <a16:creationId xmlns:a16="http://schemas.microsoft.com/office/drawing/2014/main" id="{7A914C07-A6E3-4CBF-AEFC-4726887A1F57}"/>
              </a:ext>
            </a:extLst>
          </p:cNvPr>
          <p:cNvSpPr/>
          <p:nvPr/>
        </p:nvSpPr>
        <p:spPr>
          <a:xfrm rot="-1772763">
            <a:off x="330637" y="8481341"/>
            <a:ext cx="1542301" cy="1542301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7C4CB5-2BCB-46ED-B1F0-4FFD0E9BA7F2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D3BAAC0-BD42-42AC-A951-44AE9E1DEE26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59950547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3E134BA1-25B6-4829-BA88-C7999FF55011}"/>
              </a:ext>
            </a:extLst>
          </p:cNvPr>
          <p:cNvSpPr txBox="1"/>
          <p:nvPr/>
        </p:nvSpPr>
        <p:spPr>
          <a:xfrm>
            <a:off x="3124200" y="82798"/>
            <a:ext cx="13119365" cy="1326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TURUNAN IMPLISIT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V="1">
            <a:off x="1" y="-38101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9D44C1E-9AA0-4186-BD06-FF241C154C60}"/>
              </a:ext>
            </a:extLst>
          </p:cNvPr>
          <p:cNvSpPr txBox="1"/>
          <p:nvPr/>
        </p:nvSpPr>
        <p:spPr>
          <a:xfrm>
            <a:off x="3147552" y="1866900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Contoh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27E5CE19-1AFC-4478-A960-DDDA509A1737}"/>
                  </a:ext>
                </a:extLst>
              </p:cNvPr>
              <p:cNvSpPr txBox="1"/>
              <p:nvPr/>
            </p:nvSpPr>
            <p:spPr>
              <a:xfrm>
                <a:off x="-2514600" y="2529564"/>
                <a:ext cx="15644351" cy="7092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Carilah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jika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ID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US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27E5CE19-1AFC-4478-A960-DDDA509A1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14600" y="2529564"/>
                <a:ext cx="15644351" cy="709297"/>
              </a:xfrm>
              <a:prstGeom prst="rect">
                <a:avLst/>
              </a:prstGeom>
              <a:blipFill>
                <a:blip r:embed="rId6"/>
                <a:stretch>
                  <a:fillRect t="-4310" b="-172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5">
            <a:extLst>
              <a:ext uri="{FF2B5EF4-FFF2-40B4-BE49-F238E27FC236}">
                <a16:creationId xmlns:a16="http://schemas.microsoft.com/office/drawing/2014/main" id="{4618BB64-733E-4C8C-B58E-0C643B615CAF}"/>
              </a:ext>
            </a:extLst>
          </p:cNvPr>
          <p:cNvSpPr txBox="1"/>
          <p:nvPr/>
        </p:nvSpPr>
        <p:spPr>
          <a:xfrm>
            <a:off x="3200400" y="3585168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Penyelesaian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FD9756-6CB9-4AA1-ABE8-074226FC7B99}"/>
                  </a:ext>
                </a:extLst>
              </p:cNvPr>
              <p:cNvSpPr txBox="1"/>
              <p:nvPr/>
            </p:nvSpPr>
            <p:spPr>
              <a:xfrm>
                <a:off x="1371600" y="4302530"/>
                <a:ext cx="7067550" cy="288912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ID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+9)</m:t>
                      </m:r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+15</m:t>
                      </m:r>
                      <m:sSup>
                        <m:sSup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en-ID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FD9756-6CB9-4AA1-ABE8-074226FC7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02530"/>
                <a:ext cx="7067550" cy="28891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EFD37E-E4B5-4397-ACD0-900754F20B8B}"/>
              </a:ext>
            </a:extLst>
          </p:cNvPr>
          <p:cNvCxnSpPr>
            <a:cxnSpLocks/>
          </p:cNvCxnSpPr>
          <p:nvPr/>
        </p:nvCxnSpPr>
        <p:spPr>
          <a:xfrm>
            <a:off x="8686800" y="3694787"/>
            <a:ext cx="0" cy="6020713"/>
          </a:xfrm>
          <a:prstGeom prst="line">
            <a:avLst/>
          </a:prstGeom>
          <a:ln w="76200">
            <a:solidFill>
              <a:srgbClr val="215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5">
            <a:extLst>
              <a:ext uri="{FF2B5EF4-FFF2-40B4-BE49-F238E27FC236}">
                <a16:creationId xmlns:a16="http://schemas.microsoft.com/office/drawing/2014/main" id="{EAB7116E-682F-46A9-BA64-9833E750EE9D}"/>
              </a:ext>
            </a:extLst>
          </p:cNvPr>
          <p:cNvSpPr txBox="1"/>
          <p:nvPr/>
        </p:nvSpPr>
        <p:spPr>
          <a:xfrm>
            <a:off x="11529552" y="1866539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Contoh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12">
                <a:extLst>
                  <a:ext uri="{FF2B5EF4-FFF2-40B4-BE49-F238E27FC236}">
                    <a16:creationId xmlns:a16="http://schemas.microsoft.com/office/drawing/2014/main" id="{00CBE8EB-20C8-447B-9504-ED48DE87AF60}"/>
                  </a:ext>
                </a:extLst>
              </p:cNvPr>
              <p:cNvSpPr txBox="1"/>
              <p:nvPr/>
            </p:nvSpPr>
            <p:spPr>
              <a:xfrm>
                <a:off x="10163175" y="2398980"/>
                <a:ext cx="6172200" cy="9848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Carilah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persamaan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garis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singgung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pada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kurva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D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ID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func>
                  </m:oMath>
                </a14:m>
                <a:endParaRPr lang="en-US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TextBox 12">
                <a:extLst>
                  <a:ext uri="{FF2B5EF4-FFF2-40B4-BE49-F238E27FC236}">
                    <a16:creationId xmlns:a16="http://schemas.microsoft.com/office/drawing/2014/main" id="{00CBE8EB-20C8-447B-9504-ED48DE87A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75" y="2398980"/>
                <a:ext cx="6172200" cy="984885"/>
              </a:xfrm>
              <a:prstGeom prst="rect">
                <a:avLst/>
              </a:prstGeom>
              <a:blipFill>
                <a:blip r:embed="rId8"/>
                <a:stretch>
                  <a:fillRect l="-3949" t="-13043" r="-4047" b="-2422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5">
            <a:extLst>
              <a:ext uri="{FF2B5EF4-FFF2-40B4-BE49-F238E27FC236}">
                <a16:creationId xmlns:a16="http://schemas.microsoft.com/office/drawing/2014/main" id="{55B9E5D5-A964-4CDE-B30F-DCC10348213B}"/>
              </a:ext>
            </a:extLst>
          </p:cNvPr>
          <p:cNvSpPr txBox="1"/>
          <p:nvPr/>
        </p:nvSpPr>
        <p:spPr>
          <a:xfrm>
            <a:off x="11201400" y="3619500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Penyelesaian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49A8A0-EEB6-4385-A679-9CAF5BD72F58}"/>
                  </a:ext>
                </a:extLst>
              </p:cNvPr>
              <p:cNvSpPr txBox="1"/>
              <p:nvPr/>
            </p:nvSpPr>
            <p:spPr>
              <a:xfrm>
                <a:off x="9067800" y="4336862"/>
                <a:ext cx="7886699" cy="57437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Untuk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menyederhanakannya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digunakan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notasi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untuk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.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Ketika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mendiferensiasikan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kedua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ruas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dan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menyamakan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hasilnya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diperoleh</a:t>
                </a:r>
                <a:endParaRPr lang="en-ID" sz="28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func>
                        <m:func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ID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28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sSup>
                        <m:sSup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sSup>
                            <m:sSup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</m:oMathPara>
                </a14:m>
                <a:endParaRPr lang="en-US" sz="28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func>
                            <m:func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func>
                        </m:num>
                        <m:den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ID" sz="28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Di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titik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.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Sehingga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persamaan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garis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singgung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di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adalah</a:t>
                </a:r>
                <a:r>
                  <a:rPr lang="en-ID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−1=</m:t>
                    </m:r>
                    <m:f>
                      <m:f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−0)</m:t>
                    </m:r>
                  </m:oMath>
                </a14:m>
                <a:r>
                  <a:rPr lang="en-ID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atau</a:t>
                </a: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endParaRPr lang="en-ID" sz="28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D" sz="28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:endParaRPr lang="en-ID" sz="28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49A8A0-EEB6-4385-A679-9CAF5BD72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4336862"/>
                <a:ext cx="7886699" cy="5743752"/>
              </a:xfrm>
              <a:prstGeom prst="rect">
                <a:avLst/>
              </a:prstGeom>
              <a:blipFill>
                <a:blip r:embed="rId9"/>
                <a:stretch>
                  <a:fillRect l="-2784" t="-1909" r="-270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5">
            <a:extLst>
              <a:ext uri="{FF2B5EF4-FFF2-40B4-BE49-F238E27FC236}">
                <a16:creationId xmlns:a16="http://schemas.microsoft.com/office/drawing/2014/main" id="{4B35D343-16C8-464A-A91E-F51283A155C7}"/>
              </a:ext>
            </a:extLst>
          </p:cNvPr>
          <p:cNvSpPr/>
          <p:nvPr/>
        </p:nvSpPr>
        <p:spPr>
          <a:xfrm rot="-1772763">
            <a:off x="16229068" y="351457"/>
            <a:ext cx="1935964" cy="1935964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8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EB6A0D-540D-4226-BD70-7EEBA88F89C0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AB59B8-5491-4825-99D3-C1F46EAD3BA5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0531312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5">
            <a:extLst>
              <a:ext uri="{FF2B5EF4-FFF2-40B4-BE49-F238E27FC236}">
                <a16:creationId xmlns:a16="http://schemas.microsoft.com/office/drawing/2014/main" id="{727C123A-3A84-4344-8EEC-9A338DE2FD63}"/>
              </a:ext>
            </a:extLst>
          </p:cNvPr>
          <p:cNvSpPr txBox="1"/>
          <p:nvPr/>
        </p:nvSpPr>
        <p:spPr>
          <a:xfrm>
            <a:off x="4400550" y="1098551"/>
            <a:ext cx="9486900" cy="1377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ATURAN RANTAI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7E80C1-F04D-4D81-AC1D-9C1B548D8C2E}"/>
              </a:ext>
            </a:extLst>
          </p:cNvPr>
          <p:cNvSpPr/>
          <p:nvPr/>
        </p:nvSpPr>
        <p:spPr>
          <a:xfrm>
            <a:off x="762000" y="878798"/>
            <a:ext cx="16611600" cy="8529404"/>
          </a:xfrm>
          <a:prstGeom prst="rect">
            <a:avLst/>
          </a:prstGeom>
          <a:noFill/>
          <a:ln w="177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0" y="8595268"/>
            <a:ext cx="4347910" cy="1691732"/>
          </a:xfrm>
          <a:custGeom>
            <a:avLst/>
            <a:gdLst/>
            <a:ahLst/>
            <a:cxnLst/>
            <a:rect l="l" t="t" r="r" b="b"/>
            <a:pathLst>
              <a:path w="4347910" h="1691732">
                <a:moveTo>
                  <a:pt x="0" y="0"/>
                </a:moveTo>
                <a:lnTo>
                  <a:pt x="4347910" y="0"/>
                </a:lnTo>
                <a:lnTo>
                  <a:pt x="4347910" y="1691732"/>
                </a:lnTo>
                <a:lnTo>
                  <a:pt x="0" y="16917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0C0DC512-E502-4F58-AD9B-A0A27843E1B2}"/>
              </a:ext>
            </a:extLst>
          </p:cNvPr>
          <p:cNvSpPr/>
          <p:nvPr/>
        </p:nvSpPr>
        <p:spPr>
          <a:xfrm rot="10800000" flipH="1">
            <a:off x="16087779" y="-3"/>
            <a:ext cx="2241187" cy="2163765"/>
          </a:xfrm>
          <a:custGeom>
            <a:avLst/>
            <a:gdLst/>
            <a:ahLst/>
            <a:cxnLst/>
            <a:rect l="l" t="t" r="r" b="b"/>
            <a:pathLst>
              <a:path w="4829423" h="4662589">
                <a:moveTo>
                  <a:pt x="0" y="0"/>
                </a:moveTo>
                <a:lnTo>
                  <a:pt x="4829423" y="0"/>
                </a:lnTo>
                <a:lnTo>
                  <a:pt x="4829423" y="4662589"/>
                </a:lnTo>
                <a:lnTo>
                  <a:pt x="0" y="4662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6">
            <a:hlinkClick r:id="rId6" action="ppaction://hlinksldjump"/>
            <a:extLst>
              <a:ext uri="{FF2B5EF4-FFF2-40B4-BE49-F238E27FC236}">
                <a16:creationId xmlns:a16="http://schemas.microsoft.com/office/drawing/2014/main" id="{F5B896DA-88F5-4F7B-8ACB-F85E14F15CB2}"/>
              </a:ext>
            </a:extLst>
          </p:cNvPr>
          <p:cNvSpPr/>
          <p:nvPr/>
        </p:nvSpPr>
        <p:spPr>
          <a:xfrm>
            <a:off x="8006295" y="7126453"/>
            <a:ext cx="10322671" cy="1446047"/>
          </a:xfrm>
          <a:custGeom>
            <a:avLst/>
            <a:gdLst/>
            <a:ahLst/>
            <a:cxnLst/>
            <a:rect l="l" t="t" r="r" b="b"/>
            <a:pathLst>
              <a:path w="1590848" h="862965">
                <a:moveTo>
                  <a:pt x="128172" y="0"/>
                </a:moveTo>
                <a:lnTo>
                  <a:pt x="1462675" y="0"/>
                </a:lnTo>
                <a:cubicBezTo>
                  <a:pt x="1533463" y="0"/>
                  <a:pt x="1590848" y="57385"/>
                  <a:pt x="1590848" y="128172"/>
                </a:cubicBezTo>
                <a:lnTo>
                  <a:pt x="1590848" y="734793"/>
                </a:lnTo>
                <a:cubicBezTo>
                  <a:pt x="1590848" y="768786"/>
                  <a:pt x="1577344" y="801387"/>
                  <a:pt x="1553307" y="825424"/>
                </a:cubicBezTo>
                <a:cubicBezTo>
                  <a:pt x="1529270" y="849461"/>
                  <a:pt x="1496669" y="862965"/>
                  <a:pt x="1462675" y="862965"/>
                </a:cubicBezTo>
                <a:lnTo>
                  <a:pt x="128172" y="862965"/>
                </a:lnTo>
                <a:cubicBezTo>
                  <a:pt x="57385" y="862965"/>
                  <a:pt x="0" y="805580"/>
                  <a:pt x="0" y="734793"/>
                </a:cubicBezTo>
                <a:lnTo>
                  <a:pt x="0" y="128172"/>
                </a:lnTo>
                <a:cubicBezTo>
                  <a:pt x="0" y="57385"/>
                  <a:pt x="57385" y="0"/>
                  <a:pt x="128172" y="0"/>
                </a:cubicBezTo>
                <a:close/>
              </a:path>
            </a:pathLst>
          </a:custGeom>
          <a:solidFill>
            <a:srgbClr val="FFFFFF"/>
          </a:solidFill>
          <a:ln w="177800">
            <a:solidFill>
              <a:srgbClr val="385D8A"/>
            </a:solidFill>
          </a:ln>
        </p:spPr>
      </p:sp>
      <p:sp>
        <p:nvSpPr>
          <p:cNvPr id="32" name="TextBox 13">
            <a:hlinkClick r:id="rId6" action="ppaction://hlinksldjump"/>
            <a:extLst>
              <a:ext uri="{FF2B5EF4-FFF2-40B4-BE49-F238E27FC236}">
                <a16:creationId xmlns:a16="http://schemas.microsoft.com/office/drawing/2014/main" id="{F7B0CFE0-BAD2-4C0E-8692-04E5553317CB}"/>
              </a:ext>
            </a:extLst>
          </p:cNvPr>
          <p:cNvSpPr txBox="1"/>
          <p:nvPr/>
        </p:nvSpPr>
        <p:spPr>
          <a:xfrm>
            <a:off x="8520030" y="7604369"/>
            <a:ext cx="915605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4400" err="1">
                <a:solidFill>
                  <a:srgbClr val="215A6D"/>
                </a:solidFill>
                <a:latin typeface="Panton" panose="020B0604020202020204" charset="0"/>
              </a:rPr>
              <a:t>Penerapan</a:t>
            </a:r>
            <a:r>
              <a:rPr lang="en-US" sz="4400">
                <a:solidFill>
                  <a:srgbClr val="215A6D"/>
                </a:solidFill>
                <a:latin typeface="Panton" panose="020B0604020202020204" charset="0"/>
              </a:rPr>
              <a:t> </a:t>
            </a:r>
            <a:r>
              <a:rPr lang="en-US" sz="4400" err="1">
                <a:solidFill>
                  <a:srgbClr val="215A6D"/>
                </a:solidFill>
                <a:latin typeface="Panton" panose="020B0604020202020204" charset="0"/>
              </a:rPr>
              <a:t>Aturan</a:t>
            </a:r>
            <a:r>
              <a:rPr lang="en-US" sz="4400">
                <a:solidFill>
                  <a:srgbClr val="215A6D"/>
                </a:solidFill>
                <a:latin typeface="Panton" panose="020B0604020202020204" charset="0"/>
              </a:rPr>
              <a:t> </a:t>
            </a:r>
            <a:r>
              <a:rPr lang="en-US" sz="4400" err="1">
                <a:solidFill>
                  <a:srgbClr val="215A6D"/>
                </a:solidFill>
                <a:latin typeface="Panton" panose="020B0604020202020204" charset="0"/>
              </a:rPr>
              <a:t>Rantai</a:t>
            </a:r>
            <a:endParaRPr lang="en-US" sz="4400">
              <a:solidFill>
                <a:srgbClr val="215A6D"/>
              </a:solidFill>
              <a:latin typeface="Panton" panose="020B0604020202020204" charset="0"/>
            </a:endParaRPr>
          </a:p>
        </p:txBody>
      </p:sp>
      <p:sp>
        <p:nvSpPr>
          <p:cNvPr id="62" name="Freeform 6">
            <a:hlinkClick r:id="rId7" action="ppaction://hlinksldjump"/>
            <a:extLst>
              <a:ext uri="{FF2B5EF4-FFF2-40B4-BE49-F238E27FC236}">
                <a16:creationId xmlns:a16="http://schemas.microsoft.com/office/drawing/2014/main" id="{D321EA5C-E6C5-4B2F-82B6-090AC48FD638}"/>
              </a:ext>
            </a:extLst>
          </p:cNvPr>
          <p:cNvSpPr/>
          <p:nvPr/>
        </p:nvSpPr>
        <p:spPr>
          <a:xfrm>
            <a:off x="40529" y="5070806"/>
            <a:ext cx="10322671" cy="1446047"/>
          </a:xfrm>
          <a:custGeom>
            <a:avLst/>
            <a:gdLst/>
            <a:ahLst/>
            <a:cxnLst/>
            <a:rect l="l" t="t" r="r" b="b"/>
            <a:pathLst>
              <a:path w="1590848" h="862965">
                <a:moveTo>
                  <a:pt x="128172" y="0"/>
                </a:moveTo>
                <a:lnTo>
                  <a:pt x="1462675" y="0"/>
                </a:lnTo>
                <a:cubicBezTo>
                  <a:pt x="1533463" y="0"/>
                  <a:pt x="1590848" y="57385"/>
                  <a:pt x="1590848" y="128172"/>
                </a:cubicBezTo>
                <a:lnTo>
                  <a:pt x="1590848" y="734793"/>
                </a:lnTo>
                <a:cubicBezTo>
                  <a:pt x="1590848" y="768786"/>
                  <a:pt x="1577344" y="801387"/>
                  <a:pt x="1553307" y="825424"/>
                </a:cubicBezTo>
                <a:cubicBezTo>
                  <a:pt x="1529270" y="849461"/>
                  <a:pt x="1496669" y="862965"/>
                  <a:pt x="1462675" y="862965"/>
                </a:cubicBezTo>
                <a:lnTo>
                  <a:pt x="128172" y="862965"/>
                </a:lnTo>
                <a:cubicBezTo>
                  <a:pt x="57385" y="862965"/>
                  <a:pt x="0" y="805580"/>
                  <a:pt x="0" y="734793"/>
                </a:cubicBezTo>
                <a:lnTo>
                  <a:pt x="0" y="128172"/>
                </a:lnTo>
                <a:cubicBezTo>
                  <a:pt x="0" y="57385"/>
                  <a:pt x="57385" y="0"/>
                  <a:pt x="128172" y="0"/>
                </a:cubicBezTo>
                <a:close/>
              </a:path>
            </a:pathLst>
          </a:custGeom>
          <a:solidFill>
            <a:srgbClr val="FFFFFF"/>
          </a:solidFill>
          <a:ln w="177800">
            <a:solidFill>
              <a:srgbClr val="385D8A"/>
            </a:solidFill>
          </a:ln>
        </p:spPr>
      </p:sp>
      <p:sp>
        <p:nvSpPr>
          <p:cNvPr id="63" name="TextBox 13">
            <a:hlinkClick r:id="rId7" action="ppaction://hlinksldjump"/>
            <a:extLst>
              <a:ext uri="{FF2B5EF4-FFF2-40B4-BE49-F238E27FC236}">
                <a16:creationId xmlns:a16="http://schemas.microsoft.com/office/drawing/2014/main" id="{2A43FC6D-EAE1-4E1B-989B-70D025100D3F}"/>
              </a:ext>
            </a:extLst>
          </p:cNvPr>
          <p:cNvSpPr txBox="1"/>
          <p:nvPr/>
        </p:nvSpPr>
        <p:spPr>
          <a:xfrm>
            <a:off x="554264" y="5548722"/>
            <a:ext cx="915605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4400" err="1">
                <a:solidFill>
                  <a:srgbClr val="215A6D"/>
                </a:solidFill>
                <a:latin typeface="Panton" panose="020B0604020202020204" charset="0"/>
              </a:rPr>
              <a:t>Diferensiasi</a:t>
            </a:r>
            <a:r>
              <a:rPr lang="en-US" sz="4400">
                <a:solidFill>
                  <a:srgbClr val="215A6D"/>
                </a:solidFill>
                <a:latin typeface="Panton" panose="020B0604020202020204" charset="0"/>
              </a:rPr>
              <a:t> </a:t>
            </a:r>
            <a:r>
              <a:rPr lang="en-US" sz="4400" err="1">
                <a:solidFill>
                  <a:srgbClr val="215A6D"/>
                </a:solidFill>
                <a:latin typeface="Panton" panose="020B0604020202020204" charset="0"/>
              </a:rPr>
              <a:t>Fungsi</a:t>
            </a:r>
            <a:r>
              <a:rPr lang="en-US" sz="4400">
                <a:solidFill>
                  <a:srgbClr val="215A6D"/>
                </a:solidFill>
                <a:latin typeface="Panton" panose="020B0604020202020204" charset="0"/>
              </a:rPr>
              <a:t> </a:t>
            </a:r>
            <a:r>
              <a:rPr lang="en-US" sz="4400" err="1">
                <a:solidFill>
                  <a:srgbClr val="215A6D"/>
                </a:solidFill>
                <a:latin typeface="Panton" panose="020B0604020202020204" charset="0"/>
              </a:rPr>
              <a:t>Komposit</a:t>
            </a:r>
            <a:endParaRPr lang="en-US" sz="4400">
              <a:solidFill>
                <a:srgbClr val="215A6D"/>
              </a:solidFill>
              <a:latin typeface="Panton" panose="020B0604020202020204" charset="0"/>
            </a:endParaRPr>
          </a:p>
        </p:txBody>
      </p:sp>
      <p:sp>
        <p:nvSpPr>
          <p:cNvPr id="64" name="Freeform 6">
            <a:hlinkClick r:id="rId8" action="ppaction://hlinksldjump"/>
            <a:extLst>
              <a:ext uri="{FF2B5EF4-FFF2-40B4-BE49-F238E27FC236}">
                <a16:creationId xmlns:a16="http://schemas.microsoft.com/office/drawing/2014/main" id="{2F521653-63A9-4CBA-8BCD-AD55DD18560B}"/>
              </a:ext>
            </a:extLst>
          </p:cNvPr>
          <p:cNvSpPr/>
          <p:nvPr/>
        </p:nvSpPr>
        <p:spPr>
          <a:xfrm>
            <a:off x="8001000" y="2937206"/>
            <a:ext cx="10322671" cy="1446047"/>
          </a:xfrm>
          <a:custGeom>
            <a:avLst/>
            <a:gdLst/>
            <a:ahLst/>
            <a:cxnLst/>
            <a:rect l="l" t="t" r="r" b="b"/>
            <a:pathLst>
              <a:path w="1590848" h="862965">
                <a:moveTo>
                  <a:pt x="128172" y="0"/>
                </a:moveTo>
                <a:lnTo>
                  <a:pt x="1462675" y="0"/>
                </a:lnTo>
                <a:cubicBezTo>
                  <a:pt x="1533463" y="0"/>
                  <a:pt x="1590848" y="57385"/>
                  <a:pt x="1590848" y="128172"/>
                </a:cubicBezTo>
                <a:lnTo>
                  <a:pt x="1590848" y="734793"/>
                </a:lnTo>
                <a:cubicBezTo>
                  <a:pt x="1590848" y="768786"/>
                  <a:pt x="1577344" y="801387"/>
                  <a:pt x="1553307" y="825424"/>
                </a:cubicBezTo>
                <a:cubicBezTo>
                  <a:pt x="1529270" y="849461"/>
                  <a:pt x="1496669" y="862965"/>
                  <a:pt x="1462675" y="862965"/>
                </a:cubicBezTo>
                <a:lnTo>
                  <a:pt x="128172" y="862965"/>
                </a:lnTo>
                <a:cubicBezTo>
                  <a:pt x="57385" y="862965"/>
                  <a:pt x="0" y="805580"/>
                  <a:pt x="0" y="734793"/>
                </a:cubicBezTo>
                <a:lnTo>
                  <a:pt x="0" y="128172"/>
                </a:lnTo>
                <a:cubicBezTo>
                  <a:pt x="0" y="57385"/>
                  <a:pt x="57385" y="0"/>
                  <a:pt x="128172" y="0"/>
                </a:cubicBezTo>
                <a:close/>
              </a:path>
            </a:pathLst>
          </a:custGeom>
          <a:solidFill>
            <a:srgbClr val="FFFFFF"/>
          </a:solidFill>
          <a:ln w="177800">
            <a:solidFill>
              <a:srgbClr val="385D8A"/>
            </a:solidFill>
          </a:ln>
        </p:spPr>
      </p:sp>
      <p:sp>
        <p:nvSpPr>
          <p:cNvPr id="65" name="TextBox 13">
            <a:hlinkClick r:id="rId8" action="ppaction://hlinksldjump"/>
            <a:extLst>
              <a:ext uri="{FF2B5EF4-FFF2-40B4-BE49-F238E27FC236}">
                <a16:creationId xmlns:a16="http://schemas.microsoft.com/office/drawing/2014/main" id="{D711D920-5B3E-43DB-A636-DF44F8C6788E}"/>
              </a:ext>
            </a:extLst>
          </p:cNvPr>
          <p:cNvSpPr txBox="1"/>
          <p:nvPr/>
        </p:nvSpPr>
        <p:spPr>
          <a:xfrm>
            <a:off x="8514735" y="3415122"/>
            <a:ext cx="915605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4400" err="1">
                <a:solidFill>
                  <a:srgbClr val="215A6D"/>
                </a:solidFill>
                <a:latin typeface="Panton" panose="020B0604020202020204" charset="0"/>
              </a:rPr>
              <a:t>Pendahuluan</a:t>
            </a:r>
            <a:endParaRPr lang="en-US" sz="4400">
              <a:solidFill>
                <a:srgbClr val="215A6D"/>
              </a:solidFill>
              <a:latin typeface="Panton" panose="020B0604020202020204" charset="0"/>
            </a:endParaRPr>
          </a:p>
        </p:txBody>
      </p:sp>
      <p:sp>
        <p:nvSpPr>
          <p:cNvPr id="66" name="Freeform 18">
            <a:extLst>
              <a:ext uri="{FF2B5EF4-FFF2-40B4-BE49-F238E27FC236}">
                <a16:creationId xmlns:a16="http://schemas.microsoft.com/office/drawing/2014/main" id="{98BEDB5B-EDCB-4F42-8E68-C0E7680F8360}"/>
              </a:ext>
            </a:extLst>
          </p:cNvPr>
          <p:cNvSpPr/>
          <p:nvPr/>
        </p:nvSpPr>
        <p:spPr>
          <a:xfrm rot="-1349654">
            <a:off x="5345198" y="2927171"/>
            <a:ext cx="2161158" cy="1023849"/>
          </a:xfrm>
          <a:custGeom>
            <a:avLst/>
            <a:gdLst/>
            <a:ahLst/>
            <a:cxnLst/>
            <a:rect l="l" t="t" r="r" b="b"/>
            <a:pathLst>
              <a:path w="2161158" h="1023849">
                <a:moveTo>
                  <a:pt x="0" y="0"/>
                </a:moveTo>
                <a:lnTo>
                  <a:pt x="2161158" y="0"/>
                </a:lnTo>
                <a:lnTo>
                  <a:pt x="2161158" y="1023849"/>
                </a:lnTo>
                <a:lnTo>
                  <a:pt x="0" y="1023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19">
            <a:extLst>
              <a:ext uri="{FF2B5EF4-FFF2-40B4-BE49-F238E27FC236}">
                <a16:creationId xmlns:a16="http://schemas.microsoft.com/office/drawing/2014/main" id="{DCB0DC87-863D-4638-BD34-BAD98AA39C26}"/>
              </a:ext>
            </a:extLst>
          </p:cNvPr>
          <p:cNvSpPr/>
          <p:nvPr/>
        </p:nvSpPr>
        <p:spPr>
          <a:xfrm rot="1363255" flipH="1">
            <a:off x="10887306" y="5157477"/>
            <a:ext cx="2161158" cy="1023849"/>
          </a:xfrm>
          <a:custGeom>
            <a:avLst/>
            <a:gdLst/>
            <a:ahLst/>
            <a:cxnLst/>
            <a:rect l="l" t="t" r="r" b="b"/>
            <a:pathLst>
              <a:path w="2161158" h="1023849">
                <a:moveTo>
                  <a:pt x="2161158" y="0"/>
                </a:moveTo>
                <a:lnTo>
                  <a:pt x="0" y="0"/>
                </a:lnTo>
                <a:lnTo>
                  <a:pt x="0" y="1023849"/>
                </a:lnTo>
                <a:lnTo>
                  <a:pt x="2161158" y="1023849"/>
                </a:lnTo>
                <a:lnTo>
                  <a:pt x="216115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18">
            <a:extLst>
              <a:ext uri="{FF2B5EF4-FFF2-40B4-BE49-F238E27FC236}">
                <a16:creationId xmlns:a16="http://schemas.microsoft.com/office/drawing/2014/main" id="{21AFB0EB-3EE6-4265-AD84-AA1AB7BB59A9}"/>
              </a:ext>
            </a:extLst>
          </p:cNvPr>
          <p:cNvSpPr/>
          <p:nvPr/>
        </p:nvSpPr>
        <p:spPr>
          <a:xfrm rot="-1349654">
            <a:off x="5497598" y="7174180"/>
            <a:ext cx="2161158" cy="1023849"/>
          </a:xfrm>
          <a:custGeom>
            <a:avLst/>
            <a:gdLst/>
            <a:ahLst/>
            <a:cxnLst/>
            <a:rect l="l" t="t" r="r" b="b"/>
            <a:pathLst>
              <a:path w="2161158" h="1023849">
                <a:moveTo>
                  <a:pt x="0" y="0"/>
                </a:moveTo>
                <a:lnTo>
                  <a:pt x="2161158" y="0"/>
                </a:lnTo>
                <a:lnTo>
                  <a:pt x="2161158" y="1023849"/>
                </a:lnTo>
                <a:lnTo>
                  <a:pt x="0" y="1023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CB3732-79CB-406C-B1C3-D4F89F075E80}"/>
              </a:ext>
            </a:extLst>
          </p:cNvPr>
          <p:cNvSpPr/>
          <p:nvPr/>
        </p:nvSpPr>
        <p:spPr>
          <a:xfrm rot="18900000" flipH="1">
            <a:off x="17094655" y="52188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9BE2E1B-1485-4729-BEFA-DA3AAC87BF98}"/>
              </a:ext>
            </a:extLst>
          </p:cNvPr>
          <p:cNvSpPr/>
          <p:nvPr/>
        </p:nvSpPr>
        <p:spPr>
          <a:xfrm rot="2700000">
            <a:off x="102055" y="365939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7772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H="1" flipV="1">
            <a:off x="14935200" y="4646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1B5292CE-96DE-4EAE-BEB6-2B37212AB29C}"/>
                  </a:ext>
                </a:extLst>
              </p:cNvPr>
              <p:cNvSpPr txBox="1"/>
              <p:nvPr/>
            </p:nvSpPr>
            <p:spPr>
              <a:xfrm>
                <a:off x="1295400" y="2438432"/>
                <a:ext cx="15644351" cy="704846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/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Sebelumnya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telah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dipelajari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bahwa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Panton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𝐷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Panto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2800">
                                <a:solidFill>
                                  <a:srgbClr val="000000"/>
                                </a:solidFill>
                                <a:latin typeface="Panton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Panto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Panton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=</m:t>
                    </m:r>
                    <m:sSup>
                      <m:sSup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Panton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𝑛𝑥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𝑛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di mana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𝑛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sembarang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bilangan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bulat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Sekarang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diperluas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kasus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𝑛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sembarang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bilangan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rasional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</a:t>
                </a:r>
              </a:p>
              <a:p>
                <a:pPr lvl="0" algn="just"/>
                <a:endParaRPr lang="en-US" sz="2800">
                  <a:solidFill>
                    <a:srgbClr val="000000"/>
                  </a:solidFill>
                  <a:latin typeface="Panton"/>
                </a:endParaRPr>
              </a:p>
              <a:p>
                <a:r>
                  <a:rPr lang="en-US" sz="2800" i="1" err="1">
                    <a:solidFill>
                      <a:srgbClr val="215A6D"/>
                    </a:solidFill>
                    <a:latin typeface="Panton Ultra-Bold"/>
                  </a:rPr>
                  <a:t>Aturan</a:t>
                </a:r>
                <a:r>
                  <a:rPr lang="en-US" sz="2800" i="1">
                    <a:solidFill>
                      <a:srgbClr val="215A6D"/>
                    </a:solidFill>
                    <a:latin typeface="Panton Ultra-Bold"/>
                  </a:rPr>
                  <a:t> </a:t>
                </a:r>
                <a:r>
                  <a:rPr lang="en-US" sz="2800" i="1" err="1">
                    <a:solidFill>
                      <a:srgbClr val="215A6D"/>
                    </a:solidFill>
                    <a:latin typeface="Panton Ultra-Bold"/>
                  </a:rPr>
                  <a:t>Pangkat</a:t>
                </a:r>
                <a:r>
                  <a:rPr lang="en-US" sz="2800" i="1">
                    <a:solidFill>
                      <a:srgbClr val="215A6D"/>
                    </a:solidFill>
                    <a:latin typeface="Panton Ultra-Bold"/>
                  </a:rPr>
                  <a:t> :</a:t>
                </a:r>
                <a:endParaRPr lang="en-ID" sz="2800" i="1">
                  <a:solidFill>
                    <a:srgbClr val="215A6D"/>
                  </a:solidFill>
                  <a:latin typeface="Panton Ultra-Bold"/>
                </a:endParaRPr>
              </a:p>
              <a:p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Misalkan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</a:rPr>
                      <m:t>𝑟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sembarang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bilangan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rasional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</a:rPr>
                      <m:t>&gt;0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</a:t>
                </a:r>
                <a:r>
                  <a:rPr lang="en-ID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800">
                            <a:solidFill>
                              <a:srgbClr val="000000"/>
                            </a:solidFill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</a:rPr>
                          <m:t>𝐷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ID" sz="2800">
                            <a:solidFill>
                              <a:srgbClr val="000000"/>
                            </a:solidFill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2800">
                                <a:solidFill>
                                  <a:srgbClr val="000000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</a:rPr>
                      <m:t>=</m:t>
                    </m:r>
                    <m:sSup>
                      <m:sSupPr>
                        <m:ctrlPr>
                          <a:rPr lang="en-ID" sz="2800">
                            <a:solidFill>
                              <a:srgbClr val="000000"/>
                            </a:solidFill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</a:rPr>
                          <m:t>𝑟𝑥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</a:rPr>
                          <m:t>𝑟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</a:rPr>
                          <m:t>−1</m:t>
                        </m:r>
                      </m:sup>
                    </m:sSup>
                  </m:oMath>
                </a14:m>
                <a:endParaRPr lang="en-ID" sz="28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</a:rPr>
                      <m:t>𝑟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dituliskan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suku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terendah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sebagai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</a:rPr>
                      <m:t>𝑟</m:t>
                    </m:r>
                    <m:r>
                      <a:rPr lang="en-US" sz="2800">
                        <a:solidFill>
                          <a:srgbClr val="000000"/>
                        </a:solidFill>
                      </a:rPr>
                      <m:t>=</m:t>
                    </m:r>
                    <m:f>
                      <m:fPr>
                        <m:ctrlPr>
                          <a:rPr lang="en-ID" sz="2800">
                            <a:solidFill>
                              <a:srgbClr val="000000"/>
                            </a:solidFill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</a:rPr>
                          <m:t>𝑝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</a:rPr>
                          <m:t>𝑞</m:t>
                        </m:r>
                      </m:den>
                    </m:f>
                    <m:r>
                      <a:rPr lang="en-US" sz="2800">
                        <a:solidFill>
                          <a:srgbClr val="000000"/>
                        </a:solidFill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di mana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</a:rPr>
                      <m:t>𝑞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ganjil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800">
                            <a:solidFill>
                              <a:srgbClr val="000000"/>
                            </a:solidFill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</a:rPr>
                          <m:t>𝐷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ID" sz="2800">
                            <a:solidFill>
                              <a:srgbClr val="000000"/>
                            </a:solidFill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2800">
                                <a:solidFill>
                                  <a:srgbClr val="000000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</a:rPr>
                      <m:t>=</m:t>
                    </m:r>
                    <m:sSup>
                      <m:sSupPr>
                        <m:ctrlPr>
                          <a:rPr lang="en-ID" sz="2800">
                            <a:solidFill>
                              <a:srgbClr val="000000"/>
                            </a:solidFill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</a:rPr>
                          <m:t>𝑟𝑥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</a:rPr>
                          <m:t>𝑟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semua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</a:rPr>
                      <m:t>𝑥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</a:t>
                </a:r>
              </a:p>
              <a:p>
                <a:pPr algn="just"/>
                <a:endParaRPr lang="en-US" sz="28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2800" i="1" err="1">
                    <a:solidFill>
                      <a:srgbClr val="215A6D"/>
                    </a:solidFill>
                    <a:latin typeface="Panton Ultra-Bold"/>
                  </a:rPr>
                  <a:t>Bukti</a:t>
                </a:r>
                <a:r>
                  <a:rPr lang="en-US" sz="2800" i="1">
                    <a:solidFill>
                      <a:srgbClr val="215A6D"/>
                    </a:solidFill>
                    <a:latin typeface="Panton Ultra-Bold"/>
                  </a:rPr>
                  <a:t> :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Karena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𝑟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rasional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𝑟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dituliskan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sebagai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Panton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𝑝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, di mana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𝑝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𝑞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bilangan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bulat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𝑞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&gt;0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Misalkan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𝑦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=</m:t>
                    </m:r>
                    <m:sSup>
                      <m:sSup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Panton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𝑟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=</m:t>
                    </m:r>
                    <m:sSup>
                      <m:sSup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Panton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ID" sz="2800">
                                <a:solidFill>
                                  <a:srgbClr val="000000"/>
                                </a:solidFill>
                                <a:latin typeface="Panton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Panton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Panton"/>
                              </a:rPr>
                              <m:t>𝑞</m:t>
                            </m:r>
                          </m:den>
                        </m:f>
                      </m:sup>
                    </m:sSup>
                  </m:oMath>
                </a14:m>
                <a:r>
                  <a:rPr lang="en-ID" sz="2800">
                    <a:solidFill>
                      <a:srgbClr val="000000"/>
                    </a:solidFill>
                    <a:latin typeface="Panton"/>
                  </a:rPr>
                  <a:t> ,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r>
                  <a:rPr lang="en-ID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Panton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𝑦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𝑞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=</m:t>
                    </m:r>
                    <m:sSup>
                      <m:sSup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Panton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ID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dan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diferensiasi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Panton"/>
                  </a:rPr>
                  <a:t>implisit</a:t>
                </a:r>
                <a:r>
                  <a:rPr lang="en-ID" sz="28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𝑞</m:t>
                    </m:r>
                    <m:sSup>
                      <m:sSup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Panton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𝑦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𝑞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Panton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𝐷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𝑥</m:t>
                        </m:r>
                      </m:sub>
                    </m:sSub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𝑦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Panton"/>
                      </a:rPr>
                      <m:t>=</m:t>
                    </m:r>
                    <m:sSup>
                      <m:sSupPr>
                        <m:ctrlPr>
                          <a:rPr lang="en-ID" sz="2800">
                            <a:solidFill>
                              <a:srgbClr val="000000"/>
                            </a:solidFill>
                            <a:latin typeface="Panton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𝑝𝑥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𝑝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Panton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D" sz="2800">
                    <a:solidFill>
                      <a:srgbClr val="000000"/>
                    </a:solidFill>
                    <a:latin typeface="Panton"/>
                  </a:rPr>
                  <a:t> . </a:t>
                </a:r>
                <a:r>
                  <a:rPr lang="en-US" sz="2800">
                    <a:solidFill>
                      <a:srgbClr val="000000"/>
                    </a:solidFill>
                    <a:latin typeface="Panton"/>
                  </a:rPr>
                  <a:t>Jadi,</a:t>
                </a:r>
                <a:endParaRPr lang="en-ID" sz="28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</m:ctrlPr>
                        </m:sSubPr>
                        <m:e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𝐷</m:t>
                          </m:r>
                        </m:e>
                        <m:sub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𝑥</m:t>
                          </m:r>
                        </m:sub>
                      </m:sSub>
                      <m:r>
                        <a:rPr lang="en-US" sz="2800">
                          <a:solidFill>
                            <a:srgbClr val="000000"/>
                          </a:solidFill>
                          <a:latin typeface="Panton"/>
                        </a:rPr>
                        <m:t>𝑦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Panton"/>
                        </a:rPr>
                        <m:t>=</m:t>
                      </m:r>
                      <m:f>
                        <m:f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𝑝𝑥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𝑝</m:t>
                              </m:r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𝑞</m:t>
                              </m:r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800">
                          <a:solidFill>
                            <a:srgbClr val="000000"/>
                          </a:solidFill>
                          <a:latin typeface="Panton"/>
                        </a:rPr>
                        <m:t>=</m:t>
                      </m:r>
                      <m:f>
                        <m:f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𝑝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𝑝</m:t>
                              </m:r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ID" sz="2800">
                                      <a:solidFill>
                                        <a:srgbClr val="000000"/>
                                      </a:solidFill>
                                      <a:latin typeface="Panto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Panton"/>
                                    </a:rPr>
                                    <m:t>(</m:t>
                                  </m:r>
                                  <m: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Panton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ID" sz="2800">
                                          <a:solidFill>
                                            <a:srgbClr val="000000"/>
                                          </a:solidFill>
                                          <a:latin typeface="Panto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Panton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Panton"/>
                                        </a:rPr>
                                        <m:t>𝑞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𝑞</m:t>
                              </m:r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 </m:t>
                          </m:r>
                        </m:den>
                      </m:f>
                      <m:r>
                        <a:rPr lang="en-US" sz="2800">
                          <a:solidFill>
                            <a:srgbClr val="000000"/>
                          </a:solidFill>
                          <a:latin typeface="Panton"/>
                        </a:rPr>
                        <m:t>=</m:t>
                      </m:r>
                      <m:f>
                        <m:f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𝑝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𝑝</m:t>
                              </m:r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𝑝</m:t>
                              </m:r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D" sz="2800">
                                      <a:solidFill>
                                        <a:srgbClr val="000000"/>
                                      </a:solidFill>
                                      <a:latin typeface="Panton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Panton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Panton"/>
                                    </a:rPr>
                                    <m:t>𝑞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 </m:t>
                          </m:r>
                        </m:den>
                      </m:f>
                      <m:r>
                        <a:rPr lang="en-US" sz="2800">
                          <a:solidFill>
                            <a:srgbClr val="000000"/>
                          </a:solidFill>
                          <a:latin typeface="Panton"/>
                        </a:rPr>
                        <m:t>=</m:t>
                      </m:r>
                      <m:f>
                        <m:f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𝑝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𝑞</m:t>
                          </m:r>
                        </m:den>
                      </m:f>
                      <m:sSup>
                        <m:sSup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𝑥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𝑝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−1−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𝑝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+</m:t>
                          </m:r>
                          <m:f>
                            <m:f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𝑞</m:t>
                              </m:r>
                            </m:den>
                          </m:f>
                        </m:sup>
                      </m:sSup>
                      <m:r>
                        <a:rPr lang="en-US" sz="2800">
                          <a:solidFill>
                            <a:srgbClr val="000000"/>
                          </a:solidFill>
                          <a:latin typeface="Panton"/>
                        </a:rPr>
                        <m:t>=</m:t>
                      </m:r>
                      <m:f>
                        <m:f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𝑝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𝑞</m:t>
                          </m:r>
                        </m:den>
                      </m:f>
                      <m:sSup>
                        <m:sSup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ID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Panton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−1</m:t>
                          </m:r>
                        </m:sup>
                      </m:sSup>
                      <m:r>
                        <a:rPr lang="en-US" sz="2800">
                          <a:solidFill>
                            <a:srgbClr val="000000"/>
                          </a:solidFill>
                          <a:latin typeface="Panton"/>
                        </a:rPr>
                        <m:t>=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Panton"/>
                        </a:rPr>
                        <m:t>𝑟</m:t>
                      </m:r>
                      <m:sSup>
                        <m:sSupPr>
                          <m:ctrlPr>
                            <a:rPr lang="en-ID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𝑥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𝑟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Panton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D" sz="28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endParaRPr lang="en-ID" sz="28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1B5292CE-96DE-4EAE-BEB6-2B37212AB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38432"/>
                <a:ext cx="15644351" cy="7048468"/>
              </a:xfrm>
              <a:prstGeom prst="rect">
                <a:avLst/>
              </a:prstGeom>
              <a:blipFill>
                <a:blip r:embed="rId6"/>
                <a:stretch>
                  <a:fillRect l="-1403" t="-1384" r="-136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65B6E07-8FD8-4DB2-BDB4-68FF617A9B84}"/>
              </a:ext>
            </a:extLst>
          </p:cNvPr>
          <p:cNvSpPr/>
          <p:nvPr/>
        </p:nvSpPr>
        <p:spPr>
          <a:xfrm>
            <a:off x="1028700" y="495300"/>
            <a:ext cx="5448300" cy="986471"/>
          </a:xfrm>
          <a:prstGeom prst="rect">
            <a:avLst/>
          </a:prstGeom>
          <a:solidFill>
            <a:srgbClr val="C6E4EE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F7156AB-E598-4956-B2EA-B7A6CA44D270}"/>
              </a:ext>
            </a:extLst>
          </p:cNvPr>
          <p:cNvSpPr txBox="1"/>
          <p:nvPr/>
        </p:nvSpPr>
        <p:spPr>
          <a:xfrm>
            <a:off x="-1036384" y="110689"/>
            <a:ext cx="9486900" cy="124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err="1">
                <a:solidFill>
                  <a:srgbClr val="215A6D"/>
                </a:solidFill>
                <a:latin typeface="Panton Ultra-Bold"/>
              </a:rPr>
              <a:t>Turunan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Implisit</a:t>
            </a:r>
            <a:endParaRPr lang="en-US" sz="4800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BE5C1FCD-12AB-4705-8FCD-DBD7F9CC9B98}"/>
              </a:ext>
            </a:extLst>
          </p:cNvPr>
          <p:cNvSpPr txBox="1"/>
          <p:nvPr/>
        </p:nvSpPr>
        <p:spPr>
          <a:xfrm>
            <a:off x="5219700" y="1028700"/>
            <a:ext cx="7886700" cy="1214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3600" i="1" err="1">
                <a:solidFill>
                  <a:srgbClr val="215A6D"/>
                </a:solidFill>
                <a:latin typeface="Panton Ultra-Bold"/>
              </a:rPr>
              <a:t>Aturan</a:t>
            </a:r>
            <a:r>
              <a:rPr lang="en-US" sz="3600" i="1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3600" i="1" err="1">
                <a:solidFill>
                  <a:srgbClr val="215A6D"/>
                </a:solidFill>
                <a:latin typeface="Panton Ultra-Bold"/>
              </a:rPr>
              <a:t>Pangkat</a:t>
            </a:r>
            <a:r>
              <a:rPr lang="en-US" sz="3600" i="1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3600" i="1" err="1">
                <a:solidFill>
                  <a:srgbClr val="215A6D"/>
                </a:solidFill>
                <a:latin typeface="Panton Ultra-Bold"/>
              </a:rPr>
              <a:t>Lagi</a:t>
            </a:r>
            <a:endParaRPr lang="en-US" sz="3600" i="1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5E7FD579-F1DB-4D77-976B-502C06C5A19D}"/>
              </a:ext>
            </a:extLst>
          </p:cNvPr>
          <p:cNvSpPr/>
          <p:nvPr/>
        </p:nvSpPr>
        <p:spPr>
          <a:xfrm rot="-1772763">
            <a:off x="295044" y="8162026"/>
            <a:ext cx="1734011" cy="1734011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0DB30A-9B68-4C39-BE1C-ED1905A1996B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86592D-77FE-4B33-B631-701BA3D9F8BC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6154778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7772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H="1" flipV="1">
            <a:off x="14935200" y="4646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5B6E07-8FD8-4DB2-BDB4-68FF617A9B84}"/>
              </a:ext>
            </a:extLst>
          </p:cNvPr>
          <p:cNvSpPr/>
          <p:nvPr/>
        </p:nvSpPr>
        <p:spPr>
          <a:xfrm>
            <a:off x="1028700" y="495300"/>
            <a:ext cx="5448300" cy="986471"/>
          </a:xfrm>
          <a:prstGeom prst="rect">
            <a:avLst/>
          </a:prstGeom>
          <a:solidFill>
            <a:srgbClr val="C6E4EE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F7156AB-E598-4956-B2EA-B7A6CA44D270}"/>
              </a:ext>
            </a:extLst>
          </p:cNvPr>
          <p:cNvSpPr txBox="1"/>
          <p:nvPr/>
        </p:nvSpPr>
        <p:spPr>
          <a:xfrm>
            <a:off x="-1036384" y="110689"/>
            <a:ext cx="9486900" cy="124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err="1">
                <a:solidFill>
                  <a:srgbClr val="215A6D"/>
                </a:solidFill>
                <a:latin typeface="Panton Ultra-Bold"/>
              </a:rPr>
              <a:t>Turunan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Implisit</a:t>
            </a:r>
            <a:endParaRPr lang="en-US" sz="4800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BE5C1FCD-12AB-4705-8FCD-DBD7F9CC9B98}"/>
              </a:ext>
            </a:extLst>
          </p:cNvPr>
          <p:cNvSpPr txBox="1"/>
          <p:nvPr/>
        </p:nvSpPr>
        <p:spPr>
          <a:xfrm>
            <a:off x="5219700" y="1028700"/>
            <a:ext cx="7886700" cy="1214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3600" i="1" err="1">
                <a:solidFill>
                  <a:srgbClr val="215A6D"/>
                </a:solidFill>
                <a:latin typeface="Panton Ultra-Bold"/>
              </a:rPr>
              <a:t>Aturan</a:t>
            </a:r>
            <a:r>
              <a:rPr lang="en-US" sz="3600" i="1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3600" i="1" err="1">
                <a:solidFill>
                  <a:srgbClr val="215A6D"/>
                </a:solidFill>
                <a:latin typeface="Panton Ultra-Bold"/>
              </a:rPr>
              <a:t>Pangkat</a:t>
            </a:r>
            <a:r>
              <a:rPr lang="en-US" sz="3600" i="1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3600" i="1" err="1">
                <a:solidFill>
                  <a:srgbClr val="215A6D"/>
                </a:solidFill>
                <a:latin typeface="Panton Ultra-Bold"/>
              </a:rPr>
              <a:t>Lagi</a:t>
            </a:r>
            <a:endParaRPr lang="en-US" sz="3600" i="1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31AE9E62-83B7-4913-A3F4-84E110DC683D}"/>
              </a:ext>
            </a:extLst>
          </p:cNvPr>
          <p:cNvSpPr txBox="1"/>
          <p:nvPr/>
        </p:nvSpPr>
        <p:spPr>
          <a:xfrm>
            <a:off x="7391401" y="2790546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Contoh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78F011C5-0221-454C-A163-9A2EBE2E7DCD}"/>
                  </a:ext>
                </a:extLst>
              </p:cNvPr>
              <p:cNvSpPr txBox="1"/>
              <p:nvPr/>
            </p:nvSpPr>
            <p:spPr>
              <a:xfrm>
                <a:off x="1729249" y="3453210"/>
                <a:ext cx="15644351" cy="6818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Jika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ID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ID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carilah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78F011C5-0221-454C-A163-9A2EBE2E7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249" y="3453210"/>
                <a:ext cx="15644351" cy="681853"/>
              </a:xfrm>
              <a:prstGeom prst="rect">
                <a:avLst/>
              </a:prstGeom>
              <a:blipFill>
                <a:blip r:embed="rId6"/>
                <a:stretch>
                  <a:fillRect b="-3571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5">
            <a:extLst>
              <a:ext uri="{FF2B5EF4-FFF2-40B4-BE49-F238E27FC236}">
                <a16:creationId xmlns:a16="http://schemas.microsoft.com/office/drawing/2014/main" id="{8B6F2708-8F7D-4A59-AE0B-2DA0F0305101}"/>
              </a:ext>
            </a:extLst>
          </p:cNvPr>
          <p:cNvSpPr txBox="1"/>
          <p:nvPr/>
        </p:nvSpPr>
        <p:spPr>
          <a:xfrm>
            <a:off x="7444249" y="4508814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Penyelesaian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A2CFAB-323E-4D25-B53A-894F493FBBCF}"/>
                  </a:ext>
                </a:extLst>
              </p:cNvPr>
              <p:cNvSpPr txBox="1"/>
              <p:nvPr/>
            </p:nvSpPr>
            <p:spPr>
              <a:xfrm>
                <a:off x="2867026" y="5248021"/>
                <a:ext cx="12420600" cy="36616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Dengan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menggunakan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Aturan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Pangkat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dan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Aturan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Rantai</a:t>
                </a:r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320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diperoleh</a:t>
                </a:r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ID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ID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=2∙</m:t>
                      </m:r>
                      <m:f>
                        <m:f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ID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ID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∙(2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ID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D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ID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 </a:t>
                </a:r>
                <a:endParaRPr lang="en-ID" sz="3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A2CFAB-323E-4D25-B53A-894F493FB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026" y="5248021"/>
                <a:ext cx="12420600" cy="3661643"/>
              </a:xfrm>
              <a:prstGeom prst="rect">
                <a:avLst/>
              </a:prstGeom>
              <a:blipFill>
                <a:blip r:embed="rId7"/>
                <a:stretch>
                  <a:fillRect l="-1963" t="-349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5">
            <a:extLst>
              <a:ext uri="{FF2B5EF4-FFF2-40B4-BE49-F238E27FC236}">
                <a16:creationId xmlns:a16="http://schemas.microsoft.com/office/drawing/2014/main" id="{AC8293A4-52E1-4793-8DE5-FFB5AEACA5A7}"/>
              </a:ext>
            </a:extLst>
          </p:cNvPr>
          <p:cNvSpPr/>
          <p:nvPr/>
        </p:nvSpPr>
        <p:spPr>
          <a:xfrm rot="-1772763">
            <a:off x="-124861" y="7228487"/>
            <a:ext cx="2659891" cy="2659891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148747-6083-4375-9D28-2CE8E0A2D1B3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D3F5E89-0A61-4C0C-8EC7-E3A5BC1091AC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75695316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6C8A3BA7-C21E-4877-A275-36C8D9CCFE17}"/>
              </a:ext>
            </a:extLst>
          </p:cNvPr>
          <p:cNvSpPr/>
          <p:nvPr/>
        </p:nvSpPr>
        <p:spPr>
          <a:xfrm>
            <a:off x="1662380" y="1761834"/>
            <a:ext cx="15342593" cy="7249155"/>
          </a:xfrm>
          <a:custGeom>
            <a:avLst/>
            <a:gdLst/>
            <a:ahLst/>
            <a:cxnLst/>
            <a:rect l="l" t="t" r="r" b="b"/>
            <a:pathLst>
              <a:path w="11154556" h="5270368">
                <a:moveTo>
                  <a:pt x="0" y="0"/>
                </a:moveTo>
                <a:lnTo>
                  <a:pt x="11154556" y="0"/>
                </a:lnTo>
                <a:lnTo>
                  <a:pt x="11154556" y="5270368"/>
                </a:lnTo>
                <a:lnTo>
                  <a:pt x="0" y="527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1645"/>
            </a:stretch>
          </a:blipFill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13668A-15E3-44FF-B53E-B321D5A33792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0" y="0"/>
            <a:ext cx="4829423" cy="4662589"/>
          </a:xfrm>
          <a:custGeom>
            <a:avLst/>
            <a:gdLst/>
            <a:ahLst/>
            <a:cxnLst/>
            <a:rect l="l" t="t" r="r" b="b"/>
            <a:pathLst>
              <a:path w="4829423" h="4662589">
                <a:moveTo>
                  <a:pt x="0" y="0"/>
                </a:moveTo>
                <a:lnTo>
                  <a:pt x="4829423" y="0"/>
                </a:lnTo>
                <a:lnTo>
                  <a:pt x="4829423" y="4662589"/>
                </a:lnTo>
                <a:lnTo>
                  <a:pt x="0" y="46625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60310" y="6549598"/>
            <a:ext cx="4527690" cy="3737402"/>
          </a:xfrm>
          <a:custGeom>
            <a:avLst/>
            <a:gdLst/>
            <a:ahLst/>
            <a:cxnLst/>
            <a:rect l="l" t="t" r="r" b="b"/>
            <a:pathLst>
              <a:path w="4984890" h="4114800">
                <a:moveTo>
                  <a:pt x="0" y="0"/>
                </a:moveTo>
                <a:lnTo>
                  <a:pt x="4984890" y="0"/>
                </a:lnTo>
                <a:lnTo>
                  <a:pt x="4984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89C7B8-5F01-4494-9AC2-C6345C87D29B}"/>
              </a:ext>
            </a:extLst>
          </p:cNvPr>
          <p:cNvSpPr/>
          <p:nvPr/>
        </p:nvSpPr>
        <p:spPr>
          <a:xfrm rot="2873825" flipV="1">
            <a:off x="-848759" y="9429746"/>
            <a:ext cx="4212282" cy="417041"/>
          </a:xfrm>
          <a:custGeom>
            <a:avLst/>
            <a:gdLst>
              <a:gd name="connsiteX0" fmla="*/ 4087780 w 4212282"/>
              <a:gd name="connsiteY0" fmla="*/ 0 h 417041"/>
              <a:gd name="connsiteX1" fmla="*/ 4212282 w 4212282"/>
              <a:gd name="connsiteY1" fmla="*/ 137775 h 417041"/>
              <a:gd name="connsiteX2" fmla="*/ 4212282 w 4212282"/>
              <a:gd name="connsiteY2" fmla="*/ 0 h 417041"/>
              <a:gd name="connsiteX3" fmla="*/ 0 w 4212282"/>
              <a:gd name="connsiteY3" fmla="*/ 417041 h 417041"/>
              <a:gd name="connsiteX4" fmla="*/ 3168946 w 4212282"/>
              <a:gd name="connsiteY4" fmla="*/ 417041 h 417041"/>
              <a:gd name="connsiteX5" fmla="*/ 2792082 w 4212282"/>
              <a:gd name="connsiteY5" fmla="*/ 0 h 417041"/>
              <a:gd name="connsiteX6" fmla="*/ 461501 w 4212282"/>
              <a:gd name="connsiteY6" fmla="*/ 0 h 41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282" h="417041">
                <a:moveTo>
                  <a:pt x="4087780" y="0"/>
                </a:moveTo>
                <a:lnTo>
                  <a:pt x="4212282" y="137775"/>
                </a:lnTo>
                <a:lnTo>
                  <a:pt x="4212282" y="0"/>
                </a:lnTo>
                <a:close/>
                <a:moveTo>
                  <a:pt x="0" y="417041"/>
                </a:moveTo>
                <a:lnTo>
                  <a:pt x="3168946" y="417041"/>
                </a:lnTo>
                <a:lnTo>
                  <a:pt x="2792082" y="0"/>
                </a:lnTo>
                <a:lnTo>
                  <a:pt x="46150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94016" y="2219146"/>
            <a:ext cx="14499967" cy="612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9900">
                <a:solidFill>
                  <a:srgbClr val="215A6D"/>
                </a:solidFill>
                <a:latin typeface="Panton Ultra-Bold"/>
              </a:rPr>
              <a:t>TERIMA KASIH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DB88A28-A030-4065-AE2E-87F48A152BAD}"/>
              </a:ext>
            </a:extLst>
          </p:cNvPr>
          <p:cNvSpPr/>
          <p:nvPr/>
        </p:nvSpPr>
        <p:spPr>
          <a:xfrm rot="-1772763">
            <a:off x="15176824" y="431888"/>
            <a:ext cx="2659891" cy="2659891"/>
          </a:xfrm>
          <a:custGeom>
            <a:avLst/>
            <a:gdLst/>
            <a:ahLst/>
            <a:cxnLst/>
            <a:rect l="l" t="t" r="r" b="b"/>
            <a:pathLst>
              <a:path w="2659891" h="2659891">
                <a:moveTo>
                  <a:pt x="0" y="0"/>
                </a:moveTo>
                <a:lnTo>
                  <a:pt x="2659891" y="0"/>
                </a:lnTo>
                <a:lnTo>
                  <a:pt x="2659891" y="2659890"/>
                </a:lnTo>
                <a:lnTo>
                  <a:pt x="0" y="26598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4F2E22C-A54C-4F4A-A3F0-5B031E75D4EA}"/>
              </a:ext>
            </a:extLst>
          </p:cNvPr>
          <p:cNvSpPr/>
          <p:nvPr/>
        </p:nvSpPr>
        <p:spPr>
          <a:xfrm rot="2700000">
            <a:off x="8856437" y="91050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8562234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7772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289315" y="1647106"/>
                <a:ext cx="15821025" cy="750186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5880"/>
                  </a:lnSpc>
                </a:pP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Dimisalkan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mencari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tersebut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dicari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hasilnya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tetapi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pertama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kali yang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harus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dilakukan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harus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memperkalikan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60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faktor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kuadrat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dan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kemudian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mendiferensiasikan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polinomial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dihasilan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.</a:t>
                </a:r>
              </a:p>
              <a:p>
                <a:pPr algn="just">
                  <a:lnSpc>
                    <a:spcPts val="5880"/>
                  </a:lnSpc>
                </a:pPr>
                <a:endParaRPr lang="en-US" sz="4000">
                  <a:solidFill>
                    <a:srgbClr val="000000"/>
                  </a:solidFill>
                  <a:latin typeface="Panton"/>
                </a:endParaRPr>
              </a:p>
              <a:p>
                <a:pPr algn="just">
                  <a:lnSpc>
                    <a:spcPts val="5880"/>
                  </a:lnSpc>
                </a:pP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Misal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percobaan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mencari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4000" b="1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ID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D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𝟑𝐱</m:t>
                        </m:r>
                      </m:e>
                    </m:func>
                  </m:oMath>
                </a14:m>
                <a:endParaRPr lang="en-ID" sz="4000" b="1">
                  <a:solidFill>
                    <a:srgbClr val="000000"/>
                  </a:solidFill>
                  <a:latin typeface="Panton"/>
                </a:endParaRPr>
              </a:p>
              <a:p>
                <a:pPr algn="just">
                  <a:lnSpc>
                    <a:spcPts val="5880"/>
                  </a:lnSpc>
                </a:pP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pencarian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mungkin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menggunakan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beberapa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identitas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trigonometri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untuk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mereduksikannya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menjadi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sesuatu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tergantung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kepada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serta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dan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kemudian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menggunakan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aturan-aturan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pencarian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telah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ada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40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15" y="1647106"/>
                <a:ext cx="15821025" cy="7501862"/>
              </a:xfrm>
              <a:prstGeom prst="rect">
                <a:avLst/>
              </a:prstGeom>
              <a:blipFill>
                <a:blip r:embed="rId4"/>
                <a:stretch>
                  <a:fillRect l="-1965" t="-975" r="-1927" b="-316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5">
            <a:extLst>
              <a:ext uri="{FF2B5EF4-FFF2-40B4-BE49-F238E27FC236}">
                <a16:creationId xmlns:a16="http://schemas.microsoft.com/office/drawing/2014/main" id="{3E134BA1-25B6-4829-BA88-C7999FF55011}"/>
              </a:ext>
            </a:extLst>
          </p:cNvPr>
          <p:cNvSpPr txBox="1"/>
          <p:nvPr/>
        </p:nvSpPr>
        <p:spPr>
          <a:xfrm>
            <a:off x="4400550" y="39639"/>
            <a:ext cx="9486900" cy="1377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ATURAN RANTAI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V="1">
            <a:off x="1" y="-38101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FD2C68D-A131-465D-ABC0-B8240B77DB43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7876AE-793F-437A-B64E-97BF1B21E011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FE45F6-1506-44DB-9AD0-0FBF92857005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3248208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85900"/>
            <a:ext cx="16230600" cy="7772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55152" y="8329807"/>
            <a:ext cx="2432848" cy="2008206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250551" y="2626240"/>
                <a:ext cx="15821025" cy="503452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Untunglah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terdapat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cara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lebih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baik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dan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efisien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mencari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tersebut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yaitu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setelah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mempelajari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Aturan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Rantai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didapatlan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jawaban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=60</m:t>
                    </m:r>
                    <m:sSup>
                      <m:sSup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59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dan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ID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40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 </a:t>
                </a:r>
                <a:endParaRPr lang="en-ID" sz="40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demikian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Aturan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Rantai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sangat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penting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sehingga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akan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jarang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mendiferensiasikan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tanpa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Panton"/>
                  </a:rPr>
                  <a:t>menggunakannya</a:t>
                </a:r>
                <a:r>
                  <a:rPr lang="en-US" sz="4000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40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551" y="2626240"/>
                <a:ext cx="15821025" cy="5034520"/>
              </a:xfrm>
              <a:prstGeom prst="rect">
                <a:avLst/>
              </a:prstGeom>
              <a:blipFill>
                <a:blip r:embed="rId4"/>
                <a:stretch>
                  <a:fillRect l="-1927" t="-3027" r="-1965" b="-52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5">
            <a:extLst>
              <a:ext uri="{FF2B5EF4-FFF2-40B4-BE49-F238E27FC236}">
                <a16:creationId xmlns:a16="http://schemas.microsoft.com/office/drawing/2014/main" id="{3E134BA1-25B6-4829-BA88-C7999FF55011}"/>
              </a:ext>
            </a:extLst>
          </p:cNvPr>
          <p:cNvSpPr txBox="1"/>
          <p:nvPr/>
        </p:nvSpPr>
        <p:spPr>
          <a:xfrm>
            <a:off x="4400550" y="39639"/>
            <a:ext cx="9486900" cy="1377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15A6D"/>
                </a:solidFill>
                <a:latin typeface="Panton Ultra-Bold"/>
              </a:rPr>
              <a:t>ATURAN RANTAI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7A973BC0-D4ED-4B00-92AC-D5B9957A5B3D}"/>
              </a:ext>
            </a:extLst>
          </p:cNvPr>
          <p:cNvSpPr/>
          <p:nvPr/>
        </p:nvSpPr>
        <p:spPr>
          <a:xfrm flipV="1">
            <a:off x="1" y="-38101"/>
            <a:ext cx="3371849" cy="2057400"/>
          </a:xfrm>
          <a:custGeom>
            <a:avLst/>
            <a:gdLst/>
            <a:ahLst/>
            <a:cxnLst/>
            <a:rect l="l" t="t" r="r" b="b"/>
            <a:pathLst>
              <a:path w="3622463" h="2252513">
                <a:moveTo>
                  <a:pt x="0" y="0"/>
                </a:moveTo>
                <a:lnTo>
                  <a:pt x="3622463" y="0"/>
                </a:lnTo>
                <a:lnTo>
                  <a:pt x="3622463" y="2252513"/>
                </a:lnTo>
                <a:lnTo>
                  <a:pt x="0" y="22525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D1550CE-D048-49CA-8906-1FA7D2A1907E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81E785-740A-4494-AC56-67758313447E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286160-C7DF-4686-B60A-BB6F014A8128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3950803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C6E4EE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-1" y="7648982"/>
            <a:ext cx="1779463" cy="2638018"/>
          </a:xfrm>
          <a:custGeom>
            <a:avLst/>
            <a:gdLst/>
            <a:ahLst/>
            <a:cxnLst/>
            <a:rect l="l" t="t" r="r" b="b"/>
            <a:pathLst>
              <a:path w="2081715" h="3086100">
                <a:moveTo>
                  <a:pt x="2081715" y="0"/>
                </a:moveTo>
                <a:lnTo>
                  <a:pt x="0" y="0"/>
                </a:lnTo>
                <a:lnTo>
                  <a:pt x="0" y="3086100"/>
                </a:lnTo>
                <a:lnTo>
                  <a:pt x="2081715" y="3086100"/>
                </a:lnTo>
                <a:lnTo>
                  <a:pt x="20817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402220" y="1547017"/>
                <a:ext cx="15644351" cy="757906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5880"/>
                  </a:lnSpc>
                </a:pP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Dimisalkan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sebuah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contoh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Nina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berlari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dua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kali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lebih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cepat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daripada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Dian, dan Dian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berlari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tiga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kali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lebih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cepat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daripada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Andi,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Nina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berlari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3=6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kali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lebih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cepat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daripada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Andi.</a:t>
                </a:r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 algn="just">
                  <a:lnSpc>
                    <a:spcPts val="5880"/>
                  </a:lnSpc>
                </a:pP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 </a:t>
                </a:r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 algn="just">
                  <a:lnSpc>
                    <a:spcPts val="5880"/>
                  </a:lnSpc>
                </a:pP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Meninjau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komposit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dimisalkan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didapatkan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sebagai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Misalkan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berubah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dua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kali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, dan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berubah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tiga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kali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Seberapa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cepat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perubahan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dari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Pernyataan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”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berubah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dua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kali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” dan “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berubah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tiga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kali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kecepatan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”,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dapat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dinyatakan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sebagai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berikut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:</a:t>
                </a:r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 algn="ctr">
                  <a:lnSpc>
                    <a:spcPts val="588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den>
                    </m:f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    dan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D" sz="36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20" y="1547017"/>
                <a:ext cx="15644351" cy="7579062"/>
              </a:xfrm>
              <a:prstGeom prst="rect">
                <a:avLst/>
              </a:prstGeom>
              <a:blipFill>
                <a:blip r:embed="rId6"/>
                <a:stretch>
                  <a:fillRect l="-1754" t="-241" r="-1793" b="-104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F2479DA-98E4-491C-AD11-AF1186A353C5}"/>
              </a:ext>
            </a:extLst>
          </p:cNvPr>
          <p:cNvSpPr/>
          <p:nvPr/>
        </p:nvSpPr>
        <p:spPr>
          <a:xfrm>
            <a:off x="1028700" y="495300"/>
            <a:ext cx="9715500" cy="986471"/>
          </a:xfrm>
          <a:prstGeom prst="rect">
            <a:avLst/>
          </a:prstGeom>
          <a:solidFill>
            <a:schemeClr val="bg1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845FBB-7D99-4F3B-AD8E-1041F03CB5FA}"/>
              </a:ext>
            </a:extLst>
          </p:cNvPr>
          <p:cNvGrpSpPr/>
          <p:nvPr/>
        </p:nvGrpSpPr>
        <p:grpSpPr>
          <a:xfrm>
            <a:off x="171655" y="184631"/>
            <a:ext cx="1607808" cy="1607808"/>
            <a:chOff x="11430000" y="2859884"/>
            <a:chExt cx="1226808" cy="1226808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0442F9E-2EBB-4921-96BE-89422810DFF5}"/>
                </a:ext>
              </a:extLst>
            </p:cNvPr>
            <p:cNvSpPr/>
            <p:nvPr/>
          </p:nvSpPr>
          <p:spPr>
            <a:xfrm>
              <a:off x="11430000" y="2859884"/>
              <a:ext cx="1226808" cy="1226808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CD03E"/>
            </a:solidFill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BA7ABD3-4CEC-425D-91A5-69A81F935738}"/>
                </a:ext>
              </a:extLst>
            </p:cNvPr>
            <p:cNvSpPr/>
            <p:nvPr/>
          </p:nvSpPr>
          <p:spPr>
            <a:xfrm>
              <a:off x="11524370" y="2954254"/>
              <a:ext cx="1038068" cy="1038068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15A6D"/>
            </a:solidFill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2320D3-3CCA-4AA3-BFBC-04DDB453AF9D}"/>
                </a:ext>
              </a:extLst>
            </p:cNvPr>
            <p:cNvSpPr txBox="1"/>
            <p:nvPr/>
          </p:nvSpPr>
          <p:spPr>
            <a:xfrm>
              <a:off x="11717847" y="3057283"/>
              <a:ext cx="651113" cy="656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400">
                  <a:solidFill>
                    <a:srgbClr val="FFFFFF"/>
                  </a:solidFill>
                  <a:latin typeface="Stadio Now Novarese"/>
                </a:rPr>
                <a:t>1</a:t>
              </a:r>
            </a:p>
          </p:txBody>
        </p:sp>
      </p:grpSp>
      <p:sp>
        <p:nvSpPr>
          <p:cNvPr id="22" name="TextBox 5">
            <a:extLst>
              <a:ext uri="{FF2B5EF4-FFF2-40B4-BE49-F238E27FC236}">
                <a16:creationId xmlns:a16="http://schemas.microsoft.com/office/drawing/2014/main" id="{ED6BF210-09FF-4D3E-93CE-9E6139BE1916}"/>
              </a:ext>
            </a:extLst>
          </p:cNvPr>
          <p:cNvSpPr txBox="1"/>
          <p:nvPr/>
        </p:nvSpPr>
        <p:spPr>
          <a:xfrm>
            <a:off x="1272048" y="114300"/>
            <a:ext cx="9486900" cy="124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err="1">
                <a:solidFill>
                  <a:srgbClr val="215A6D"/>
                </a:solidFill>
                <a:latin typeface="Panton Ultra-Bold"/>
              </a:rPr>
              <a:t>Diferensiasi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Fungsi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Komposit</a:t>
            </a:r>
            <a:endParaRPr lang="en-US" sz="4800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FCD344-0B78-4CD6-BFF4-7A0F340DBBE3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AB1EA9-71EB-46BC-A239-BD4600CD3F5D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1FBBB37-3490-4C83-A932-EE5427F212B2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C6E4EE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-1" y="7648982"/>
            <a:ext cx="1779463" cy="2638018"/>
          </a:xfrm>
          <a:custGeom>
            <a:avLst/>
            <a:gdLst/>
            <a:ahLst/>
            <a:cxnLst/>
            <a:rect l="l" t="t" r="r" b="b"/>
            <a:pathLst>
              <a:path w="2081715" h="3086100">
                <a:moveTo>
                  <a:pt x="2081715" y="0"/>
                </a:moveTo>
                <a:lnTo>
                  <a:pt x="0" y="0"/>
                </a:lnTo>
                <a:lnTo>
                  <a:pt x="0" y="3086100"/>
                </a:lnTo>
                <a:lnTo>
                  <a:pt x="2081715" y="3086100"/>
                </a:lnTo>
                <a:lnTo>
                  <a:pt x="20817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402220" y="3130128"/>
                <a:ext cx="15644351" cy="32678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Terlihat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sama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pada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pernyataan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awal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yang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seperti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laju-laju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dikalikan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yaitu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laju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perubahan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terhadap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seharusnya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sama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laju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perubahan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terhadap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dikalikan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laju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perubahan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terhadap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Dengan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kata lain:</a:t>
                </a:r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Yang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kemudian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disebut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sebagai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Aturan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Rantai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.</a:t>
                </a:r>
                <a:endParaRPr lang="en-ID" sz="36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20" y="3130128"/>
                <a:ext cx="15644351" cy="3267818"/>
              </a:xfrm>
              <a:prstGeom prst="rect">
                <a:avLst/>
              </a:prstGeom>
              <a:blipFill>
                <a:blip r:embed="rId6"/>
                <a:stretch>
                  <a:fillRect l="-1754" t="-4283" r="-1793" b="-744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F2479DA-98E4-491C-AD11-AF1186A353C5}"/>
              </a:ext>
            </a:extLst>
          </p:cNvPr>
          <p:cNvSpPr/>
          <p:nvPr/>
        </p:nvSpPr>
        <p:spPr>
          <a:xfrm>
            <a:off x="1028700" y="495300"/>
            <a:ext cx="9715500" cy="986471"/>
          </a:xfrm>
          <a:prstGeom prst="rect">
            <a:avLst/>
          </a:prstGeom>
          <a:solidFill>
            <a:schemeClr val="bg1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845FBB-7D99-4F3B-AD8E-1041F03CB5FA}"/>
              </a:ext>
            </a:extLst>
          </p:cNvPr>
          <p:cNvGrpSpPr/>
          <p:nvPr/>
        </p:nvGrpSpPr>
        <p:grpSpPr>
          <a:xfrm>
            <a:off x="171655" y="184631"/>
            <a:ext cx="1607808" cy="1607808"/>
            <a:chOff x="11430000" y="2859884"/>
            <a:chExt cx="1226808" cy="1226808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0442F9E-2EBB-4921-96BE-89422810DFF5}"/>
                </a:ext>
              </a:extLst>
            </p:cNvPr>
            <p:cNvSpPr/>
            <p:nvPr/>
          </p:nvSpPr>
          <p:spPr>
            <a:xfrm>
              <a:off x="11430000" y="2859884"/>
              <a:ext cx="1226808" cy="1226808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CD03E"/>
            </a:solidFill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BA7ABD3-4CEC-425D-91A5-69A81F935738}"/>
                </a:ext>
              </a:extLst>
            </p:cNvPr>
            <p:cNvSpPr/>
            <p:nvPr/>
          </p:nvSpPr>
          <p:spPr>
            <a:xfrm>
              <a:off x="11524370" y="2954254"/>
              <a:ext cx="1038068" cy="1038068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15A6D"/>
            </a:solidFill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2320D3-3CCA-4AA3-BFBC-04DDB453AF9D}"/>
                </a:ext>
              </a:extLst>
            </p:cNvPr>
            <p:cNvSpPr txBox="1"/>
            <p:nvPr/>
          </p:nvSpPr>
          <p:spPr>
            <a:xfrm>
              <a:off x="11717847" y="3057283"/>
              <a:ext cx="651113" cy="656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400">
                  <a:solidFill>
                    <a:srgbClr val="FFFFFF"/>
                  </a:solidFill>
                  <a:latin typeface="Stadio Now Novarese"/>
                </a:rPr>
                <a:t>1</a:t>
              </a:r>
            </a:p>
          </p:txBody>
        </p:sp>
      </p:grpSp>
      <p:sp>
        <p:nvSpPr>
          <p:cNvPr id="22" name="TextBox 5">
            <a:extLst>
              <a:ext uri="{FF2B5EF4-FFF2-40B4-BE49-F238E27FC236}">
                <a16:creationId xmlns:a16="http://schemas.microsoft.com/office/drawing/2014/main" id="{ED6BF210-09FF-4D3E-93CE-9E6139BE1916}"/>
              </a:ext>
            </a:extLst>
          </p:cNvPr>
          <p:cNvSpPr txBox="1"/>
          <p:nvPr/>
        </p:nvSpPr>
        <p:spPr>
          <a:xfrm>
            <a:off x="1272048" y="114300"/>
            <a:ext cx="9486900" cy="124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err="1">
                <a:solidFill>
                  <a:srgbClr val="215A6D"/>
                </a:solidFill>
                <a:latin typeface="Panton Ultra-Bold"/>
              </a:rPr>
              <a:t>Diferensiasi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Fungsi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Komposit</a:t>
            </a:r>
            <a:endParaRPr lang="en-US" sz="4800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385B9CC-A093-476E-B029-1BBC3AA22D14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54B88F-1B89-4F69-840D-F5E0A4BCC2DA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3A8D78-003E-4072-A1DB-A39E2AA678D0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2717205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C6E4EE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-1" y="7648982"/>
            <a:ext cx="1779463" cy="2638018"/>
          </a:xfrm>
          <a:custGeom>
            <a:avLst/>
            <a:gdLst/>
            <a:ahLst/>
            <a:cxnLst/>
            <a:rect l="l" t="t" r="r" b="b"/>
            <a:pathLst>
              <a:path w="2081715" h="3086100">
                <a:moveTo>
                  <a:pt x="2081715" y="0"/>
                </a:moveTo>
                <a:lnTo>
                  <a:pt x="0" y="0"/>
                </a:lnTo>
                <a:lnTo>
                  <a:pt x="0" y="3086100"/>
                </a:lnTo>
                <a:lnTo>
                  <a:pt x="2081715" y="3086100"/>
                </a:lnTo>
                <a:lnTo>
                  <a:pt x="20817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295400" y="1943100"/>
                <a:ext cx="15644351" cy="68669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Aturan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b="1" err="1">
                    <a:solidFill>
                      <a:srgbClr val="000000"/>
                    </a:solidFill>
                    <a:latin typeface="Panton"/>
                  </a:rPr>
                  <a:t>Rantai</a:t>
                </a:r>
                <a:r>
                  <a:rPr lang="en-US" sz="3600" b="1">
                    <a:solidFill>
                      <a:srgbClr val="000000"/>
                    </a:solidFill>
                    <a:latin typeface="Panton"/>
                  </a:rPr>
                  <a:t> :</a:t>
                </a:r>
                <a:endParaRPr lang="en-ID" sz="3600" b="1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Misalkan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terdiferensiasikan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terdiferensiasikan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komposit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, yang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didefinisikan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oleh (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terdiferensiasikan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dan</a:t>
                </a:r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)′(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 algn="ctr"/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Yakni</a:t>
                </a:r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ID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ID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 algn="ctr"/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Atau</a:t>
                </a:r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 algn="just"/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(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komposit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sebelah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luar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dihitung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pada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sebelah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dikalikan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turunan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sebelah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).</a:t>
                </a:r>
                <a:endParaRPr lang="en-ID" sz="36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943100"/>
                <a:ext cx="15644351" cy="6866944"/>
              </a:xfrm>
              <a:prstGeom prst="rect">
                <a:avLst/>
              </a:prstGeom>
              <a:blipFill>
                <a:blip r:embed="rId6"/>
                <a:stretch>
                  <a:fillRect l="-1793" t="-2043" r="-1754" b="-302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F2479DA-98E4-491C-AD11-AF1186A353C5}"/>
              </a:ext>
            </a:extLst>
          </p:cNvPr>
          <p:cNvSpPr/>
          <p:nvPr/>
        </p:nvSpPr>
        <p:spPr>
          <a:xfrm>
            <a:off x="1028700" y="495300"/>
            <a:ext cx="9715500" cy="986471"/>
          </a:xfrm>
          <a:prstGeom prst="rect">
            <a:avLst/>
          </a:prstGeom>
          <a:solidFill>
            <a:schemeClr val="bg1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845FBB-7D99-4F3B-AD8E-1041F03CB5FA}"/>
              </a:ext>
            </a:extLst>
          </p:cNvPr>
          <p:cNvGrpSpPr/>
          <p:nvPr/>
        </p:nvGrpSpPr>
        <p:grpSpPr>
          <a:xfrm>
            <a:off x="171655" y="184631"/>
            <a:ext cx="1607808" cy="1607808"/>
            <a:chOff x="11430000" y="2859884"/>
            <a:chExt cx="1226808" cy="1226808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0442F9E-2EBB-4921-96BE-89422810DFF5}"/>
                </a:ext>
              </a:extLst>
            </p:cNvPr>
            <p:cNvSpPr/>
            <p:nvPr/>
          </p:nvSpPr>
          <p:spPr>
            <a:xfrm>
              <a:off x="11430000" y="2859884"/>
              <a:ext cx="1226808" cy="1226808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CD03E"/>
            </a:solidFill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BA7ABD3-4CEC-425D-91A5-69A81F935738}"/>
                </a:ext>
              </a:extLst>
            </p:cNvPr>
            <p:cNvSpPr/>
            <p:nvPr/>
          </p:nvSpPr>
          <p:spPr>
            <a:xfrm>
              <a:off x="11524370" y="2954254"/>
              <a:ext cx="1038068" cy="1038068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15A6D"/>
            </a:solidFill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2320D3-3CCA-4AA3-BFBC-04DDB453AF9D}"/>
                </a:ext>
              </a:extLst>
            </p:cNvPr>
            <p:cNvSpPr txBox="1"/>
            <p:nvPr/>
          </p:nvSpPr>
          <p:spPr>
            <a:xfrm>
              <a:off x="11717847" y="3057283"/>
              <a:ext cx="651113" cy="656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400">
                  <a:solidFill>
                    <a:srgbClr val="FFFFFF"/>
                  </a:solidFill>
                  <a:latin typeface="Stadio Now Novarese"/>
                </a:rPr>
                <a:t>1</a:t>
              </a:r>
            </a:p>
          </p:txBody>
        </p:sp>
      </p:grpSp>
      <p:sp>
        <p:nvSpPr>
          <p:cNvPr id="22" name="TextBox 5">
            <a:extLst>
              <a:ext uri="{FF2B5EF4-FFF2-40B4-BE49-F238E27FC236}">
                <a16:creationId xmlns:a16="http://schemas.microsoft.com/office/drawing/2014/main" id="{ED6BF210-09FF-4D3E-93CE-9E6139BE1916}"/>
              </a:ext>
            </a:extLst>
          </p:cNvPr>
          <p:cNvSpPr txBox="1"/>
          <p:nvPr/>
        </p:nvSpPr>
        <p:spPr>
          <a:xfrm>
            <a:off x="1272048" y="114300"/>
            <a:ext cx="9486900" cy="124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err="1">
                <a:solidFill>
                  <a:srgbClr val="215A6D"/>
                </a:solidFill>
                <a:latin typeface="Panton Ultra-Bold"/>
              </a:rPr>
              <a:t>Diferensiasi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Fungsi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Komposit</a:t>
            </a:r>
            <a:endParaRPr lang="en-US" sz="4800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D6053C7-96F0-43CD-9DD8-BC059CE33701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0535F2-DFE1-46FD-8608-65D1D3EDCB4D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FC7EDF7-2CD6-4440-80C3-85EE048E9728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03711266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699"/>
            <a:ext cx="16230600" cy="8814965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15A6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58467" y="7456076"/>
            <a:ext cx="3491333" cy="2881937"/>
          </a:xfrm>
          <a:custGeom>
            <a:avLst/>
            <a:gdLst/>
            <a:ahLst/>
            <a:cxnLst/>
            <a:rect l="l" t="t" r="r" b="b"/>
            <a:pathLst>
              <a:path w="3491333" h="2881937">
                <a:moveTo>
                  <a:pt x="0" y="0"/>
                </a:moveTo>
                <a:lnTo>
                  <a:pt x="3491333" y="0"/>
                </a:lnTo>
                <a:lnTo>
                  <a:pt x="3491333" y="2881937"/>
                </a:lnTo>
                <a:lnTo>
                  <a:pt x="0" y="288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2AD7CB-4C3F-4B42-8493-ED101CB237CA}"/>
              </a:ext>
            </a:extLst>
          </p:cNvPr>
          <p:cNvSpPr/>
          <p:nvPr/>
        </p:nvSpPr>
        <p:spPr>
          <a:xfrm>
            <a:off x="1028700" y="495300"/>
            <a:ext cx="9715500" cy="986471"/>
          </a:xfrm>
          <a:prstGeom prst="rect">
            <a:avLst/>
          </a:prstGeom>
          <a:solidFill>
            <a:srgbClr val="C6E4EE"/>
          </a:solidFill>
          <a:ln w="88900">
            <a:solidFill>
              <a:srgbClr val="215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BCFAE4-6A7C-412C-A32F-A51A804F08EA}"/>
              </a:ext>
            </a:extLst>
          </p:cNvPr>
          <p:cNvGrpSpPr/>
          <p:nvPr/>
        </p:nvGrpSpPr>
        <p:grpSpPr>
          <a:xfrm>
            <a:off x="171655" y="184631"/>
            <a:ext cx="1607808" cy="1607808"/>
            <a:chOff x="11430000" y="2859884"/>
            <a:chExt cx="1226808" cy="1226808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A2288A1-D9BF-4623-94CB-01E7435FF08A}"/>
                </a:ext>
              </a:extLst>
            </p:cNvPr>
            <p:cNvSpPr/>
            <p:nvPr/>
          </p:nvSpPr>
          <p:spPr>
            <a:xfrm>
              <a:off x="11430000" y="2859884"/>
              <a:ext cx="1226808" cy="1226808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CD03E"/>
            </a:solidFill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DA261AF-6DC6-4217-802D-A8E44773A48F}"/>
                </a:ext>
              </a:extLst>
            </p:cNvPr>
            <p:cNvSpPr/>
            <p:nvPr/>
          </p:nvSpPr>
          <p:spPr>
            <a:xfrm>
              <a:off x="11524370" y="2954254"/>
              <a:ext cx="1038068" cy="1038068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15A6D"/>
            </a:solidFill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EF9F33-D697-4909-84FA-BED310413D95}"/>
                </a:ext>
              </a:extLst>
            </p:cNvPr>
            <p:cNvSpPr txBox="1"/>
            <p:nvPr/>
          </p:nvSpPr>
          <p:spPr>
            <a:xfrm>
              <a:off x="11717847" y="3057283"/>
              <a:ext cx="651113" cy="656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400">
                  <a:solidFill>
                    <a:srgbClr val="FFFFFF"/>
                  </a:solidFill>
                  <a:latin typeface="Stadio Now Novarese"/>
                </a:rPr>
                <a:t>2</a:t>
              </a:r>
            </a:p>
          </p:txBody>
        </p:sp>
      </p:grpSp>
      <p:sp>
        <p:nvSpPr>
          <p:cNvPr id="22" name="TextBox 5">
            <a:extLst>
              <a:ext uri="{FF2B5EF4-FFF2-40B4-BE49-F238E27FC236}">
                <a16:creationId xmlns:a16="http://schemas.microsoft.com/office/drawing/2014/main" id="{1313B4DE-2C5B-44DA-81BE-DECDFF33B3E6}"/>
              </a:ext>
            </a:extLst>
          </p:cNvPr>
          <p:cNvSpPr txBox="1"/>
          <p:nvPr/>
        </p:nvSpPr>
        <p:spPr>
          <a:xfrm>
            <a:off x="1272048" y="647700"/>
            <a:ext cx="94869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err="1">
                <a:solidFill>
                  <a:srgbClr val="215A6D"/>
                </a:solidFill>
                <a:latin typeface="Panton Ultra-Bold"/>
              </a:rPr>
              <a:t>Penarapan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Aturan</a:t>
            </a:r>
            <a:r>
              <a:rPr lang="en-US" sz="4800">
                <a:solidFill>
                  <a:srgbClr val="215A6D"/>
                </a:solidFill>
                <a:latin typeface="Panton Ultra-Bold"/>
              </a:rPr>
              <a:t> </a:t>
            </a:r>
            <a:r>
              <a:rPr lang="en-US" sz="4800" err="1">
                <a:solidFill>
                  <a:srgbClr val="215A6D"/>
                </a:solidFill>
                <a:latin typeface="Panton Ultra-Bold"/>
              </a:rPr>
              <a:t>Rantai</a:t>
            </a:r>
            <a:endParaRPr lang="en-US" sz="4800">
              <a:solidFill>
                <a:srgbClr val="215A6D"/>
              </a:solidFill>
              <a:latin typeface="Panton Ultra-Bold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B9C4E9DB-1CE8-4355-A4DF-C32E9783B447}"/>
              </a:ext>
            </a:extLst>
          </p:cNvPr>
          <p:cNvSpPr txBox="1"/>
          <p:nvPr/>
        </p:nvSpPr>
        <p:spPr>
          <a:xfrm>
            <a:off x="2995152" y="1638300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Contoh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AABFF7E5-6915-4031-B3CF-601A4385C336}"/>
                  </a:ext>
                </a:extLst>
              </p:cNvPr>
              <p:cNvSpPr txBox="1"/>
              <p:nvPr/>
            </p:nvSpPr>
            <p:spPr>
              <a:xfrm>
                <a:off x="-2667000" y="2300964"/>
                <a:ext cx="15644351" cy="5665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e>
                      <m:sup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</m:sSup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carilah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6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AABFF7E5-6915-4031-B3CF-601A4385C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67000" y="2300964"/>
                <a:ext cx="15644351" cy="566565"/>
              </a:xfrm>
              <a:prstGeom prst="rect">
                <a:avLst/>
              </a:prstGeom>
              <a:blipFill>
                <a:blip r:embed="rId4"/>
                <a:stretch>
                  <a:fillRect t="-22581" b="-4838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5">
            <a:extLst>
              <a:ext uri="{FF2B5EF4-FFF2-40B4-BE49-F238E27FC236}">
                <a16:creationId xmlns:a16="http://schemas.microsoft.com/office/drawing/2014/main" id="{85EE72E4-A888-4420-8F66-34CDD5BFAF07}"/>
              </a:ext>
            </a:extLst>
          </p:cNvPr>
          <p:cNvSpPr txBox="1"/>
          <p:nvPr/>
        </p:nvSpPr>
        <p:spPr>
          <a:xfrm>
            <a:off x="3032023" y="3248529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Penyelesaian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2">
                <a:extLst>
                  <a:ext uri="{FF2B5EF4-FFF2-40B4-BE49-F238E27FC236}">
                    <a16:creationId xmlns:a16="http://schemas.microsoft.com/office/drawing/2014/main" id="{29DB7CAF-8B6C-4B8F-A4D9-2733E44F1D85}"/>
                  </a:ext>
                </a:extLst>
              </p:cNvPr>
              <p:cNvSpPr txBox="1"/>
              <p:nvPr/>
            </p:nvSpPr>
            <p:spPr>
              <a:xfrm>
                <a:off x="1466850" y="4215732"/>
                <a:ext cx="7822175" cy="507792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e>
                      <m:sup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</m:sSup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,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</m:sSup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sebelah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luar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</m:sSup>
                  </m:oMath>
                </a14:m>
                <a:endParaRPr lang="en-US" sz="3600">
                  <a:solidFill>
                    <a:srgbClr val="000000"/>
                  </a:solidFill>
                  <a:latin typeface="Panton"/>
                </a:endParaRPr>
              </a:p>
              <a:p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dan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fungsi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sebelah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dalam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adalah</a:t>
                </a:r>
                <a:endParaRPr lang="en-US" sz="3600">
                  <a:solidFill>
                    <a:srgbClr val="000000"/>
                  </a:solidFill>
                  <a:latin typeface="Panton"/>
                </a:endParaRPr>
              </a:p>
              <a:p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.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Jadi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,</a:t>
                </a:r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=(60</m:t>
                      </m:r>
                      <m:sSup>
                        <m:sSup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59</m:t>
                          </m:r>
                        </m:sup>
                      </m:sSup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)(4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ID" sz="36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=60(</m:t>
                      </m:r>
                      <m:sSup>
                        <m:sSup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ID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59</m:t>
                          </m:r>
                        </m:sup>
                      </m:sSup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ID" sz="36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26" name="TextBox 12">
                <a:extLst>
                  <a:ext uri="{FF2B5EF4-FFF2-40B4-BE49-F238E27FC236}">
                    <a16:creationId xmlns:a16="http://schemas.microsoft.com/office/drawing/2014/main" id="{29DB7CAF-8B6C-4B8F-A4D9-2733E44F1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50" y="4215732"/>
                <a:ext cx="7822175" cy="5077929"/>
              </a:xfrm>
              <a:prstGeom prst="rect">
                <a:avLst/>
              </a:prstGeom>
              <a:blipFill>
                <a:blip r:embed="rId5"/>
                <a:stretch>
                  <a:fillRect l="-3585" t="-25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5">
            <a:extLst>
              <a:ext uri="{FF2B5EF4-FFF2-40B4-BE49-F238E27FC236}">
                <a16:creationId xmlns:a16="http://schemas.microsoft.com/office/drawing/2014/main" id="{4E9066B4-88D2-4CAF-A20A-BC019C0A2C8E}"/>
              </a:ext>
            </a:extLst>
          </p:cNvPr>
          <p:cNvSpPr txBox="1"/>
          <p:nvPr/>
        </p:nvSpPr>
        <p:spPr>
          <a:xfrm>
            <a:off x="11374079" y="1562100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Contoh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2">
                <a:extLst>
                  <a:ext uri="{FF2B5EF4-FFF2-40B4-BE49-F238E27FC236}">
                    <a16:creationId xmlns:a16="http://schemas.microsoft.com/office/drawing/2014/main" id="{66A5CAF2-9DBE-4E7F-AFC0-00DCD118B176}"/>
                  </a:ext>
                </a:extLst>
              </p:cNvPr>
              <p:cNvSpPr txBox="1"/>
              <p:nvPr/>
            </p:nvSpPr>
            <p:spPr>
              <a:xfrm>
                <a:off x="5334000" y="2224764"/>
                <a:ext cx="15644351" cy="87197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Jika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D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D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7)</m:t>
                            </m:r>
                          </m:e>
                          <m:sup>
                            <m: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 , </a:t>
                </a:r>
                <a:r>
                  <a:rPr lang="en-US" sz="3600" err="1">
                    <a:solidFill>
                      <a:srgbClr val="000000"/>
                    </a:solidFill>
                    <a:latin typeface="Panton"/>
                  </a:rPr>
                  <a:t>carilah</a:t>
                </a:r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Panton"/>
                  </a:rPr>
                  <a:t> </a:t>
                </a:r>
                <a:endParaRPr lang="en-ID" sz="36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29" name="TextBox 12">
                <a:extLst>
                  <a:ext uri="{FF2B5EF4-FFF2-40B4-BE49-F238E27FC236}">
                    <a16:creationId xmlns:a16="http://schemas.microsoft.com/office/drawing/2014/main" id="{66A5CAF2-9DBE-4E7F-AFC0-00DCD118B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224764"/>
                <a:ext cx="15644351" cy="871970"/>
              </a:xfrm>
              <a:prstGeom prst="rect">
                <a:avLst/>
              </a:prstGeom>
              <a:blipFill>
                <a:blip r:embed="rId6"/>
                <a:stretch>
                  <a:fillRect t="-2098" b="-839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5">
            <a:extLst>
              <a:ext uri="{FF2B5EF4-FFF2-40B4-BE49-F238E27FC236}">
                <a16:creationId xmlns:a16="http://schemas.microsoft.com/office/drawing/2014/main" id="{6EAE2B28-1303-4234-8729-C0763FCDCF96}"/>
              </a:ext>
            </a:extLst>
          </p:cNvPr>
          <p:cNvSpPr txBox="1"/>
          <p:nvPr/>
        </p:nvSpPr>
        <p:spPr>
          <a:xfrm>
            <a:off x="11410950" y="3171155"/>
            <a:ext cx="3371850" cy="61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err="1">
                <a:solidFill>
                  <a:srgbClr val="215A6D"/>
                </a:solidFill>
                <a:latin typeface="Panton Ultra-Bold"/>
              </a:rPr>
              <a:t>Penyelesaian</a:t>
            </a:r>
            <a:endParaRPr lang="en-US" sz="4000">
              <a:solidFill>
                <a:srgbClr val="215A6D"/>
              </a:solidFill>
              <a:latin typeface="Panton Ultra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63EA3023-CE23-4596-AF77-5B28E8625DAE}"/>
                  </a:ext>
                </a:extLst>
              </p:cNvPr>
              <p:cNvSpPr txBox="1"/>
              <p:nvPr/>
            </p:nvSpPr>
            <p:spPr>
              <a:xfrm>
                <a:off x="10515600" y="3848100"/>
                <a:ext cx="6476999" cy="636937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7)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, </a:t>
                </a:r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maka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D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  dan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r>
                  <a:rPr lang="en-US" sz="3200" err="1">
                    <a:solidFill>
                      <a:srgbClr val="000000"/>
                    </a:solidFill>
                    <a:latin typeface="Panton"/>
                  </a:rPr>
                  <a:t>Jadi</a:t>
                </a:r>
                <a:r>
                  <a:rPr lang="en-US" sz="3200">
                    <a:solidFill>
                      <a:srgbClr val="000000"/>
                    </a:solidFill>
                    <a:latin typeface="Panton"/>
                  </a:rPr>
                  <a:t>,</a:t>
                </a:r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32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∙10</m:t>
                      </m:r>
                      <m:sSup>
                        <m:sSup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>
                  <a:solidFill>
                    <a:srgbClr val="000000"/>
                  </a:solidFill>
                  <a:latin typeface="Panto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D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−30</m:t>
                          </m:r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ID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3200">
                  <a:solidFill>
                    <a:srgbClr val="000000"/>
                  </a:solidFill>
                  <a:latin typeface="Panton"/>
                </a:endParaRPr>
              </a:p>
              <a:p>
                <a:endParaRPr lang="en-ID" sz="3200">
                  <a:solidFill>
                    <a:srgbClr val="000000"/>
                  </a:solidFill>
                  <a:latin typeface="Panton"/>
                </a:endParaRPr>
              </a:p>
            </p:txBody>
          </p:sp>
        </mc:Choice>
        <mc:Fallback xmlns=""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63EA3023-CE23-4596-AF77-5B28E8625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3848100"/>
                <a:ext cx="6476999" cy="6369372"/>
              </a:xfrm>
              <a:prstGeom prst="rect">
                <a:avLst/>
              </a:prstGeom>
              <a:blipFill>
                <a:blip r:embed="rId7"/>
                <a:stretch>
                  <a:fillRect l="-3766" t="-19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EDF1E5-CEEA-4C21-BBC1-26467DF70BBB}"/>
              </a:ext>
            </a:extLst>
          </p:cNvPr>
          <p:cNvCxnSpPr>
            <a:cxnSpLocks/>
          </p:cNvCxnSpPr>
          <p:nvPr/>
        </p:nvCxnSpPr>
        <p:spPr>
          <a:xfrm>
            <a:off x="9677400" y="1485900"/>
            <a:ext cx="0" cy="8357764"/>
          </a:xfrm>
          <a:prstGeom prst="line">
            <a:avLst/>
          </a:prstGeom>
          <a:ln w="76200">
            <a:solidFill>
              <a:srgbClr val="215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37B5E4F-B165-4F7E-9481-8721B048DA91}"/>
              </a:ext>
            </a:extLst>
          </p:cNvPr>
          <p:cNvSpPr/>
          <p:nvPr/>
        </p:nvSpPr>
        <p:spPr>
          <a:xfrm rot="2032489">
            <a:off x="15527621" y="504157"/>
            <a:ext cx="3143387" cy="417040"/>
          </a:xfrm>
          <a:custGeom>
            <a:avLst/>
            <a:gdLst>
              <a:gd name="connsiteX0" fmla="*/ 0 w 3143387"/>
              <a:gd name="connsiteY0" fmla="*/ 405269 h 417040"/>
              <a:gd name="connsiteX1" fmla="*/ 603676 w 3143387"/>
              <a:gd name="connsiteY1" fmla="*/ 0 h 417040"/>
              <a:gd name="connsiteX2" fmla="*/ 2863414 w 3143387"/>
              <a:gd name="connsiteY2" fmla="*/ 0 h 417040"/>
              <a:gd name="connsiteX3" fmla="*/ 3143387 w 3143387"/>
              <a:gd name="connsiteY3" fmla="*/ 417040 h 417040"/>
              <a:gd name="connsiteX4" fmla="*/ 1 w 3143387"/>
              <a:gd name="connsiteY4" fmla="*/ 417040 h 4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87" h="417040">
                <a:moveTo>
                  <a:pt x="0" y="405269"/>
                </a:moveTo>
                <a:lnTo>
                  <a:pt x="603676" y="0"/>
                </a:lnTo>
                <a:lnTo>
                  <a:pt x="2863414" y="0"/>
                </a:lnTo>
                <a:lnTo>
                  <a:pt x="3143387" y="417040"/>
                </a:lnTo>
                <a:lnTo>
                  <a:pt x="1" y="41704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3741FE-9496-4E1F-B8D7-0DE88550314F}"/>
              </a:ext>
            </a:extLst>
          </p:cNvPr>
          <p:cNvSpPr/>
          <p:nvPr/>
        </p:nvSpPr>
        <p:spPr>
          <a:xfrm rot="18900000" flipH="1">
            <a:off x="17002868" y="4985860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4FE4AC1-FF08-46E0-8B0F-80675C3560AE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0189089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2740</Words>
  <Application>Microsoft Office PowerPoint</Application>
  <PresentationFormat>Custom</PresentationFormat>
  <Paragraphs>283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Stadio Now Novarese</vt:lpstr>
      <vt:lpstr>Panton Ultra-Bold</vt:lpstr>
      <vt:lpstr>Panton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Green Cute Illustrative Shapes Trivia Quiz Presentation</dc:title>
  <cp:lastModifiedBy>Retno Sundari</cp:lastModifiedBy>
  <cp:revision>34</cp:revision>
  <dcterms:created xsi:type="dcterms:W3CDTF">2006-08-16T00:00:00Z</dcterms:created>
  <dcterms:modified xsi:type="dcterms:W3CDTF">2023-08-31T17:41:37Z</dcterms:modified>
  <dc:identifier>DAFtEaIjUzk</dc:identifier>
</cp:coreProperties>
</file>