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0" r:id="rId9"/>
    <p:sldId id="262" r:id="rId10"/>
    <p:sldId id="263" r:id="rId11"/>
    <p:sldId id="269" r:id="rId12"/>
    <p:sldId id="264" r:id="rId13"/>
    <p:sldId id="270" r:id="rId14"/>
    <p:sldId id="271" r:id="rId15"/>
    <p:sldId id="265" r:id="rId16"/>
  </p:sldIdLst>
  <p:sldSz cx="18288000" cy="10287000"/>
  <p:notesSz cx="6858000" cy="9144000"/>
  <p:embeddedFontLst>
    <p:embeddedFont>
      <p:font typeface="STCaiyun" panose="0201080004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Forte" panose="03060902040502070203" pitchFamily="66" charset="0"/>
      <p:regular r:id="rId23"/>
    </p:embeddedFont>
    <p:embeddedFont>
      <p:font typeface="Sensei" panose="020B0604020202020204" charset="0"/>
      <p:regular r:id="rId24"/>
    </p:embeddedFont>
    <p:embeddedFont>
      <p:font typeface="อีฟดอวอิ้ง" panose="020B0502040204020203" pitchFamily="34" charset="-3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541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91.png"/><Relationship Id="rId3" Type="http://schemas.openxmlformats.org/officeDocument/2006/relationships/image" Target="../media/image13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14.svg"/><Relationship Id="rId9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3" Type="http://schemas.openxmlformats.org/officeDocument/2006/relationships/image" Target="../media/image97.sv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svg"/><Relationship Id="rId10" Type="http://schemas.openxmlformats.org/officeDocument/2006/relationships/image" Target="../media/image104.sv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0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2.svg"/><Relationship Id="rId15" Type="http://schemas.openxmlformats.org/officeDocument/2006/relationships/image" Target="../media/image110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svg"/><Relationship Id="rId1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81.svg"/><Relationship Id="rId3" Type="http://schemas.openxmlformats.org/officeDocument/2006/relationships/image" Target="../media/image34.svg"/><Relationship Id="rId7" Type="http://schemas.openxmlformats.org/officeDocument/2006/relationships/image" Target="../media/image114.svg"/><Relationship Id="rId12" Type="http://schemas.openxmlformats.org/officeDocument/2006/relationships/image" Target="../media/image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2.svg"/><Relationship Id="rId5" Type="http://schemas.openxmlformats.org/officeDocument/2006/relationships/image" Target="../media/image112.svg"/><Relationship Id="rId15" Type="http://schemas.openxmlformats.org/officeDocument/2006/relationships/image" Target="../media/image118.svg"/><Relationship Id="rId10" Type="http://schemas.openxmlformats.org/officeDocument/2006/relationships/image" Target="../media/image11.png"/><Relationship Id="rId4" Type="http://schemas.openxmlformats.org/officeDocument/2006/relationships/image" Target="../media/image111.png"/><Relationship Id="rId9" Type="http://schemas.openxmlformats.org/officeDocument/2006/relationships/image" Target="../media/image116.svg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6.svg"/><Relationship Id="rId10" Type="http://schemas.openxmlformats.org/officeDocument/2006/relationships/image" Target="../media/image41.png"/><Relationship Id="rId4" Type="http://schemas.openxmlformats.org/officeDocument/2006/relationships/image" Target="../media/image25.png"/><Relationship Id="rId9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6.svg"/><Relationship Id="rId7" Type="http://schemas.openxmlformats.org/officeDocument/2006/relationships/image" Target="../media/image26.sv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svg"/><Relationship Id="rId7" Type="http://schemas.openxmlformats.org/officeDocument/2006/relationships/image" Target="../media/image57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2.svg"/><Relationship Id="rId10" Type="http://schemas.openxmlformats.org/officeDocument/2006/relationships/image" Target="../media/image60.png"/><Relationship Id="rId4" Type="http://schemas.openxmlformats.org/officeDocument/2006/relationships/image" Target="../media/image51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2.svg"/><Relationship Id="rId7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1.svg"/><Relationship Id="rId5" Type="http://schemas.openxmlformats.org/officeDocument/2006/relationships/image" Target="../media/image67.sv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10" Type="http://schemas.openxmlformats.org/officeDocument/2006/relationships/image" Target="../media/image81.sv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8276" y="6720308"/>
            <a:ext cx="5866824" cy="5866824"/>
          </a:xfrm>
          <a:custGeom>
            <a:avLst/>
            <a:gdLst/>
            <a:ahLst/>
            <a:cxnLst/>
            <a:rect l="l" t="t" r="r" b="b"/>
            <a:pathLst>
              <a:path w="5866824" h="5866824">
                <a:moveTo>
                  <a:pt x="0" y="0"/>
                </a:moveTo>
                <a:lnTo>
                  <a:pt x="5866824" y="0"/>
                </a:lnTo>
                <a:lnTo>
                  <a:pt x="5866824" y="5866824"/>
                </a:lnTo>
                <a:lnTo>
                  <a:pt x="0" y="5866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731029">
            <a:off x="12714313" y="-1704874"/>
            <a:ext cx="8038001" cy="5576363"/>
          </a:xfrm>
          <a:custGeom>
            <a:avLst/>
            <a:gdLst/>
            <a:ahLst/>
            <a:cxnLst/>
            <a:rect l="l" t="t" r="r" b="b"/>
            <a:pathLst>
              <a:path w="8038001" h="5576363">
                <a:moveTo>
                  <a:pt x="0" y="0"/>
                </a:moveTo>
                <a:lnTo>
                  <a:pt x="8038000" y="0"/>
                </a:lnTo>
                <a:lnTo>
                  <a:pt x="8038000" y="5576363"/>
                </a:lnTo>
                <a:lnTo>
                  <a:pt x="0" y="5576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3311120" y="-1028700"/>
            <a:ext cx="4754496" cy="4114800"/>
          </a:xfrm>
          <a:custGeom>
            <a:avLst/>
            <a:gdLst/>
            <a:ahLst/>
            <a:cxnLst/>
            <a:rect l="l" t="t" r="r" b="b"/>
            <a:pathLst>
              <a:path w="4754496" h="4114800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-1178276" y="7457983"/>
            <a:ext cx="4292845" cy="3434276"/>
          </a:xfrm>
          <a:custGeom>
            <a:avLst/>
            <a:gdLst/>
            <a:ahLst/>
            <a:cxnLst/>
            <a:rect l="l" t="t" r="r" b="b"/>
            <a:pathLst>
              <a:path w="4292845" h="3434276">
                <a:moveTo>
                  <a:pt x="0" y="0"/>
                </a:moveTo>
                <a:lnTo>
                  <a:pt x="4292844" y="0"/>
                </a:lnTo>
                <a:lnTo>
                  <a:pt x="4292844" y="3434275"/>
                </a:lnTo>
                <a:lnTo>
                  <a:pt x="0" y="3434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3599452" y="6855031"/>
            <a:ext cx="4457700" cy="3947091"/>
          </a:xfrm>
          <a:custGeom>
            <a:avLst/>
            <a:gdLst/>
            <a:ahLst/>
            <a:cxnLst/>
            <a:rect l="l" t="t" r="r" b="b"/>
            <a:pathLst>
              <a:path w="4457700" h="3947091">
                <a:moveTo>
                  <a:pt x="0" y="0"/>
                </a:moveTo>
                <a:lnTo>
                  <a:pt x="4457700" y="0"/>
                </a:lnTo>
                <a:lnTo>
                  <a:pt x="4457700" y="3947091"/>
                </a:lnTo>
                <a:lnTo>
                  <a:pt x="0" y="3947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5486400" y="4918327"/>
            <a:ext cx="7315200" cy="630936"/>
          </a:xfrm>
          <a:custGeom>
            <a:avLst/>
            <a:gdLst/>
            <a:ahLst/>
            <a:cxnLst/>
            <a:rect l="l" t="t" r="r" b="b"/>
            <a:pathLst>
              <a:path w="7315200" h="630936">
                <a:moveTo>
                  <a:pt x="0" y="0"/>
                </a:moveTo>
                <a:lnTo>
                  <a:pt x="7315200" y="0"/>
                </a:lnTo>
                <a:lnTo>
                  <a:pt x="7315200" y="630936"/>
                </a:lnTo>
                <a:lnTo>
                  <a:pt x="0" y="6309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2408758">
            <a:off x="8206072" y="9054085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2408758">
            <a:off x="17001632" y="4833333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682311" y="5655215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292421">
            <a:off x="407648" y="335832"/>
            <a:ext cx="3630358" cy="2881597"/>
          </a:xfrm>
          <a:custGeom>
            <a:avLst/>
            <a:gdLst/>
            <a:ahLst/>
            <a:cxnLst/>
            <a:rect l="l" t="t" r="r" b="b"/>
            <a:pathLst>
              <a:path w="3630358" h="2881597">
                <a:moveTo>
                  <a:pt x="0" y="0"/>
                </a:moveTo>
                <a:lnTo>
                  <a:pt x="3630358" y="0"/>
                </a:lnTo>
                <a:lnTo>
                  <a:pt x="3630358" y="2881596"/>
                </a:lnTo>
                <a:lnTo>
                  <a:pt x="0" y="28815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2599632" y="2580443"/>
            <a:ext cx="13088736" cy="203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/>
                <a:latin typeface="STCaiyun" panose="02010800040101010101" pitchFamily="2" charset="-122"/>
                <a:ea typeface="STCaiyun" panose="02010800040101010101" pitchFamily="2" charset="-122"/>
                <a:cs typeface="Times New Roman" panose="02020603050405020304" pitchFamily="18" charset="0"/>
              </a:rPr>
              <a:t>APLIKASI TURUNAN; </a:t>
            </a:r>
            <a:endParaRPr lang="id-ID" sz="6000" b="1" dirty="0">
              <a:solidFill>
                <a:schemeClr val="accent5">
                  <a:lumMod val="50000"/>
                </a:schemeClr>
              </a:solidFill>
              <a:effectLst/>
              <a:latin typeface="STCaiyun" panose="02010800040101010101" pitchFamily="2" charset="-122"/>
              <a:ea typeface="STCaiyun" panose="020108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/>
                <a:latin typeface="STCaiyun" panose="02010800040101010101" pitchFamily="2" charset="-122"/>
                <a:ea typeface="STCaiyun" panose="02010800040101010101" pitchFamily="2" charset="-122"/>
                <a:cs typeface="Times New Roman" panose="02020603050405020304" pitchFamily="18" charset="0"/>
              </a:rPr>
              <a:t>KEMONOTONAN dan KECEKUNGAN</a:t>
            </a:r>
            <a:endParaRPr lang="en-ID" sz="6000" dirty="0">
              <a:solidFill>
                <a:schemeClr val="accent5">
                  <a:lumMod val="50000"/>
                </a:schemeClr>
              </a:solidFill>
              <a:effectLst/>
              <a:latin typeface="STCaiyun" panose="02010800040101010101" pitchFamily="2" charset="-122"/>
              <a:ea typeface="STCaiyun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51081" y="5650034"/>
            <a:ext cx="1146585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dirty="0">
                <a:solidFill>
                  <a:srgbClr val="3D5F7B"/>
                </a:solidFill>
                <a:latin typeface="อีฟดอวอิ้ง"/>
              </a:rPr>
              <a:t>fun learning with </a:t>
            </a:r>
            <a:r>
              <a:rPr lang="id-ID" sz="4800" dirty="0">
                <a:solidFill>
                  <a:srgbClr val="3D5F7B"/>
                </a:solidFill>
                <a:latin typeface="อีฟดอวอิ้ง"/>
              </a:rPr>
              <a:t>Dr. M Abdul Basir, M.Pd.</a:t>
            </a:r>
            <a:endParaRPr lang="en-US" sz="4800" dirty="0">
              <a:solidFill>
                <a:srgbClr val="3D5F7B"/>
              </a:solidFill>
              <a:latin typeface="อีฟดอวอิ้ง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558" y="365623"/>
            <a:ext cx="17806384" cy="9811305"/>
            <a:chOff x="0" y="0"/>
            <a:chExt cx="3019157" cy="790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9157" cy="790489"/>
            </a:xfrm>
            <a:custGeom>
              <a:avLst/>
              <a:gdLst/>
              <a:ahLst/>
              <a:cxnLst/>
              <a:rect l="l" t="t" r="r" b="b"/>
              <a:pathLst>
                <a:path w="3019157" h="790489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9"/>
                    <a:pt x="2894697" y="790489"/>
                  </a:cubicBezTo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ID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1175544" y="1047619"/>
                <a:ext cx="16365264" cy="6948377"/>
              </a:xfrm>
              <a:prstGeom prst="rect">
                <a:avLst/>
              </a:prstGeom>
            </p:spPr>
            <p:txBody>
              <a:bodyPr wrap="square" lIns="0" tIns="0" rIns="0" bIns="0" numCol="2" rtlCol="0" anchor="t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Di mana fungsi </a:t>
                </a:r>
                <a14:m>
                  <m:oMath xmlns:m="http://schemas.openxmlformats.org/officeDocument/2006/math">
                    <m:r>
                      <a:rPr lang="id-ID" sz="3200" i="1" smtClean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id-ID" sz="3200" i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menaik, menurun, cekung ke atas dan cekung ke bawah?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algn="just">
                  <a:lnSpc>
                    <a:spcPct val="150000"/>
                  </a:lnSpc>
                </a:pPr>
                <a:r>
                  <a:rPr lang="id-ID" sz="3200" u="sng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Penyelesaian 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−3=(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+1)(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−2=2(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Dengan menyelesaikan pertidaksamaan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+1)(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−3)&gt;0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dan lawannya kita simpulkan bahwa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naik pada 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−∞,</m:t>
                    </m:r>
                    <m:d>
                      <m:dPr>
                        <m:begChr m:val=""/>
                        <m:endChr m:val="]"/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,∞)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; dan turun pada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−1, 3</m:t>
                        </m:r>
                      </m:e>
                    </m:d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seperti gambar  berikut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44" y="1047619"/>
                <a:ext cx="16365264" cy="6948377"/>
              </a:xfrm>
              <a:prstGeom prst="rect">
                <a:avLst/>
              </a:prstGeom>
              <a:blipFill>
                <a:blip r:embed="rId2"/>
                <a:stretch>
                  <a:fillRect l="-1528" b="-25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6"/>
          <p:cNvSpPr txBox="1"/>
          <p:nvPr/>
        </p:nvSpPr>
        <p:spPr>
          <a:xfrm>
            <a:off x="7620000" y="365623"/>
            <a:ext cx="5951772" cy="9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id-ID" sz="6399" u="sng" spc="319" dirty="0">
                <a:solidFill>
                  <a:schemeClr val="bg1"/>
                </a:solidFill>
                <a:latin typeface="Sensei"/>
              </a:rPr>
              <a:t>CONTOH</a:t>
            </a:r>
            <a:endParaRPr lang="en-US" sz="6399" u="sng" spc="319" dirty="0">
              <a:solidFill>
                <a:schemeClr val="bg1"/>
              </a:solidFill>
              <a:latin typeface="Sensei"/>
            </a:endParaRPr>
          </a:p>
        </p:txBody>
      </p:sp>
      <p:sp>
        <p:nvSpPr>
          <p:cNvPr id="14" name="Freeform 14"/>
          <p:cNvSpPr/>
          <p:nvPr/>
        </p:nvSpPr>
        <p:spPr>
          <a:xfrm rot="2408758">
            <a:off x="252276" y="-67735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408758">
            <a:off x="17273812" y="4585492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3" y="0"/>
                </a:lnTo>
                <a:lnTo>
                  <a:pt x="1640673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rot="2408758">
            <a:off x="16540648" y="105271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6693990" y="8159646"/>
            <a:ext cx="1398158" cy="2060521"/>
          </a:xfrm>
          <a:custGeom>
            <a:avLst/>
            <a:gdLst/>
            <a:ahLst/>
            <a:cxnLst/>
            <a:rect l="l" t="t" r="r" b="b"/>
            <a:pathLst>
              <a:path w="2894931" h="3394909">
                <a:moveTo>
                  <a:pt x="0" y="0"/>
                </a:moveTo>
                <a:lnTo>
                  <a:pt x="2894931" y="0"/>
                </a:lnTo>
                <a:lnTo>
                  <a:pt x="2894931" y="3394908"/>
                </a:lnTo>
                <a:lnTo>
                  <a:pt x="0" y="33949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8" name="Freeform 18"/>
          <p:cNvSpPr/>
          <p:nvPr/>
        </p:nvSpPr>
        <p:spPr>
          <a:xfrm flipH="1">
            <a:off x="298617" y="8067843"/>
            <a:ext cx="1281019" cy="2152323"/>
          </a:xfrm>
          <a:custGeom>
            <a:avLst/>
            <a:gdLst/>
            <a:ahLst/>
            <a:cxnLst/>
            <a:rect l="l" t="t" r="r" b="b"/>
            <a:pathLst>
              <a:path w="2196917" h="3462190">
                <a:moveTo>
                  <a:pt x="2196917" y="0"/>
                </a:moveTo>
                <a:lnTo>
                  <a:pt x="0" y="0"/>
                </a:lnTo>
                <a:lnTo>
                  <a:pt x="0" y="3462191"/>
                </a:lnTo>
                <a:lnTo>
                  <a:pt x="2196917" y="3462191"/>
                </a:lnTo>
                <a:lnTo>
                  <a:pt x="219691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pic>
        <p:nvPicPr>
          <p:cNvPr id="19" name="Picture 18" descr="Gambar">
            <a:extLst>
              <a:ext uri="{FF2B5EF4-FFF2-40B4-BE49-F238E27FC236}">
                <a16:creationId xmlns:a16="http://schemas.microsoft.com/office/drawing/2014/main" id="{B23E662D-9E7B-6026-BDAD-BCD157BCDD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28" y="8067843"/>
            <a:ext cx="4396817" cy="19713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FB0B91-24A0-670D-016D-6C4359EC4412}"/>
                  </a:ext>
                </a:extLst>
              </p:cNvPr>
              <p:cNvSpPr txBox="1"/>
              <p:nvPr/>
            </p:nvSpPr>
            <p:spPr>
              <a:xfrm>
                <a:off x="10483290" y="2031129"/>
                <a:ext cx="7042735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Demikian pula, dengan menyelesaikan 2(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−1)&gt;0 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−1)&lt;0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memperlihatkan bahwa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cekung ke atas pada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(1,∞)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dan cekung ke bawah pada 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−∞, 1)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. Seperti gambar di bawah ini:</a:t>
                </a:r>
              </a:p>
              <a:p>
                <a:pPr algn="just"/>
                <a:endParaRPr lang="id-ID" sz="3200" dirty="0">
                  <a:solidFill>
                    <a:schemeClr val="bg1"/>
                  </a:solidFill>
                </a:endParaRPr>
              </a:p>
              <a:p>
                <a:pPr algn="just"/>
                <a:endParaRPr lang="en-ID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FB0B91-24A0-670D-016D-6C4359EC4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290" y="2031129"/>
                <a:ext cx="7042735" cy="3539430"/>
              </a:xfrm>
              <a:prstGeom prst="rect">
                <a:avLst/>
              </a:prstGeom>
              <a:blipFill>
                <a:blip r:embed="rId12"/>
                <a:stretch>
                  <a:fillRect l="-2251" t="-2238" r="-21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Gambar">
            <a:extLst>
              <a:ext uri="{FF2B5EF4-FFF2-40B4-BE49-F238E27FC236}">
                <a16:creationId xmlns:a16="http://schemas.microsoft.com/office/drawing/2014/main" id="{8FB6C642-B1BC-9624-F16C-DFFC105C6A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026" y="4763647"/>
            <a:ext cx="4653830" cy="448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558" y="365623"/>
            <a:ext cx="17806384" cy="9811305"/>
            <a:chOff x="0" y="0"/>
            <a:chExt cx="3019157" cy="790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9157" cy="790489"/>
            </a:xfrm>
            <a:custGeom>
              <a:avLst/>
              <a:gdLst/>
              <a:ahLst/>
              <a:cxnLst/>
              <a:rect l="l" t="t" r="r" b="b"/>
              <a:pathLst>
                <a:path w="3019157" h="790489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9"/>
                    <a:pt x="2894697" y="790489"/>
                  </a:cubicBezTo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ID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990600" y="891774"/>
                <a:ext cx="16014893" cy="8535798"/>
              </a:xfrm>
              <a:prstGeom prst="rect">
                <a:avLst/>
              </a:prstGeom>
            </p:spPr>
            <p:txBody>
              <a:bodyPr wrap="square" lIns="0" tIns="0" rIns="0" bIns="0" numCol="2" rtlCol="0" anchor="t">
                <a:spAutoFit/>
              </a:bodyPr>
              <a:lstStyle/>
              <a:p>
                <a:pPr lvl="0" algn="just"/>
                <a:r>
                  <a:rPr lang="id-ID" sz="3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4) </a:t>
                </a:r>
                <a:r>
                  <a:rPr lang="id-ID" sz="3200" dirty="0">
                    <a:solidFill>
                      <a:schemeClr val="bg1"/>
                    </a:solidFill>
                  </a:rPr>
                  <a:t>Di mana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3200">
                        <a:solidFill>
                          <a:schemeClr val="bg1"/>
                        </a:solidFill>
                      </a:rPr>
                      <m:t>g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𝑥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(1+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3200" dirty="0">
                    <a:solidFill>
                      <a:schemeClr val="bg1"/>
                    </a:solidFill>
                  </a:rPr>
                  <a:t> cekung ke atas dan cekung ke bawah?</a:t>
                </a:r>
                <a:endParaRPr lang="en-ID" sz="32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id-ID" sz="3200" u="sng" dirty="0">
                    <a:solidFill>
                      <a:schemeClr val="bg1"/>
                    </a:solidFill>
                  </a:rPr>
                  <a:t>Penyelesaian: </a:t>
                </a:r>
                <a:endParaRPr lang="en-ID" sz="32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id-ID" sz="3200" dirty="0">
                    <a:solidFill>
                      <a:schemeClr val="bg1"/>
                    </a:solidFill>
                  </a:rPr>
                  <a:t>Melalui Teorema A, maka dapat disimpulkan bahwa g menurun pada 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</a:rPr>
                      <m:t>−∞,−1) </m:t>
                    </m:r>
                    <m:r>
                      <a:rPr lang="id-ID" sz="3200" i="1">
                        <a:solidFill>
                          <a:schemeClr val="bg1"/>
                        </a:solidFill>
                      </a:rPr>
                      <m:t>𝑑𝑎𝑛</m:t>
                    </m:r>
                    <m:r>
                      <a:rPr lang="id-ID" sz="3200" i="1">
                        <a:solidFill>
                          <a:schemeClr val="bg1"/>
                        </a:solidFill>
                      </a:rPr>
                      <m:t> (1,∞)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</a:rPr>
                  <a:t>; dan g naik pada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</a:rPr>
                      <m:t>(−1,1)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</a:rPr>
                  <a:t>. Untuk menganalisis kecekungan, hitung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𝑔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′′</m:t>
                        </m:r>
                      </m:sup>
                    </m:sSup>
                  </m:oMath>
                </a14:m>
                <a:endParaRPr lang="en-ID" sz="3200" dirty="0">
                  <a:solidFill>
                    <a:schemeClr val="bg1"/>
                  </a:solidFill>
                </a:endParaRPr>
              </a:p>
              <a:p>
                <a:pPr lvl="0" algn="just"/>
                <a:r>
                  <a:rPr lang="id-ID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𝑔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𝑥</m:t>
                        </m:r>
                      </m:e>
                    </m:d>
                    <m:r>
                      <a:rPr lang="id-ID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32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(1−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D" sz="3200" dirty="0">
                  <a:solidFill>
                    <a:schemeClr val="bg1"/>
                  </a:solidFill>
                </a:endParaRPr>
              </a:p>
              <a:p>
                <a:pPr lvl="0" algn="just"/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𝑔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ID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(−2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𝑥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)−(1−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) (2)(1+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)(2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𝑥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ID" sz="32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id-ID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id-ID" sz="32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d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−2</m:t>
                                </m:r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4</m:t>
                                </m:r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id-ID" sz="3200" i="1">
                        <a:solidFill>
                          <a:schemeClr val="bg1"/>
                        </a:solidFill>
                      </a:rPr>
                      <m:t> 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</a:rPr>
                  <a:t> </a:t>
                </a:r>
                <a:endParaRPr lang="en-ID" sz="32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id-ID" sz="3200" dirty="0">
                    <a:solidFill>
                      <a:schemeClr val="bg1"/>
                    </a:solidFill>
                  </a:rPr>
                  <a:t> 	  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</a:rPr>
                      <m:t> 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2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sup>
                        </m:s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−6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ID" sz="32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id-ID" sz="3200" dirty="0">
                    <a:solidFill>
                      <a:schemeClr val="bg1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2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𝑥</m:t>
                        </m:r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(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id-ID" sz="3200" i="1">
                            <a:solidFill>
                              <a:schemeClr val="bg1"/>
                            </a:solidFill>
                          </a:rPr>
                          <m:t>−3)</m:t>
                        </m:r>
                      </m:num>
                      <m:den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d-ID" sz="3200" i="1">
                                        <a:solidFill>
                                          <a:schemeClr val="bg1"/>
                                        </a:solidFill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3200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just"/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91774"/>
                <a:ext cx="16014893" cy="8535798"/>
              </a:xfrm>
              <a:prstGeom prst="rect">
                <a:avLst/>
              </a:prstGeom>
              <a:blipFill>
                <a:blip r:embed="rId2"/>
                <a:stretch>
                  <a:fillRect l="-1561" t="-7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4"/>
          <p:cNvSpPr/>
          <p:nvPr/>
        </p:nvSpPr>
        <p:spPr>
          <a:xfrm rot="2408758">
            <a:off x="252276" y="-67735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rot="2408758">
            <a:off x="17021166" y="9152192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568D2-B97C-21A1-C176-52C43835E237}"/>
                  </a:ext>
                </a:extLst>
              </p:cNvPr>
              <p:cNvSpPr txBox="1"/>
              <p:nvPr/>
            </p:nvSpPr>
            <p:spPr>
              <a:xfrm>
                <a:off x="9400457" y="864468"/>
                <a:ext cx="8064584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Karena penyebut selalu positif, kita hanya perlu menyelesaikan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−3)&gt;0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dan lawannya. Tiitk-titik pemisah ini menentukan empat interval. Setelah mengujinya seperti gambar di bawah ini:</a:t>
                </a:r>
                <a:endParaRPr lang="en-ID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568D2-B97C-21A1-C176-52C43835E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57" y="864468"/>
                <a:ext cx="8064584" cy="2554545"/>
              </a:xfrm>
              <a:prstGeom prst="rect">
                <a:avLst/>
              </a:prstGeom>
              <a:blipFill>
                <a:blip r:embed="rId5"/>
                <a:stretch>
                  <a:fillRect l="-1890" t="-3103" r="-1965" b="-69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Gambar">
            <a:extLst>
              <a:ext uri="{FF2B5EF4-FFF2-40B4-BE49-F238E27FC236}">
                <a16:creationId xmlns:a16="http://schemas.microsoft.com/office/drawing/2014/main" id="{54750A67-D269-C2EC-2B3E-C647BA91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995" y="3099847"/>
            <a:ext cx="3618058" cy="1808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8EDCD9D-005D-8935-FAE8-93899B5F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101" y="4935724"/>
            <a:ext cx="819113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d-ID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Kita simpulkan bahwa g cekung ke atas pada (</a:t>
            </a:r>
            <a:r>
              <a:rPr kumimoji="0" lang="id-ID" altLang="en-US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-√3, 0) dan (√3,∞)</a:t>
            </a:r>
            <a:r>
              <a:rPr kumimoji="0" lang="id-ID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dan cekung ke bawah pada (</a:t>
            </a:r>
            <a:r>
              <a:rPr kumimoji="0" lang="id-ID" altLang="en-US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-∞, -√3) dan (0,√3)</a:t>
            </a:r>
            <a:r>
              <a:rPr kumimoji="0" lang="id-ID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9" descr="Gambar">
            <a:extLst>
              <a:ext uri="{FF2B5EF4-FFF2-40B4-BE49-F238E27FC236}">
                <a16:creationId xmlns:a16="http://schemas.microsoft.com/office/drawing/2014/main" id="{015EC56F-87F7-33D4-8B02-FE7519C9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66" y="6470712"/>
            <a:ext cx="5981611" cy="31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929CAEC-9656-D243-BE20-AE8BFA62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2173" y="414600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42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466990"/>
            <a:ext cx="18288000" cy="282001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</a:path>
              </a:pathLst>
            </a:custGeom>
            <a:solidFill>
              <a:srgbClr val="ADD6D8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Freeform 7"/>
          <p:cNvSpPr/>
          <p:nvPr/>
        </p:nvSpPr>
        <p:spPr>
          <a:xfrm>
            <a:off x="16257492" y="-249214"/>
            <a:ext cx="4061016" cy="3514625"/>
          </a:xfrm>
          <a:custGeom>
            <a:avLst/>
            <a:gdLst/>
            <a:ahLst/>
            <a:cxnLst/>
            <a:rect l="l" t="t" r="r" b="b"/>
            <a:pathLst>
              <a:path w="4061016" h="3514625">
                <a:moveTo>
                  <a:pt x="0" y="0"/>
                </a:moveTo>
                <a:lnTo>
                  <a:pt x="4061016" y="0"/>
                </a:lnTo>
                <a:lnTo>
                  <a:pt x="4061016" y="3514626"/>
                </a:lnTo>
                <a:lnTo>
                  <a:pt x="0" y="3514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5867401" y="605287"/>
            <a:ext cx="8091772" cy="90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sz="4400" b="1" u="sng" dirty="0">
                <a:solidFill>
                  <a:schemeClr val="tx2"/>
                </a:solidFill>
                <a:effectLst/>
                <a:latin typeface="Sensei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 Belok</a:t>
            </a:r>
            <a:r>
              <a:rPr lang="id-ID" sz="4400" u="sng" dirty="0">
                <a:solidFill>
                  <a:schemeClr val="tx2"/>
                </a:solidFill>
                <a:effectLst/>
                <a:latin typeface="Sensei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400" b="1" i="1" u="sng" dirty="0">
                <a:solidFill>
                  <a:schemeClr val="tx2"/>
                </a:solidFill>
                <a:effectLst/>
                <a:latin typeface="Sensei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(Inflection Point)</a:t>
            </a:r>
            <a:endParaRPr lang="en-ID" sz="4400" u="sng" dirty="0">
              <a:solidFill>
                <a:schemeClr val="tx2"/>
              </a:solidFill>
              <a:effectLst/>
              <a:latin typeface="Sensei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735323" y="-119915"/>
            <a:ext cx="2475133" cy="3385325"/>
          </a:xfrm>
          <a:custGeom>
            <a:avLst/>
            <a:gdLst/>
            <a:ahLst/>
            <a:cxnLst/>
            <a:rect l="l" t="t" r="r" b="b"/>
            <a:pathLst>
              <a:path w="3560544" h="3094436">
                <a:moveTo>
                  <a:pt x="0" y="0"/>
                </a:moveTo>
                <a:lnTo>
                  <a:pt x="3560544" y="0"/>
                </a:lnTo>
                <a:lnTo>
                  <a:pt x="3560544" y="3094436"/>
                </a:lnTo>
                <a:lnTo>
                  <a:pt x="0" y="3094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0"/>
              <p:cNvSpPr txBox="1"/>
              <p:nvPr/>
            </p:nvSpPr>
            <p:spPr>
              <a:xfrm>
                <a:off x="2075853" y="2116224"/>
                <a:ext cx="13482069" cy="21384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kontinu di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Kita sebut 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𝑓𝑐</m:t>
                    </m:r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suatu titik belok dari grafik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cekung ke atas pada satu sisi dan cekung ke bawah pada sisi lainnya dari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Grafik di bawah ini menunjukkan sejumlah kemungkinan.</a:t>
                </a:r>
                <a:endParaRPr lang="en-ID" sz="32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53" y="2116224"/>
                <a:ext cx="13482069" cy="2138406"/>
              </a:xfrm>
              <a:prstGeom prst="rect">
                <a:avLst/>
              </a:prstGeom>
              <a:blipFill>
                <a:blip r:embed="rId6"/>
                <a:stretch>
                  <a:fillRect r="-1809" b="-108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1"/>
          <p:cNvSpPr/>
          <p:nvPr/>
        </p:nvSpPr>
        <p:spPr>
          <a:xfrm>
            <a:off x="15113280" y="-1975490"/>
            <a:ext cx="4051120" cy="4141480"/>
          </a:xfrm>
          <a:custGeom>
            <a:avLst/>
            <a:gdLst/>
            <a:ahLst/>
            <a:cxnLst/>
            <a:rect l="l" t="t" r="r" b="b"/>
            <a:pathLst>
              <a:path w="4051120" h="4141480">
                <a:moveTo>
                  <a:pt x="0" y="0"/>
                </a:moveTo>
                <a:lnTo>
                  <a:pt x="4051120" y="0"/>
                </a:lnTo>
                <a:lnTo>
                  <a:pt x="4051120" y="4141480"/>
                </a:lnTo>
                <a:lnTo>
                  <a:pt x="0" y="4141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flipH="1">
            <a:off x="-2493073" y="-1269547"/>
            <a:ext cx="4051120" cy="4141480"/>
          </a:xfrm>
          <a:custGeom>
            <a:avLst/>
            <a:gdLst/>
            <a:ahLst/>
            <a:cxnLst/>
            <a:rect l="l" t="t" r="r" b="b"/>
            <a:pathLst>
              <a:path w="4051120" h="4141480">
                <a:moveTo>
                  <a:pt x="4051120" y="0"/>
                </a:moveTo>
                <a:lnTo>
                  <a:pt x="0" y="0"/>
                </a:lnTo>
                <a:lnTo>
                  <a:pt x="0" y="4141480"/>
                </a:lnTo>
                <a:lnTo>
                  <a:pt x="4051120" y="4141480"/>
                </a:lnTo>
                <a:lnTo>
                  <a:pt x="405112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C25A24B-CE52-C10D-28B8-449C63510444}"/>
              </a:ext>
            </a:extLst>
          </p:cNvPr>
          <p:cNvSpPr/>
          <p:nvPr/>
        </p:nvSpPr>
        <p:spPr>
          <a:xfrm flipH="1">
            <a:off x="16257492" y="8039100"/>
            <a:ext cx="1787921" cy="2138955"/>
          </a:xfrm>
          <a:custGeom>
            <a:avLst/>
            <a:gdLst/>
            <a:ahLst/>
            <a:cxnLst/>
            <a:rect l="l" t="t" r="r" b="b"/>
            <a:pathLst>
              <a:path w="2775607" h="2865143">
                <a:moveTo>
                  <a:pt x="0" y="0"/>
                </a:moveTo>
                <a:lnTo>
                  <a:pt x="2775607" y="0"/>
                </a:lnTo>
                <a:lnTo>
                  <a:pt x="2775607" y="2865143"/>
                </a:lnTo>
                <a:lnTo>
                  <a:pt x="0" y="28651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15" name="Picture 14" descr="Gambar">
            <a:extLst>
              <a:ext uri="{FF2B5EF4-FFF2-40B4-BE49-F238E27FC236}">
                <a16:creationId xmlns:a16="http://schemas.microsoft.com/office/drawing/2014/main" id="{C21FB8AC-F186-05D9-8C57-E3652763E7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42391"/>
            <a:ext cx="11072592" cy="436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466990"/>
            <a:ext cx="18288000" cy="282001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</a:path>
              </a:pathLst>
            </a:custGeom>
            <a:solidFill>
              <a:srgbClr val="ADD6D8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9" name="Freeform 9"/>
          <p:cNvSpPr/>
          <p:nvPr/>
        </p:nvSpPr>
        <p:spPr>
          <a:xfrm rot="18386352">
            <a:off x="-2346208" y="-208220"/>
            <a:ext cx="4851441" cy="3763119"/>
          </a:xfrm>
          <a:custGeom>
            <a:avLst/>
            <a:gdLst/>
            <a:ahLst/>
            <a:cxnLst/>
            <a:rect l="l" t="t" r="r" b="b"/>
            <a:pathLst>
              <a:path w="3560544" h="3094436">
                <a:moveTo>
                  <a:pt x="0" y="0"/>
                </a:moveTo>
                <a:lnTo>
                  <a:pt x="3560544" y="0"/>
                </a:lnTo>
                <a:lnTo>
                  <a:pt x="3560544" y="3094436"/>
                </a:lnTo>
                <a:lnTo>
                  <a:pt x="0" y="3094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0"/>
              <p:cNvSpPr txBox="1"/>
              <p:nvPr/>
            </p:nvSpPr>
            <p:spPr>
              <a:xfrm>
                <a:off x="-381000" y="605287"/>
                <a:ext cx="17907000" cy="39526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200" dirty="0">
                    <a:solidFill>
                      <a:schemeClr val="tx2"/>
                    </a:solidFill>
                  </a:rPr>
                  <a:t>Seperti yang telah kita duga titik-titik di mana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tx2"/>
                            </a:solidFill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tx2"/>
                        </a:solidFill>
                      </a:rPr>
                      <m:t>=0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</a:rPr>
                  <a:t> atau di mana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tx2"/>
                            </a:solidFill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200" dirty="0">
                    <a:solidFill>
                      <a:schemeClr val="tx2"/>
                    </a:solidFill>
                  </a:rPr>
                  <a:t> tidak ada adalah calon-calon untuk titik belok. Kita gunakan kata calon karena hal tersebut bisa jadi gagal. Contohnya titik dengan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tx2"/>
                            </a:solidFill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tx2"/>
                        </a:solidFill>
                      </a:rPr>
                      <m:t>=0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</a:rPr>
                  <a:t> mungkin gagal menjadi suatu titik belok.</a:t>
                </a:r>
              </a:p>
              <a:p>
                <a:pPr marL="9144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Tinjau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yang mempunyai grafik </a:t>
                </a:r>
                <a:r>
                  <a:rPr lang="id-ID" sz="32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disamping,</a:t>
                </a:r>
                <a:endParaRPr lang="id-ID" sz="3200" dirty="0">
                  <a:solidFill>
                    <a:schemeClr val="tx2"/>
                  </a:solidFill>
                </a:endParaRPr>
              </a:p>
              <a:p>
                <a:pPr marL="91440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ID" sz="32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605287"/>
                <a:ext cx="17907000" cy="3952685"/>
              </a:xfrm>
              <a:prstGeom prst="rect">
                <a:avLst/>
              </a:prstGeom>
              <a:blipFill>
                <a:blip r:embed="rId4"/>
                <a:stretch>
                  <a:fillRect r="-13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ambar">
            <a:extLst>
              <a:ext uri="{FF2B5EF4-FFF2-40B4-BE49-F238E27FC236}">
                <a16:creationId xmlns:a16="http://schemas.microsoft.com/office/drawing/2014/main" id="{EF613E82-1312-C8DF-0788-339BF563F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111295"/>
            <a:ext cx="4343400" cy="26743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EFD433-2662-97B1-96C6-0B5C0B938689}"/>
                  </a:ext>
                </a:extLst>
              </p:cNvPr>
              <p:cNvSpPr txBox="1"/>
              <p:nvPr/>
            </p:nvSpPr>
            <p:spPr>
              <a:xfrm>
                <a:off x="-381000" y="5729029"/>
                <a:ext cx="17907000" cy="4137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Apakah benar bahwa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tetapi titik asal bukan titik belok. Karenanya untuk mencari titik belok, kita mulai dengan mengenali apakah titik-titik dengan sifat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(dan titik dimana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tidak ada). Kemudian kita periksa apakah titik-titik tersebut benar-benar merupakan titik-titik belok. Lihat kembali pada grafik dalam contoh 4. Kita akan melihat bahwa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mempunyai tiga titik balik, yaitu 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√−3,−√</m:t>
                    </m:r>
                    <m:f>
                      <m:f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(0,0); </m:t>
                    </m:r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(√3,,√</m:t>
                    </m:r>
                    <m:f>
                      <m:fPr>
                        <m:ctrlPr>
                          <a:rPr lang="en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tx2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id-ID" sz="3200" i="1">
                        <a:solidFill>
                          <a:schemeClr val="tx2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ID" sz="32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EFD433-2662-97B1-96C6-0B5C0B93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5729029"/>
                <a:ext cx="17907000" cy="4137543"/>
              </a:xfrm>
              <a:prstGeom prst="rect">
                <a:avLst/>
              </a:prstGeom>
              <a:blipFill>
                <a:blip r:embed="rId6"/>
                <a:stretch>
                  <a:fillRect r="-851" b="-16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124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-152401" y="-54214"/>
            <a:ext cx="23240999" cy="12360514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788482" y="-1232261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0800000">
            <a:off x="4319389" y="80535"/>
            <a:ext cx="1119451" cy="913407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-1464883" y="575671"/>
            <a:ext cx="8660366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id-ID" sz="8199" spc="409" dirty="0">
                <a:solidFill>
                  <a:schemeClr val="tx2"/>
                </a:solidFill>
                <a:latin typeface="Sensei"/>
              </a:rPr>
              <a:t>CONTOH </a:t>
            </a:r>
            <a:endParaRPr lang="en-US" sz="8199" spc="409" dirty="0">
              <a:solidFill>
                <a:schemeClr val="tx2"/>
              </a:solidFill>
              <a:latin typeface="Sense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778043" y="-5421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7553843" y="117954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6"/>
              <p:cNvSpPr txBox="1"/>
              <p:nvPr/>
            </p:nvSpPr>
            <p:spPr>
              <a:xfrm>
                <a:off x="1464527" y="2333487"/>
                <a:ext cx="9155209" cy="7578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5)Cari semua titik belok untuk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+2.</m:t>
                    </m:r>
                  </m:oMath>
                </a14:m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algn="just">
                  <a:lnSpc>
                    <a:spcPct val="150000"/>
                  </a:lnSpc>
                </a:pPr>
                <a:r>
                  <a:rPr lang="id-ID" sz="3200" u="sng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Penyelesaian: 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ID" sz="3200" i="1">
                                    <a:solidFill>
                                      <a:schemeClr val="bg1"/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id-ID" sz="3200" i="1">
                                    <a:solidFill>
                                      <a:schemeClr val="bg1"/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id-ID" sz="3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Turunan kedua,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tidak pernah nol; namun gagal untuk ada di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. Titik (0, 2) adalah tiitk belok karena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untuk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untuk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527" y="2333487"/>
                <a:ext cx="9155209" cy="7578998"/>
              </a:xfrm>
              <a:prstGeom prst="rect">
                <a:avLst/>
              </a:prstGeom>
              <a:blipFill>
                <a:blip r:embed="rId14"/>
                <a:stretch>
                  <a:fillRect l="-2730" r="-2730" b="-2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Gambar">
            <a:extLst>
              <a:ext uri="{FF2B5EF4-FFF2-40B4-BE49-F238E27FC236}">
                <a16:creationId xmlns:a16="http://schemas.microsoft.com/office/drawing/2014/main" id="{9B046178-1A72-863F-2EBD-A70BCF9568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612" y="3805875"/>
            <a:ext cx="5590938" cy="369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910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8672595" y="7503999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-822760" y="-966653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3639719" y="3513984"/>
                </a:moveTo>
                <a:lnTo>
                  <a:pt x="0" y="3513984"/>
                </a:lnTo>
                <a:lnTo>
                  <a:pt x="0" y="0"/>
                </a:lnTo>
                <a:lnTo>
                  <a:pt x="3639719" y="0"/>
                </a:lnTo>
                <a:lnTo>
                  <a:pt x="3639719" y="351398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-511602" y="322767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5" y="0"/>
                </a:lnTo>
                <a:lnTo>
                  <a:pt x="3017405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3890494" y="1015578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3928354" y="1437199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3306748" y="295036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3154109" y="346723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6116942" y="3302151"/>
            <a:ext cx="6634283" cy="572207"/>
          </a:xfrm>
          <a:custGeom>
            <a:avLst/>
            <a:gdLst/>
            <a:ahLst/>
            <a:cxnLst/>
            <a:rect l="l" t="t" r="r" b="b"/>
            <a:pathLst>
              <a:path w="6634283" h="572207">
                <a:moveTo>
                  <a:pt x="0" y="0"/>
                </a:moveTo>
                <a:lnTo>
                  <a:pt x="6634284" y="0"/>
                </a:lnTo>
                <a:lnTo>
                  <a:pt x="6634284" y="572207"/>
                </a:lnTo>
                <a:lnTo>
                  <a:pt x="0" y="5722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>
              <a:solidFill>
                <a:schemeClr val="tx2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7099" y="4886127"/>
            <a:ext cx="903050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3D5F7B"/>
                </a:solidFill>
                <a:latin typeface="อีฟดอวอิ้ง"/>
              </a:rPr>
              <a:t>See you in the next study session.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28746" y="1861038"/>
            <a:ext cx="9030508" cy="153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spc="449">
                <a:solidFill>
                  <a:srgbClr val="3D5F7B"/>
                </a:solidFill>
                <a:latin typeface="Sensei"/>
              </a:rPr>
              <a:t>THANK YOU!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D20BA82-3293-F6EB-9E65-17FDC1353699}"/>
              </a:ext>
            </a:extLst>
          </p:cNvPr>
          <p:cNvSpPr/>
          <p:nvPr/>
        </p:nvSpPr>
        <p:spPr>
          <a:xfrm>
            <a:off x="13657118" y="3086100"/>
            <a:ext cx="4326081" cy="8763000"/>
          </a:xfrm>
          <a:custGeom>
            <a:avLst/>
            <a:gdLst/>
            <a:ahLst/>
            <a:cxnLst/>
            <a:rect l="l" t="t" r="r" b="b"/>
            <a:pathLst>
              <a:path w="1753934" h="4114800">
                <a:moveTo>
                  <a:pt x="0" y="0"/>
                </a:moveTo>
                <a:lnTo>
                  <a:pt x="1753933" y="0"/>
                </a:lnTo>
                <a:lnTo>
                  <a:pt x="1753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1139990-F246-8F23-5D11-DBFE032EEC72}"/>
              </a:ext>
            </a:extLst>
          </p:cNvPr>
          <p:cNvSpPr/>
          <p:nvPr/>
        </p:nvSpPr>
        <p:spPr>
          <a:xfrm rot="478131">
            <a:off x="9707281" y="4797173"/>
            <a:ext cx="640653" cy="901805"/>
          </a:xfrm>
          <a:custGeom>
            <a:avLst/>
            <a:gdLst/>
            <a:ahLst/>
            <a:cxnLst/>
            <a:rect l="l" t="t" r="r" b="b"/>
            <a:pathLst>
              <a:path w="1921877" h="2994426">
                <a:moveTo>
                  <a:pt x="0" y="0"/>
                </a:moveTo>
                <a:lnTo>
                  <a:pt x="1921876" y="0"/>
                </a:lnTo>
                <a:lnTo>
                  <a:pt x="1921876" y="2994426"/>
                </a:lnTo>
                <a:lnTo>
                  <a:pt x="0" y="29944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171575" y="1028700"/>
            <a:ext cx="11156097" cy="6121908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0702861" y="3640325"/>
            <a:ext cx="6413564" cy="9091392"/>
          </a:xfrm>
          <a:custGeom>
            <a:avLst/>
            <a:gdLst/>
            <a:ahLst/>
            <a:cxnLst/>
            <a:rect l="l" t="t" r="r" b="b"/>
            <a:pathLst>
              <a:path w="6413564" h="9091392">
                <a:moveTo>
                  <a:pt x="0" y="0"/>
                </a:moveTo>
                <a:lnTo>
                  <a:pt x="6413564" y="0"/>
                </a:lnTo>
                <a:lnTo>
                  <a:pt x="6413564" y="9091392"/>
                </a:lnTo>
                <a:lnTo>
                  <a:pt x="0" y="9091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-454621" y="4065875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3635528" y="8564666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0800000">
            <a:off x="5853262" y="8186021"/>
            <a:ext cx="2044300" cy="1564819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2305231" y="2808109"/>
            <a:ext cx="8660366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spc="409" dirty="0">
                <a:solidFill>
                  <a:srgbClr val="FAF9F5"/>
                </a:solidFill>
                <a:latin typeface="Sensei"/>
              </a:rPr>
              <a:t>WELCOME</a:t>
            </a:r>
            <a:r>
              <a:rPr lang="id-ID" sz="8199" spc="409" dirty="0">
                <a:solidFill>
                  <a:srgbClr val="FAF9F5"/>
                </a:solidFill>
                <a:latin typeface="Sensei"/>
              </a:rPr>
              <a:t> </a:t>
            </a:r>
            <a:r>
              <a:rPr lang="en-US" sz="8199" spc="409" dirty="0">
                <a:solidFill>
                  <a:srgbClr val="FAF9F5"/>
                </a:solidFill>
                <a:latin typeface="Sensei"/>
              </a:rPr>
              <a:t>!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738472" y="86438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6278629" y="5402554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TextBox 16"/>
          <p:cNvSpPr txBox="1"/>
          <p:nvPr/>
        </p:nvSpPr>
        <p:spPr>
          <a:xfrm>
            <a:off x="2140407" y="4289536"/>
            <a:ext cx="891090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dirty="0">
                <a:solidFill>
                  <a:srgbClr val="FFFFFF"/>
                </a:solidFill>
                <a:latin typeface="อีฟดอวอิ้ง"/>
              </a:rPr>
              <a:t>Ready for study today?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020" y="780920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667000" y="1363316"/>
            <a:ext cx="14288587" cy="121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id-ID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Turunan Pertama dan Kemonotonan</a:t>
            </a:r>
            <a:endParaRPr lang="en-ID" sz="40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Sensei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-249599" y="7596187"/>
            <a:ext cx="3508417" cy="3324225"/>
          </a:xfrm>
          <a:custGeom>
            <a:avLst/>
            <a:gdLst/>
            <a:ahLst/>
            <a:cxnLst/>
            <a:rect l="l" t="t" r="r" b="b"/>
            <a:pathLst>
              <a:path w="3508417" h="3324225">
                <a:moveTo>
                  <a:pt x="0" y="0"/>
                </a:moveTo>
                <a:lnTo>
                  <a:pt x="3508417" y="0"/>
                </a:lnTo>
                <a:lnTo>
                  <a:pt x="3508417" y="3324225"/>
                </a:lnTo>
                <a:lnTo>
                  <a:pt x="0" y="3324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3245855" y="6914566"/>
            <a:ext cx="4731212" cy="6884587"/>
          </a:xfrm>
          <a:custGeom>
            <a:avLst/>
            <a:gdLst/>
            <a:ahLst/>
            <a:cxnLst/>
            <a:rect l="l" t="t" r="r" b="b"/>
            <a:pathLst>
              <a:path w="2149983" h="4114800">
                <a:moveTo>
                  <a:pt x="0" y="0"/>
                </a:moveTo>
                <a:lnTo>
                  <a:pt x="2149983" y="0"/>
                </a:lnTo>
                <a:lnTo>
                  <a:pt x="21499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4F2D5B3-3E3C-ED56-58B3-9EAD5095E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5" y="-191941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Definisi </a:t>
            </a:r>
            <a:endParaRPr kumimoji="0" lang="id-ID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" descr="Gambar">
            <a:extLst>
              <a:ext uri="{FF2B5EF4-FFF2-40B4-BE49-F238E27FC236}">
                <a16:creationId xmlns:a16="http://schemas.microsoft.com/office/drawing/2014/main" id="{0DB8BD97-E8D6-7684-7AF2-F9D42669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13" y="3211082"/>
            <a:ext cx="4290390" cy="35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F64D5F1-802A-C83E-DE55-23B34718A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937" y="2379289"/>
                <a:ext cx="9815759" cy="5858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Misalkan </a:t>
                </a:r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terdefinisi pada interval </a:t>
                </a:r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(terbuka, tertutup, atau tak satupun). Kita katakan bahwa; </a:t>
                </a:r>
                <a:endParaRPr kumimoji="0" lang="id-ID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romanLcParenBoth"/>
                </a:pPr>
                <a14:m>
                  <m:oMath xmlns:m="http://schemas.openxmlformats.org/officeDocument/2006/math">
                    <m:r>
                      <a:rPr lang="id-ID" sz="3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2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naik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jika, untuk setiap pasang bilangan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dalam 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berlaku,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b>
                    </m:sSub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D" sz="32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romanLcParenBoth"/>
                </a:pP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2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turun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jika, untuk setiap pasang bilangan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dalam 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berlaku,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b>
                    </m:sSub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ID" sz="32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romanLcParenBoth"/>
                </a:pP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2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monoton murni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naik atau turun pada </a:t>
                </a:r>
                <a:r>
                  <a:rPr lang="id-ID" sz="32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2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32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id-ID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F64D5F1-802A-C83E-DE55-23B34718A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3937" y="2379289"/>
                <a:ext cx="9815759" cy="5858014"/>
              </a:xfrm>
              <a:prstGeom prst="rect">
                <a:avLst/>
              </a:prstGeom>
              <a:blipFill>
                <a:blip r:embed="rId11"/>
                <a:stretch>
                  <a:fillRect l="-1615" r="-15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885" y="1543056"/>
            <a:ext cx="12094715" cy="6110170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320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0" y="1363316"/>
            <a:ext cx="14288587" cy="50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268279" y="-690449"/>
            <a:ext cx="3508417" cy="3324225"/>
          </a:xfrm>
          <a:custGeom>
            <a:avLst/>
            <a:gdLst/>
            <a:ahLst/>
            <a:cxnLst/>
            <a:rect l="l" t="t" r="r" b="b"/>
            <a:pathLst>
              <a:path w="3508417" h="3324225">
                <a:moveTo>
                  <a:pt x="0" y="0"/>
                </a:moveTo>
                <a:lnTo>
                  <a:pt x="3508417" y="0"/>
                </a:lnTo>
                <a:lnTo>
                  <a:pt x="3508417" y="3324225"/>
                </a:lnTo>
                <a:lnTo>
                  <a:pt x="0" y="3324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32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4F2D5B3-3E3C-ED56-58B3-9EAD5095E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5" y="-501950"/>
            <a:ext cx="4828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d-ID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F64D5F1-802A-C83E-DE55-23B34718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937" y="4769687"/>
            <a:ext cx="98157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id-ID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A7D3E4-813D-DE78-B1AD-6674B5C0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 sz="3200">
              <a:solidFill>
                <a:schemeClr val="bg1"/>
              </a:solidFill>
            </a:endParaRPr>
          </a:p>
        </p:txBody>
      </p:sp>
      <p:pic>
        <p:nvPicPr>
          <p:cNvPr id="3073" name="Picture 749912383" descr="Gambar">
            <a:extLst>
              <a:ext uri="{FF2B5EF4-FFF2-40B4-BE49-F238E27FC236}">
                <a16:creationId xmlns:a16="http://schemas.microsoft.com/office/drawing/2014/main" id="{BDF8E096-DD02-BB55-B712-EA4B065DA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578" y="2548415"/>
            <a:ext cx="4924598" cy="4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062689C-8511-0CC4-47F8-EDDD423E8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487" y="2646222"/>
                <a:ext cx="10006021" cy="3354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Seperti yang telah diketahui bahwa turunan pertama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menunjukkan kemiringan (gradien, koefisien, arah, atau tanjakan) dari garis singgung pada grafik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di titik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Kemudian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jika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 ,</a:t>
                </a:r>
                <a:r>
                  <a:rPr lang="en-US" sz="3400" i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garis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singgung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naik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ke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kanan</a:t>
                </a:r>
                <a:r>
                  <a:rPr lang="id-ID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.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Demikian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pula,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jika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, garis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singgung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jatuh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ke</a:t>
                </a:r>
                <a:r>
                  <a:rPr lang="en-US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400" dirty="0" err="1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kanan</a:t>
                </a:r>
                <a:r>
                  <a:rPr lang="id-ID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</a:rPr>
                  <a:t>.</a:t>
                </a:r>
                <a:endParaRPr kumimoji="0" lang="en-US" altLang="en-US" sz="3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062689C-8511-0CC4-47F8-EDDD423E8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6487" y="2646222"/>
                <a:ext cx="10006021" cy="3354380"/>
              </a:xfrm>
              <a:prstGeom prst="rect">
                <a:avLst/>
              </a:prstGeom>
              <a:blipFill>
                <a:blip r:embed="rId7"/>
                <a:stretch>
                  <a:fillRect l="-1706" t="-2000" r="-1706" b="-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8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97609" y="3075967"/>
            <a:ext cx="22654118" cy="7538550"/>
          </a:xfrm>
          <a:custGeom>
            <a:avLst/>
            <a:gdLst/>
            <a:ahLst/>
            <a:cxnLst/>
            <a:rect l="l" t="t" r="r" b="b"/>
            <a:pathLst>
              <a:path w="20924237" h="5832631">
                <a:moveTo>
                  <a:pt x="0" y="0"/>
                </a:moveTo>
                <a:lnTo>
                  <a:pt x="20924236" y="0"/>
                </a:lnTo>
                <a:lnTo>
                  <a:pt x="20924236" y="5832631"/>
                </a:lnTo>
                <a:lnTo>
                  <a:pt x="0" y="5832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 flipV="1">
            <a:off x="-83272" y="-884629"/>
            <a:ext cx="18121427" cy="4326388"/>
          </a:xfrm>
          <a:custGeom>
            <a:avLst/>
            <a:gdLst/>
            <a:ahLst/>
            <a:cxnLst/>
            <a:rect l="l" t="t" r="r" b="b"/>
            <a:pathLst>
              <a:path w="20924237" h="5832631">
                <a:moveTo>
                  <a:pt x="20924236" y="5832631"/>
                </a:moveTo>
                <a:lnTo>
                  <a:pt x="0" y="5832631"/>
                </a:lnTo>
                <a:lnTo>
                  <a:pt x="0" y="0"/>
                </a:lnTo>
                <a:lnTo>
                  <a:pt x="20924236" y="0"/>
                </a:lnTo>
                <a:lnTo>
                  <a:pt x="20924236" y="58326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542171" y="32573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532451" y="8992831"/>
            <a:ext cx="1509715" cy="1855257"/>
          </a:xfrm>
          <a:custGeom>
            <a:avLst/>
            <a:gdLst/>
            <a:ahLst/>
            <a:cxnLst/>
            <a:rect l="l" t="t" r="r" b="b"/>
            <a:pathLst>
              <a:path w="1509715" h="1855257">
                <a:moveTo>
                  <a:pt x="0" y="0"/>
                </a:moveTo>
                <a:lnTo>
                  <a:pt x="1509715" y="0"/>
                </a:lnTo>
                <a:lnTo>
                  <a:pt x="1509715" y="1855257"/>
                </a:lnTo>
                <a:lnTo>
                  <a:pt x="0" y="1855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0891437">
            <a:off x="-540755" y="823070"/>
            <a:ext cx="2118301" cy="2057400"/>
          </a:xfrm>
          <a:custGeom>
            <a:avLst/>
            <a:gdLst/>
            <a:ahLst/>
            <a:cxnLst/>
            <a:rect l="l" t="t" r="r" b="b"/>
            <a:pathLst>
              <a:path w="2118301" h="2057400">
                <a:moveTo>
                  <a:pt x="0" y="0"/>
                </a:moveTo>
                <a:lnTo>
                  <a:pt x="2118301" y="0"/>
                </a:lnTo>
                <a:lnTo>
                  <a:pt x="21183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8" name="Freeform 8"/>
          <p:cNvSpPr/>
          <p:nvPr/>
        </p:nvSpPr>
        <p:spPr>
          <a:xfrm>
            <a:off x="173019" y="-271357"/>
            <a:ext cx="1668060" cy="2057400"/>
          </a:xfrm>
          <a:custGeom>
            <a:avLst/>
            <a:gdLst/>
            <a:ahLst/>
            <a:cxnLst/>
            <a:rect l="l" t="t" r="r" b="b"/>
            <a:pathLst>
              <a:path w="1711362" h="2752190">
                <a:moveTo>
                  <a:pt x="0" y="0"/>
                </a:moveTo>
                <a:lnTo>
                  <a:pt x="1711362" y="0"/>
                </a:lnTo>
                <a:lnTo>
                  <a:pt x="1711362" y="2752190"/>
                </a:lnTo>
                <a:lnTo>
                  <a:pt x="0" y="27521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013928" y="687297"/>
            <a:ext cx="14605842" cy="121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sz="6000" b="1" dirty="0">
                <a:solidFill>
                  <a:schemeClr val="bg1"/>
                </a:solidFill>
                <a:effectLst/>
                <a:latin typeface="Forte" panose="03060902040502070203" pitchFamily="66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Teorema A: Teorema Kemonotonan</a:t>
            </a:r>
            <a:endParaRPr lang="en-ID" sz="6000" dirty="0">
              <a:solidFill>
                <a:schemeClr val="bg1"/>
              </a:solidFill>
              <a:effectLst/>
              <a:latin typeface="Forte" panose="03060902040502070203" pitchFamily="66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/>
              <p:cNvSpPr txBox="1"/>
              <p:nvPr/>
            </p:nvSpPr>
            <p:spPr>
              <a:xfrm>
                <a:off x="823441" y="3974897"/>
                <a:ext cx="14417129" cy="553542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 algn="just">
                  <a:lnSpc>
                    <a:spcPct val="150000"/>
                  </a:lnSpc>
                </a:pP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kontinu pada interval </a:t>
                </a:r>
                <a:r>
                  <a:rPr lang="id-ID" sz="34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terdiferensial pada setiap titik dalam dari</a:t>
                </a:r>
                <a:r>
                  <a:rPr lang="id-ID" sz="34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Maka;</a:t>
                </a:r>
                <a:endParaRPr lang="id-ID" sz="3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85900" indent="-571500" algn="just">
                  <a:lnSpc>
                    <a:spcPct val="150000"/>
                  </a:lnSpc>
                  <a:buFont typeface="+mj-lt"/>
                  <a:buAutoNum type="roman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semua tiitk-dalam </a:t>
                </a:r>
                <a:r>
                  <a:rPr lang="id-ID" sz="34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maka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naik pada </a:t>
                </a:r>
                <a:r>
                  <a:rPr lang="id-ID" sz="34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id-ID" sz="3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85900" indent="-571500" algn="just">
                  <a:lnSpc>
                    <a:spcPct val="150000"/>
                  </a:lnSpc>
                  <a:buFont typeface="+mj-lt"/>
                  <a:buAutoNum type="roman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semua tiitk-dalam </a:t>
                </a:r>
                <a:r>
                  <a:rPr lang="id-ID" sz="34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maka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turun pada </a:t>
                </a:r>
                <a:r>
                  <a:rPr lang="id-ID" sz="34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Teorema ini biasanya membolehkan kita untuk menentukan secara presisi di mana suatu fungsi yang terdiferensiasi naik dan di mana fungsi tersebut turun. Ini merupakan masalah menyelesaikan dua pertidaksamaan.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1" y="3974897"/>
                <a:ext cx="14417129" cy="5535426"/>
              </a:xfrm>
              <a:prstGeom prst="rect">
                <a:avLst/>
              </a:prstGeom>
              <a:blipFill>
                <a:blip r:embed="rId14"/>
                <a:stretch>
                  <a:fillRect r="-1818" b="-38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3"/>
          <p:cNvSpPr/>
          <p:nvPr/>
        </p:nvSpPr>
        <p:spPr>
          <a:xfrm flipH="1" flipV="1">
            <a:off x="15671197" y="7439560"/>
            <a:ext cx="1711362" cy="2752190"/>
          </a:xfrm>
          <a:custGeom>
            <a:avLst/>
            <a:gdLst/>
            <a:ahLst/>
            <a:cxnLst/>
            <a:rect l="l" t="t" r="r" b="b"/>
            <a:pathLst>
              <a:path w="1711362" h="2752190">
                <a:moveTo>
                  <a:pt x="1711362" y="2752190"/>
                </a:moveTo>
                <a:lnTo>
                  <a:pt x="0" y="2752190"/>
                </a:lnTo>
                <a:lnTo>
                  <a:pt x="0" y="0"/>
                </a:lnTo>
                <a:lnTo>
                  <a:pt x="1711362" y="0"/>
                </a:lnTo>
                <a:lnTo>
                  <a:pt x="1711362" y="275219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106454" y="8815655"/>
            <a:ext cx="1509715" cy="1855257"/>
          </a:xfrm>
          <a:custGeom>
            <a:avLst/>
            <a:gdLst/>
            <a:ahLst/>
            <a:cxnLst/>
            <a:rect l="l" t="t" r="r" b="b"/>
            <a:pathLst>
              <a:path w="1509715" h="1855257">
                <a:moveTo>
                  <a:pt x="0" y="0"/>
                </a:moveTo>
                <a:lnTo>
                  <a:pt x="1509715" y="0"/>
                </a:lnTo>
                <a:lnTo>
                  <a:pt x="1509715" y="1855257"/>
                </a:lnTo>
                <a:lnTo>
                  <a:pt x="0" y="185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9197873">
            <a:off x="802954" y="-719290"/>
            <a:ext cx="3310754" cy="2991932"/>
          </a:xfrm>
          <a:custGeom>
            <a:avLst/>
            <a:gdLst/>
            <a:ahLst/>
            <a:cxnLst/>
            <a:rect l="l" t="t" r="r" b="b"/>
            <a:pathLst>
              <a:path w="2118301" h="2057400">
                <a:moveTo>
                  <a:pt x="0" y="0"/>
                </a:moveTo>
                <a:lnTo>
                  <a:pt x="2118301" y="0"/>
                </a:lnTo>
                <a:lnTo>
                  <a:pt x="21183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9" name="TextBox 9"/>
          <p:cNvSpPr txBox="1"/>
          <p:nvPr/>
        </p:nvSpPr>
        <p:spPr>
          <a:xfrm>
            <a:off x="729084" y="167054"/>
            <a:ext cx="14605842" cy="121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sz="6000" b="1" dirty="0">
                <a:solidFill>
                  <a:schemeClr val="tx2"/>
                </a:solidFill>
                <a:effectLst/>
                <a:latin typeface="Forte" panose="03060902040502070203" pitchFamily="66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CONTOH</a:t>
            </a:r>
            <a:endParaRPr lang="en-ID" sz="6000" dirty="0">
              <a:solidFill>
                <a:schemeClr val="tx2"/>
              </a:solidFill>
              <a:effectLst/>
              <a:latin typeface="Forte" panose="03060902040502070203" pitchFamily="66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E913493-0B3A-763A-2717-CD55CD99E669}"/>
              </a:ext>
            </a:extLst>
          </p:cNvPr>
          <p:cNvSpPr/>
          <p:nvPr/>
        </p:nvSpPr>
        <p:spPr>
          <a:xfrm>
            <a:off x="17106454" y="8815655"/>
            <a:ext cx="1112962" cy="1469049"/>
          </a:xfrm>
          <a:custGeom>
            <a:avLst/>
            <a:gdLst/>
            <a:ahLst/>
            <a:cxnLst/>
            <a:rect l="l" t="t" r="r" b="b"/>
            <a:pathLst>
              <a:path w="1509715" h="1855257">
                <a:moveTo>
                  <a:pt x="0" y="0"/>
                </a:moveTo>
                <a:lnTo>
                  <a:pt x="1509715" y="0"/>
                </a:lnTo>
                <a:lnTo>
                  <a:pt x="1509715" y="1855257"/>
                </a:lnTo>
                <a:lnTo>
                  <a:pt x="0" y="185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53FE6E5-9364-F736-3B53-25418F67C067}"/>
              </a:ext>
            </a:extLst>
          </p:cNvPr>
          <p:cNvSpPr/>
          <p:nvPr/>
        </p:nvSpPr>
        <p:spPr>
          <a:xfrm rot="874476">
            <a:off x="17043692" y="8860805"/>
            <a:ext cx="841735" cy="1299036"/>
          </a:xfrm>
          <a:custGeom>
            <a:avLst/>
            <a:gdLst/>
            <a:ahLst/>
            <a:cxnLst/>
            <a:rect l="l" t="t" r="r" b="b"/>
            <a:pathLst>
              <a:path w="1509715" h="1855257">
                <a:moveTo>
                  <a:pt x="0" y="0"/>
                </a:moveTo>
                <a:lnTo>
                  <a:pt x="1509715" y="0"/>
                </a:lnTo>
                <a:lnTo>
                  <a:pt x="1509715" y="1855257"/>
                </a:lnTo>
                <a:lnTo>
                  <a:pt x="0" y="185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51CB5D3-9CBD-7538-CFA6-311D84D246CA}"/>
              </a:ext>
            </a:extLst>
          </p:cNvPr>
          <p:cNvSpPr/>
          <p:nvPr/>
        </p:nvSpPr>
        <p:spPr>
          <a:xfrm rot="9781393" flipH="1">
            <a:off x="13699702" y="-1098080"/>
            <a:ext cx="4887783" cy="3749513"/>
          </a:xfrm>
          <a:custGeom>
            <a:avLst/>
            <a:gdLst/>
            <a:ahLst/>
            <a:cxnLst/>
            <a:rect l="l" t="t" r="r" b="b"/>
            <a:pathLst>
              <a:path w="15237754" h="13339384">
                <a:moveTo>
                  <a:pt x="15237754" y="0"/>
                </a:moveTo>
                <a:lnTo>
                  <a:pt x="0" y="0"/>
                </a:lnTo>
                <a:lnTo>
                  <a:pt x="0" y="13339384"/>
                </a:lnTo>
                <a:lnTo>
                  <a:pt x="15237754" y="13339384"/>
                </a:lnTo>
                <a:lnTo>
                  <a:pt x="1523775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098" name="Picture 4" descr="Gambar">
            <a:extLst>
              <a:ext uri="{FF2B5EF4-FFF2-40B4-BE49-F238E27FC236}">
                <a16:creationId xmlns:a16="http://schemas.microsoft.com/office/drawing/2014/main" id="{5D86E698-D34C-32D6-B540-E29ED759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192" y="4890334"/>
            <a:ext cx="3919116" cy="3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5" descr="Gambar">
            <a:extLst>
              <a:ext uri="{FF2B5EF4-FFF2-40B4-BE49-F238E27FC236}">
                <a16:creationId xmlns:a16="http://schemas.microsoft.com/office/drawing/2014/main" id="{0ADAFD1A-54F2-4B98-2A2F-246FAA85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930" y="2693353"/>
            <a:ext cx="419564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4AD3808B-6ADB-11AA-24EE-B6B6C879F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084" y="1790700"/>
                <a:ext cx="11530847" cy="7465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−12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cari di mana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naik dan di mana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𝑡𝑢𝑟𝑢𝑛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</m:oMath>
                </a14:m>
                <a:endParaRPr lang="en-ID" sz="26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algn="just">
                  <a:lnSpc>
                    <a:spcPct val="150000"/>
                  </a:lnSpc>
                </a:pPr>
                <a:r>
                  <a:rPr lang="id-ID" sz="2600" u="sng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Penyelesaian </a:t>
                </a:r>
                <a:endParaRPr lang="en-ID" sz="26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Kita mulai dengan mencari turunan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−12</m:t>
                    </m:r>
                  </m:oMath>
                </a14:m>
                <a:endParaRPr lang="en-ID" sz="26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Kemudian kita faktorkan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=6(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+1)(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endParaRPr lang="en-ID" sz="26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Lalu mencari nilai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yang memenuhi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id-ID" sz="2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2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id-ID" sz="260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Titik-titik pemisah adalah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−1 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2;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mereka membagi sumbu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atas 3 interval; (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−∞,−1), (−1,2), (2,∞)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Dengan menggunakan tiitk-titik uji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−2,0, 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3,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dapat disimpulkan bahwa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interval pertama dan terakhir dan bahwa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interval tengah (gambar atas). Jadi, menurut Teorema A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naik pada (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−∞,−1)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(2,∞)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turun pada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(−1,2)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Perhatikan bahwa Teorema A membolehkan kita menyertakan titik-titik ujung dari interval-interval ini, walaupun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titik-titik itu. Grafik </a:t>
                </a:r>
                <a14:m>
                  <m:oMath xmlns:m="http://schemas.openxmlformats.org/officeDocument/2006/math"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26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seperti gambar bawah di samping.</a:t>
                </a:r>
                <a:r>
                  <a:rPr lang="id-ID" sz="26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ID" sz="26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4AD3808B-6ADB-11AA-24EE-B6B6C879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084" y="1790700"/>
                <a:ext cx="11530847" cy="7465762"/>
              </a:xfrm>
              <a:prstGeom prst="rect">
                <a:avLst/>
              </a:prstGeom>
              <a:blipFill>
                <a:blip r:embed="rId10"/>
                <a:stretch>
                  <a:fillRect l="-1005" r="-952" b="-17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">
            <a:extLst>
              <a:ext uri="{FF2B5EF4-FFF2-40B4-BE49-F238E27FC236}">
                <a16:creationId xmlns:a16="http://schemas.microsoft.com/office/drawing/2014/main" id="{CD483A26-4051-FCD7-170D-B941A632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41973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0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20198771">
            <a:off x="-1880216" y="-6798884"/>
            <a:ext cx="18040782" cy="20384972"/>
          </a:xfrm>
          <a:custGeom>
            <a:avLst/>
            <a:gdLst/>
            <a:ahLst/>
            <a:cxnLst/>
            <a:rect l="l" t="t" r="r" b="b"/>
            <a:pathLst>
              <a:path w="2118301" h="2057400">
                <a:moveTo>
                  <a:pt x="0" y="0"/>
                </a:moveTo>
                <a:lnTo>
                  <a:pt x="2118301" y="0"/>
                </a:lnTo>
                <a:lnTo>
                  <a:pt x="21183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51CB5D3-9CBD-7538-CFA6-311D84D246CA}"/>
              </a:ext>
            </a:extLst>
          </p:cNvPr>
          <p:cNvSpPr/>
          <p:nvPr/>
        </p:nvSpPr>
        <p:spPr>
          <a:xfrm rot="9781393" flipH="1">
            <a:off x="13862908" y="-1098079"/>
            <a:ext cx="4887783" cy="3749513"/>
          </a:xfrm>
          <a:custGeom>
            <a:avLst/>
            <a:gdLst/>
            <a:ahLst/>
            <a:cxnLst/>
            <a:rect l="l" t="t" r="r" b="b"/>
            <a:pathLst>
              <a:path w="15237754" h="13339384">
                <a:moveTo>
                  <a:pt x="15237754" y="0"/>
                </a:moveTo>
                <a:lnTo>
                  <a:pt x="0" y="0"/>
                </a:lnTo>
                <a:lnTo>
                  <a:pt x="0" y="13339384"/>
                </a:lnTo>
                <a:lnTo>
                  <a:pt x="15237754" y="13339384"/>
                </a:lnTo>
                <a:lnTo>
                  <a:pt x="152377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D483A26-4051-FCD7-170D-B941A632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41973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825C52-1D8E-3CDE-1346-3A9A119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95610"/>
            <a:ext cx="1508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id-ID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8EF084DF-46E2-E0AD-EA7E-B98653743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935429"/>
                <a:ext cx="14020800" cy="2458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Tentukan di mana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)(1+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3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d-ID" sz="3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endParaRPr lang="en-ID" sz="36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altLang="en-US" sz="3600" b="0" i="0" u="sng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Penyelesaian </a:t>
                </a:r>
                <a:endParaRPr kumimoji="0" lang="id-ID" altLang="en-US" sz="3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alt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8EF084DF-46E2-E0AD-EA7E-B98653743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935429"/>
                <a:ext cx="14020800" cy="2458173"/>
              </a:xfrm>
              <a:prstGeom prst="rect">
                <a:avLst/>
              </a:prstGeom>
              <a:blipFill>
                <a:blip r:embed="rId6"/>
                <a:stretch>
                  <a:fillRect l="-13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2" descr="Gambar">
            <a:extLst>
              <a:ext uri="{FF2B5EF4-FFF2-40B4-BE49-F238E27FC236}">
                <a16:creationId xmlns:a16="http://schemas.microsoft.com/office/drawing/2014/main" id="{66585CA7-B851-6C07-27D1-BFE786F3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653783"/>
            <a:ext cx="7010400" cy="22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F422E493-5D64-F6D0-38E0-32B358435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2639209"/>
                <a:ext cx="16358929" cy="6839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kumimoji="0" lang="en-US" altLang="en-US" sz="3400" b="0" i="0" u="none" strike="noStrike" cap="none" normalizeH="0" baseline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id-ID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Karena </a:t>
                </a:r>
                <a:r>
                  <a:rPr lang="id-ID" sz="3600" dirty="0"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penyebut selalu positif,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600" dirty="0"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 mempunyai tanda sama seperti 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)(1+</m:t>
                    </m:r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3600" dirty="0"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. Titik-titik pemisah 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−1 </m:t>
                    </m:r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𝑑𝑎𝑛</m:t>
                    </m:r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</m:t>
                    </m:r>
                  </m:oMath>
                </a14:m>
                <a:r>
                  <a:rPr lang="id-ID" sz="3600" dirty="0"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, menunjukkan 3 interval; (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−∞,−1), (−1,1), (1,∞)</m:t>
                    </m:r>
                  </m:oMath>
                </a14:m>
                <a:r>
                  <a:rPr lang="id-ID" sz="3600" dirty="0"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. Ketika kita mengujinya, kita temukan bahwa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id-ID" sz="3600" dirty="0"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 pada interval pertama dan ketiga,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600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sz="3600" dirty="0"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 pada interval tengah.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altLang="en-US" sz="3600" b="0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id-ID" altLang="en-US" sz="3600" dirty="0">
                  <a:solidFill>
                    <a:schemeClr val="tx2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altLang="en-US" sz="3600" b="0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id-ID" altLang="en-US" sz="3600" dirty="0">
                  <a:solidFill>
                    <a:schemeClr val="tx2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id-ID" altLang="en-US" sz="3600" dirty="0">
                  <a:solidFill>
                    <a:schemeClr val="tx2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Melalui Teorema A, maka dapat disimpulkan bahwa g menurun pada (</a:t>
                </a:r>
                <a:r>
                  <a:rPr kumimoji="0" lang="id-ID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-∞,-1) dan (1,∞)</a:t>
                </a:r>
                <a:r>
                  <a:rPr kumimoji="0" lang="id-ID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dan g naik pada </a:t>
                </a:r>
                <a:r>
                  <a:rPr kumimoji="0" lang="id-ID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(-1,1)</a:t>
                </a:r>
                <a:r>
                  <a:rPr kumimoji="0" lang="id-ID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id-ID" altLang="en-US" sz="3600" b="0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F422E493-5D64-F6D0-38E0-32B358435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639209"/>
                <a:ext cx="16358929" cy="6839565"/>
              </a:xfrm>
              <a:prstGeom prst="rect">
                <a:avLst/>
              </a:prstGeom>
              <a:blipFill>
                <a:blip r:embed="rId8"/>
                <a:stretch>
                  <a:fillRect l="-1118" r="-1080" b="-2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5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5032313" y="2453199"/>
            <a:ext cx="8223373" cy="19246192"/>
          </a:xfrm>
          <a:custGeom>
            <a:avLst/>
            <a:gdLst/>
            <a:ahLst/>
            <a:cxnLst/>
            <a:rect l="l" t="t" r="r" b="b"/>
            <a:pathLst>
              <a:path w="8223373" h="19246192">
                <a:moveTo>
                  <a:pt x="0" y="19246192"/>
                </a:moveTo>
                <a:lnTo>
                  <a:pt x="8223372" y="19246192"/>
                </a:lnTo>
                <a:lnTo>
                  <a:pt x="8223372" y="0"/>
                </a:lnTo>
                <a:lnTo>
                  <a:pt x="0" y="0"/>
                </a:lnTo>
                <a:lnTo>
                  <a:pt x="0" y="192461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363200" y="7967990"/>
            <a:ext cx="9696993" cy="2196970"/>
          </a:xfrm>
          <a:custGeom>
            <a:avLst/>
            <a:gdLst/>
            <a:ahLst/>
            <a:cxnLst/>
            <a:rect l="l" t="t" r="r" b="b"/>
            <a:pathLst>
              <a:path w="12801600" h="3136392">
                <a:moveTo>
                  <a:pt x="12801600" y="0"/>
                </a:moveTo>
                <a:lnTo>
                  <a:pt x="0" y="0"/>
                </a:lnTo>
                <a:lnTo>
                  <a:pt x="0" y="3136392"/>
                </a:lnTo>
                <a:lnTo>
                  <a:pt x="12801600" y="3136392"/>
                </a:lnTo>
                <a:lnTo>
                  <a:pt x="128016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8499547">
            <a:off x="429584" y="95082"/>
            <a:ext cx="1207524" cy="1564086"/>
          </a:xfrm>
          <a:custGeom>
            <a:avLst/>
            <a:gdLst/>
            <a:ahLst/>
            <a:cxnLst/>
            <a:rect l="l" t="t" r="r" b="b"/>
            <a:pathLst>
              <a:path w="2198124" h="2599931">
                <a:moveTo>
                  <a:pt x="0" y="0"/>
                </a:moveTo>
                <a:lnTo>
                  <a:pt x="2198124" y="0"/>
                </a:lnTo>
                <a:lnTo>
                  <a:pt x="2198124" y="2599931"/>
                </a:lnTo>
                <a:lnTo>
                  <a:pt x="0" y="2599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2009237" y="711868"/>
            <a:ext cx="1114479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id-ID" sz="4800" b="1" dirty="0">
                <a:solidFill>
                  <a:schemeClr val="tx2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Turunan</a:t>
            </a:r>
            <a:r>
              <a:rPr lang="en-US" sz="4800" b="1" dirty="0">
                <a:solidFill>
                  <a:schemeClr val="tx2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sz="4800" b="1" dirty="0">
                <a:solidFill>
                  <a:schemeClr val="tx2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Kecekungan</a:t>
            </a:r>
            <a:endParaRPr lang="en-ID" sz="4800" dirty="0">
              <a:solidFill>
                <a:schemeClr val="tx2"/>
              </a:solidFill>
              <a:effectLst/>
              <a:latin typeface="Sensei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009237" y="1628800"/>
            <a:ext cx="9344776" cy="413890"/>
          </a:xfrm>
          <a:custGeom>
            <a:avLst/>
            <a:gdLst/>
            <a:ahLst/>
            <a:cxnLst/>
            <a:rect l="l" t="t" r="r" b="b"/>
            <a:pathLst>
              <a:path w="7315200" h="630936">
                <a:moveTo>
                  <a:pt x="0" y="0"/>
                </a:moveTo>
                <a:lnTo>
                  <a:pt x="7315200" y="0"/>
                </a:lnTo>
                <a:lnTo>
                  <a:pt x="7315200" y="630936"/>
                </a:lnTo>
                <a:lnTo>
                  <a:pt x="0" y="630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26ADC8F-0D3D-1837-B44A-8779B1F430FD}"/>
              </a:ext>
            </a:extLst>
          </p:cNvPr>
          <p:cNvSpPr/>
          <p:nvPr/>
        </p:nvSpPr>
        <p:spPr>
          <a:xfrm>
            <a:off x="12573000" y="6971790"/>
            <a:ext cx="4277214" cy="3315210"/>
          </a:xfrm>
          <a:custGeom>
            <a:avLst/>
            <a:gdLst/>
            <a:ahLst/>
            <a:cxnLst/>
            <a:rect l="l" t="t" r="r" b="b"/>
            <a:pathLst>
              <a:path w="7762317" h="4431577">
                <a:moveTo>
                  <a:pt x="0" y="0"/>
                </a:moveTo>
                <a:lnTo>
                  <a:pt x="7762316" y="0"/>
                </a:lnTo>
                <a:lnTo>
                  <a:pt x="7762316" y="4431577"/>
                </a:lnTo>
                <a:lnTo>
                  <a:pt x="0" y="443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0EA13BD-272D-0266-A3E8-CF9244EB2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65923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d-ID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3" descr="Gambar">
            <a:extLst>
              <a:ext uri="{FF2B5EF4-FFF2-40B4-BE49-F238E27FC236}">
                <a16:creationId xmlns:a16="http://schemas.microsoft.com/office/drawing/2014/main" id="{FE05AC16-22B4-6653-E4A5-EE9B8A24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93008"/>
            <a:ext cx="7254135" cy="2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DFEE60FF-E223-4E99-DC85-85CF608B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" y="1831782"/>
            <a:ext cx="175260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b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Misalkan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terdiferensiasi pada interval terbuka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Kita katakan bahwa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(dan grafiknya) cekung ke atas pada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jika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f'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menaik pada I dan kita katakan bahwa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cekung ke bawah pada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jika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f'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menurun pada 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3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34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34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34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3400" b="0" i="0" u="sng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Kata Kunci:</a:t>
            </a:r>
            <a:endParaRPr kumimoji="0" lang="id-ID" altLang="en-US" sz="34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Turunan kedua dari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adalah turunan pertama dari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f'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Jadi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f'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naik jika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f''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positif dan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f'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turun jika </a:t>
            </a:r>
            <a:r>
              <a:rPr kumimoji="0" lang="id-ID" altLang="en-US" sz="3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f''</a:t>
            </a:r>
            <a:r>
              <a:rPr kumimoji="0" lang="id-ID" altLang="en-US" sz="3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negatif.</a:t>
            </a:r>
            <a:endParaRPr kumimoji="0" lang="id-ID" altLang="en-US" sz="34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0310" y="293002"/>
            <a:ext cx="6663690" cy="3205429"/>
          </a:xfrm>
          <a:custGeom>
            <a:avLst/>
            <a:gdLst/>
            <a:ahLst/>
            <a:cxnLst/>
            <a:rect l="l" t="t" r="r" b="b"/>
            <a:pathLst>
              <a:path w="6912519" h="3793245">
                <a:moveTo>
                  <a:pt x="0" y="0"/>
                </a:moveTo>
                <a:lnTo>
                  <a:pt x="6912519" y="0"/>
                </a:lnTo>
                <a:lnTo>
                  <a:pt x="6912519" y="3793245"/>
                </a:lnTo>
                <a:lnTo>
                  <a:pt x="0" y="3793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/>
          <p:cNvSpPr/>
          <p:nvPr/>
        </p:nvSpPr>
        <p:spPr>
          <a:xfrm>
            <a:off x="8694110" y="4305300"/>
            <a:ext cx="15194980" cy="10066674"/>
          </a:xfrm>
          <a:custGeom>
            <a:avLst/>
            <a:gdLst/>
            <a:ahLst/>
            <a:cxnLst/>
            <a:rect l="l" t="t" r="r" b="b"/>
            <a:pathLst>
              <a:path w="15194980" h="10066674">
                <a:moveTo>
                  <a:pt x="0" y="0"/>
                </a:moveTo>
                <a:lnTo>
                  <a:pt x="15194980" y="0"/>
                </a:lnTo>
                <a:lnTo>
                  <a:pt x="15194980" y="10066674"/>
                </a:lnTo>
                <a:lnTo>
                  <a:pt x="0" y="10066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7" name="Freeform 7"/>
          <p:cNvSpPr/>
          <p:nvPr/>
        </p:nvSpPr>
        <p:spPr>
          <a:xfrm>
            <a:off x="417259" y="347977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0" y="0"/>
                </a:moveTo>
                <a:lnTo>
                  <a:pt x="905033" y="0"/>
                </a:lnTo>
                <a:lnTo>
                  <a:pt x="905033" y="886933"/>
                </a:lnTo>
                <a:lnTo>
                  <a:pt x="0" y="886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429000" y="3966679"/>
                <a:ext cx="12589272" cy="251716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 algn="just">
                  <a:lnSpc>
                    <a:spcPct val="150000"/>
                  </a:lnSpc>
                </a:pPr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terdiferensikan dua kali pada interval terbuka </a:t>
                </a:r>
                <a:r>
                  <a:rPr lang="id-ID" sz="36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ID" sz="36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romanL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6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semua 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dalam </a:t>
                </a:r>
                <a:r>
                  <a:rPr lang="id-ID" sz="36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maka 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cekung ke atas pada </a:t>
                </a:r>
                <a:r>
                  <a:rPr lang="id-ID" sz="36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36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romanL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6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semua 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dalam </a:t>
                </a:r>
                <a:r>
                  <a:rPr lang="id-ID" sz="36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maka </a:t>
                </a:r>
                <a14:m>
                  <m:oMath xmlns:m="http://schemas.openxmlformats.org/officeDocument/2006/math">
                    <m:r>
                      <a:rPr lang="id-ID" sz="36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cekung ke bawah pada </a:t>
                </a:r>
                <a:r>
                  <a:rPr lang="id-ID" sz="36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d-ID" sz="36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36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966679"/>
                <a:ext cx="12589272" cy="2517164"/>
              </a:xfrm>
              <a:prstGeom prst="rect">
                <a:avLst/>
              </a:prstGeom>
              <a:blipFill>
                <a:blip r:embed="rId8"/>
                <a:stretch>
                  <a:fillRect r="-242" b="-101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9"/>
          <p:cNvSpPr txBox="1"/>
          <p:nvPr/>
        </p:nvSpPr>
        <p:spPr>
          <a:xfrm>
            <a:off x="2980908" y="791443"/>
            <a:ext cx="5477292" cy="2021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id-ID" sz="4400" b="1" dirty="0">
                <a:solidFill>
                  <a:schemeClr val="bg1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Teorema B:</a:t>
            </a: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id-ID" sz="4400" b="1" dirty="0">
                <a:solidFill>
                  <a:schemeClr val="bg1"/>
                </a:solidFill>
                <a:effectLst/>
                <a:latin typeface="Sensei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Teorema Kecekungan</a:t>
            </a:r>
            <a:endParaRPr lang="en-ID" sz="4400" dirty="0">
              <a:solidFill>
                <a:schemeClr val="bg1"/>
              </a:solidFill>
              <a:effectLst/>
              <a:latin typeface="Sensei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2227960" y="9604292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905034" y="0"/>
                </a:moveTo>
                <a:lnTo>
                  <a:pt x="0" y="0"/>
                </a:lnTo>
                <a:lnTo>
                  <a:pt x="0" y="886933"/>
                </a:lnTo>
                <a:lnTo>
                  <a:pt x="905034" y="886933"/>
                </a:lnTo>
                <a:lnTo>
                  <a:pt x="9050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6659384" y="5800274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0" y="0"/>
                </a:moveTo>
                <a:lnTo>
                  <a:pt x="905033" y="0"/>
                </a:lnTo>
                <a:lnTo>
                  <a:pt x="905033" y="886933"/>
                </a:lnTo>
                <a:lnTo>
                  <a:pt x="0" y="886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flipH="1">
            <a:off x="16785190" y="-252967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905034" y="0"/>
                </a:moveTo>
                <a:lnTo>
                  <a:pt x="0" y="0"/>
                </a:lnTo>
                <a:lnTo>
                  <a:pt x="0" y="886934"/>
                </a:lnTo>
                <a:lnTo>
                  <a:pt x="905034" y="886934"/>
                </a:lnTo>
                <a:lnTo>
                  <a:pt x="9050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189CA15-F2BD-5ABC-E88A-621CEFB7F8E5}"/>
              </a:ext>
            </a:extLst>
          </p:cNvPr>
          <p:cNvSpPr/>
          <p:nvPr/>
        </p:nvSpPr>
        <p:spPr>
          <a:xfrm flipH="1">
            <a:off x="-85130" y="2812509"/>
            <a:ext cx="3697541" cy="8058691"/>
          </a:xfrm>
          <a:custGeom>
            <a:avLst/>
            <a:gdLst/>
            <a:ahLst/>
            <a:cxnLst/>
            <a:rect l="l" t="t" r="r" b="b"/>
            <a:pathLst>
              <a:path w="1753934" h="4114800">
                <a:moveTo>
                  <a:pt x="0" y="0"/>
                </a:moveTo>
                <a:lnTo>
                  <a:pt x="1753933" y="0"/>
                </a:lnTo>
                <a:lnTo>
                  <a:pt x="1753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1294</Words>
  <Application>Microsoft Office PowerPoint</Application>
  <PresentationFormat>Custom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Arial</vt:lpstr>
      <vt:lpstr>STCaiyun</vt:lpstr>
      <vt:lpstr>Sensei</vt:lpstr>
      <vt:lpstr>Times New Roman</vt:lpstr>
      <vt:lpstr>Symbol</vt:lpstr>
      <vt:lpstr>Forte</vt:lpstr>
      <vt:lpstr>Cambria Math</vt:lpstr>
      <vt:lpstr>อีฟดอวอิ้ง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Ana</dc:creator>
  <cp:lastModifiedBy>kaima tafuza</cp:lastModifiedBy>
  <cp:revision>4</cp:revision>
  <dcterms:created xsi:type="dcterms:W3CDTF">2006-08-16T00:00:00Z</dcterms:created>
  <dcterms:modified xsi:type="dcterms:W3CDTF">2023-08-28T13:38:56Z</dcterms:modified>
  <dc:identifier>DAFszbpEEg4</dc:identifier>
</cp:coreProperties>
</file>