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Comfortaa"/>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omfortaa-bold.fntdata"/><Relationship Id="rId16" Type="http://schemas.openxmlformats.org/officeDocument/2006/relationships/font" Target="fonts/Comforta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82bebdebf6_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82bebdebf6_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82bebdeb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82bebdeb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82bebdebf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82bebdebf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82bebdebf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82bebdebf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82bebdebf6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82bebdebf6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82bebdebf6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82bebdebf6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82bebdebf6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82bebdebf6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82bebdebf6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82bebdebf6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2bebdebf6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82bebdebf6_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med">
    <p:push/>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id">
                <a:latin typeface="Comfortaa"/>
                <a:ea typeface="Comfortaa"/>
                <a:cs typeface="Comfortaa"/>
                <a:sym typeface="Comfortaa"/>
              </a:rPr>
              <a:t>Video Sebagai Multimedia Pembelajaran</a:t>
            </a:r>
            <a:endParaRPr b="1">
              <a:latin typeface="Comfortaa"/>
              <a:ea typeface="Comfortaa"/>
              <a:cs typeface="Comfortaa"/>
              <a:sym typeface="Comfortaa"/>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d"/>
              <a:t>Setiyo Prajoko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2718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Kelebihan Video sebagai Multimedia Pembelajaran</a:t>
            </a:r>
            <a:endParaRPr b="1" sz="2820">
              <a:latin typeface="Trebuchet MS"/>
              <a:ea typeface="Trebuchet MS"/>
              <a:cs typeface="Trebuchet MS"/>
              <a:sym typeface="Trebuchet MS"/>
            </a:endParaRPr>
          </a:p>
        </p:txBody>
      </p:sp>
      <p:sp>
        <p:nvSpPr>
          <p:cNvPr id="109" name="Google Shape;109;p22"/>
          <p:cNvSpPr txBox="1"/>
          <p:nvPr>
            <p:ph idx="1" type="body"/>
          </p:nvPr>
        </p:nvSpPr>
        <p:spPr>
          <a:xfrm>
            <a:off x="892800" y="986825"/>
            <a:ext cx="7782000" cy="2876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Mengembangkan pikiran dan pendapat para siswa</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Mengembangkan imajinasi</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Memperjelas hal-hal yang abstrak dan memberikan penjelasan yang lebih realistik</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Mampu berperan sebagai media utama untuk mendokumentasikan realitas sosial yang akan dibedah di dalam kelas</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Mampu berperan sebagai storyteller yang dapat memancing kreativitas peserta didik dalam mengekspresikan gagasannya</a:t>
            </a:r>
            <a:endParaRPr sz="20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78325" y="5649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Pengertian Video Pembelajaran</a:t>
            </a:r>
            <a:endParaRPr b="1" sz="2820">
              <a:latin typeface="Trebuchet MS"/>
              <a:ea typeface="Trebuchet MS"/>
              <a:cs typeface="Trebuchet MS"/>
              <a:sym typeface="Trebuchet MS"/>
            </a:endParaRPr>
          </a:p>
        </p:txBody>
      </p:sp>
      <p:sp>
        <p:nvSpPr>
          <p:cNvPr id="61" name="Google Shape;61;p14"/>
          <p:cNvSpPr txBox="1"/>
          <p:nvPr>
            <p:ph idx="1" type="body"/>
          </p:nvPr>
        </p:nvSpPr>
        <p:spPr>
          <a:xfrm>
            <a:off x="827700" y="1519075"/>
            <a:ext cx="7488600" cy="2876700"/>
          </a:xfrm>
          <a:prstGeom prst="rect">
            <a:avLst/>
          </a:prstGeom>
        </p:spPr>
        <p:txBody>
          <a:bodyPr anchorCtr="0" anchor="t" bIns="91425" lIns="91425" spcFirstLastPara="1" rIns="91425" wrap="square" tIns="91425">
            <a:normAutofit lnSpcReduction="10000"/>
          </a:bodyPr>
          <a:lstStyle/>
          <a:p>
            <a:pPr indent="0" lvl="0" marL="0" rtl="0" algn="ctr">
              <a:lnSpc>
                <a:spcPct val="95000"/>
              </a:lnSpc>
              <a:spcBef>
                <a:spcPts val="0"/>
              </a:spcBef>
              <a:spcAft>
                <a:spcPts val="0"/>
              </a:spcAft>
              <a:buNone/>
            </a:pPr>
            <a:r>
              <a:rPr lang="id" sz="2000">
                <a:solidFill>
                  <a:schemeClr val="dk1"/>
                </a:solidFill>
              </a:rPr>
              <a:t>Video pembelajaran adalah suatu media pembelajaran yang menyajikan audio dan visual yang berisi pesan-pesan pembelajaran baik yang berisi konsep, prinsip, prosedur, teori aplikasi pengetahuan untuk membantu pemahaman terhadap suatu materi pembelajaran.</a:t>
            </a:r>
            <a:endParaRPr sz="2000">
              <a:solidFill>
                <a:schemeClr val="dk1"/>
              </a:solidFill>
            </a:endParaRPr>
          </a:p>
          <a:p>
            <a:pPr indent="0" lvl="0" marL="0" rtl="0" algn="ctr">
              <a:lnSpc>
                <a:spcPct val="95000"/>
              </a:lnSpc>
              <a:spcBef>
                <a:spcPts val="0"/>
              </a:spcBef>
              <a:spcAft>
                <a:spcPts val="0"/>
              </a:spcAft>
              <a:buNone/>
            </a:pPr>
            <a:r>
              <a:rPr lang="id" sz="2000">
                <a:solidFill>
                  <a:schemeClr val="dk1"/>
                </a:solidFill>
              </a:rPr>
              <a:t>Media video pembelajaran dapat digolongkan kedalam jenis media audio visual aids (AVA) atau media yang dapat dilihat dan didengar. Biasanya media ini disimpan dalam bentuk piringan atau pita.</a:t>
            </a:r>
            <a:endParaRPr sz="2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Peran Penting Video dalam Pembelajaran Daring</a:t>
            </a:r>
            <a:endParaRPr b="1" sz="2820">
              <a:latin typeface="Trebuchet MS"/>
              <a:ea typeface="Trebuchet MS"/>
              <a:cs typeface="Trebuchet MS"/>
              <a:sym typeface="Trebuchet MS"/>
            </a:endParaRPr>
          </a:p>
        </p:txBody>
      </p:sp>
      <p:sp>
        <p:nvSpPr>
          <p:cNvPr id="67" name="Google Shape;67;p15"/>
          <p:cNvSpPr txBox="1"/>
          <p:nvPr>
            <p:ph idx="1" type="body"/>
          </p:nvPr>
        </p:nvSpPr>
        <p:spPr>
          <a:xfrm>
            <a:off x="1026025" y="1152475"/>
            <a:ext cx="7142400" cy="34164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p>
            <a:pPr indent="-355600" lvl="0" marL="457200" marR="0" rtl="0" algn="l">
              <a:lnSpc>
                <a:spcPct val="95000"/>
              </a:lnSpc>
              <a:spcBef>
                <a:spcPts val="0"/>
              </a:spcBef>
              <a:spcAft>
                <a:spcPts val="0"/>
              </a:spcAft>
              <a:buClr>
                <a:schemeClr val="dk1"/>
              </a:buClr>
              <a:buSzPts val="2000"/>
              <a:buChar char="❏"/>
            </a:pPr>
            <a:r>
              <a:rPr lang="id" sz="2000">
                <a:solidFill>
                  <a:schemeClr val="dk1"/>
                </a:solidFill>
                <a:highlight>
                  <a:schemeClr val="lt1"/>
                </a:highlight>
              </a:rPr>
              <a:t>Pada saat pembelajaran daring seperti sekarang ini, peran media sangat penting untuk membantu guru dalam menyampaikan materi yang akan diberikan kepada peserta didik.</a:t>
            </a:r>
            <a:endParaRPr sz="2000">
              <a:solidFill>
                <a:schemeClr val="dk1"/>
              </a:solidFill>
              <a:highlight>
                <a:schemeClr val="lt1"/>
              </a:highlight>
            </a:endParaRPr>
          </a:p>
          <a:p>
            <a:pPr indent="-355600" lvl="0" marL="457200" marR="0" rtl="0" algn="l">
              <a:lnSpc>
                <a:spcPct val="95000"/>
              </a:lnSpc>
              <a:spcBef>
                <a:spcPts val="0"/>
              </a:spcBef>
              <a:spcAft>
                <a:spcPts val="0"/>
              </a:spcAft>
              <a:buClr>
                <a:schemeClr val="dk1"/>
              </a:buClr>
              <a:buSzPts val="2000"/>
              <a:buChar char="❏"/>
            </a:pPr>
            <a:r>
              <a:rPr lang="id" sz="2000">
                <a:solidFill>
                  <a:schemeClr val="dk1"/>
                </a:solidFill>
                <a:highlight>
                  <a:schemeClr val="lt1"/>
                </a:highlight>
              </a:rPr>
              <a:t>Media pembelajaran diakui sebagai salah satu faktor keberhasilan dari proses pembelajaran.</a:t>
            </a:r>
            <a:endParaRPr sz="2000">
              <a:solidFill>
                <a:schemeClr val="dk1"/>
              </a:solidFill>
              <a:highlight>
                <a:schemeClr val="lt1"/>
              </a:highlight>
            </a:endParaRPr>
          </a:p>
          <a:p>
            <a:pPr indent="-355600" lvl="0" marL="457200" marR="0" rtl="0" algn="l">
              <a:lnSpc>
                <a:spcPct val="95000"/>
              </a:lnSpc>
              <a:spcBef>
                <a:spcPts val="0"/>
              </a:spcBef>
              <a:spcAft>
                <a:spcPts val="0"/>
              </a:spcAft>
              <a:buClr>
                <a:schemeClr val="dk1"/>
              </a:buClr>
              <a:buSzPts val="2000"/>
              <a:buChar char="❏"/>
            </a:pPr>
            <a:r>
              <a:rPr lang="id" sz="2000">
                <a:solidFill>
                  <a:schemeClr val="dk1"/>
                </a:solidFill>
                <a:highlight>
                  <a:schemeClr val="lt1"/>
                </a:highlight>
              </a:rPr>
              <a:t>Penggunaan media video dapat merangsang pengetahuan siswa, melatih berpikir logis, analistik, lebih kreatif, efektif, mempertajam daya imajinasi siswa dan menyenangkan.</a:t>
            </a:r>
            <a:endParaRPr sz="2000">
              <a:solidFill>
                <a:schemeClr val="dk1"/>
              </a:solidFill>
              <a:highlight>
                <a:schemeClr val="lt1"/>
              </a:highlight>
            </a:endParaRPr>
          </a:p>
        </p:txBody>
      </p:sp>
    </p:spTree>
  </p:cSld>
  <p:clrMapOvr>
    <a:masterClrMapping/>
  </p:clrMapOvr>
  <mc:AlternateContent>
    <mc:Choice Requires="p14">
      <p:transition spd="slow" p14:dur="2700">
        <p:pus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245150"/>
            <a:ext cx="8520600" cy="1087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Manfaat Media Video Menurut Aqib (2013:51)</a:t>
            </a:r>
            <a:endParaRPr b="1" sz="2820">
              <a:latin typeface="Trebuchet MS"/>
              <a:ea typeface="Trebuchet MS"/>
              <a:cs typeface="Trebuchet MS"/>
              <a:sym typeface="Trebuchet MS"/>
            </a:endParaRPr>
          </a:p>
          <a:p>
            <a:pPr indent="0" lvl="0" marL="0" rtl="0" algn="ctr">
              <a:spcBef>
                <a:spcPts val="0"/>
              </a:spcBef>
              <a:spcAft>
                <a:spcPts val="0"/>
              </a:spcAft>
              <a:buSzPts val="990"/>
              <a:buNone/>
            </a:pPr>
            <a:r>
              <a:rPr b="1" lang="id" sz="2820">
                <a:latin typeface="Trebuchet MS"/>
                <a:ea typeface="Trebuchet MS"/>
                <a:cs typeface="Trebuchet MS"/>
                <a:sym typeface="Trebuchet MS"/>
              </a:rPr>
              <a:t>antara lain:</a:t>
            </a:r>
            <a:endParaRPr b="1" sz="2820">
              <a:latin typeface="Trebuchet MS"/>
              <a:ea typeface="Trebuchet MS"/>
              <a:cs typeface="Trebuchet MS"/>
              <a:sym typeface="Trebuchet MS"/>
            </a:endParaRPr>
          </a:p>
        </p:txBody>
      </p:sp>
      <p:sp>
        <p:nvSpPr>
          <p:cNvPr id="73" name="Google Shape;73;p16"/>
          <p:cNvSpPr txBox="1"/>
          <p:nvPr>
            <p:ph idx="1" type="body"/>
          </p:nvPr>
        </p:nvSpPr>
        <p:spPr>
          <a:xfrm>
            <a:off x="880875" y="1332650"/>
            <a:ext cx="7142400" cy="34164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Pembelajaran lebih jelas dan menarik;</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Proses belajar lebih interaksi;</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Efisiensi waktu dan tenaga;</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Meningkatkan kualitas hasil belajar;</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Belajar dapat dilakukan dimana dan kapan saja;</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Menumbuhkan sikap positif belajar terhadap proses dan materi belajar;</a:t>
            </a:r>
            <a:endParaRPr sz="2020">
              <a:solidFill>
                <a:schemeClr val="dk1"/>
              </a:solidFill>
            </a:endParaRPr>
          </a:p>
          <a:p>
            <a:pPr indent="-333375" lvl="0" marL="457200" marR="0" rtl="0" algn="l">
              <a:lnSpc>
                <a:spcPct val="105000"/>
              </a:lnSpc>
              <a:spcBef>
                <a:spcPts val="0"/>
              </a:spcBef>
              <a:spcAft>
                <a:spcPts val="0"/>
              </a:spcAft>
              <a:buClr>
                <a:schemeClr val="dk1"/>
              </a:buClr>
              <a:buSzPts val="1650"/>
              <a:buChar char="❏"/>
            </a:pPr>
            <a:r>
              <a:rPr lang="id" sz="2020">
                <a:solidFill>
                  <a:schemeClr val="dk1"/>
                </a:solidFill>
              </a:rPr>
              <a:t>Meningkatkan peran guru ke arah yang lebih positif dan produktif</a:t>
            </a:r>
            <a:endParaRPr sz="1650">
              <a:solidFill>
                <a:schemeClr val="dk1"/>
              </a:solidFill>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245150"/>
            <a:ext cx="8520600" cy="1087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Peran Penting Video dalam Pembelajaran Daring</a:t>
            </a:r>
            <a:endParaRPr b="1" sz="2820">
              <a:latin typeface="Trebuchet MS"/>
              <a:ea typeface="Trebuchet MS"/>
              <a:cs typeface="Trebuchet MS"/>
              <a:sym typeface="Trebuchet MS"/>
            </a:endParaRPr>
          </a:p>
          <a:p>
            <a:pPr indent="0" lvl="0" marL="0" rtl="0" algn="ctr">
              <a:spcBef>
                <a:spcPts val="0"/>
              </a:spcBef>
              <a:spcAft>
                <a:spcPts val="0"/>
              </a:spcAft>
              <a:buSzPts val="990"/>
              <a:buNone/>
            </a:pPr>
            <a:r>
              <a:rPr b="1" lang="id" sz="2820">
                <a:latin typeface="Trebuchet MS"/>
                <a:ea typeface="Trebuchet MS"/>
                <a:cs typeface="Trebuchet MS"/>
                <a:sym typeface="Trebuchet MS"/>
              </a:rPr>
              <a:t>antara lain:</a:t>
            </a:r>
            <a:endParaRPr b="1" sz="2820">
              <a:latin typeface="Trebuchet MS"/>
              <a:ea typeface="Trebuchet MS"/>
              <a:cs typeface="Trebuchet MS"/>
              <a:sym typeface="Trebuchet MS"/>
            </a:endParaRPr>
          </a:p>
        </p:txBody>
      </p:sp>
      <p:sp>
        <p:nvSpPr>
          <p:cNvPr id="79" name="Google Shape;79;p17"/>
          <p:cNvSpPr txBox="1"/>
          <p:nvPr>
            <p:ph idx="1" type="body"/>
          </p:nvPr>
        </p:nvSpPr>
        <p:spPr>
          <a:xfrm>
            <a:off x="880875" y="1452575"/>
            <a:ext cx="7142400" cy="34164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rmAutofit fontScale="85000" lnSpcReduction="20000"/>
          </a:bodyPr>
          <a:lstStyle/>
          <a:p>
            <a:pPr indent="-317658" lvl="0" marL="457200" rtl="0" algn="l">
              <a:spcBef>
                <a:spcPts val="0"/>
              </a:spcBef>
              <a:spcAft>
                <a:spcPts val="0"/>
              </a:spcAft>
              <a:buClr>
                <a:schemeClr val="dk1"/>
              </a:buClr>
              <a:buSzPct val="68750"/>
              <a:buChar char="❏"/>
            </a:pPr>
            <a:r>
              <a:rPr lang="id" sz="2400">
                <a:solidFill>
                  <a:schemeClr val="dk1"/>
                </a:solidFill>
              </a:rPr>
              <a:t>Meningkatkan motivasi belajar siswa.</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Memperjelas dan mempermudah penyampaian pesan agar tidak terlalu verbalistis</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Menjadikan siswa senang untuk belajar.</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Mengatasi keterbatasan waktu, ruang, dan daya indera peserta didik maupun instruktur saat belajar secara daring</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Pengganti guru dalam memberikan penjelasan materi.</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Dapat digunakan secara tepat dan bervariasi.</a:t>
            </a:r>
            <a:endParaRPr sz="2400">
              <a:solidFill>
                <a:schemeClr val="dk1"/>
              </a:solidFill>
            </a:endParaRPr>
          </a:p>
          <a:p>
            <a:pPr indent="-317658" lvl="0" marL="457200" rtl="0" algn="l">
              <a:spcBef>
                <a:spcPts val="0"/>
              </a:spcBef>
              <a:spcAft>
                <a:spcPts val="0"/>
              </a:spcAft>
              <a:buClr>
                <a:schemeClr val="dk1"/>
              </a:buClr>
              <a:buSzPct val="68750"/>
              <a:buChar char="❏"/>
            </a:pPr>
            <a:r>
              <a:rPr lang="id" sz="2400">
                <a:solidFill>
                  <a:schemeClr val="dk1"/>
                </a:solidFill>
              </a:rPr>
              <a:t>Meningkatkan hasil belajar siswa.</a:t>
            </a:r>
            <a:endParaRPr sz="202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78325" y="5649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Kekurangan</a:t>
            </a:r>
            <a:r>
              <a:rPr b="1" lang="id" sz="2820">
                <a:latin typeface="Trebuchet MS"/>
                <a:ea typeface="Trebuchet MS"/>
                <a:cs typeface="Trebuchet MS"/>
                <a:sym typeface="Trebuchet MS"/>
              </a:rPr>
              <a:t> Video Pembelajaran</a:t>
            </a:r>
            <a:endParaRPr b="1" sz="2820">
              <a:latin typeface="Trebuchet MS"/>
              <a:ea typeface="Trebuchet MS"/>
              <a:cs typeface="Trebuchet MS"/>
              <a:sym typeface="Trebuchet MS"/>
            </a:endParaRPr>
          </a:p>
        </p:txBody>
      </p:sp>
      <p:sp>
        <p:nvSpPr>
          <p:cNvPr id="85" name="Google Shape;85;p18"/>
          <p:cNvSpPr txBox="1"/>
          <p:nvPr>
            <p:ph idx="1" type="body"/>
          </p:nvPr>
        </p:nvSpPr>
        <p:spPr>
          <a:xfrm>
            <a:off x="827700" y="1519075"/>
            <a:ext cx="7488600" cy="28767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lang="id" sz="2000">
                <a:solidFill>
                  <a:schemeClr val="dk1"/>
                </a:solidFill>
              </a:rPr>
              <a:t>Tidak bisa menggantikan peran guru secara keseluruhan.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Pengaksesan secara online memerlukan data/kuota yang digunakan besar.</a:t>
            </a:r>
            <a:endParaRPr sz="20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2851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Struktur </a:t>
            </a:r>
            <a:r>
              <a:rPr b="1" lang="id" sz="2820">
                <a:latin typeface="Trebuchet MS"/>
                <a:ea typeface="Trebuchet MS"/>
                <a:cs typeface="Trebuchet MS"/>
                <a:sym typeface="Trebuchet MS"/>
              </a:rPr>
              <a:t>Video Pembelajaran</a:t>
            </a:r>
            <a:endParaRPr b="1" sz="2820">
              <a:latin typeface="Trebuchet MS"/>
              <a:ea typeface="Trebuchet MS"/>
              <a:cs typeface="Trebuchet MS"/>
              <a:sym typeface="Trebuchet MS"/>
            </a:endParaRPr>
          </a:p>
        </p:txBody>
      </p:sp>
      <p:sp>
        <p:nvSpPr>
          <p:cNvPr id="91" name="Google Shape;91;p19"/>
          <p:cNvSpPr txBox="1"/>
          <p:nvPr>
            <p:ph idx="1" type="body"/>
          </p:nvPr>
        </p:nvSpPr>
        <p:spPr>
          <a:xfrm>
            <a:off x="378325" y="1133400"/>
            <a:ext cx="8520600" cy="28767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chemeClr val="dk1"/>
              </a:buClr>
              <a:buSzPts val="1700"/>
              <a:buChar char="❏"/>
            </a:pPr>
            <a:r>
              <a:rPr lang="id" sz="1700">
                <a:solidFill>
                  <a:schemeClr val="dk1"/>
                </a:solidFill>
              </a:rPr>
              <a:t>Pendahuluan: p</a:t>
            </a:r>
            <a:r>
              <a:rPr lang="id" sz="1700">
                <a:solidFill>
                  <a:schemeClr val="dk1"/>
                </a:solidFill>
              </a:rPr>
              <a:t>e</a:t>
            </a:r>
            <a:r>
              <a:rPr lang="id" sz="1700">
                <a:solidFill>
                  <a:schemeClr val="dk1"/>
                </a:solidFill>
              </a:rPr>
              <a:t>ngantar mengapa materi itu penting, bagaimana kaitan dengan materi-materi lainnya. Hal yang penting juga adalah sajian tujuan pembuatan perlu ditayangkan untuk memotivasi siswa untuk mempelajari materi lebih lanjut.</a:t>
            </a:r>
            <a:endParaRPr sz="1700">
              <a:solidFill>
                <a:schemeClr val="dk1"/>
              </a:solidFill>
            </a:endParaRPr>
          </a:p>
          <a:p>
            <a:pPr indent="-336550" lvl="0" marL="457200" rtl="0" algn="l">
              <a:spcBef>
                <a:spcPts val="0"/>
              </a:spcBef>
              <a:spcAft>
                <a:spcPts val="0"/>
              </a:spcAft>
              <a:buClr>
                <a:schemeClr val="dk1"/>
              </a:buClr>
              <a:buSzPts val="1700"/>
              <a:buChar char="❏"/>
            </a:pPr>
            <a:r>
              <a:rPr lang="id" sz="1700">
                <a:solidFill>
                  <a:schemeClr val="dk1"/>
                </a:solidFill>
              </a:rPr>
              <a:t>Tayangan pembuka</a:t>
            </a:r>
            <a:endParaRPr sz="1700">
              <a:solidFill>
                <a:schemeClr val="dk1"/>
              </a:solidFill>
            </a:endParaRPr>
          </a:p>
          <a:p>
            <a:pPr indent="-336550" lvl="0" marL="457200" rtl="0" algn="l">
              <a:spcBef>
                <a:spcPts val="0"/>
              </a:spcBef>
              <a:spcAft>
                <a:spcPts val="0"/>
              </a:spcAft>
              <a:buClr>
                <a:schemeClr val="dk1"/>
              </a:buClr>
              <a:buSzPts val="1700"/>
              <a:buChar char="❏"/>
            </a:pPr>
            <a:r>
              <a:rPr lang="id" sz="1700">
                <a:solidFill>
                  <a:schemeClr val="dk1"/>
                </a:solidFill>
              </a:rPr>
              <a:t>Pengantar</a:t>
            </a:r>
            <a:endParaRPr sz="1700">
              <a:solidFill>
                <a:schemeClr val="dk1"/>
              </a:solidFill>
            </a:endParaRPr>
          </a:p>
          <a:p>
            <a:pPr indent="-336550" lvl="0" marL="457200" rtl="0" algn="l">
              <a:spcBef>
                <a:spcPts val="0"/>
              </a:spcBef>
              <a:spcAft>
                <a:spcPts val="0"/>
              </a:spcAft>
              <a:buClr>
                <a:schemeClr val="dk1"/>
              </a:buClr>
              <a:buSzPts val="1700"/>
              <a:buChar char="❏"/>
            </a:pPr>
            <a:r>
              <a:rPr lang="id" sz="1700">
                <a:solidFill>
                  <a:schemeClr val="dk1"/>
                </a:solidFill>
              </a:rPr>
              <a:t>Isi video: Kegiatan inti berisi uraian materi yang lengkap hal ini dilengkapi dengan uraian contoh, simulasi dan demonstrasi atau peragaan. Kuantitas durasi waktu yang tersedia selama video tersebut berlangsung sebanyak terdapat pada kegiatan inti ini.</a:t>
            </a:r>
            <a:endParaRPr sz="1700">
              <a:solidFill>
                <a:schemeClr val="dk1"/>
              </a:solidFill>
            </a:endParaRPr>
          </a:p>
          <a:p>
            <a:pPr indent="-336550" lvl="0" marL="457200" rtl="0" algn="l">
              <a:spcBef>
                <a:spcPts val="0"/>
              </a:spcBef>
              <a:spcAft>
                <a:spcPts val="0"/>
              </a:spcAft>
              <a:buClr>
                <a:schemeClr val="dk1"/>
              </a:buClr>
              <a:buSzPts val="1700"/>
              <a:buChar char="❏"/>
            </a:pPr>
            <a:r>
              <a:rPr lang="id" sz="1700">
                <a:solidFill>
                  <a:schemeClr val="dk1"/>
                </a:solidFill>
              </a:rPr>
              <a:t>Penutup: Kegiatan penutup diisi dengan kesimpulan atau rangkuman dan juga kegiatan lanjut dari sajian video tersebut yang harus dilaksanakan oleh siswa.</a:t>
            </a:r>
            <a:endParaRPr sz="1700">
              <a:solidFill>
                <a:schemeClr val="dk1"/>
              </a:solidFill>
            </a:endParaRPr>
          </a:p>
        </p:txBody>
      </p:sp>
    </p:spTree>
  </p:cSld>
  <p:clrMapOvr>
    <a:masterClrMapping/>
  </p:clrMapOvr>
  <mc:AlternateContent>
    <mc:Choice Requires="p14">
      <p:transition spd="slow" p14:dur="4100">
        <p:pus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Struktur Konsep Video Pembelajaran</a:t>
            </a:r>
            <a:endParaRPr b="1" sz="2820">
              <a:latin typeface="Trebuchet MS"/>
              <a:ea typeface="Trebuchet MS"/>
              <a:cs typeface="Trebuchet MS"/>
              <a:sym typeface="Trebuchet MS"/>
            </a:endParaRPr>
          </a:p>
        </p:txBody>
      </p:sp>
      <p:sp>
        <p:nvSpPr>
          <p:cNvPr id="97" name="Google Shape;97;p20"/>
          <p:cNvSpPr txBox="1"/>
          <p:nvPr>
            <p:ph idx="1" type="body"/>
          </p:nvPr>
        </p:nvSpPr>
        <p:spPr>
          <a:xfrm>
            <a:off x="652925" y="1359950"/>
            <a:ext cx="8246100" cy="28767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id" sz="2000">
                <a:solidFill>
                  <a:schemeClr val="dk1"/>
                </a:solidFill>
              </a:rPr>
              <a:t>Materi pembelajaran dan pesan apa yang akan disampaikan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Apa saja jenis dan cakupan materi pembelajaran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Apa keunggulannya dan bagaimana konsep membawakannya</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Kepada siapa materi tersebut diperuntukkan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Bagaimana cara pendekatan dengan audience</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Apa peluang dan target dari pembelajaran tersebut</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Apa yang diperlukan untuk menggali potensi audience</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Kebiasaan, pola dan cara masyarakat dalam belajar</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Pendekatan komunikasi dan kreatif yang tepat untuk itu</a:t>
            </a:r>
            <a:endParaRPr sz="20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2718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id" sz="2820">
                <a:latin typeface="Trebuchet MS"/>
                <a:ea typeface="Trebuchet MS"/>
                <a:cs typeface="Trebuchet MS"/>
                <a:sym typeface="Trebuchet MS"/>
              </a:rPr>
              <a:t>Kelebihan </a:t>
            </a:r>
            <a:r>
              <a:rPr b="1" lang="id" sz="2820">
                <a:latin typeface="Trebuchet MS"/>
                <a:ea typeface="Trebuchet MS"/>
                <a:cs typeface="Trebuchet MS"/>
                <a:sym typeface="Trebuchet MS"/>
              </a:rPr>
              <a:t>Video sebagai Multimedia Pembelajaran</a:t>
            </a:r>
            <a:endParaRPr b="1" sz="2820">
              <a:latin typeface="Trebuchet MS"/>
              <a:ea typeface="Trebuchet MS"/>
              <a:cs typeface="Trebuchet MS"/>
              <a:sym typeface="Trebuchet MS"/>
            </a:endParaRPr>
          </a:p>
        </p:txBody>
      </p:sp>
      <p:sp>
        <p:nvSpPr>
          <p:cNvPr id="103" name="Google Shape;103;p21"/>
          <p:cNvSpPr txBox="1"/>
          <p:nvPr>
            <p:ph idx="1" type="body"/>
          </p:nvPr>
        </p:nvSpPr>
        <p:spPr>
          <a:xfrm>
            <a:off x="1052675" y="1559800"/>
            <a:ext cx="7488900" cy="28767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id" sz="2000">
                <a:solidFill>
                  <a:schemeClr val="dk1"/>
                </a:solidFill>
              </a:rPr>
              <a:t>Mengatasi jarak dan waktu</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Mampu menggambarkan peristiwa-peristiwa masa lalu secara realistis dalam waktu yang singkat</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Dapat membawa siswa berpetualang dari negara satu ke negara lainnya, dan dari masa satu ke masa yang lain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Dapat diulang-ulang bila perlu menambah kejelasan</a:t>
            </a:r>
            <a:endParaRPr sz="2000">
              <a:solidFill>
                <a:schemeClr val="dk1"/>
              </a:solidFill>
            </a:endParaRPr>
          </a:p>
          <a:p>
            <a:pPr indent="-355600" lvl="0" marL="457200" rtl="0" algn="l">
              <a:spcBef>
                <a:spcPts val="0"/>
              </a:spcBef>
              <a:spcAft>
                <a:spcPts val="0"/>
              </a:spcAft>
              <a:buClr>
                <a:schemeClr val="dk1"/>
              </a:buClr>
              <a:buSzPts val="2000"/>
              <a:buChar char="❏"/>
            </a:pPr>
            <a:r>
              <a:rPr lang="id" sz="2000">
                <a:solidFill>
                  <a:schemeClr val="dk1"/>
                </a:solidFill>
              </a:rPr>
              <a:t>Pesan yang disampaikannya cepat dan mudah diingat</a:t>
            </a:r>
            <a:endParaRPr sz="20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