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6" r:id="rId2"/>
    <p:sldId id="296" r:id="rId3"/>
    <p:sldId id="278" r:id="rId4"/>
    <p:sldId id="298" r:id="rId5"/>
    <p:sldId id="297" r:id="rId6"/>
    <p:sldId id="299" r:id="rId7"/>
    <p:sldId id="301" r:id="rId8"/>
    <p:sldId id="302" r:id="rId9"/>
    <p:sldId id="304" r:id="rId10"/>
    <p:sldId id="303" r:id="rId11"/>
    <p:sldId id="305" r:id="rId12"/>
    <p:sldId id="306" r:id="rId13"/>
    <p:sldId id="307" r:id="rId14"/>
    <p:sldId id="308" r:id="rId15"/>
    <p:sldId id="309" r:id="rId16"/>
    <p:sldId id="310" r:id="rId17"/>
    <p:sldId id="312" r:id="rId18"/>
    <p:sldId id="313" r:id="rId19"/>
    <p:sldId id="314" r:id="rId20"/>
    <p:sldId id="315" r:id="rId21"/>
    <p:sldId id="316" r:id="rId22"/>
    <p:sldId id="319" r:id="rId23"/>
    <p:sldId id="318" r:id="rId24"/>
    <p:sldId id="322" r:id="rId25"/>
    <p:sldId id="323" r:id="rId26"/>
    <p:sldId id="324" r:id="rId27"/>
    <p:sldId id="295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27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F33"/>
    <a:srgbClr val="000066"/>
    <a:srgbClr val="EAB85E"/>
    <a:srgbClr val="352973"/>
    <a:srgbClr val="006699"/>
    <a:srgbClr val="808080"/>
    <a:srgbClr val="00344F"/>
    <a:srgbClr val="0000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3" autoAdjust="0"/>
    <p:restoredTop sz="94660"/>
  </p:normalViewPr>
  <p:slideViewPr>
    <p:cSldViewPr>
      <p:cViewPr varScale="1">
        <p:scale>
          <a:sx n="60" d="100"/>
          <a:sy n="60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A5253-A211-4482-ACDC-2205EBFA5062}" type="datetimeFigureOut">
              <a:rPr lang="id-ID" smtClean="0"/>
              <a:t>05/12/2020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A5E5A-4EF8-47FC-AF0D-8661120049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8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DA5E5A-4EF8-47FC-AF0D-8661120049AF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1531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82625"/>
            <a:ext cx="6062662" cy="3411538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92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82625"/>
            <a:ext cx="6062662" cy="341153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474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82625"/>
            <a:ext cx="6062662" cy="3411538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7305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82625"/>
            <a:ext cx="6062662" cy="3411538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214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82625"/>
            <a:ext cx="6062662" cy="341153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6528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8463" y="682625"/>
            <a:ext cx="6062662" cy="34115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1175"/>
            <a:ext cx="5029200" cy="4170363"/>
          </a:xfrm>
          <a:noFill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043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609600" y="6477001"/>
            <a:ext cx="2844800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7907867" y="6384926"/>
            <a:ext cx="3860800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4165600" y="6477001"/>
            <a:ext cx="2438400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fld id="{A60A9F2A-9E37-4A73-AC29-433FF85ABA0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31168" y="4038600"/>
            <a:ext cx="7446433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759200" y="3276601"/>
            <a:ext cx="7721600" cy="6826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8026400" y="5934076"/>
            <a:ext cx="377613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40225-FB0E-44E3-9DD8-68B1C7B29C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457200"/>
            <a:ext cx="27686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457200"/>
            <a:ext cx="81026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554DA-D1EB-4617-A1A8-22FC760F5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57201"/>
            <a:ext cx="9245600" cy="56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1200" y="1295400"/>
            <a:ext cx="11074400" cy="4724400"/>
          </a:xfrm>
        </p:spPr>
        <p:txBody>
          <a:bodyPr/>
          <a:lstStyle/>
          <a:p>
            <a:r>
              <a:rPr lang="en-US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400" y="6553200"/>
            <a:ext cx="28448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0" y="63246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6553200"/>
            <a:ext cx="2844800" cy="228600"/>
          </a:xfrm>
        </p:spPr>
        <p:txBody>
          <a:bodyPr/>
          <a:lstStyle>
            <a:lvl1pPr>
              <a:defRPr/>
            </a:lvl1pPr>
          </a:lstStyle>
          <a:p>
            <a:fld id="{BC01539A-172C-409E-810B-9A2CB4D2E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8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6C0BE-23D8-4463-AF20-CDA14EBBE3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05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90437-CC88-478F-AD51-285397550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295400"/>
            <a:ext cx="5435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0000" y="1295400"/>
            <a:ext cx="5435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F617F-906E-48AE-9E1D-4B803F817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75CBE-F747-4691-A8B3-7A3BAA9938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F5712-32F9-4227-A97C-E9AF80FC3C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4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37B10-0DD6-4A63-A5BE-8916A1809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3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8DFDE-ED03-47BE-B1AD-61BE0874C1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9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A2597-21E5-4BD8-B04B-27D9E99857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1295400"/>
            <a:ext cx="11074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06400" y="6553200"/>
            <a:ext cx="284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7924800" y="6324600"/>
            <a:ext cx="3860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Badarudin, S.Pd.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3962400" y="6553200"/>
            <a:ext cx="28448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3523EC-36EA-4F13-B2CC-6CFFD379D3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2438400" y="457201"/>
            <a:ext cx="92456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black">
          <a:xfrm>
            <a:off x="9594851" y="5943601"/>
            <a:ext cx="219074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800" b="1" i="1">
                <a:solidFill>
                  <a:schemeClr val="accent1"/>
                </a:solidFill>
              </a:rPr>
              <a:t>LOGO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67608" y="404665"/>
            <a:ext cx="7416824" cy="682625"/>
          </a:xfrm>
        </p:spPr>
        <p:txBody>
          <a:bodyPr/>
          <a:lstStyle/>
          <a:p>
            <a:r>
              <a:rPr lang="id-ID" sz="3200" dirty="0">
                <a:solidFill>
                  <a:schemeClr val="tx1"/>
                </a:solidFill>
              </a:rPr>
              <a:t>KETERAMPILAN DASAR MENGAJAR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92352" y="3552056"/>
            <a:ext cx="6084168" cy="381000"/>
          </a:xfrm>
        </p:spPr>
        <p:txBody>
          <a:bodyPr/>
          <a:lstStyle/>
          <a:p>
            <a:r>
              <a:rPr lang="id-ID" sz="2800" dirty="0">
                <a:solidFill>
                  <a:srgbClr val="FF0000"/>
                </a:solidFill>
              </a:rPr>
              <a:t>MATA KULIAH: 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id-ID" sz="4400" dirty="0">
                <a:solidFill>
                  <a:srgbClr val="FF0000"/>
                </a:solidFill>
              </a:rPr>
              <a:t>MICRO TEACHING</a:t>
            </a:r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817CE1F9-0DDE-4382-B8C2-C58719A4F0BB}"/>
              </a:ext>
            </a:extLst>
          </p:cNvPr>
          <p:cNvSpPr txBox="1">
            <a:spLocks/>
          </p:cNvSpPr>
          <p:nvPr/>
        </p:nvSpPr>
        <p:spPr bwMode="gray">
          <a:xfrm>
            <a:off x="1623060" y="6262836"/>
            <a:ext cx="608416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None/>
              <a:defRPr sz="2000" b="1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kern="0" dirty="0">
                <a:solidFill>
                  <a:srgbClr val="FFFF00"/>
                </a:solidFill>
              </a:rPr>
              <a:t>SIRA ANAK SALEH</a:t>
            </a:r>
            <a:endParaRPr lang="id-ID" sz="2800" kern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</a:t>
            </a:r>
            <a:br>
              <a:rPr lang="id-ID" sz="2800" dirty="0"/>
            </a:br>
            <a:r>
              <a:rPr lang="id-ID" sz="2800" dirty="0"/>
              <a:t>Keterampilan Memberi Penguatan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1988840"/>
            <a:ext cx="110744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Verbal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Gestural (mimik/gerak badan)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dengan cara mendekati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dengan sentuhan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dengan kegiatan yang menyenangkan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berupa tanda atau benda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Penguatan tak penuh</a:t>
            </a:r>
          </a:p>
        </p:txBody>
      </p:sp>
    </p:spTree>
    <p:extLst>
      <p:ext uri="{BB962C8B-B14F-4D97-AF65-F5344CB8AC3E}">
        <p14:creationId xmlns:p14="http://schemas.microsoft.com/office/powerpoint/2010/main" val="14620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C. Keterampilan Mengadakan Variasi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Memelihara dan meningkatkan perhatian peserta didik terhadap hal-hal yang berkaitan dengan aspek belajar;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Meningkatkan kemungkinan berfungsinya motivasi dan rasa ingin tahu peserta didik melalui kegiatan investigasi dan eksplorasi;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Membentuk sikap positif terhadap guru dan sekolah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Kemungkinan dilayaninya peserta didik secara individual, sehingga memberikan kemudahan belajar;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Mendorong aktivitas belajar atau cara belajar peserta didik yang berkadar tinggi dengan cara melibatkan peserta didik melalui berbagai kegiatan atau pengalaman belajar yang menarik</a:t>
            </a:r>
          </a:p>
          <a:p>
            <a:pPr marL="514350" indent="-514350" algn="just">
              <a:buFont typeface="+mj-lt"/>
              <a:buAutoNum type="arabicPeriod"/>
            </a:pPr>
            <a:endParaRPr lang="id-ID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5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Prinsip</a:t>
            </a:r>
            <a:br>
              <a:rPr lang="id-ID" sz="2800" dirty="0"/>
            </a:br>
            <a:r>
              <a:rPr lang="id-ID" sz="2800" dirty="0"/>
              <a:t>Keterampilan Mengadakan Variasi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2133600"/>
            <a:ext cx="110744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Perubahan yang digunakan harus bersifat efektif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Penggunaan teknik mengadakan variasi harus lancar dan tepat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Penggunaan komponen-komponen variasi harus benar-benar terstruktur dan direncanakan sebelumnya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Penggunaan komponen mengadakan variasi harus luas dan spontan berdasarkan balikan dari peserta didik</a:t>
            </a:r>
          </a:p>
        </p:txBody>
      </p:sp>
    </p:spTree>
    <p:extLst>
      <p:ext uri="{BB962C8B-B14F-4D97-AF65-F5344CB8AC3E}">
        <p14:creationId xmlns:p14="http://schemas.microsoft.com/office/powerpoint/2010/main" val="251206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</a:t>
            </a:r>
            <a:br>
              <a:rPr lang="id-ID" sz="2800" dirty="0"/>
            </a:br>
            <a:r>
              <a:rPr lang="id-ID" sz="2800" dirty="0"/>
              <a:t>Keterampilan Mengadakan variasi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1800" dirty="0">
                <a:solidFill>
                  <a:srgbClr val="FFFF00"/>
                </a:solidFill>
              </a:rPr>
              <a:t>Variasi dalam gaya mengajar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Penggunaan variasi suara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Pemusatan perhatian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Kesenyapan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Mengadakan kontak pandang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Gerakan badan dan mimik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Perubahan posisi</a:t>
            </a:r>
          </a:p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2. Variasi dalam penggunaan media dan bahan pelajaran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visual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audio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Taktik/manipulatip</a:t>
            </a:r>
            <a:endParaRPr lang="id-ID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3. Variasi pola interaksi dan kegiatan siswa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klasikal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kelompok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perorangan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Diskusi, latihan, demonstrasi</a:t>
            </a:r>
          </a:p>
          <a:p>
            <a:pPr marL="0" indent="0">
              <a:buNone/>
            </a:pPr>
            <a:endParaRPr lang="id-ID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46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D. Keterampilan Menjelaskan</a:t>
            </a:r>
            <a:endParaRPr lang="en-US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67674" y="1567544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APA?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MENYAJIKAN INFORMASI: TERORGANISASI, SISTEMATIS, MUDAH DIPAHAMI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TUJUAN: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MEMBANTU SISWA MEMAHAMI KONSEP, BERNALAR, TERLIBAT DALAM BERPIKIR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MENDAPAT BALIKAN  </a:t>
            </a:r>
          </a:p>
        </p:txBody>
      </p:sp>
    </p:spTree>
    <p:extLst>
      <p:ext uri="{BB962C8B-B14F-4D97-AF65-F5344CB8AC3E}">
        <p14:creationId xmlns:p14="http://schemas.microsoft.com/office/powerpoint/2010/main" val="23660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Keterampilan Menjelaskan</a:t>
            </a: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MERENCANAKAN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ISI PESAN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KARAKTERISTIK SISWA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>
                <a:solidFill>
                  <a:srgbClr val="FFFF00"/>
                </a:solidFill>
              </a:rPr>
              <a:t>MENYAJIKAN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KEJELASAN (</a:t>
            </a:r>
            <a:r>
              <a:rPr lang="en-US" dirty="0" err="1">
                <a:solidFill>
                  <a:srgbClr val="FFFF00"/>
                </a:solidFill>
              </a:rPr>
              <a:t>bahasa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kelancaran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ucapan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CONTOH DAN ILUSTRASI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PEMBERIAN TEKANAN (</a:t>
            </a:r>
            <a:r>
              <a:rPr lang="en-US" dirty="0" err="1">
                <a:solidFill>
                  <a:srgbClr val="FFFF00"/>
                </a:solidFill>
              </a:rPr>
              <a:t>suara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ikhtisar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dll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rgbClr val="FFFF00"/>
                </a:solidFill>
              </a:rPr>
              <a:t>BALIKAN (</a:t>
            </a:r>
            <a:r>
              <a:rPr lang="en-US" dirty="0" err="1">
                <a:solidFill>
                  <a:srgbClr val="FFFF00"/>
                </a:solidFill>
              </a:rPr>
              <a:t>ajukan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pertanyaan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mimik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siswa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8215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Prinsip Keterampilan Menjelaskan</a:t>
            </a:r>
            <a:endParaRPr lang="en-US" sz="2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DAPAT DIBERIKAN PADA AWAL, TENGAH, AKHIR PELAJARAN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RELEVAN DENGAN TUJUAN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MATERI BERMAKNA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SESUAI DENGAN KEMAMPUAN &amp; LATAR BELAKANG SISWA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4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828800" y="3481388"/>
            <a:ext cx="3043238" cy="223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AutoNum type="arabicPeriod"/>
            </a:pPr>
            <a:r>
              <a:rPr lang="en-US" sz="2000" b="1">
                <a:latin typeface="Arial" charset="0"/>
              </a:rPr>
              <a:t>memotivasi</a:t>
            </a:r>
          </a:p>
          <a:p>
            <a:pPr>
              <a:buFont typeface="Wingdings" pitchFamily="2" charset="2"/>
              <a:buAutoNum type="arabicPeriod"/>
            </a:pPr>
            <a:r>
              <a:rPr lang="en-US" sz="2000" b="1">
                <a:latin typeface="Arial" charset="0"/>
              </a:rPr>
              <a:t>menjelaskan batas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       tugas</a:t>
            </a:r>
          </a:p>
          <a:p>
            <a:pPr>
              <a:buFont typeface="Wingdings" pitchFamily="2" charset="2"/>
              <a:buAutoNum type="arabicPeriod" startAt="3"/>
            </a:pPr>
            <a:r>
              <a:rPr lang="en-US" sz="2000" b="1">
                <a:latin typeface="Arial" charset="0"/>
              </a:rPr>
              <a:t>menjelaskan     hubungan materi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latin typeface="Arial" charset="0"/>
              </a:rPr>
              <a:t>4.  	mengetahui tingkat pemahaman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519739" y="3459164"/>
            <a:ext cx="2447925" cy="2936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61963" indent="-461963"/>
            <a:r>
              <a:rPr lang="en-US" sz="2600" b="1"/>
              <a:t>MEMBUKA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menarik perhatian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menimbulkan motivasi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memberi acuan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membuat kaitan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112125" y="3479801"/>
            <a:ext cx="2484438" cy="2327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61963" indent="-461963"/>
            <a:r>
              <a:rPr lang="en-US" sz="2600" b="1"/>
              <a:t>MENUTUP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meninjau kembali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mengevaluasi penguasaan</a:t>
            </a:r>
          </a:p>
          <a:p>
            <a:pPr marL="461963" indent="-461963">
              <a:buFont typeface="Wingdings" pitchFamily="2" charset="2"/>
              <a:buChar char="r"/>
            </a:pPr>
            <a:r>
              <a:rPr lang="en-US" sz="2000" b="1"/>
              <a:t>memberikan tindak lanjut</a:t>
            </a:r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1919288" y="1916833"/>
            <a:ext cx="7377112" cy="642937"/>
            <a:chOff x="249" y="1413"/>
            <a:chExt cx="4647" cy="405"/>
          </a:xfrm>
        </p:grpSpPr>
        <p:sp>
          <p:nvSpPr>
            <p:cNvPr id="17426" name="Rectangle 9"/>
            <p:cNvSpPr>
              <a:spLocks noChangeArrowheads="1"/>
            </p:cNvSpPr>
            <p:nvPr/>
          </p:nvSpPr>
          <p:spPr bwMode="auto">
            <a:xfrm>
              <a:off x="249" y="1422"/>
              <a:ext cx="1536" cy="396"/>
            </a:xfrm>
            <a:prstGeom prst="rect">
              <a:avLst/>
            </a:prstGeom>
            <a:solidFill>
              <a:srgbClr val="FFFF00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  <a:latin typeface="Comic Sans MS" pitchFamily="66" charset="0"/>
                </a:rPr>
                <a:t>TUJUAN</a:t>
              </a:r>
            </a:p>
          </p:txBody>
        </p:sp>
        <p:sp>
          <p:nvSpPr>
            <p:cNvPr id="17427" name="Rectangle 10"/>
            <p:cNvSpPr>
              <a:spLocks noChangeArrowheads="1"/>
            </p:cNvSpPr>
            <p:nvPr/>
          </p:nvSpPr>
          <p:spPr bwMode="auto">
            <a:xfrm>
              <a:off x="3360" y="1413"/>
              <a:ext cx="1536" cy="396"/>
            </a:xfrm>
            <a:prstGeom prst="rect">
              <a:avLst/>
            </a:prstGeom>
            <a:solidFill>
              <a:srgbClr val="FFFF00"/>
            </a:solidFill>
            <a:ln w="12699">
              <a:solidFill>
                <a:schemeClr val="tx1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r>
                <a:rPr lang="en-US" sz="2400" b="1">
                  <a:solidFill>
                    <a:schemeClr val="bg2"/>
                  </a:solidFill>
                  <a:latin typeface="Comic Sans MS" pitchFamily="66" charset="0"/>
                </a:rPr>
                <a:t>KOMPONEN</a:t>
              </a:r>
            </a:p>
          </p:txBody>
        </p:sp>
      </p:grp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3200400" y="1196976"/>
            <a:ext cx="4876800" cy="752475"/>
            <a:chOff x="1056" y="912"/>
            <a:chExt cx="3072" cy="474"/>
          </a:xfrm>
        </p:grpSpPr>
        <p:sp>
          <p:nvSpPr>
            <p:cNvPr id="17422" name="Line 12"/>
            <p:cNvSpPr>
              <a:spLocks noChangeShapeType="1"/>
            </p:cNvSpPr>
            <p:nvPr/>
          </p:nvSpPr>
          <p:spPr bwMode="auto">
            <a:xfrm>
              <a:off x="2880" y="912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3" name="Line 13"/>
            <p:cNvSpPr>
              <a:spLocks noChangeShapeType="1"/>
            </p:cNvSpPr>
            <p:nvPr/>
          </p:nvSpPr>
          <p:spPr bwMode="auto">
            <a:xfrm>
              <a:off x="1056" y="1152"/>
              <a:ext cx="30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4" name="Line 14"/>
            <p:cNvSpPr>
              <a:spLocks noChangeShapeType="1"/>
            </p:cNvSpPr>
            <p:nvPr/>
          </p:nvSpPr>
          <p:spPr bwMode="auto">
            <a:xfrm>
              <a:off x="1074" y="1143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5" name="Line 15"/>
            <p:cNvSpPr>
              <a:spLocks noChangeShapeType="1"/>
            </p:cNvSpPr>
            <p:nvPr/>
          </p:nvSpPr>
          <p:spPr bwMode="auto">
            <a:xfrm>
              <a:off x="4101" y="1146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6672263" y="2492376"/>
            <a:ext cx="2590800" cy="842963"/>
            <a:chOff x="3264" y="1824"/>
            <a:chExt cx="1632" cy="531"/>
          </a:xfrm>
        </p:grpSpPr>
        <p:sp>
          <p:nvSpPr>
            <p:cNvPr id="17418" name="Line 17"/>
            <p:cNvSpPr>
              <a:spLocks noChangeShapeType="1"/>
            </p:cNvSpPr>
            <p:nvPr/>
          </p:nvSpPr>
          <p:spPr bwMode="auto">
            <a:xfrm>
              <a:off x="4128" y="1824"/>
              <a:ext cx="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19" name="Line 18"/>
            <p:cNvSpPr>
              <a:spLocks noChangeShapeType="1"/>
            </p:cNvSpPr>
            <p:nvPr/>
          </p:nvSpPr>
          <p:spPr bwMode="auto">
            <a:xfrm>
              <a:off x="3264" y="2064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0" name="Line 19"/>
            <p:cNvSpPr>
              <a:spLocks noChangeShapeType="1"/>
            </p:cNvSpPr>
            <p:nvPr/>
          </p:nvSpPr>
          <p:spPr bwMode="auto">
            <a:xfrm>
              <a:off x="3273" y="2067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7421" name="Line 20"/>
            <p:cNvSpPr>
              <a:spLocks noChangeShapeType="1"/>
            </p:cNvSpPr>
            <p:nvPr/>
          </p:nvSpPr>
          <p:spPr bwMode="auto">
            <a:xfrm>
              <a:off x="4876" y="2064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3216275" y="2565400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>
          <a:xfrm>
            <a:off x="3352800" y="457201"/>
            <a:ext cx="706368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d-ID" sz="2800"/>
              <a:t>E. Keterampilan Membuka dan Menutup Pelajaran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76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F. Keterampilan Memimpin Diskusi Kelompok Kecil</a:t>
            </a: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en-US">
                <a:solidFill>
                  <a:srgbClr val="FFFF00"/>
                </a:solidFill>
              </a:rPr>
              <a:t>DISKUSI KELOMPOK KECIL: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Peserta: 3 – 9 orang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Punya tujuan / topik yang jelas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Interaksi tatap muka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Berlangsung sistematis</a:t>
            </a:r>
          </a:p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Arena berbagi informasi, berlatih kerjasama mengambil keputusan</a:t>
            </a: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1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Keterampilan Memimpin Diskusi Kelompok Kecil</a:t>
            </a:r>
            <a:endParaRPr lang="en-US" sz="28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057400" y="1295400"/>
            <a:ext cx="83058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1800" dirty="0">
                <a:solidFill>
                  <a:srgbClr val="FFFF00"/>
                </a:solidFill>
              </a:rPr>
              <a:t>Memusatkan Perhatian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Mengemukakan Tujuan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Mengemukakan Masalah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Menandai Ketidakrelevanan dengan tujuan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Merangkum</a:t>
            </a:r>
          </a:p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2. Memperjelas masalah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Menguraikan kembali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Mengajukan pertanyaan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Menguraikan gagasan</a:t>
            </a:r>
            <a:endParaRPr lang="id-ID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3. Menganalisis pandangan siswa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Meneliti alasan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Memperjelas </a:t>
            </a:r>
          </a:p>
          <a:p>
            <a:pPr marL="0" indent="0">
              <a:buNone/>
            </a:pPr>
            <a:endParaRPr lang="id-ID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8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dirty="0"/>
              <a:t>Keterampilan Dasar Mengajar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Bertanya Dasar dan Lanjut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Memberi Penguatan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Mengadakan Variasi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Menjelaskan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Membuka dan Menutup Pelajaran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Memimpin Diskusi Kelompok Kecil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Mengelola Kelas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00B0F0"/>
                </a:solidFill>
              </a:rPr>
              <a:t>Mengajar Kelompok Kecil dan Perorangan</a:t>
            </a:r>
          </a:p>
        </p:txBody>
      </p:sp>
      <p:sp>
        <p:nvSpPr>
          <p:cNvPr id="4" name="Right Brace 3"/>
          <p:cNvSpPr/>
          <p:nvPr/>
        </p:nvSpPr>
        <p:spPr>
          <a:xfrm rot="5400000">
            <a:off x="5419463" y="2132856"/>
            <a:ext cx="576064" cy="72008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2467135" y="6109265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KETERAMPILAN UTUH DAN TERINTEGRASI  </a:t>
            </a:r>
          </a:p>
        </p:txBody>
      </p:sp>
    </p:spTree>
    <p:extLst>
      <p:ext uri="{BB962C8B-B14F-4D97-AF65-F5344CB8AC3E}">
        <p14:creationId xmlns:p14="http://schemas.microsoft.com/office/powerpoint/2010/main" val="410918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Keterampilan Memimpin Diskusi Kelompok Kecil</a:t>
            </a:r>
            <a:endParaRPr lang="en-US" sz="2800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2057400" y="1295400"/>
            <a:ext cx="8305800" cy="4724400"/>
          </a:xfrm>
        </p:spPr>
        <p:txBody>
          <a:bodyPr/>
          <a:lstStyle/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4. Menyebarkan kesempatan partisipasi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Memancing pendapat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Mencegah pembicaraan serentak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Mencegah monopoli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Mendorong siswa berkomentar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Meminta pendapat</a:t>
            </a:r>
          </a:p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5. Meningkatkan Urunan/hasil pembahasan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Mengajukan pertanyaan kunci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Memberi contoh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Memberi waktu berpikir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Menghangatkan suasana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Memberi dukungan</a:t>
            </a:r>
            <a:endParaRPr lang="id-ID" sz="1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id-ID" sz="1800" dirty="0">
                <a:solidFill>
                  <a:srgbClr val="FFFF00"/>
                </a:solidFill>
              </a:rPr>
              <a:t>6. Menutup diskusi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Rangkuman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Memberi bayangan tindak lanjut</a:t>
            </a:r>
          </a:p>
          <a:p>
            <a:pPr marL="884238" indent="-514350">
              <a:buAutoNum type="alphaLcPeriod"/>
            </a:pPr>
            <a:r>
              <a:rPr lang="id-ID" sz="1800" dirty="0">
                <a:solidFill>
                  <a:schemeClr val="tx1"/>
                </a:solidFill>
              </a:rPr>
              <a:t>Menilai proses diskusi </a:t>
            </a:r>
          </a:p>
          <a:p>
            <a:pPr marL="0" indent="0">
              <a:buNone/>
            </a:pPr>
            <a:endParaRPr lang="id-ID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964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Keterampilan Memimpin Diskusi Kelompok Kecil</a:t>
            </a:r>
            <a:endParaRPr lang="en-US" sz="2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§"/>
              <a:defRPr sz="28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  <a:defRPr/>
            </a:pPr>
            <a:r>
              <a:rPr lang="id-ID" b="1" dirty="0">
                <a:solidFill>
                  <a:srgbClr val="FFFF00"/>
                </a:solidFill>
              </a:rPr>
              <a:t>Hal-hal yang perlu dihindari:</a:t>
            </a:r>
            <a:endParaRPr lang="en-US" b="1" dirty="0">
              <a:solidFill>
                <a:srgbClr val="FFFF00"/>
              </a:solidFill>
            </a:endParaRP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Topik yang tidak relevan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Mendominasi diskusi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Membiarkan siswa enggan berpartisipasi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Membiarkan penyimpangan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Membiarkan monopoli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Tergesa-gesa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Tidak memperjelas</a:t>
            </a:r>
          </a:p>
          <a:p>
            <a:pPr>
              <a:defRPr/>
            </a:pPr>
            <a:r>
              <a:rPr lang="id-ID" dirty="0">
                <a:solidFill>
                  <a:srgbClr val="FFFF00"/>
                </a:solidFill>
              </a:rPr>
              <a:t>Gagal menutup diskusi secara efektif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5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9" name="Group 5"/>
          <p:cNvGrpSpPr>
            <a:grpSpLocks/>
          </p:cNvGrpSpPr>
          <p:nvPr/>
        </p:nvGrpSpPr>
        <p:grpSpPr bwMode="auto">
          <a:xfrm>
            <a:off x="2063750" y="1916114"/>
            <a:ext cx="4103688" cy="3154363"/>
            <a:chOff x="340" y="1797"/>
            <a:chExt cx="2585" cy="1987"/>
          </a:xfrm>
        </p:grpSpPr>
        <p:sp>
          <p:nvSpPr>
            <p:cNvPr id="22537" name="Rectangle 6"/>
            <p:cNvSpPr>
              <a:spLocks noChangeArrowheads="1"/>
            </p:cNvSpPr>
            <p:nvPr/>
          </p:nvSpPr>
          <p:spPr bwMode="auto">
            <a:xfrm>
              <a:off x="340" y="2175"/>
              <a:ext cx="2585" cy="1609"/>
            </a:xfrm>
            <a:prstGeom prst="rect">
              <a:avLst/>
            </a:prstGeom>
            <a:solidFill>
              <a:schemeClr val="tx2">
                <a:lumMod val="1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6075" indent="-346075">
                <a:buFont typeface="Wingdings" pitchFamily="2" charset="2"/>
                <a:buChar char="q"/>
              </a:pPr>
              <a:r>
                <a:rPr lang="en-US" sz="2000" dirty="0" err="1"/>
                <a:t>Hangat</a:t>
              </a:r>
              <a:r>
                <a:rPr lang="en-US" sz="2000" dirty="0"/>
                <a:t> </a:t>
              </a:r>
              <a:r>
                <a:rPr lang="en-US" sz="2000" dirty="0" err="1"/>
                <a:t>dan</a:t>
              </a:r>
              <a:r>
                <a:rPr lang="en-US" sz="2000" dirty="0"/>
                <a:t> </a:t>
              </a:r>
              <a:r>
                <a:rPr lang="en-US" sz="2000" dirty="0" err="1"/>
                <a:t>antusias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q"/>
              </a:pPr>
              <a:r>
                <a:rPr lang="en-US" sz="2000" dirty="0" err="1"/>
                <a:t>Menantang</a:t>
              </a:r>
              <a:r>
                <a:rPr lang="en-US" sz="2000" dirty="0"/>
                <a:t> </a:t>
              </a:r>
              <a:r>
                <a:rPr lang="id-ID" sz="2000" dirty="0"/>
                <a:t>peserta didik</a:t>
              </a:r>
              <a:r>
                <a:rPr lang="en-US" sz="2000" dirty="0"/>
                <a:t> </a:t>
              </a:r>
              <a:r>
                <a:rPr lang="en-US" sz="2000" dirty="0" err="1"/>
                <a:t>berpikir</a:t>
              </a:r>
              <a:r>
                <a:rPr lang="en-US" sz="2000" dirty="0"/>
                <a:t> </a:t>
              </a:r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Adanya</a:t>
              </a:r>
              <a:r>
                <a:rPr lang="en-US" sz="2000" dirty="0"/>
                <a:t> </a:t>
              </a:r>
              <a:r>
                <a:rPr lang="en-US" sz="2000" dirty="0" err="1"/>
                <a:t>variasi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Keluwesan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Penekanan</a:t>
              </a:r>
              <a:r>
                <a:rPr lang="en-US" sz="2000" dirty="0"/>
                <a:t> </a:t>
              </a:r>
              <a:r>
                <a:rPr lang="en-US" sz="2000" dirty="0" err="1"/>
                <a:t>hal-hal</a:t>
              </a:r>
              <a:r>
                <a:rPr lang="en-US" sz="2000" dirty="0"/>
                <a:t> </a:t>
              </a:r>
              <a:r>
                <a:rPr lang="en-US" sz="2000" dirty="0" err="1"/>
                <a:t>positif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Penanaman</a:t>
              </a:r>
              <a:r>
                <a:rPr lang="en-US" sz="2000" dirty="0"/>
                <a:t> </a:t>
              </a:r>
              <a:r>
                <a:rPr lang="en-US" sz="2000" dirty="0" err="1"/>
                <a:t>disiplin</a:t>
              </a:r>
              <a:r>
                <a:rPr lang="en-US" sz="2000" dirty="0"/>
                <a:t> </a:t>
              </a:r>
              <a:r>
                <a:rPr lang="en-US" sz="2000" dirty="0" err="1"/>
                <a:t>diri</a:t>
              </a:r>
              <a:r>
                <a:rPr lang="en-US" sz="2000" dirty="0"/>
                <a:t> </a:t>
              </a:r>
              <a:r>
                <a:rPr lang="en-US" sz="2000" dirty="0" err="1"/>
                <a:t>sendiri</a:t>
              </a:r>
              <a:endParaRPr lang="en-US" sz="2000" dirty="0"/>
            </a:p>
            <a:p>
              <a:pPr marL="346075" indent="-346075"/>
              <a:endParaRPr lang="en-US" sz="2000" b="1" dirty="0"/>
            </a:p>
          </p:txBody>
        </p:sp>
        <p:sp>
          <p:nvSpPr>
            <p:cNvPr id="22538" name="Line 7"/>
            <p:cNvSpPr>
              <a:spLocks noChangeShapeType="1"/>
            </p:cNvSpPr>
            <p:nvPr/>
          </p:nvSpPr>
          <p:spPr bwMode="auto">
            <a:xfrm>
              <a:off x="1633" y="1797"/>
              <a:ext cx="0" cy="3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sz="2000"/>
            </a:p>
          </p:txBody>
        </p:sp>
      </p:grp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6383339" y="1844676"/>
            <a:ext cx="3889375" cy="3370263"/>
            <a:chOff x="3061" y="1842"/>
            <a:chExt cx="2450" cy="2123"/>
          </a:xfrm>
        </p:grpSpPr>
        <p:sp>
          <p:nvSpPr>
            <p:cNvPr id="22535" name="Rectangle 9"/>
            <p:cNvSpPr>
              <a:spLocks noChangeArrowheads="1"/>
            </p:cNvSpPr>
            <p:nvPr/>
          </p:nvSpPr>
          <p:spPr bwMode="auto">
            <a:xfrm>
              <a:off x="3061" y="2162"/>
              <a:ext cx="2450" cy="18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346075" indent="-346075"/>
              <a:r>
                <a:rPr lang="en-US" sz="2000" dirty="0">
                  <a:latin typeface="Wingdings" pitchFamily="2" charset="2"/>
                </a:rPr>
                <a:t>q	</a:t>
              </a:r>
              <a:r>
                <a:rPr lang="en-US" sz="2000" dirty="0" err="1"/>
                <a:t>Campur</a:t>
              </a:r>
              <a:r>
                <a:rPr lang="en-US" sz="2000" dirty="0"/>
                <a:t> </a:t>
              </a:r>
              <a:r>
                <a:rPr lang="en-US" sz="2000" dirty="0" err="1"/>
                <a:t>tangan</a:t>
              </a:r>
              <a:r>
                <a:rPr lang="en-US" sz="2000" dirty="0"/>
                <a:t> </a:t>
              </a:r>
              <a:r>
                <a:rPr lang="en-US" sz="2000" dirty="0" err="1"/>
                <a:t>berlebihan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Kesenyapan</a:t>
              </a:r>
              <a:r>
                <a:rPr lang="en-US" sz="2000" dirty="0"/>
                <a:t> </a:t>
              </a:r>
              <a:r>
                <a:rPr lang="en-US" sz="2000" dirty="0" err="1"/>
                <a:t>kegiatan</a:t>
              </a:r>
              <a:r>
                <a:rPr lang="en-US" sz="2000" dirty="0"/>
                <a:t>/</a:t>
              </a:r>
              <a:r>
                <a:rPr lang="en-US" sz="2000" dirty="0" err="1"/>
                <a:t>pembicaraan</a:t>
              </a:r>
              <a:r>
                <a:rPr lang="en-US" sz="2000" dirty="0"/>
                <a:t> </a:t>
              </a:r>
              <a:r>
                <a:rPr lang="en-US" sz="2000" dirty="0" err="1"/>
                <a:t>karena</a:t>
              </a:r>
              <a:r>
                <a:rPr lang="en-US" sz="2000" dirty="0"/>
                <a:t>   </a:t>
              </a:r>
              <a:r>
                <a:rPr lang="en-US" sz="2000" dirty="0" err="1"/>
                <a:t>ketidaksiapan</a:t>
              </a:r>
              <a:r>
                <a:rPr lang="en-US" sz="2000" dirty="0"/>
                <a:t> guru</a:t>
              </a:r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Ketidaktepatan</a:t>
              </a:r>
              <a:r>
                <a:rPr lang="en-US" sz="2000" dirty="0"/>
                <a:t> </a:t>
              </a:r>
              <a:r>
                <a:rPr lang="en-US" sz="2000" dirty="0" err="1"/>
                <a:t>memulai</a:t>
              </a:r>
              <a:r>
                <a:rPr lang="en-US" sz="2000" dirty="0"/>
                <a:t> </a:t>
              </a:r>
              <a:r>
                <a:rPr lang="en-US" sz="2000" dirty="0" err="1"/>
                <a:t>dan</a:t>
              </a:r>
              <a:r>
                <a:rPr lang="en-US" sz="2000" dirty="0"/>
                <a:t> </a:t>
              </a:r>
              <a:r>
                <a:rPr lang="en-US" sz="2000" dirty="0" err="1"/>
                <a:t>mengakhiri</a:t>
              </a:r>
              <a:r>
                <a:rPr lang="en-US" sz="2000" dirty="0"/>
                <a:t> </a:t>
              </a:r>
              <a:r>
                <a:rPr lang="en-US" sz="2000" dirty="0" err="1"/>
                <a:t>pelajaran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Penyimpangan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Bertele-tele</a:t>
              </a:r>
              <a:endParaRPr lang="en-US" sz="2000" dirty="0"/>
            </a:p>
            <a:p>
              <a:pPr marL="346075" indent="-346075">
                <a:buFont typeface="Wingdings" pitchFamily="2" charset="2"/>
                <a:buChar char="r"/>
              </a:pPr>
              <a:r>
                <a:rPr lang="en-US" sz="2000" dirty="0" err="1"/>
                <a:t>Pengulangan</a:t>
              </a:r>
              <a:r>
                <a:rPr lang="en-US" sz="2000" dirty="0"/>
                <a:t> </a:t>
              </a:r>
              <a:r>
                <a:rPr lang="en-US" sz="2000" dirty="0" err="1"/>
                <a:t>tak</a:t>
              </a:r>
              <a:r>
                <a:rPr lang="en-US" sz="2000" dirty="0"/>
                <a:t> </a:t>
              </a:r>
              <a:r>
                <a:rPr lang="en-US" sz="2000" dirty="0" err="1"/>
                <a:t>perlu</a:t>
              </a:r>
              <a:endParaRPr lang="en-US" sz="2000" dirty="0"/>
            </a:p>
          </p:txBody>
        </p:sp>
        <p:sp>
          <p:nvSpPr>
            <p:cNvPr id="22536" name="Line 10"/>
            <p:cNvSpPr>
              <a:spLocks noChangeShapeType="1"/>
            </p:cNvSpPr>
            <p:nvPr/>
          </p:nvSpPr>
          <p:spPr bwMode="auto">
            <a:xfrm>
              <a:off x="4331" y="1842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 sz="2000"/>
            </a:p>
          </p:txBody>
        </p:sp>
      </p:grp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2927351" y="1341438"/>
            <a:ext cx="2373313" cy="831850"/>
          </a:xfrm>
          <a:prstGeom prst="rect">
            <a:avLst/>
          </a:prstGeom>
          <a:solidFill>
            <a:srgbClr val="7030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FFFF00"/>
                </a:solidFill>
                <a:latin typeface="Comic Sans MS" pitchFamily="66" charset="0"/>
              </a:rPr>
              <a:t>PRINSIP 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Comic Sans MS" pitchFamily="66" charset="0"/>
              </a:rPr>
              <a:t>PENGGUNAAN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948489" y="1366838"/>
            <a:ext cx="2892425" cy="83185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FFFF00"/>
                </a:solidFill>
                <a:latin typeface="Comic Sans MS" pitchFamily="66" charset="0"/>
              </a:rPr>
              <a:t>HAL YANG PERLU</a:t>
            </a:r>
          </a:p>
          <a:p>
            <a:pPr algn="ctr"/>
            <a:r>
              <a:rPr lang="en-US" sz="2400" b="1" dirty="0">
                <a:solidFill>
                  <a:srgbClr val="FFFF00"/>
                </a:solidFill>
                <a:latin typeface="Comic Sans MS" pitchFamily="66" charset="0"/>
              </a:rPr>
              <a:t>DIHINDARI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3352800" y="457201"/>
            <a:ext cx="706368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d-ID" sz="2800" dirty="0"/>
              <a:t>G. Keterampilan Mengelola Kelas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996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135188" y="3625850"/>
            <a:ext cx="3975100" cy="2540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solidFill>
                  <a:srgbClr val="7030A0"/>
                </a:solidFill>
                <a:latin typeface="Wingdings" pitchFamily="2" charset="2"/>
              </a:rPr>
              <a:t>q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	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Menunjukkan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sikap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tanggap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  <a:p>
            <a:pPr>
              <a:buFont typeface="Wingdings" pitchFamily="2" charset="2"/>
              <a:buChar char="r"/>
            </a:pP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Membagi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perhatian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secara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visual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dan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verbal</a:t>
            </a:r>
          </a:p>
          <a:p>
            <a:pPr>
              <a:buFont typeface="Wingdings" pitchFamily="2" charset="2"/>
              <a:buChar char="r"/>
            </a:pP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Memusatkan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perhatian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kelompok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  <a:p>
            <a:pPr>
              <a:buFont typeface="Wingdings" pitchFamily="2" charset="2"/>
              <a:buChar char="r"/>
            </a:pP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Petunjuk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yang </a:t>
            </a: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jelas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  <a:p>
            <a:pPr>
              <a:buFont typeface="Wingdings" pitchFamily="2" charset="2"/>
              <a:buChar char="r"/>
            </a:pP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Menegur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  <a:p>
            <a:pPr>
              <a:buFont typeface="Wingdings" pitchFamily="2" charset="2"/>
              <a:buChar char="r"/>
            </a:pPr>
            <a:r>
              <a:rPr lang="en-US" sz="2000" b="1" dirty="0" err="1">
                <a:solidFill>
                  <a:srgbClr val="7030A0"/>
                </a:solidFill>
                <a:latin typeface="Arial" charset="0"/>
              </a:rPr>
              <a:t>Penguatan</a:t>
            </a:r>
            <a:endParaRPr lang="en-US" sz="20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4224338" y="3162301"/>
            <a:ext cx="0" cy="449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743700" y="3654425"/>
            <a:ext cx="3455988" cy="2235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6075" indent="-346075"/>
            <a:r>
              <a:rPr lang="en-US" sz="2000">
                <a:solidFill>
                  <a:srgbClr val="7030A0"/>
                </a:solidFill>
                <a:latin typeface="Wingdings" pitchFamily="2" charset="2"/>
              </a:rPr>
              <a:t>q</a:t>
            </a:r>
            <a:r>
              <a:rPr lang="en-US" sz="2000" b="1">
                <a:solidFill>
                  <a:srgbClr val="7030A0"/>
                </a:solidFill>
              </a:rPr>
              <a:t>	Modifikasi tingkah laku</a:t>
            </a:r>
          </a:p>
          <a:p>
            <a:pPr marL="346075" indent="-346075">
              <a:buFont typeface="Wingdings" pitchFamily="2" charset="2"/>
              <a:buChar char="r"/>
            </a:pPr>
            <a:r>
              <a:rPr lang="en-US" sz="2000" b="1">
                <a:solidFill>
                  <a:srgbClr val="7030A0"/>
                </a:solidFill>
              </a:rPr>
              <a:t>Pengelolaan/Proses kelompok</a:t>
            </a:r>
          </a:p>
          <a:p>
            <a:pPr marL="346075" indent="-346075">
              <a:buFont typeface="Wingdings" pitchFamily="2" charset="2"/>
              <a:buChar char="r"/>
            </a:pPr>
            <a:r>
              <a:rPr lang="en-US" sz="2000" b="1">
                <a:solidFill>
                  <a:srgbClr val="7030A0"/>
                </a:solidFill>
              </a:rPr>
              <a:t>Menemukan dan mengatasi tingkah laku yang menimbulkan masalah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8286750" y="3090864"/>
            <a:ext cx="0" cy="55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782888" y="2297113"/>
            <a:ext cx="2760662" cy="101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000" b="1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PENCIPTAAN DAN PEMELIHARAAN </a:t>
            </a:r>
          </a:p>
          <a:p>
            <a:pPr algn="ctr"/>
            <a:r>
              <a:rPr lang="en-US" sz="2000" b="1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KONDISI BELAJAR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6886575" y="2439988"/>
            <a:ext cx="2736850" cy="71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000" b="1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PENGENDALIAN</a:t>
            </a:r>
          </a:p>
          <a:p>
            <a:pPr algn="ctr"/>
            <a:r>
              <a:rPr lang="en-US" sz="2000" b="1">
                <a:solidFill>
                  <a:schemeClr val="bg1">
                    <a:lumMod val="75000"/>
                  </a:schemeClr>
                </a:solidFill>
                <a:latin typeface="Comic Sans MS" pitchFamily="66" charset="0"/>
              </a:rPr>
              <a:t>KONDISI BELAJAR</a:t>
            </a:r>
          </a:p>
        </p:txBody>
      </p:sp>
      <p:grpSp>
        <p:nvGrpSpPr>
          <p:cNvPr id="34827" name="Group 11"/>
          <p:cNvGrpSpPr>
            <a:grpSpLocks/>
          </p:cNvGrpSpPr>
          <p:nvPr/>
        </p:nvGrpSpPr>
        <p:grpSpPr bwMode="auto">
          <a:xfrm>
            <a:off x="4151313" y="1020763"/>
            <a:ext cx="4176712" cy="1422400"/>
            <a:chOff x="1655" y="935"/>
            <a:chExt cx="2631" cy="545"/>
          </a:xfrm>
        </p:grpSpPr>
        <p:sp>
          <p:nvSpPr>
            <p:cNvPr id="21514" name="Line 12"/>
            <p:cNvSpPr>
              <a:spLocks noChangeShapeType="1"/>
            </p:cNvSpPr>
            <p:nvPr/>
          </p:nvSpPr>
          <p:spPr bwMode="auto">
            <a:xfrm>
              <a:off x="2834" y="935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15" name="Line 13"/>
            <p:cNvSpPr>
              <a:spLocks noChangeShapeType="1"/>
            </p:cNvSpPr>
            <p:nvPr/>
          </p:nvSpPr>
          <p:spPr bwMode="auto">
            <a:xfrm>
              <a:off x="1655" y="1162"/>
              <a:ext cx="263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16" name="Line 14"/>
            <p:cNvSpPr>
              <a:spLocks noChangeShapeType="1"/>
            </p:cNvSpPr>
            <p:nvPr/>
          </p:nvSpPr>
          <p:spPr bwMode="auto">
            <a:xfrm>
              <a:off x="1655" y="1162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517" name="Line 15"/>
            <p:cNvSpPr>
              <a:spLocks noChangeShapeType="1"/>
            </p:cNvSpPr>
            <p:nvPr/>
          </p:nvSpPr>
          <p:spPr bwMode="auto">
            <a:xfrm>
              <a:off x="4286" y="1162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352800" y="457201"/>
            <a:ext cx="706368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d-ID" sz="2800" dirty="0"/>
              <a:t>Komponen Keterampilan Mengelola Kelas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41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2351089" y="927679"/>
            <a:ext cx="8066087" cy="770296"/>
            <a:chOff x="1086" y="217"/>
            <a:chExt cx="3596" cy="822"/>
          </a:xfrm>
        </p:grpSpPr>
        <p:sp>
          <p:nvSpPr>
            <p:cNvPr id="23566" name="Rectangle 3"/>
            <p:cNvSpPr>
              <a:spLocks noChangeArrowheads="1"/>
            </p:cNvSpPr>
            <p:nvPr/>
          </p:nvSpPr>
          <p:spPr bwMode="auto">
            <a:xfrm>
              <a:off x="1086" y="217"/>
              <a:ext cx="3596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567" name="Rectangle 4"/>
            <p:cNvSpPr>
              <a:spLocks noChangeArrowheads="1"/>
            </p:cNvSpPr>
            <p:nvPr/>
          </p:nvSpPr>
          <p:spPr bwMode="auto">
            <a:xfrm>
              <a:off x="1162" y="319"/>
              <a:ext cx="350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/>
            <a:lstStyle/>
            <a:p>
              <a:pPr algn="ctr"/>
              <a:r>
                <a:rPr lang="en-US" sz="2800" b="1" dirty="0" err="1">
                  <a:latin typeface="Comic Sans MS" pitchFamily="66" charset="0"/>
                </a:rPr>
                <a:t>Komponen</a:t>
              </a:r>
              <a:r>
                <a:rPr lang="en-US" sz="2800" b="1" dirty="0">
                  <a:latin typeface="Comic Sans MS" pitchFamily="66" charset="0"/>
                </a:rPr>
                <a:t>:</a:t>
              </a:r>
            </a:p>
          </p:txBody>
        </p:sp>
      </p:grp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739901" y="3573464"/>
            <a:ext cx="4932363" cy="2246769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909638" indent="-447675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hangat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dan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peka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mendengar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dengan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simpatik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respon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positif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lvl="1">
              <a:buClr>
                <a:srgbClr val="CC3300"/>
              </a:buClr>
              <a:buFont typeface="Wingdings" pitchFamily="2" charset="2"/>
              <a:buChar char="Ø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hubungan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saling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mempercayai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lvl="1">
              <a:buClr>
                <a:srgbClr val="CC3300"/>
              </a:buClr>
              <a:buFont typeface="Wingdings" pitchFamily="2" charset="2"/>
              <a:buChar char="Ø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kesiapan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membantu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lvl="1">
              <a:buClr>
                <a:srgbClr val="CC3300"/>
              </a:buClr>
              <a:buFont typeface="Wingdings" pitchFamily="2" charset="2"/>
              <a:buChar char="Ø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menerima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perasaan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siswa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lvl="1">
              <a:buClr>
                <a:srgbClr val="CC3300"/>
              </a:buClr>
              <a:buFont typeface="Wingdings" pitchFamily="2" charset="2"/>
              <a:buChar char="Ø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mengendalikan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situasi</a:t>
            </a:r>
            <a:endParaRPr lang="en-US" sz="2000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4079875" y="3141663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959601" y="3573464"/>
            <a:ext cx="3527425" cy="255454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000" dirty="0">
                <a:solidFill>
                  <a:srgbClr val="FFFF00"/>
                </a:solidFill>
                <a:latin typeface="Comic Sans MS" pitchFamily="66" charset="0"/>
              </a:rPr>
              <a:t>Memberikan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orientasi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umum</a:t>
            </a:r>
            <a:r>
              <a:rPr lang="id-ID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variasi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kegiatan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000" dirty="0">
                <a:solidFill>
                  <a:srgbClr val="FFFF00"/>
                </a:solidFill>
                <a:latin typeface="Comic Sans MS" pitchFamily="66" charset="0"/>
              </a:rPr>
              <a:t>Membentuk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kelompok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yang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tepat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koordinasi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kegiatan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membagi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perhatian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mengakhiri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kegiatan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8616950" y="29972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063750" y="2203450"/>
            <a:ext cx="4103688" cy="1016000"/>
          </a:xfrm>
          <a:prstGeom prst="rect">
            <a:avLst/>
          </a:prstGeom>
          <a:solidFill>
            <a:srgbClr val="155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000" b="1">
                <a:latin typeface="Comic Sans MS" pitchFamily="66" charset="0"/>
              </a:rPr>
              <a:t>MENGADAKAN PENDEKATAN SECARA PRIBADI  </a:t>
            </a:r>
          </a:p>
          <a:p>
            <a:pPr algn="ctr"/>
            <a:r>
              <a:rPr lang="en-US" sz="2000" b="1">
                <a:latin typeface="Comic Sans MS" pitchFamily="66" charset="0"/>
              </a:rPr>
              <a:t>(1)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6816725" y="2346325"/>
            <a:ext cx="3563938" cy="711200"/>
          </a:xfrm>
          <a:prstGeom prst="rect">
            <a:avLst/>
          </a:prstGeom>
          <a:solidFill>
            <a:srgbClr val="155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000" b="1">
                <a:latin typeface="Comic Sans MS" pitchFamily="66" charset="0"/>
              </a:rPr>
              <a:t>MENGORGANISASIKAN</a:t>
            </a:r>
          </a:p>
          <a:p>
            <a:pPr algn="ctr"/>
            <a:r>
              <a:rPr lang="en-US" sz="2000" b="1">
                <a:latin typeface="Comic Sans MS" pitchFamily="66" charset="0"/>
              </a:rPr>
              <a:t>(2)</a:t>
            </a:r>
          </a:p>
        </p:txBody>
      </p:sp>
      <p:grpSp>
        <p:nvGrpSpPr>
          <p:cNvPr id="38923" name="Group 11"/>
          <p:cNvGrpSpPr>
            <a:grpSpLocks/>
          </p:cNvGrpSpPr>
          <p:nvPr/>
        </p:nvGrpSpPr>
        <p:grpSpPr bwMode="auto">
          <a:xfrm>
            <a:off x="4102101" y="1484314"/>
            <a:ext cx="4537075" cy="865187"/>
            <a:chOff x="1624" y="935"/>
            <a:chExt cx="2858" cy="545"/>
          </a:xfrm>
        </p:grpSpPr>
        <p:sp>
          <p:nvSpPr>
            <p:cNvPr id="23562" name="Line 12"/>
            <p:cNvSpPr>
              <a:spLocks noChangeShapeType="1"/>
            </p:cNvSpPr>
            <p:nvPr/>
          </p:nvSpPr>
          <p:spPr bwMode="auto">
            <a:xfrm>
              <a:off x="3061" y="935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563" name="Line 13"/>
            <p:cNvSpPr>
              <a:spLocks noChangeShapeType="1"/>
            </p:cNvSpPr>
            <p:nvPr/>
          </p:nvSpPr>
          <p:spPr bwMode="auto">
            <a:xfrm>
              <a:off x="1624" y="1162"/>
              <a:ext cx="285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564" name="Line 14"/>
            <p:cNvSpPr>
              <a:spLocks noChangeShapeType="1"/>
            </p:cNvSpPr>
            <p:nvPr/>
          </p:nvSpPr>
          <p:spPr bwMode="auto">
            <a:xfrm>
              <a:off x="1624" y="1162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565" name="Line 15"/>
            <p:cNvSpPr>
              <a:spLocks noChangeShapeType="1"/>
            </p:cNvSpPr>
            <p:nvPr/>
          </p:nvSpPr>
          <p:spPr bwMode="auto">
            <a:xfrm>
              <a:off x="4468" y="1162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326720" y="216468"/>
            <a:ext cx="706368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d-ID" sz="2800" dirty="0"/>
              <a:t>H. Keterampilan Mengajar Kelompok Kecil dan Perorangan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662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063751" y="4005263"/>
            <a:ext cx="3997325" cy="2677656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346075" indent="-346075"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400" dirty="0" err="1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emberi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penguatan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Mengembangkan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supervisi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proses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awal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Mengadakan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supervisi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proses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lanjut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Mengadakan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supervisi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pemaduan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4057650" y="3213100"/>
            <a:ext cx="0" cy="736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528049" y="4005263"/>
            <a:ext cx="3635127" cy="193899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000" dirty="0">
                <a:solidFill>
                  <a:srgbClr val="FFFF00"/>
                </a:solidFill>
                <a:latin typeface="Comic Sans MS" pitchFamily="66" charset="0"/>
              </a:rPr>
              <a:t>Menetapkan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tujuan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000" dirty="0">
                <a:solidFill>
                  <a:srgbClr val="FFFF00"/>
                </a:solidFill>
                <a:latin typeface="Comic Sans MS" pitchFamily="66" charset="0"/>
              </a:rPr>
              <a:t>Merencanakan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kegiatan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000" dirty="0">
                <a:solidFill>
                  <a:srgbClr val="FFFF00"/>
                </a:solidFill>
                <a:latin typeface="Comic Sans MS" pitchFamily="66" charset="0"/>
              </a:rPr>
              <a:t>Berperan sebagai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penasehat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buClr>
                <a:srgbClr val="FF0000"/>
              </a:buClr>
              <a:buFont typeface="Wingdings" pitchFamily="2" charset="2"/>
              <a:buChar char="§"/>
            </a:pPr>
            <a:r>
              <a:rPr lang="id-ID" sz="2000" dirty="0" err="1">
                <a:solidFill>
                  <a:srgbClr val="FFFF00"/>
                </a:solidFill>
                <a:latin typeface="Comic Sans MS" pitchFamily="66" charset="0"/>
              </a:rPr>
              <a:t>M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embantu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siswa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menilai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kemajuan</a:t>
            </a:r>
            <a:r>
              <a:rPr lang="en-US" sz="20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000" dirty="0" err="1">
                <a:solidFill>
                  <a:srgbClr val="FFFF00"/>
                </a:solidFill>
                <a:latin typeface="Comic Sans MS" pitchFamily="66" charset="0"/>
              </a:rPr>
              <a:t>sendiri</a:t>
            </a:r>
            <a:endParaRPr lang="en-US" sz="20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8574088" y="2997201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351088" y="2341563"/>
            <a:ext cx="3384550" cy="1016000"/>
          </a:xfrm>
          <a:prstGeom prst="rect">
            <a:avLst/>
          </a:prstGeom>
          <a:solidFill>
            <a:srgbClr val="155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000" b="1" dirty="0">
                <a:latin typeface="Comic Sans MS" pitchFamily="66" charset="0"/>
              </a:rPr>
              <a:t>MEMBIMBING DAN MEMUDAHKAN BELAJAR  (3)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6959600" y="2346325"/>
            <a:ext cx="3240088" cy="1016000"/>
          </a:xfrm>
          <a:prstGeom prst="rect">
            <a:avLst/>
          </a:prstGeom>
          <a:solidFill>
            <a:srgbClr val="155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2000" b="1">
                <a:latin typeface="Comic Sans MS" pitchFamily="66" charset="0"/>
              </a:rPr>
              <a:t>MERENCANAKAN DAN MELAKSANAKAN KBM (4)</a:t>
            </a:r>
          </a:p>
        </p:txBody>
      </p:sp>
      <p:grpSp>
        <p:nvGrpSpPr>
          <p:cNvPr id="40968" name="Group 8"/>
          <p:cNvGrpSpPr>
            <a:grpSpLocks/>
          </p:cNvGrpSpPr>
          <p:nvPr/>
        </p:nvGrpSpPr>
        <p:grpSpPr bwMode="auto">
          <a:xfrm>
            <a:off x="4079875" y="1484314"/>
            <a:ext cx="4464050" cy="865187"/>
            <a:chOff x="1701" y="935"/>
            <a:chExt cx="2812" cy="545"/>
          </a:xfrm>
        </p:grpSpPr>
        <p:sp>
          <p:nvSpPr>
            <p:cNvPr id="24588" name="Line 9"/>
            <p:cNvSpPr>
              <a:spLocks noChangeShapeType="1"/>
            </p:cNvSpPr>
            <p:nvPr/>
          </p:nvSpPr>
          <p:spPr bwMode="auto">
            <a:xfrm>
              <a:off x="3061" y="935"/>
              <a:ext cx="0" cy="22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589" name="Line 10"/>
            <p:cNvSpPr>
              <a:spLocks noChangeShapeType="1"/>
            </p:cNvSpPr>
            <p:nvPr/>
          </p:nvSpPr>
          <p:spPr bwMode="auto">
            <a:xfrm>
              <a:off x="1701" y="1162"/>
              <a:ext cx="28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590" name="Line 11"/>
            <p:cNvSpPr>
              <a:spLocks noChangeShapeType="1"/>
            </p:cNvSpPr>
            <p:nvPr/>
          </p:nvSpPr>
          <p:spPr bwMode="auto">
            <a:xfrm>
              <a:off x="1701" y="1162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4591" name="Line 12"/>
            <p:cNvSpPr>
              <a:spLocks noChangeShapeType="1"/>
            </p:cNvSpPr>
            <p:nvPr/>
          </p:nvSpPr>
          <p:spPr bwMode="auto">
            <a:xfrm>
              <a:off x="4499" y="1162"/>
              <a:ext cx="0" cy="31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3427760" y="404665"/>
            <a:ext cx="706368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d-ID" sz="2800" dirty="0"/>
              <a:t>Komponen Keterampilan Mengajar Kelompok Kecil dan Perorangan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6980771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932251" y="1700809"/>
            <a:ext cx="6767512" cy="32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6075" indent="-346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variasi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pengorganisasian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</a:p>
          <a:p>
            <a:pPr marL="346075" indent="-346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pilih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topik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yang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sesuai</a:t>
            </a:r>
            <a:endParaRPr lang="en-US" sz="2400" dirty="0">
              <a:solidFill>
                <a:srgbClr val="FFFF00"/>
              </a:solidFill>
              <a:latin typeface="Comic Sans MS" pitchFamily="66" charset="0"/>
            </a:endParaRPr>
          </a:p>
          <a:p>
            <a:pPr marL="346075" indent="-346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akhiri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dengan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rangkuman</a:t>
            </a:r>
            <a:r>
              <a:rPr lang="id-ID" sz="2400" dirty="0">
                <a:solidFill>
                  <a:srgbClr val="FFFF00"/>
                </a:solidFill>
                <a:latin typeface="Comic Sans MS" pitchFamily="66" charset="0"/>
              </a:rPr>
              <a:t> atau kesimpulan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pemantapan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,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laporan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dll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.</a:t>
            </a:r>
          </a:p>
          <a:p>
            <a:pPr marL="346075" indent="-346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kenali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siswa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secara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individual</a:t>
            </a:r>
          </a:p>
          <a:p>
            <a:pPr marL="346075" indent="-346075">
              <a:spcBef>
                <a:spcPct val="20000"/>
              </a:spcBef>
              <a:spcAft>
                <a:spcPct val="200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beri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kesempatan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kepada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siswa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bekerja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secara</a:t>
            </a:r>
            <a:r>
              <a:rPr lang="en-US" sz="2400" dirty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mic Sans MS" pitchFamily="66" charset="0"/>
              </a:rPr>
              <a:t>bebas</a:t>
            </a:r>
            <a:endParaRPr lang="en-US" sz="2400" dirty="0">
              <a:solidFill>
                <a:srgbClr val="FFFF00"/>
              </a:solidFill>
            </a:endParaRPr>
          </a:p>
        </p:txBody>
      </p:sp>
      <p:grpSp>
        <p:nvGrpSpPr>
          <p:cNvPr id="43013" name="Group 5"/>
          <p:cNvGrpSpPr>
            <a:grpSpLocks/>
          </p:cNvGrpSpPr>
          <p:nvPr/>
        </p:nvGrpSpPr>
        <p:grpSpPr bwMode="auto">
          <a:xfrm>
            <a:off x="2135189" y="476251"/>
            <a:ext cx="8066087" cy="576263"/>
            <a:chOff x="1086" y="192"/>
            <a:chExt cx="3596" cy="720"/>
          </a:xfrm>
        </p:grpSpPr>
        <p:sp>
          <p:nvSpPr>
            <p:cNvPr id="25606" name="Rectangle 6"/>
            <p:cNvSpPr>
              <a:spLocks noChangeArrowheads="1"/>
            </p:cNvSpPr>
            <p:nvPr/>
          </p:nvSpPr>
          <p:spPr bwMode="auto">
            <a:xfrm>
              <a:off x="1086" y="217"/>
              <a:ext cx="3596" cy="6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1131" y="192"/>
              <a:ext cx="3504" cy="7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CCCC"/>
                  </a:solidFill>
                </a14:hiddenFill>
              </a:ext>
              <a:ext uri="{91240B29-F687-4F45-9708-019B960494DF}">
                <a14:hiddenLine xmlns:a14="http://schemas.microsoft.com/office/drawing/2010/main" w="12699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7" tIns="44450" rIns="90487" bIns="44450" anchor="ctr"/>
            <a:lstStyle/>
            <a:p>
              <a:pPr algn="ctr"/>
              <a:endParaRPr lang="id-ID" sz="2600" b="1">
                <a:latin typeface="Comic Sans MS" pitchFamily="66" charset="0"/>
              </a:endParaRPr>
            </a:p>
          </p:txBody>
        </p:sp>
      </p:grp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326720" y="216468"/>
            <a:ext cx="7063680" cy="5635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id-ID" sz="2800" dirty="0"/>
              <a:t>Prinsip Keterampilan Mengajar Kelompok Kecil dan Perorangan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5574470"/>
      </p:ext>
    </p:extLst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WordArt 3"/>
          <p:cNvSpPr>
            <a:spLocks noChangeArrowheads="1" noChangeShapeType="1" noTextEdit="1"/>
          </p:cNvSpPr>
          <p:nvPr/>
        </p:nvSpPr>
        <p:spPr bwMode="gray">
          <a:xfrm>
            <a:off x="4343400" y="3276600"/>
            <a:ext cx="4724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id-ID" sz="5400" b="1" kern="10" dirty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Sekian dan Terima Kasih 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A. Keterampilan Bertanya Dasar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Membangkitkan minat dan rasa ingin tahu peserta didik terhadap materi pembelajaran;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Memusatkan perhatian peserta didik terhadap fokus permasalahan yang sedang dibahas;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Meningkatkan aktivitas belajar peserta didik;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Meningkatkan kemampuan berpikir peserta didik dari kemampuan berpikir tingkat rendah ke tingkat yang lebih tinggi;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Membantu peserta didik dalam mencapai tujuan pembelajaran yang telah disepakati.</a:t>
            </a:r>
          </a:p>
        </p:txBody>
      </p:sp>
    </p:spTree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</a:t>
            </a:r>
            <a:br>
              <a:rPr lang="id-ID" sz="2800" dirty="0"/>
            </a:br>
            <a:r>
              <a:rPr lang="id-ID" sz="2800" dirty="0"/>
              <a:t>Keterampilan Bertanya Dasar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1844824"/>
            <a:ext cx="110744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Pengungkapan pertanyaan secara jelas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Pemberian acuan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Pemusatan perhatian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Pemindahan giliran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Penyebaran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Pemberian waktu berpikir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Pemberian tuntunan</a:t>
            </a:r>
          </a:p>
        </p:txBody>
      </p:sp>
    </p:spTree>
    <p:extLst>
      <p:ext uri="{BB962C8B-B14F-4D97-AF65-F5344CB8AC3E}">
        <p14:creationId xmlns:p14="http://schemas.microsoft.com/office/powerpoint/2010/main" val="95022384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</a:t>
            </a:r>
            <a:br>
              <a:rPr lang="id-ID" sz="2800" dirty="0"/>
            </a:br>
            <a:r>
              <a:rPr lang="id-ID" sz="2800" dirty="0"/>
              <a:t>Keterampilan Bertanya Dasar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1844824"/>
            <a:ext cx="11074400" cy="4724400"/>
          </a:xfrm>
        </p:spPr>
        <p:txBody>
          <a:bodyPr/>
          <a:lstStyle/>
          <a:p>
            <a:pPr marL="0" indent="0">
              <a:buNone/>
            </a:pP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Hal-hal yang harus diperhatikan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Kehangatan dan keantusiasan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Kebiasaan yang harus dihindari :</a:t>
            </a:r>
          </a:p>
          <a:p>
            <a:pPr marL="887413"/>
            <a:r>
              <a:rPr lang="id-ID" dirty="0">
                <a:solidFill>
                  <a:schemeClr val="tx1"/>
                </a:solidFill>
              </a:rPr>
              <a:t>Menjawab pertanyaan sendiri</a:t>
            </a:r>
          </a:p>
          <a:p>
            <a:pPr marL="887413"/>
            <a:r>
              <a:rPr lang="id-ID" dirty="0">
                <a:solidFill>
                  <a:schemeClr val="tx1"/>
                </a:solidFill>
              </a:rPr>
              <a:t>Mengulang jawaban peserta didik</a:t>
            </a:r>
          </a:p>
          <a:p>
            <a:pPr marL="887413"/>
            <a:r>
              <a:rPr lang="id-ID" dirty="0">
                <a:solidFill>
                  <a:schemeClr val="tx1"/>
                </a:solidFill>
              </a:rPr>
              <a:t>Mengajukan pertanyaan secara berulang-ulang</a:t>
            </a:r>
          </a:p>
          <a:p>
            <a:pPr marL="887413"/>
            <a:r>
              <a:rPr lang="id-ID" dirty="0">
                <a:solidFill>
                  <a:schemeClr val="tx1"/>
                </a:solidFill>
              </a:rPr>
              <a:t>Meminta jawaban secara serempak dari peserta didik</a:t>
            </a:r>
          </a:p>
        </p:txBody>
      </p:sp>
    </p:spTree>
    <p:extLst>
      <p:ext uri="{BB962C8B-B14F-4D97-AF65-F5344CB8AC3E}">
        <p14:creationId xmlns:p14="http://schemas.microsoft.com/office/powerpoint/2010/main" val="27767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Keterampilan Bertanya Lanjut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1772816"/>
            <a:ext cx="11074400" cy="47244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Mengembangkan kemapuan peserta didik dalam menemukan, mengorganisasi, dan menilai informasi yang didapatnya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Meningkatkan kemampuan peserta didik dalam membentuk dan mengungkapkan pertanyaan-pertanyaan yang didasarkan atas informasi yang lengkap dan relevan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Mendorong peserta didik untuk mengembangkan ide-ide, dan mengemukakan ide-ide kepada teman-temannya secara timbal balik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Memberikan kesempatan kepada semua peserta didik untuk memperoleh sukses melebihi yang bisa dicapainya.</a:t>
            </a:r>
          </a:p>
        </p:txBody>
      </p:sp>
    </p:spTree>
    <p:extLst>
      <p:ext uri="{BB962C8B-B14F-4D97-AF65-F5344CB8AC3E}">
        <p14:creationId xmlns:p14="http://schemas.microsoft.com/office/powerpoint/2010/main" val="270666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Komponen </a:t>
            </a:r>
            <a:br>
              <a:rPr lang="id-ID" sz="2800" dirty="0"/>
            </a:br>
            <a:r>
              <a:rPr lang="id-ID" sz="2800" dirty="0"/>
              <a:t>Keterampilan Bertanya Lanjut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5400" y="1676399"/>
            <a:ext cx="110744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000" dirty="0">
                <a:solidFill>
                  <a:srgbClr val="FFFF00"/>
                </a:solidFill>
              </a:rPr>
              <a:t>Pengubahan tuntutan tingkatan kognitif dalam menjawab pertanyaan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>
                <a:solidFill>
                  <a:srgbClr val="FFFF00"/>
                </a:solidFill>
              </a:rPr>
              <a:t>Pengaturan urutan pertanyaan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>
                <a:solidFill>
                  <a:srgbClr val="FFFF00"/>
                </a:solidFill>
              </a:rPr>
              <a:t>Penggunaan pertanyaan pelacak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Klasifikasi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Meminta peserta didik memberikan alasan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Meminta kesepakatan pandangan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Meminta ketepatan jawaban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Meminta jawaban yang lebih relevan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Meminta contoh</a:t>
            </a:r>
          </a:p>
          <a:p>
            <a:pPr marL="796925" indent="-514350">
              <a:buAutoNum type="alphaLcPeriod"/>
            </a:pPr>
            <a:r>
              <a:rPr lang="id-ID" sz="2000" dirty="0">
                <a:solidFill>
                  <a:schemeClr val="tx1"/>
                </a:solidFill>
              </a:rPr>
              <a:t>Meminta jawaban yang lebih kompleks</a:t>
            </a:r>
          </a:p>
          <a:p>
            <a:pPr marL="0" indent="0">
              <a:buNone/>
            </a:pPr>
            <a:r>
              <a:rPr lang="id-ID" sz="2000" dirty="0">
                <a:solidFill>
                  <a:srgbClr val="FFFF00"/>
                </a:solidFill>
              </a:rPr>
              <a:t>4. Peningkatan terjadinya interaksi</a:t>
            </a:r>
          </a:p>
        </p:txBody>
      </p:sp>
    </p:spTree>
    <p:extLst>
      <p:ext uri="{BB962C8B-B14F-4D97-AF65-F5344CB8AC3E}">
        <p14:creationId xmlns:p14="http://schemas.microsoft.com/office/powerpoint/2010/main" val="128910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B. Keterampilan Memberi Penguatan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9416" y="2126453"/>
            <a:ext cx="11074400" cy="4724400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Meningkatkan perhatian peserta didik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Membangkitkan dan memelihara motivasi belajar peserta didik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Memberi kemudahan belajar kepada peserta didik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Mengontrol dan memodifikasi tingkah laku peserta didik yang kurang positif serta mendorong munculnya tingkah laku yang produktif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>
                <a:solidFill>
                  <a:srgbClr val="FFFF00"/>
                </a:solidFill>
              </a:rPr>
              <a:t>Mengarahkan kepada cara berpikir yang baik dan inisiatif pribadi</a:t>
            </a:r>
          </a:p>
        </p:txBody>
      </p:sp>
    </p:spTree>
    <p:extLst>
      <p:ext uri="{BB962C8B-B14F-4D97-AF65-F5344CB8AC3E}">
        <p14:creationId xmlns:p14="http://schemas.microsoft.com/office/powerpoint/2010/main" val="27241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457201"/>
            <a:ext cx="7063680" cy="563563"/>
          </a:xfrm>
        </p:spPr>
        <p:txBody>
          <a:bodyPr/>
          <a:lstStyle/>
          <a:p>
            <a:r>
              <a:rPr lang="id-ID" sz="2800" dirty="0"/>
              <a:t>Prinsip</a:t>
            </a:r>
            <a:br>
              <a:rPr lang="id-ID" sz="2800" dirty="0"/>
            </a:br>
            <a:r>
              <a:rPr lang="id-ID" sz="2800" dirty="0"/>
              <a:t>Keterampilan Memberi Penguatan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2492896"/>
            <a:ext cx="11074400" cy="328572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Kehangatan dan keantusiasan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Kebermaknaan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>
                <a:solidFill>
                  <a:srgbClr val="FFFF00"/>
                </a:solidFill>
              </a:rPr>
              <a:t>Menghindari penggunaan respon yang negatif</a:t>
            </a:r>
          </a:p>
        </p:txBody>
      </p:sp>
    </p:spTree>
    <p:extLst>
      <p:ext uri="{BB962C8B-B14F-4D97-AF65-F5344CB8AC3E}">
        <p14:creationId xmlns:p14="http://schemas.microsoft.com/office/powerpoint/2010/main" val="13916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db2004191d">
  <a:themeElements>
    <a:clrScheme name="191tgp_global_light 1">
      <a:dk1>
        <a:srgbClr val="808080"/>
      </a:dk1>
      <a:lt1>
        <a:srgbClr val="FFFFFF"/>
      </a:lt1>
      <a:dk2>
        <a:srgbClr val="0E237E"/>
      </a:dk2>
      <a:lt2>
        <a:srgbClr val="CCECFF"/>
      </a:lt2>
      <a:accent1>
        <a:srgbClr val="709EE2"/>
      </a:accent1>
      <a:accent2>
        <a:srgbClr val="9874F2"/>
      </a:accent2>
      <a:accent3>
        <a:srgbClr val="AAACC0"/>
      </a:accent3>
      <a:accent4>
        <a:srgbClr val="DADADA"/>
      </a:accent4>
      <a:accent5>
        <a:srgbClr val="BBCCEE"/>
      </a:accent5>
      <a:accent6>
        <a:srgbClr val="8968DB"/>
      </a:accent6>
      <a:hlink>
        <a:srgbClr val="3B9D81"/>
      </a:hlink>
      <a:folHlink>
        <a:srgbClr val="80C040"/>
      </a:folHlink>
    </a:clrScheme>
    <a:fontScheme name="191tgp_global_ligh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1tgp_global_light 1">
        <a:dk1>
          <a:srgbClr val="808080"/>
        </a:dk1>
        <a:lt1>
          <a:srgbClr val="FFFFFF"/>
        </a:lt1>
        <a:dk2>
          <a:srgbClr val="0E237E"/>
        </a:dk2>
        <a:lt2>
          <a:srgbClr val="CCECFF"/>
        </a:lt2>
        <a:accent1>
          <a:srgbClr val="709EE2"/>
        </a:accent1>
        <a:accent2>
          <a:srgbClr val="9874F2"/>
        </a:accent2>
        <a:accent3>
          <a:srgbClr val="AAACC0"/>
        </a:accent3>
        <a:accent4>
          <a:srgbClr val="DADADA"/>
        </a:accent4>
        <a:accent5>
          <a:srgbClr val="BBCCEE"/>
        </a:accent5>
        <a:accent6>
          <a:srgbClr val="8968DB"/>
        </a:accent6>
        <a:hlink>
          <a:srgbClr val="3B9D81"/>
        </a:hlink>
        <a:folHlink>
          <a:srgbClr val="80C0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2">
        <a:dk1>
          <a:srgbClr val="808080"/>
        </a:dk1>
        <a:lt1>
          <a:srgbClr val="FFFFFF"/>
        </a:lt1>
        <a:dk2>
          <a:srgbClr val="6C2042"/>
        </a:dk2>
        <a:lt2>
          <a:srgbClr val="CCECFF"/>
        </a:lt2>
        <a:accent1>
          <a:srgbClr val="ED9C65"/>
        </a:accent1>
        <a:accent2>
          <a:srgbClr val="5D7CDF"/>
        </a:accent2>
        <a:accent3>
          <a:srgbClr val="BAABB0"/>
        </a:accent3>
        <a:accent4>
          <a:srgbClr val="DADADA"/>
        </a:accent4>
        <a:accent5>
          <a:srgbClr val="F4CBB8"/>
        </a:accent5>
        <a:accent6>
          <a:srgbClr val="5370CA"/>
        </a:accent6>
        <a:hlink>
          <a:srgbClr val="93AB2D"/>
        </a:hlink>
        <a:folHlink>
          <a:srgbClr val="5097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91tgp_global_light 3">
        <a:dk1>
          <a:srgbClr val="808080"/>
        </a:dk1>
        <a:lt1>
          <a:srgbClr val="FFFFFF"/>
        </a:lt1>
        <a:dk2>
          <a:srgbClr val="004E4C"/>
        </a:dk2>
        <a:lt2>
          <a:srgbClr val="FFFFCC"/>
        </a:lt2>
        <a:accent1>
          <a:srgbClr val="6FB4E3"/>
        </a:accent1>
        <a:accent2>
          <a:srgbClr val="2B976E"/>
        </a:accent2>
        <a:accent3>
          <a:srgbClr val="AAB2B2"/>
        </a:accent3>
        <a:accent4>
          <a:srgbClr val="DADADA"/>
        </a:accent4>
        <a:accent5>
          <a:srgbClr val="BBD6EF"/>
        </a:accent5>
        <a:accent6>
          <a:srgbClr val="268863"/>
        </a:accent6>
        <a:hlink>
          <a:srgbClr val="879543"/>
        </a:hlink>
        <a:folHlink>
          <a:srgbClr val="E3981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411</TotalTime>
  <Words>1067</Words>
  <Application>Microsoft Office PowerPoint</Application>
  <PresentationFormat>Widescreen</PresentationFormat>
  <Paragraphs>252</Paragraphs>
  <Slides>27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Comic Sans MS</vt:lpstr>
      <vt:lpstr>Verdana</vt:lpstr>
      <vt:lpstr>Wingdings</vt:lpstr>
      <vt:lpstr>cdb2004191d</vt:lpstr>
      <vt:lpstr>KETERAMPILAN DASAR MENGAJAR</vt:lpstr>
      <vt:lpstr>Keterampilan Dasar Mengajar</vt:lpstr>
      <vt:lpstr>A. Keterampilan Bertanya Dasar</vt:lpstr>
      <vt:lpstr>Komponen  Keterampilan Bertanya Dasar</vt:lpstr>
      <vt:lpstr>Komponen  Keterampilan Bertanya Dasar</vt:lpstr>
      <vt:lpstr>Keterampilan Bertanya Lanjut</vt:lpstr>
      <vt:lpstr>Komponen  Keterampilan Bertanya Lanjut</vt:lpstr>
      <vt:lpstr>B. Keterampilan Memberi Penguatan</vt:lpstr>
      <vt:lpstr>Prinsip Keterampilan Memberi Penguatan</vt:lpstr>
      <vt:lpstr>Komponen  Keterampilan Memberi Penguatan</vt:lpstr>
      <vt:lpstr>C. Keterampilan Mengadakan Variasi</vt:lpstr>
      <vt:lpstr>Prinsip Keterampilan Mengadakan Variasi</vt:lpstr>
      <vt:lpstr>Komponen  Keterampilan Mengadakan variasi</vt:lpstr>
      <vt:lpstr>D. Keterampilan Menjelaskan</vt:lpstr>
      <vt:lpstr>Komponen Keterampilan Menjelaskan</vt:lpstr>
      <vt:lpstr>Prinsip Keterampilan Menjelaskan</vt:lpstr>
      <vt:lpstr>PowerPoint Presentation</vt:lpstr>
      <vt:lpstr>F. Keterampilan Memimpin Diskusi Kelompok Kecil</vt:lpstr>
      <vt:lpstr>Komponen Keterampilan Memimpin Diskusi Kelompok Kecil</vt:lpstr>
      <vt:lpstr>Komponen Keterampilan Memimpin Diskusi Kelompok Kecil</vt:lpstr>
      <vt:lpstr>Keterampilan Memimpin Diskusi Kelompok Kecil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ALBY</dc:creator>
  <cp:lastModifiedBy>Sirajuddin Saleh</cp:lastModifiedBy>
  <cp:revision>34</cp:revision>
  <dcterms:created xsi:type="dcterms:W3CDTF">2011-07-12T13:49:15Z</dcterms:created>
  <dcterms:modified xsi:type="dcterms:W3CDTF">2020-12-05T03:21:06Z</dcterms:modified>
</cp:coreProperties>
</file>