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306" r:id="rId2"/>
    <p:sldId id="266" r:id="rId3"/>
    <p:sldId id="269" r:id="rId4"/>
    <p:sldId id="270" r:id="rId5"/>
    <p:sldId id="271" r:id="rId6"/>
    <p:sldId id="273" r:id="rId7"/>
    <p:sldId id="274" r:id="rId8"/>
    <p:sldId id="272" r:id="rId9"/>
    <p:sldId id="275" r:id="rId10"/>
    <p:sldId id="276" r:id="rId11"/>
    <p:sldId id="277" r:id="rId12"/>
    <p:sldId id="278" r:id="rId13"/>
    <p:sldId id="293" r:id="rId14"/>
    <p:sldId id="279" r:id="rId15"/>
    <p:sldId id="280" r:id="rId16"/>
    <p:sldId id="286" r:id="rId17"/>
    <p:sldId id="287" r:id="rId18"/>
    <p:sldId id="313" r:id="rId19"/>
    <p:sldId id="307" r:id="rId20"/>
    <p:sldId id="308" r:id="rId21"/>
    <p:sldId id="309" r:id="rId22"/>
    <p:sldId id="310" r:id="rId23"/>
    <p:sldId id="311" r:id="rId24"/>
    <p:sldId id="312" r:id="rId25"/>
    <p:sldId id="291" r:id="rId26"/>
    <p:sldId id="314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6D412EB-C7D3-4B93-9DA2-62ED981E9C98}">
          <p14:sldIdLst/>
        </p14:section>
        <p14:section name="Untitled Section" id="{73E4802E-9146-4527-9B84-11C37876BDE6}">
          <p14:sldIdLst>
            <p14:sldId id="306"/>
            <p14:sldId id="266"/>
            <p14:sldId id="269"/>
            <p14:sldId id="270"/>
            <p14:sldId id="271"/>
            <p14:sldId id="273"/>
            <p14:sldId id="274"/>
            <p14:sldId id="272"/>
            <p14:sldId id="275"/>
            <p14:sldId id="276"/>
            <p14:sldId id="277"/>
            <p14:sldId id="278"/>
            <p14:sldId id="293"/>
            <p14:sldId id="279"/>
            <p14:sldId id="280"/>
            <p14:sldId id="286"/>
            <p14:sldId id="287"/>
            <p14:sldId id="313"/>
            <p14:sldId id="307"/>
            <p14:sldId id="308"/>
            <p14:sldId id="309"/>
            <p14:sldId id="310"/>
            <p14:sldId id="311"/>
            <p14:sldId id="312"/>
            <p14:sldId id="291"/>
            <p14:sldId id="314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660066"/>
    <a:srgbClr val="003300"/>
    <a:srgbClr val="006600"/>
    <a:srgbClr val="FF6600"/>
    <a:srgbClr val="000066"/>
    <a:srgbClr val="FF9900"/>
    <a:srgbClr val="009900"/>
    <a:srgbClr val="CC99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7" autoAdjust="0"/>
    <p:restoredTop sz="94715"/>
  </p:normalViewPr>
  <p:slideViewPr>
    <p:cSldViewPr>
      <p:cViewPr varScale="1">
        <p:scale>
          <a:sx n="67" d="100"/>
          <a:sy n="67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782A6-B2A5-4455-9D42-EA6CC7CBD74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6DC6F-FF90-4299-8637-450D4D79D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25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05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2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0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70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7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06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85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4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42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DC6F-FF90-4299-8637-450D4D79D04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26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08103CE-060E-4920-B9AE-01DBC17DE005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D450C5-FDBF-4D5C-B6A8-EC6E578BA7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857496"/>
            <a:ext cx="9144000" cy="114300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KETERAMPILAN DASAR MENGAJAR</a:t>
            </a:r>
            <a:endParaRPr lang="id-ID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714356"/>
            <a:ext cx="2700350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09720" y="714356"/>
            <a:ext cx="2857520" cy="1714512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714357"/>
            <a:ext cx="3143240" cy="1527323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Memimpin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Diskusi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 err="1">
                <a:solidFill>
                  <a:schemeClr val="bg1"/>
                </a:solidFill>
              </a:rPr>
              <a:t>Kelompok</a:t>
            </a:r>
            <a:r>
              <a:rPr lang="en-US" sz="2400" dirty="0">
                <a:solidFill>
                  <a:schemeClr val="bg1"/>
                </a:solidFill>
              </a:rPr>
              <a:t> Kecil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571481"/>
            <a:ext cx="5143536" cy="15001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29157" y="714356"/>
            <a:ext cx="5000660" cy="1214446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“DKK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merupakan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cara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memberi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ruang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peluang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bagi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peserta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didik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menguasai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suatu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konsep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atau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pemecahan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masalah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melalui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proses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berpikir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berinteraksi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berlatih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bersikap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dalam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memberi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menerima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pendapat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orang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lain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positif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67240" y="1237572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3019693" y="2319226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52596" y="3000372"/>
            <a:ext cx="2714644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95472" y="2928934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2285992"/>
            <a:ext cx="5143536" cy="13573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ruang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peluang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bagi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peserta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didik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secara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aktif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partisipatif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dalam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menguasai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memecahkan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masalah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mengembangkan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pola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pikir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positif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dalam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berinteraksi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”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56284" y="3000372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94985" y="4093104"/>
            <a:ext cx="90355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10116" y="3786190"/>
            <a:ext cx="5143536" cy="4286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ruang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peluang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aktif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3957643"/>
            <a:ext cx="142875" cy="142875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4810116" y="4251531"/>
            <a:ext cx="5143536" cy="6062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ruang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peluang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menguasai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memecahkan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masalah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5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422984"/>
            <a:ext cx="142875" cy="142875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4810116" y="4892486"/>
            <a:ext cx="5143536" cy="4653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Mengembangkan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pola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pikir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interaktif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positif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1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075513"/>
            <a:ext cx="142875" cy="14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142852"/>
            <a:ext cx="2700350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81158" y="142852"/>
            <a:ext cx="2857520" cy="1714512"/>
          </a:xfrm>
          <a:prstGeom prst="ellipse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309" y="212303"/>
            <a:ext cx="2786082" cy="1527323"/>
          </a:xfrm>
        </p:spPr>
        <p:txBody>
          <a:bodyPr>
            <a:noAutofit/>
          </a:bodyPr>
          <a:lstStyle/>
          <a:p>
            <a:r>
              <a:rPr lang="en-US" sz="3600" dirty="0" err="1">
                <a:solidFill>
                  <a:schemeClr val="tx1"/>
                </a:solidFill>
              </a:rPr>
              <a:t>Mengelola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 err="1">
                <a:solidFill>
                  <a:schemeClr val="tx1"/>
                </a:solidFill>
              </a:rPr>
              <a:t>Kelas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357166"/>
            <a:ext cx="5143536" cy="100013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67306" y="285728"/>
            <a:ext cx="5000660" cy="114300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Keterampilan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mengelola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kelas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adalah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menciptakan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memelihara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kondisi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belajar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yang optimal,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keterampilan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mengem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balikan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kondisi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belajar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secatra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optimal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67240" y="666068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2984968" y="1619403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09720" y="2357430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95472" y="2285992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1643050"/>
            <a:ext cx="5143536" cy="13573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menciptakan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memelihara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atmosfir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pembelajaran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lebih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baik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optimal,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menjaga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situasi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pembelajaran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terhindar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dari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perilaku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menyimpang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”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56284" y="2357430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94985" y="3071810"/>
            <a:ext cx="903556" cy="71438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10116" y="3096948"/>
            <a:ext cx="5143536" cy="5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Keterampilan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berhubungan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dengan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mencipta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-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kan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kondisi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optimal :</a:t>
            </a:r>
          </a:p>
        </p:txBody>
      </p:sp>
      <p:pic>
        <p:nvPicPr>
          <p:cNvPr id="23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3214687"/>
            <a:ext cx="142875" cy="142875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5095868" y="3680027"/>
            <a:ext cx="4857784" cy="11912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1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Menunjukkan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sikap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tanggap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2.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Membagi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perhatian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3.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Memusatkan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perhatian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kelompok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4.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petunjuk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5.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Menegur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10116" y="4954312"/>
            <a:ext cx="5143536" cy="5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Keterampilan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berhubungan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dengan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mengem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-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balikan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kondisi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optimal :</a:t>
            </a:r>
          </a:p>
        </p:txBody>
      </p:sp>
      <p:pic>
        <p:nvPicPr>
          <p:cNvPr id="27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072075"/>
            <a:ext cx="142875" cy="142875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5095868" y="5537392"/>
            <a:ext cx="4857784" cy="10348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1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Memodifikasi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tingkah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laku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2.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Pengelolaan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kelompok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3.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Menemukan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memecahkan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tingkah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laku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    yang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menimbulkan</a:t>
            </a: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masalah</a:t>
            </a:r>
            <a:endParaRPr lang="en-US" sz="1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86350" y="228600"/>
            <a:ext cx="3048000" cy="2362200"/>
          </a:xfrm>
          <a:prstGeom prst="ellipse">
            <a:avLst/>
          </a:prstGeom>
          <a:solidFill>
            <a:srgbClr val="6633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3350" y="228600"/>
            <a:ext cx="2971800" cy="2362200"/>
          </a:xfrm>
          <a:prstGeom prst="ellipse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950" y="381000"/>
            <a:ext cx="2971800" cy="1935162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rgbClr val="663300"/>
                </a:solidFill>
              </a:rPr>
              <a:t>Mengajar</a:t>
            </a:r>
            <a:r>
              <a:rPr lang="en-US" sz="2400" dirty="0">
                <a:solidFill>
                  <a:srgbClr val="663300"/>
                </a:solidFill>
              </a:rPr>
              <a:t> </a:t>
            </a:r>
            <a:br>
              <a:rPr lang="en-US" sz="2400" dirty="0">
                <a:solidFill>
                  <a:srgbClr val="663300"/>
                </a:solidFill>
              </a:rPr>
            </a:br>
            <a:r>
              <a:rPr lang="en-US" sz="2400" dirty="0" err="1">
                <a:solidFill>
                  <a:srgbClr val="663300"/>
                </a:solidFill>
              </a:rPr>
              <a:t>Kelompok</a:t>
            </a:r>
            <a:r>
              <a:rPr lang="en-US" sz="2400" dirty="0">
                <a:solidFill>
                  <a:srgbClr val="663300"/>
                </a:solidFill>
              </a:rPr>
              <a:t> Kecil </a:t>
            </a:r>
            <a:br>
              <a:rPr lang="en-US" sz="2400" dirty="0">
                <a:solidFill>
                  <a:srgbClr val="663300"/>
                </a:solidFill>
              </a:rPr>
            </a:br>
            <a:r>
              <a:rPr lang="en-US" sz="2400" dirty="0" err="1">
                <a:solidFill>
                  <a:srgbClr val="663300"/>
                </a:solidFill>
              </a:rPr>
              <a:t>dan</a:t>
            </a:r>
            <a:r>
              <a:rPr lang="en-US" sz="2400" dirty="0">
                <a:solidFill>
                  <a:srgbClr val="663300"/>
                </a:solidFill>
              </a:rPr>
              <a:t> </a:t>
            </a:r>
            <a:r>
              <a:rPr lang="en-US" sz="2400" dirty="0" err="1">
                <a:solidFill>
                  <a:srgbClr val="663300"/>
                </a:solidFill>
              </a:rPr>
              <a:t>Perorangan</a:t>
            </a:r>
            <a:endParaRPr lang="en-US" sz="2400" dirty="0">
              <a:solidFill>
                <a:srgbClr val="6633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381488" y="955090"/>
            <a:ext cx="928694" cy="830837"/>
          </a:xfrm>
          <a:prstGeom prst="rightArrow">
            <a:avLst/>
          </a:prstGeom>
          <a:ln>
            <a:solidFill>
              <a:srgbClr val="6633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10182" y="327950"/>
            <a:ext cx="5105400" cy="252498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10182" y="583846"/>
            <a:ext cx="5105400" cy="203425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dlm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mengembangkan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ter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jadinya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hubungan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interpersonal yang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sehat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akrab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antara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dosen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instruktur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/guru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dengan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peserta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didik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(trainer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dengan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trainee)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maupun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peserta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didik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dengan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peserta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didik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lainnya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baik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dalam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kelompok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kecil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maupun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perorangan</a:t>
            </a:r>
            <a:endParaRPr lang="en-US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908042" y="3001700"/>
            <a:ext cx="2816358" cy="2179900"/>
          </a:xfrm>
          <a:prstGeom prst="ellipse">
            <a:avLst/>
          </a:prstGeom>
          <a:solidFill>
            <a:srgbClr val="996633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3048000"/>
            <a:ext cx="2667000" cy="2133600"/>
          </a:xfrm>
          <a:prstGeom prst="ellipse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942437" y="3200400"/>
            <a:ext cx="2464313" cy="17478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CC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24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400" b="1" dirty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66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rgbClr val="66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66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rgbClr val="6633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881422" y="3143249"/>
            <a:ext cx="914400" cy="830837"/>
          </a:xfrm>
          <a:prstGeom prst="rightArrow">
            <a:avLst/>
          </a:prstGeom>
          <a:ln>
            <a:solidFill>
              <a:srgbClr val="6633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10116" y="3069822"/>
            <a:ext cx="5105400" cy="928694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810116" y="2998384"/>
            <a:ext cx="5105400" cy="107157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mengembangkan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kualitas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hubungan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antar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pribadi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sehat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saling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memahami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penuh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keakraban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sz="1600" b="1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ight Arrow 14"/>
          <p:cNvSpPr/>
          <p:nvPr/>
        </p:nvSpPr>
        <p:spPr>
          <a:xfrm rot="5400000">
            <a:off x="2750319" y="2320387"/>
            <a:ext cx="690570" cy="857256"/>
          </a:xfrm>
          <a:prstGeom prst="rightArrow">
            <a:avLst/>
          </a:prstGeom>
          <a:solidFill>
            <a:srgbClr val="663300"/>
          </a:solidFill>
          <a:ln>
            <a:solidFill>
              <a:srgbClr val="CC99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3881422" y="4214819"/>
            <a:ext cx="914400" cy="830837"/>
          </a:xfrm>
          <a:prstGeom prst="rightArrow">
            <a:avLst/>
          </a:prstGeom>
          <a:solidFill>
            <a:srgbClr val="663300"/>
          </a:solidFill>
          <a:ln>
            <a:solidFill>
              <a:srgbClr val="CC99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10116" y="4214818"/>
            <a:ext cx="5105400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810116" y="4214818"/>
            <a:ext cx="5105400" cy="500066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Melakukan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hubungan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antar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prribadi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</a:t>
            </a:r>
            <a:endParaRPr lang="en-US" sz="1600" b="1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3419" y="4399900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2" name="Rectangle 21"/>
          <p:cNvSpPr/>
          <p:nvPr/>
        </p:nvSpPr>
        <p:spPr>
          <a:xfrm>
            <a:off x="4810116" y="4762074"/>
            <a:ext cx="5105400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810116" y="4762074"/>
            <a:ext cx="5105400" cy="500066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Mengorganisasi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Kelompok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kecil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  </a:t>
            </a:r>
            <a:endParaRPr lang="en-US" sz="1600" b="1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4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3419" y="4931989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5" name="Rectangle 24"/>
          <p:cNvSpPr/>
          <p:nvPr/>
        </p:nvSpPr>
        <p:spPr>
          <a:xfrm>
            <a:off x="4810116" y="5309538"/>
            <a:ext cx="5105400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810116" y="5309538"/>
            <a:ext cx="5105400" cy="500066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Memfasilitasi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belajar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peserta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didik</a:t>
            </a:r>
            <a:endParaRPr lang="en-US" sz="1600" b="1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7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3419" y="5479453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8" name="Rectangle 27"/>
          <p:cNvSpPr/>
          <p:nvPr/>
        </p:nvSpPr>
        <p:spPr>
          <a:xfrm>
            <a:off x="4810116" y="5857892"/>
            <a:ext cx="5105400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810116" y="5857892"/>
            <a:ext cx="5105400" cy="500066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Membimbing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mengarahkan</a:t>
            </a:r>
            <a:r>
              <a:rPr lang="en-US" sz="16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en-US" sz="1600" b="1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30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3419" y="6027807"/>
            <a:ext cx="142875" cy="142875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643050"/>
            <a:ext cx="9144000" cy="321471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96" y="1785926"/>
            <a:ext cx="8229600" cy="272573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KETERAMPILAN INTERPERSONAL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SEBAGAI KETERAMPILAN DASAR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MENGAJAR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86350" y="228600"/>
            <a:ext cx="3048000" cy="2362200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3350" y="228600"/>
            <a:ext cx="2971800" cy="2362200"/>
          </a:xfrm>
          <a:prstGeom prst="ellipse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3968" y="381000"/>
            <a:ext cx="3247604" cy="1935162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8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Keterampilan</a:t>
            </a:r>
            <a:endParaRPr lang="en-US" sz="28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28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Interpersonal</a:t>
            </a:r>
            <a:endParaRPr lang="en-US" b="1" dirty="0">
              <a:ln w="6350">
                <a:noFill/>
              </a:ln>
              <a:solidFill>
                <a:srgbClr val="00006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0050" y="2251267"/>
            <a:ext cx="6000792" cy="642942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just"/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Adalah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kemampuan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untuk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memahami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orang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lain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404506" y="2071678"/>
            <a:ext cx="857256" cy="857256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>
          <a:xfrm>
            <a:off x="4310050" y="2965647"/>
            <a:ext cx="6000792" cy="928694"/>
          </a:xfrm>
          <a:prstGeom prst="rect">
            <a:avLst/>
          </a:prstGeom>
          <a:solidFill>
            <a:srgbClr val="FFFF00"/>
          </a:solidFill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Adalah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keterampilan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mengenali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merespon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layak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bijak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perasaan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orang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lain (</a:t>
            </a:r>
            <a:r>
              <a:rPr lang="en-US" sz="2000" b="1" dirty="0" err="1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pebelajar</a:t>
            </a:r>
            <a:r>
              <a:rPr lang="en-US" sz="2000" b="1" dirty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en-US" sz="2000" b="1" dirty="0">
              <a:ln w="6350"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4310050" y="3965779"/>
            <a:ext cx="6000792" cy="2071702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Adalah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mendengarkan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mengerti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akurat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mengenai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pikiran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perasaan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maasalah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orang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lain (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pebelajar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).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ini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mengukur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komple</a:t>
            </a:r>
            <a:r>
              <a:rPr lang="id-ID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sitas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kedalaman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pemahaman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terhadap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orang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lain (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pebelajar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sensitivitas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terhadap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budaya</a:t>
            </a:r>
            <a:r>
              <a:rPr lang="en-US" sz="2000" b="1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endParaRPr lang="en-US" sz="2000" b="1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952596" y="1928802"/>
            <a:ext cx="3286148" cy="2428892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738282" y="1928802"/>
            <a:ext cx="3286148" cy="2428892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282" y="1824627"/>
            <a:ext cx="3214710" cy="2000264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Aspek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</a:rPr>
              <a:t>Keterampilan</a:t>
            </a:r>
            <a:r>
              <a:rPr lang="en-US" sz="3200" dirty="0">
                <a:solidFill>
                  <a:srgbClr val="FF0000"/>
                </a:solidFill>
              </a:rPr>
              <a:t> Interpersonal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881554" y="2714620"/>
            <a:ext cx="785818" cy="928694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57785" y="583055"/>
            <a:ext cx="4714908" cy="3571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657785" y="546342"/>
            <a:ext cx="4714908" cy="428628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buFontTx/>
              <a:buAutoNum type="arabicPeriod"/>
              <a:defRPr/>
            </a:pP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berkomunikasi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57785" y="986545"/>
            <a:ext cx="4714908" cy="3571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5657785" y="1023258"/>
            <a:ext cx="4714908" cy="35719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berempati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57785" y="1392023"/>
            <a:ext cx="4714908" cy="3571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657785" y="1392023"/>
            <a:ext cx="4714908" cy="35719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 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memotivasi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positif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5657785" y="2166266"/>
            <a:ext cx="4714908" cy="486504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4.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menggunakan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bahasa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tubuh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efektif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5657785" y="3284137"/>
            <a:ext cx="4714908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6.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Memiliki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rasa humor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5657785" y="3672076"/>
            <a:ext cx="4714908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7.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reflektif</a:t>
            </a:r>
            <a:endParaRPr lang="en-US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5657785" y="4065979"/>
            <a:ext cx="4714908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8.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bertanya</a:t>
            </a:r>
            <a:endParaRPr lang="en-US" sz="17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5657785" y="1774351"/>
            <a:ext cx="4714908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 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memberi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advis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5657785" y="2677908"/>
            <a:ext cx="4714908" cy="571504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00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5.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menciptakan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suasana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hening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b="1" i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silence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657785" y="4459882"/>
            <a:ext cx="4714908" cy="35719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9.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memahami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dipahami</a:t>
            </a:r>
            <a:endParaRPr lang="en-US" sz="17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5657785" y="4853785"/>
            <a:ext cx="4714908" cy="500066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10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mendorong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peng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ungkapan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diri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en-US" sz="17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5657785" y="5378989"/>
            <a:ext cx="4714908" cy="571504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11	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dalam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“</a:t>
            </a:r>
            <a:r>
              <a:rPr lang="en-US" b="1" i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teaching method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sz="17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16600" y="3599002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          </a:t>
            </a:r>
            <a:r>
              <a:rPr lang="en-US" sz="1400" b="1" dirty="0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(</a:t>
            </a:r>
            <a:r>
              <a:rPr lang="en-US" sz="1400" b="1" dirty="0" err="1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Sebagai</a:t>
            </a:r>
            <a:r>
              <a:rPr lang="en-US" sz="1400" b="1" dirty="0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Keterampilan</a:t>
            </a:r>
            <a:r>
              <a:rPr lang="en-US" sz="1400" b="1" dirty="0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Dasar</a:t>
            </a:r>
            <a:r>
              <a:rPr lang="id-ID" sz="1400" b="1" dirty="0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Mengajar</a:t>
            </a:r>
            <a:r>
              <a:rPr lang="en-US" sz="1400" b="1" dirty="0">
                <a:ln w="6350">
                  <a:noFill/>
                </a:ln>
                <a:solidFill>
                  <a:srgbClr val="0033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</a:rPr>
              <a:t>)</a:t>
            </a:r>
            <a:endParaRPr lang="en-US" sz="1400" b="1" dirty="0">
              <a:ln w="6350">
                <a:noFill/>
              </a:ln>
              <a:solidFill>
                <a:srgbClr val="0033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Lucida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27" grpId="0" animBg="1"/>
      <p:bldP spid="28" grpId="0"/>
      <p:bldP spid="29" grpId="0" animBg="1"/>
      <p:bldP spid="30" grpId="0"/>
      <p:bldP spid="32" grpId="0" animBg="1"/>
      <p:bldP spid="34" grpId="0" animBg="1"/>
      <p:bldP spid="36" grpId="0" animBg="1"/>
      <p:bldP spid="38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95406" y="71414"/>
          <a:ext cx="9072594" cy="67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876"/>
                <a:gridCol w="55887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KEMAMPUAN</a:t>
                      </a:r>
                      <a:endParaRPr lang="en-US" sz="2000" dirty="0">
                        <a:latin typeface="+mj-lt"/>
                      </a:endParaRP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ASPEK</a:t>
                      </a:r>
                      <a:endParaRPr lang="en-US" sz="2000" dirty="0">
                        <a:latin typeface="+mj-lt"/>
                      </a:endParaRPr>
                    </a:p>
                  </a:txBody>
                  <a:tcPr>
                    <a:solidFill>
                      <a:srgbClr val="66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Mengomunikasikan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Empati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Motivasi</a:t>
                      </a:r>
                      <a:endParaRPr lang="en-US" sz="1800" b="1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Memberi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Saran (Advise)</a:t>
                      </a:r>
                    </a:p>
                    <a:p>
                      <a:endParaRPr lang="en-US" sz="1800" b="1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Bahasa</a:t>
                      </a:r>
                      <a:r>
                        <a:rPr kumimoji="0" lang="en-US" sz="1800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Tubuh</a:t>
                      </a:r>
                      <a:endParaRPr kumimoji="0" lang="en-US" sz="1800" b="1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b="1" dirty="0" smtClean="0">
                        <a:latin typeface="+mj-lt"/>
                      </a:endParaRPr>
                    </a:p>
                    <a:p>
                      <a:endParaRPr lang="en-US" b="1" dirty="0" smtClean="0">
                        <a:latin typeface="+mj-lt"/>
                      </a:endParaRPr>
                    </a:p>
                    <a:p>
                      <a:endParaRPr lang="en-US" b="1" dirty="0" smtClean="0">
                        <a:latin typeface="+mj-lt"/>
                      </a:endParaRPr>
                    </a:p>
                    <a:p>
                      <a:endParaRPr lang="en-US" b="1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Keheningan</a:t>
                      </a: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(Silence)</a:t>
                      </a:r>
                    </a:p>
                    <a:p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1" dirty="0" err="1" smtClean="0">
                          <a:latin typeface="+mj-lt"/>
                        </a:rPr>
                        <a:t>Mengatur</a:t>
                      </a:r>
                      <a:r>
                        <a:rPr lang="en-US" b="1" dirty="0" smtClean="0">
                          <a:latin typeface="+mj-lt"/>
                        </a:rPr>
                        <a:t>  </a:t>
                      </a:r>
                      <a:r>
                        <a:rPr lang="en-US" b="1" dirty="0" err="1" smtClean="0">
                          <a:latin typeface="+mj-lt"/>
                        </a:rPr>
                        <a:t>suara</a:t>
                      </a:r>
                      <a:r>
                        <a:rPr lang="en-US" b="1" dirty="0" smtClean="0">
                          <a:latin typeface="+mj-lt"/>
                        </a:rPr>
                        <a:t>/</a:t>
                      </a:r>
                      <a:r>
                        <a:rPr lang="en-US" b="1" dirty="0" err="1" smtClean="0">
                          <a:latin typeface="+mj-lt"/>
                        </a:rPr>
                        <a:t>tutur</a:t>
                      </a:r>
                      <a:r>
                        <a:rPr lang="en-US" b="1" baseline="0" dirty="0" smtClean="0">
                          <a:latin typeface="+mj-lt"/>
                        </a:rPr>
                        <a:t> (</a:t>
                      </a:r>
                      <a:r>
                        <a:rPr lang="en-US" b="1" dirty="0" smtClean="0">
                          <a:latin typeface="+mj-lt"/>
                        </a:rPr>
                        <a:t>nada volume, </a:t>
                      </a:r>
                      <a:r>
                        <a:rPr lang="en-US" b="1" dirty="0" err="1" smtClean="0">
                          <a:latin typeface="+mj-lt"/>
                        </a:rPr>
                        <a:t>ritme</a:t>
                      </a:r>
                      <a:r>
                        <a:rPr lang="en-US" b="1" dirty="0" smtClean="0">
                          <a:latin typeface="+mj-lt"/>
                        </a:rPr>
                        <a:t>), </a:t>
                      </a:r>
                      <a:r>
                        <a:rPr lang="en-US" b="1" dirty="0" err="1" smtClean="0">
                          <a:latin typeface="+mj-lt"/>
                        </a:rPr>
                        <a:t>mengendalikan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suasana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hati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dan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membuat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kenyamanan</a:t>
                      </a:r>
                      <a:endParaRPr lang="en-US" b="1" dirty="0" smtClean="0">
                        <a:latin typeface="+mj-lt"/>
                      </a:endParaRPr>
                    </a:p>
                    <a:p>
                      <a:pPr algn="just"/>
                      <a:endParaRPr lang="en-US" b="1" dirty="0" smtClean="0">
                        <a:latin typeface="+mj-lt"/>
                      </a:endParaRPr>
                    </a:p>
                    <a:p>
                      <a:pPr algn="just"/>
                      <a:r>
                        <a:rPr lang="en-US" b="1" dirty="0" err="1" smtClean="0">
                          <a:latin typeface="+mj-lt"/>
                        </a:rPr>
                        <a:t>Menyampaikan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pesan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empati</a:t>
                      </a:r>
                      <a:r>
                        <a:rPr lang="en-US" b="1" dirty="0" smtClean="0">
                          <a:latin typeface="+mj-lt"/>
                        </a:rPr>
                        <a:t> (</a:t>
                      </a:r>
                      <a:r>
                        <a:rPr lang="en-US" b="1" dirty="0" err="1" smtClean="0">
                          <a:latin typeface="+mj-lt"/>
                        </a:rPr>
                        <a:t>posisikan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diri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untuk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melihat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masalah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dari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perspektif</a:t>
                      </a:r>
                      <a:r>
                        <a:rPr lang="en-US" b="1" dirty="0" smtClean="0">
                          <a:latin typeface="+mj-lt"/>
                        </a:rPr>
                        <a:t> </a:t>
                      </a:r>
                      <a:r>
                        <a:rPr lang="en-US" b="1" dirty="0" err="1" smtClean="0">
                          <a:latin typeface="+mj-lt"/>
                        </a:rPr>
                        <a:t>peserta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didik</a:t>
                      </a:r>
                      <a:r>
                        <a:rPr lang="en-US" b="1" baseline="0" dirty="0" smtClean="0">
                          <a:latin typeface="+mj-lt"/>
                        </a:rPr>
                        <a:t>.</a:t>
                      </a: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  <a:p>
                      <a:pPr algn="just"/>
                      <a:r>
                        <a:rPr lang="en-US" b="1" dirty="0" err="1" smtClean="0">
                          <a:latin typeface="+mj-lt"/>
                        </a:rPr>
                        <a:t>Jelaskan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mengapa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topik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atau</a:t>
                      </a:r>
                      <a:r>
                        <a:rPr lang="en-US" b="1" baseline="0" dirty="0" smtClean="0">
                          <a:latin typeface="+mj-lt"/>
                        </a:rPr>
                        <a:t> sub </a:t>
                      </a:r>
                      <a:r>
                        <a:rPr lang="en-US" b="1" baseline="0" dirty="0" err="1" smtClean="0">
                          <a:latin typeface="+mj-lt"/>
                        </a:rPr>
                        <a:t>topik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itu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penting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untuk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dipelajari</a:t>
                      </a:r>
                      <a:r>
                        <a:rPr lang="en-US" b="1" baseline="0" dirty="0" smtClean="0">
                          <a:latin typeface="+mj-lt"/>
                        </a:rPr>
                        <a:t>.</a:t>
                      </a: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  <a:p>
                      <a:pPr algn="just"/>
                      <a:r>
                        <a:rPr lang="en-US" b="1" baseline="0" dirty="0" err="1" smtClean="0">
                          <a:latin typeface="+mj-lt"/>
                        </a:rPr>
                        <a:t>Memahami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perasaan</a:t>
                      </a:r>
                      <a:r>
                        <a:rPr lang="en-US" b="1" baseline="0" dirty="0" smtClean="0">
                          <a:latin typeface="+mj-lt"/>
                        </a:rPr>
                        <a:t>, </a:t>
                      </a:r>
                      <a:r>
                        <a:rPr lang="en-US" b="1" baseline="0" dirty="0" err="1" smtClean="0">
                          <a:latin typeface="+mj-lt"/>
                        </a:rPr>
                        <a:t>pikiran</a:t>
                      </a:r>
                      <a:r>
                        <a:rPr lang="en-US" b="1" baseline="0" dirty="0" smtClean="0">
                          <a:latin typeface="+mj-lt"/>
                        </a:rPr>
                        <a:t>, </a:t>
                      </a:r>
                      <a:r>
                        <a:rPr lang="en-US" b="1" baseline="0" dirty="0" err="1" smtClean="0">
                          <a:latin typeface="+mj-lt"/>
                        </a:rPr>
                        <a:t>dan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tingkat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pemahaman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peserta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didik</a:t>
                      </a:r>
                      <a:r>
                        <a:rPr lang="en-US" b="1" baseline="0" dirty="0" smtClean="0">
                          <a:latin typeface="+mj-lt"/>
                        </a:rPr>
                        <a:t>.</a:t>
                      </a: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Menggunakan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bahasa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tubuh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(verbal/non verbal)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memberikan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penguatan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serta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mempertahankan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keterlibatan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belajar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peserata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didik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Menciptakan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keheningan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memberi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kesempatan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kepada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peserta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didik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berpikir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memberi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respons</a:t>
                      </a:r>
                      <a:r>
                        <a:rPr kumimoji="0" lang="en-US" sz="18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95406" y="142852"/>
          <a:ext cx="9072594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876"/>
                <a:gridCol w="55887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KEMAMPUAN</a:t>
                      </a:r>
                      <a:endParaRPr lang="en-US" sz="2000" dirty="0">
                        <a:latin typeface="+mj-lt"/>
                      </a:endParaRP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</a:rPr>
                        <a:t>ASPEK</a:t>
                      </a:r>
                      <a:endParaRPr lang="en-US" sz="2000" dirty="0">
                        <a:latin typeface="+mj-lt"/>
                      </a:endParaRPr>
                    </a:p>
                  </a:txBody>
                  <a:tcPr>
                    <a:solidFill>
                      <a:srgbClr val="66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Rasa Humor (</a:t>
                      </a:r>
                      <a:r>
                        <a:rPr kumimoji="0" lang="en-US" b="1" i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sense of humor</a:t>
                      </a: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Reflektif</a:t>
                      </a:r>
                      <a:endParaRPr kumimoji="0" lang="en-US" b="1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Memahami</a:t>
                      </a: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dipahami</a:t>
                      </a:r>
                      <a:endParaRPr kumimoji="0" lang="en-US" b="1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Pengungkapan</a:t>
                      </a: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diri</a:t>
                      </a:r>
                      <a:endParaRPr kumimoji="0" lang="en-US" b="1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Bertanya</a:t>
                      </a:r>
                      <a:endParaRPr kumimoji="0" lang="en-US" b="1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Teknis</a:t>
                      </a:r>
                      <a:endParaRPr kumimoji="0" lang="en-US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Teaching </a:t>
                      </a:r>
                      <a:r>
                        <a:rPr kumimoji="0" lang="en-US" b="1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Methode</a:t>
                      </a:r>
                      <a:r>
                        <a:rPr kumimoji="0" lang="en-US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humor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membangun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kegebiraan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kehangatan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Tugasi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peserta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didik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membahasakan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pikirannya</a:t>
                      </a:r>
                      <a:endParaRPr kumimoji="0" lang="en-US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b="1" baseline="0" dirty="0" err="1" smtClean="0">
                          <a:latin typeface="+mj-lt"/>
                        </a:rPr>
                        <a:t>Memberikan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kesempatan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kpd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peserta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didik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untuk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memahami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dipahami</a:t>
                      </a:r>
                      <a:endParaRPr lang="en-US" b="1" baseline="0" dirty="0" smtClean="0">
                        <a:latin typeface="+mj-lt"/>
                      </a:endParaRP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  <a:p>
                      <a:pPr algn="just"/>
                      <a:r>
                        <a:rPr lang="en-US" b="1" baseline="0" dirty="0" err="1" smtClean="0">
                          <a:latin typeface="+mj-lt"/>
                        </a:rPr>
                        <a:t>Memberi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kesempatan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kepada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peserta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didik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untuk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mengaktualisasikan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baseline="0" dirty="0" err="1" smtClean="0">
                          <a:latin typeface="+mj-lt"/>
                        </a:rPr>
                        <a:t>diri</a:t>
                      </a:r>
                      <a:endParaRPr lang="en-US" b="1" baseline="0" dirty="0" smtClean="0">
                        <a:latin typeface="+mj-lt"/>
                      </a:endParaRP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Memberikan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stimulus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menggali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mendorong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proses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berpikir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mengemukakan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pendapat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atau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menjawab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pertanyaan</a:t>
                      </a:r>
                      <a:r>
                        <a:rPr kumimoji="0" lang="en-US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Menggunakan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multi </a:t>
                      </a:r>
                      <a:r>
                        <a:rPr kumimoji="0" lang="en-US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motoda</a:t>
                      </a:r>
                      <a:r>
                        <a:rPr kumimoji="0" lang="en-US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multi media.</a:t>
                      </a:r>
                    </a:p>
                    <a:p>
                      <a:pPr algn="just"/>
                      <a:endParaRPr lang="en-US" b="1" baseline="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76872"/>
            <a:ext cx="9144000" cy="179107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dirty="0"/>
              <a:t>IMPLEMENTASI</a:t>
            </a:r>
            <a:br>
              <a:rPr lang="en-US" sz="3600" dirty="0"/>
            </a:br>
            <a:r>
              <a:rPr lang="en-US" sz="3600" dirty="0"/>
              <a:t>KETERAMPILAN DASAR MENGAJAR</a:t>
            </a:r>
            <a:br>
              <a:rPr lang="en-US" sz="3600" dirty="0"/>
            </a:br>
            <a:r>
              <a:rPr lang="en-US" sz="3600" dirty="0"/>
              <a:t>DALAM KEGIATAN PEMBELAJARAN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81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85723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Syntax Presentation</a:t>
            </a:r>
            <a:br>
              <a:rPr lang="en-US" sz="6000" dirty="0">
                <a:solidFill>
                  <a:srgbClr val="FF0000"/>
                </a:solidFill>
              </a:rPr>
            </a:br>
            <a:endParaRPr lang="en-US" sz="13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285876"/>
          <a:ext cx="9144000" cy="542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472"/>
                <a:gridCol w="3357586"/>
                <a:gridCol w="5214942"/>
              </a:tblGrid>
              <a:tr h="3951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N0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Instructional Events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Activity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  <a:tr h="503412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1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  2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  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Pra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Instructional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(Core) Instructional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Post Instructional</a:t>
                      </a:r>
                      <a:endParaRPr lang="en-US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Down Arrow 22"/>
          <p:cNvSpPr/>
          <p:nvPr/>
        </p:nvSpPr>
        <p:spPr>
          <a:xfrm>
            <a:off x="5560121" y="928670"/>
            <a:ext cx="785818" cy="428628"/>
          </a:xfrm>
          <a:prstGeom prst="down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58056" y="626072"/>
            <a:ext cx="24128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900" dirty="0"/>
              <a:t>(</a:t>
            </a:r>
            <a:r>
              <a:rPr lang="id-ID" sz="900" dirty="0">
                <a:solidFill>
                  <a:schemeClr val="bg1"/>
                </a:solidFill>
              </a:rPr>
              <a:t>Sumber : diadaptasi dari Robert M. Gagne)</a:t>
            </a:r>
            <a:endParaRPr lang="id-ID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1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18741" y="2285992"/>
            <a:ext cx="2700350" cy="19288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0407" y="2285992"/>
            <a:ext cx="2857520" cy="1928826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3112" y="2573732"/>
            <a:ext cx="3500462" cy="142876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Keterampilan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 err="1">
                <a:solidFill>
                  <a:srgbClr val="FF0000"/>
                </a:solidFill>
              </a:rPr>
              <a:t>Dasar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 err="1">
                <a:solidFill>
                  <a:srgbClr val="FF0000"/>
                </a:solidFill>
              </a:rPr>
              <a:t>Mengajar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1566481"/>
            <a:ext cx="5463488" cy="37663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74580" y="1566482"/>
            <a:ext cx="5328592" cy="3734727"/>
          </a:xfrm>
          <a:prstGeom prst="rect">
            <a:avLst/>
          </a:prstGeom>
        </p:spPr>
        <p:txBody>
          <a:bodyPr vert="horz" anchor="ctr">
            <a:normAutofit fontScale="92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atau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keterampil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an yang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bersifat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khusus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sz="2800" b="1" i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most </a:t>
            </a:r>
            <a:r>
              <a:rPr lang="en-US" sz="2800" b="1" i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spesific</a:t>
            </a:r>
            <a:r>
              <a:rPr lang="en-US" sz="2800" b="1" i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instructional </a:t>
            </a:r>
            <a:r>
              <a:rPr lang="en-US" sz="2800" b="1" i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behaviours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 yang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harus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dimiliki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oleh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guru,</a:t>
            </a:r>
            <a:r>
              <a:rPr lang="id-ID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dosen,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instruktur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widyaiswara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agar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dapat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melaksanakan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tugas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mengajar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efektif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efisien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profesional</a:t>
            </a:r>
            <a:r>
              <a:rPr lang="en-US" sz="2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sz="20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587822" y="2928934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68750" y="4224800"/>
            <a:ext cx="25091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(AS. Glickman (1991)</a:t>
            </a:r>
            <a:r>
              <a:rPr lang="en-US" sz="4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48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sz="48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1414"/>
            <a:ext cx="9144000" cy="71438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Syntax Presentation</a:t>
            </a:r>
            <a:br>
              <a:rPr lang="en-US" sz="6000" dirty="0">
                <a:solidFill>
                  <a:srgbClr val="FF0000"/>
                </a:solidFill>
              </a:rPr>
            </a:br>
            <a:endParaRPr 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071546"/>
          <a:ext cx="9144000" cy="542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472"/>
                <a:gridCol w="3357586"/>
                <a:gridCol w="5214942"/>
              </a:tblGrid>
              <a:tr h="3951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N0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Instructional Events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j-lt"/>
                        </a:rPr>
                        <a:t>Activity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  <a:tr h="503412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1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  2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  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  <a:latin typeface="+mj-lt"/>
                        </a:rPr>
                        <a:t>Pra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 Instructional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(Core) Instructional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Post Instructional</a:t>
                      </a:r>
                      <a:endParaRPr lang="en-US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1.1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Membangkitkan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perhatian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motivasi</a:t>
                      </a:r>
                      <a:endParaRPr lang="en-US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1.2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Mengenal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kemampuan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awal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(entry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behaviours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</a:p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1.3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Melakukan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apersepsi</a:t>
                      </a:r>
                      <a:endParaRPr lang="en-US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1.4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Mengemukakan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topik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bahasan</a:t>
                      </a:r>
                      <a:endParaRPr lang="en-US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1.5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Mengemukakan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tujuan</a:t>
                      </a:r>
                      <a:endParaRPr lang="en-US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1.6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Menjelaskan</a:t>
                      </a:r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langkah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kegiatan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belajar</a:t>
                      </a:r>
                      <a:endParaRPr lang="en-US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just"/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2.1</a:t>
                      </a:r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Mengorganisir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lengkungan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pembelajaran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agar</a:t>
                      </a:r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peserta</a:t>
                      </a:r>
                      <a:endParaRPr lang="id-ID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just"/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    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didik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mudah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melakukan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kebiatan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belajar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mencapai</a:t>
                      </a:r>
                      <a:endParaRPr lang="id-ID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just"/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    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tujuan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,</a:t>
                      </a:r>
                    </a:p>
                    <a:p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2.2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Aktualisasikan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pembelajaran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sesuai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dengan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langkah</a:t>
                      </a:r>
                      <a:endParaRPr lang="id-ID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    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kegiatan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pembelajaran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lang="id-ID" sz="1600" b="1" i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Eksplorasi – Elaborasi –</a:t>
                      </a:r>
                    </a:p>
                    <a:p>
                      <a:r>
                        <a:rPr lang="id-ID" sz="1600" b="1" i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Konfirmasi</a:t>
                      </a:r>
                      <a:r>
                        <a:rPr lang="id-ID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en-US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2.3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Kembangkan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variasi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pola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interaksi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prinsip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mengajar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endParaRPr lang="id-ID" sz="1600" b="1" baseline="0" dirty="0" smtClean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id-ID" sz="16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keterampilan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mengajar</a:t>
                      </a:r>
                      <a:endParaRPr lang="en-US" sz="1800" b="1" baseline="0" dirty="0" smtClean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3.1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Melakukan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validasi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merangkum</a:t>
                      </a:r>
                      <a:endParaRPr lang="en-US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3.2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membuat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simpulan</a:t>
                      </a:r>
                      <a:endParaRPr lang="en-US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3.3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Melakukan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post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tes</a:t>
                      </a:r>
                      <a:endParaRPr lang="en-US" sz="1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3.4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Memberikan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kegiatan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tindak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lanjut</a:t>
                      </a:r>
                      <a:endParaRPr lang="en-US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Down Arrow 22"/>
          <p:cNvSpPr/>
          <p:nvPr/>
        </p:nvSpPr>
        <p:spPr>
          <a:xfrm>
            <a:off x="5560121" y="714356"/>
            <a:ext cx="785818" cy="285752"/>
          </a:xfrm>
          <a:prstGeom prst="down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524000" y="3197453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sz="800">
                <a:latin typeface="Arial" pitchFamily="34" charset="0"/>
                <a:cs typeface="Arial" pitchFamily="34" charset="0"/>
              </a:rPr>
              <a:t> </a:t>
            </a:r>
            <a:endParaRPr lang="id-ID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61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14290"/>
            <a:ext cx="9144000" cy="85725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KEGIATAN EKSPLORASI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56952" y="1398521"/>
            <a:ext cx="8225329" cy="46474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id-ID" sz="8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(1.1)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membimbing peserta didik untuk mendemonstrasikan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pengetahuan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yang dimiliki sesuai dengan topik/tema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yang akan dipelajari,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(1.2)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melibatkan peserta didik mencari informasi yang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luas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dan mendalam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tentang topik/tema materi yang dipelajari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dari berbagai sumber belajar dengan memanfaatkan alam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dan lingkungan sekitar sebagai sumber belajar,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(1.3)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menggunakan beragam pendekatan, metode, media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pembelajaran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dan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sumber belajar lainnya,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(1.4)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terjadinya interaksi antar peserta didik serta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antara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peserta didik dan pendidik, lingkungan, dan sumber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belajar lainnya,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(1.5)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melibatklan peserta didik ecara aktif dalam setiap kegiatan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pembelajaran, dan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(1.6)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melakukan percobaan di laboratorium,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studio,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atau lapangan.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6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1876"/>
            <a:ext cx="9144000" cy="896795"/>
          </a:xfrm>
          <a:solidFill>
            <a:srgbClr val="FF0000"/>
          </a:solidFill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KEGIATAN ELABORASI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730064" y="1428737"/>
            <a:ext cx="8866530" cy="42473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membiasakan peserta didik membaca dan menulis yang beragam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melalui tugas-tugas tertentu yang bermakna,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2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melalui pemberia tugas, diskusi, dll untuk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memunculkan gagasan baru,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baik secara lisan maupun tertulis,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3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memberikan kesempatan untuk berpikir, menganalisis, memecahkan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masalah,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dan bertindak tanparasa takut,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(4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dalam pembelajaran kooperatif dan kolaboratif,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5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berkompetisi secara sehat untuk meningkatkan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prestasi belajar,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6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membuat laporan eksplorasi yang dilakukan,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baik lisan maupuntertulis secara individual</a:t>
            </a:r>
            <a:r>
              <a:rPr lang="sv-SE" b="1" i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maupun kelompok,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7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untuk menyajikan hasil kerja individual maupun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kelompok, dan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8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melakukan pameran, turnamen, festival produk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yang dihasilkan.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1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508"/>
            <a:ext cx="9144000" cy="957600"/>
          </a:xfrm>
          <a:solidFill>
            <a:srgbClr val="FF0000"/>
          </a:solidFill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KEGIATAN KONFIRMASI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309788" y="1733971"/>
            <a:ext cx="7786741" cy="387798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memberikan umpan balik positif dan penguatan dalam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bentuk lisan, tulisan, isyarat,maupun hadiah terhadap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22860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keberhasilan peserta didik,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AutoNum type="arabicParenBoth" startAt="2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memberikan konfirmasi terhadap hasil eksplorasi dan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elaborasi pesertadidik melalui berbagai sumber,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3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melakukan refleksi untuk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memperoleh pengalamanbelajar yang telah dilakukan,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4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memasilitasi peserta didik untuk memperoleh pengalaman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yang bermakna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dalam mencapai kompetensi (dasar),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Tx/>
              <a:buAutoNum type="arabicParenBoth" startAt="5"/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memungsikan diri sebagai narasumber, pembimbing,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dan fasilitator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(6)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memberi peluang dan waktu yang cukup bagi setiap peserta didik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dalam kegiatan</a:t>
            </a:r>
            <a:r>
              <a:rPr lang="id-ID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sv-SE" b="1" dirty="0">
                <a:latin typeface="Arial" pitchFamily="34" charset="0"/>
                <a:ea typeface="Calibri" pitchFamily="34" charset="0"/>
                <a:cs typeface="Arial" pitchFamily="34" charset="0"/>
              </a:rPr>
              <a:t>tutorial untuk menguasai materi pembelajaran.               </a:t>
            </a:r>
            <a:endParaRPr lang="id-ID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sv-SE" sz="12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id-ID" sz="1200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4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660066"/>
                </a:solidFill>
              </a:rPr>
              <a:t>GURU</a:t>
            </a:r>
            <a:r>
              <a:rPr lang="id-ID" sz="5400" dirty="0">
                <a:solidFill>
                  <a:srgbClr val="660066"/>
                </a:solidFill>
              </a:rPr>
              <a:t> adalah “Proteus”</a:t>
            </a:r>
            <a:endParaRPr lang="id-ID" sz="5400" dirty="0">
              <a:solidFill>
                <a:srgbClr val="660066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663710" y="2359866"/>
            <a:ext cx="2285984" cy="1771656"/>
          </a:xfrm>
          <a:prstGeom prst="ellipse">
            <a:avLst/>
          </a:prstGeom>
          <a:solidFill>
            <a:srgbClr val="CC99FF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Oval 4"/>
          <p:cNvSpPr/>
          <p:nvPr/>
        </p:nvSpPr>
        <p:spPr>
          <a:xfrm>
            <a:off x="1881190" y="2359866"/>
            <a:ext cx="2285984" cy="1771656"/>
          </a:xfrm>
          <a:prstGeom prst="ellipse">
            <a:avLst/>
          </a:prstGeom>
          <a:solidFill>
            <a:schemeClr val="tx1"/>
          </a:solidFill>
          <a:ln>
            <a:solidFill>
              <a:srgbClr val="660066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2524100" y="3274267"/>
            <a:ext cx="888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dirty="0">
                <a:solidFill>
                  <a:srgbClr val="660066"/>
                </a:solidFill>
              </a:rPr>
              <a:t>(Mikhael Dua</a:t>
            </a:r>
          </a:p>
          <a:p>
            <a:pPr algn="ctr"/>
            <a:r>
              <a:rPr lang="id-ID" sz="900" dirty="0">
                <a:solidFill>
                  <a:srgbClr val="660066"/>
                </a:solidFill>
              </a:rPr>
              <a:t>dari Homer</a:t>
            </a:r>
          </a:p>
          <a:p>
            <a:pPr algn="ctr"/>
            <a:r>
              <a:rPr lang="id-ID" sz="900" dirty="0">
                <a:solidFill>
                  <a:srgbClr val="660066"/>
                </a:solidFill>
              </a:rPr>
              <a:t>(Odyssey)</a:t>
            </a:r>
          </a:p>
          <a:p>
            <a:pPr algn="ctr"/>
            <a:r>
              <a:rPr lang="id-ID" sz="900" dirty="0">
                <a:solidFill>
                  <a:srgbClr val="660066"/>
                </a:solidFill>
              </a:rPr>
              <a:t>SP 190408)</a:t>
            </a:r>
            <a:endParaRPr lang="id-ID" sz="900" dirty="0">
              <a:solidFill>
                <a:srgbClr val="660066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24430" y="1214422"/>
            <a:ext cx="5357850" cy="400110"/>
          </a:xfrm>
          <a:prstGeom prst="rect">
            <a:avLst/>
          </a:prstGeom>
          <a:solidFill>
            <a:srgbClr val="6600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d-ID" sz="2000" b="1" dirty="0">
                <a:latin typeface="+mj-lt"/>
              </a:rPr>
              <a:t>Figur manusia organisasi</a:t>
            </a:r>
            <a:endParaRPr lang="id-ID" sz="2000" b="1" dirty="0">
              <a:latin typeface="+mj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24430" y="1731334"/>
            <a:ext cx="5357850" cy="707886"/>
          </a:xfrm>
          <a:prstGeom prst="rect">
            <a:avLst/>
          </a:prstGeom>
          <a:solidFill>
            <a:srgbClr val="6600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id-ID" sz="2000" b="1" dirty="0">
                <a:latin typeface="+mj-lt"/>
              </a:rPr>
              <a:t>Manusia organisasi adalah pembawa perubahan</a:t>
            </a:r>
            <a:endParaRPr lang="id-ID" sz="2000" b="1" dirty="0"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4431" y="2544449"/>
            <a:ext cx="5356897" cy="1323439"/>
          </a:xfrm>
          <a:prstGeom prst="rect">
            <a:avLst/>
          </a:prstGeom>
          <a:solidFill>
            <a:srgbClr val="6600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d-ID" sz="2000" b="1" dirty="0">
                <a:latin typeface="+mj-lt"/>
              </a:rPr>
              <a:t>Tugas pertama “Proteus” adalah memotivasi untuk melakukan perubahan (perubahan adalah kata kunci)</a:t>
            </a:r>
            <a:endParaRPr lang="id-ID" sz="2000" b="1" dirty="0"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4431" y="4000504"/>
            <a:ext cx="5356897" cy="1631216"/>
          </a:xfrm>
          <a:prstGeom prst="rect">
            <a:avLst/>
          </a:prstGeom>
          <a:solidFill>
            <a:srgbClr val="6600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d-ID" sz="2000" b="1" dirty="0">
                <a:latin typeface="+mj-lt"/>
              </a:rPr>
              <a:t>Tugas kedua “Proteus” adalah melakukan “penalaran etis”, yakni melakukan perubahan positif (baik), dan menjadikan organisasinya sebagai ruang pembelajaran etis. </a:t>
            </a:r>
            <a:endParaRPr lang="id-ID" sz="2000" b="1" dirty="0">
              <a:latin typeface="+mj-lt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3854126" y="2392912"/>
            <a:ext cx="981606" cy="1285884"/>
          </a:xfrm>
          <a:prstGeom prst="rightArrow">
            <a:avLst/>
          </a:prstGeom>
          <a:solidFill>
            <a:schemeClr val="tx1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1469408" y="2417010"/>
            <a:ext cx="307180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6600" dirty="0">
                <a:solidFill>
                  <a:srgbClr val="660066"/>
                </a:solidFill>
              </a:rPr>
              <a:t>Proteus</a:t>
            </a:r>
            <a:endParaRPr lang="id-ID" sz="6600" dirty="0">
              <a:solidFill>
                <a:srgbClr val="6600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0" y="5803301"/>
            <a:ext cx="9144000" cy="1015663"/>
          </a:xfrm>
          <a:prstGeom prst="rect">
            <a:avLst/>
          </a:prstGeom>
          <a:solidFill>
            <a:schemeClr val="tx1"/>
          </a:solidFill>
          <a:ln>
            <a:solidFill>
              <a:srgbClr val="660066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id-ID" sz="2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“Organisasi yang tidak mampu lagi menjawab permasalahan baru dan tidak melakukan perubahan, dan hanya puas dengan perubahan kecil, akan dengan mudah diabaikan oleh masyarakat”</a:t>
            </a:r>
            <a:endParaRPr lang="id-ID" sz="900" b="1" dirty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3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2000240"/>
            <a:ext cx="9144000" cy="2571768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1524000" y="212627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id-ID" sz="72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Terima kasih</a:t>
            </a:r>
          </a:p>
          <a:p>
            <a:pPr algn="ctr"/>
            <a:r>
              <a:rPr lang="id-ID" sz="72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Wa</a:t>
            </a:r>
            <a:r>
              <a:rPr lang="en-US" sz="7200" b="1" spc="150" dirty="0" err="1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ss</a:t>
            </a:r>
            <a:r>
              <a:rPr lang="id-ID" sz="72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alamu’alaikum</a:t>
            </a:r>
            <a:endParaRPr lang="en-US" sz="72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4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MENGAPA KETERAMPILAN BERTANYA PENTIN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938" y="2351565"/>
            <a:ext cx="6684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BERTANYA MERUPAKAN INDIKATOR PROSES</a:t>
            </a:r>
          </a:p>
          <a:p>
            <a:r>
              <a:rPr lang="en-US" sz="2400" dirty="0">
                <a:latin typeface="+mj-lt"/>
              </a:rPr>
              <a:t>BERPIKIR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7905" y="3591307"/>
            <a:ext cx="6944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KETERAMPILAN BERTANYA TERKAIT DENGAN </a:t>
            </a:r>
          </a:p>
          <a:p>
            <a:r>
              <a:rPr lang="en-US" sz="2400" dirty="0">
                <a:latin typeface="+mj-lt"/>
              </a:rPr>
              <a:t>KEMAMPUAN 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BERKOMUNIKASI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31160" y="4646384"/>
            <a:ext cx="7537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BERTANYA MERUPAKAN FAKTOR DALAM INQUIRY</a:t>
            </a:r>
          </a:p>
          <a:p>
            <a:r>
              <a:rPr lang="en-US" sz="2400" dirty="0">
                <a:latin typeface="+mj-lt"/>
              </a:rPr>
              <a:t>SAINS</a:t>
            </a:r>
            <a:endParaRPr lang="en-US" sz="2400" dirty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41841" y="2351564"/>
            <a:ext cx="576064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en-US" sz="2400" b="1" dirty="0"/>
          </a:p>
        </p:txBody>
      </p:sp>
      <p:sp>
        <p:nvSpPr>
          <p:cNvPr id="9" name="Oval 8"/>
          <p:cNvSpPr/>
          <p:nvPr/>
        </p:nvSpPr>
        <p:spPr>
          <a:xfrm>
            <a:off x="2241841" y="3645024"/>
            <a:ext cx="576064" cy="504056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en-US" sz="2400" b="1" dirty="0"/>
          </a:p>
        </p:txBody>
      </p:sp>
      <p:sp>
        <p:nvSpPr>
          <p:cNvPr id="10" name="Oval 9"/>
          <p:cNvSpPr/>
          <p:nvPr/>
        </p:nvSpPr>
        <p:spPr>
          <a:xfrm>
            <a:off x="2241841" y="4707651"/>
            <a:ext cx="576064" cy="50405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6057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668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TEKNIK BERTANYA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703512" y="2420888"/>
            <a:ext cx="3672408" cy="1922512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703512" y="2708920"/>
            <a:ext cx="3672408" cy="1922512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+mj-lt"/>
              </a:rPr>
              <a:t>TEKNIK BERTANYA</a:t>
            </a:r>
            <a:endParaRPr lang="en-US" sz="3600" dirty="0"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75920" y="1786100"/>
            <a:ext cx="5112568" cy="157089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latin typeface="+mj-lt"/>
              </a:rPr>
              <a:t>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BERTANYA DASAR</a:t>
            </a:r>
            <a:endParaRPr lang="en-US" sz="2800" dirty="0"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DITUJUKAN AGAR PESERTA DIDIK DAPAT MENGINGAT KEMBALI</a:t>
            </a:r>
          </a:p>
          <a:p>
            <a:pPr algn="just"/>
            <a:r>
              <a:rPr lang="en-US" dirty="0">
                <a:latin typeface="+mj-lt"/>
              </a:rPr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75920" y="4149081"/>
            <a:ext cx="5112568" cy="165618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latin typeface="+mj-lt"/>
              </a:rPr>
              <a:t>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+mj-lt"/>
              </a:rPr>
              <a:t>BERTANYA LANJUT</a:t>
            </a:r>
            <a:r>
              <a:rPr lang="en-US" sz="2800" dirty="0">
                <a:latin typeface="+mj-lt"/>
              </a:rPr>
              <a:t> </a:t>
            </a:r>
          </a:p>
          <a:p>
            <a:pPr algn="just"/>
            <a:r>
              <a:rPr lang="en-US" sz="2000" dirty="0">
                <a:latin typeface="+mj-lt"/>
              </a:rPr>
              <a:t>DITUJUKAN AGAR PESERTA DIDIK DAPAT MENGEMBANGAKAN KETERAM PILAN BERPIKIRNYA</a:t>
            </a:r>
          </a:p>
          <a:p>
            <a:pPr algn="just"/>
            <a:r>
              <a:rPr lang="en-US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28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KOMPONEN TEKNIK BERTANYA DASAR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4162" y="1988840"/>
            <a:ext cx="5346335" cy="40011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PERTANYAAN HARUS JELAS DAN SINGKAT</a:t>
            </a:r>
            <a:endParaRPr lang="en-US" sz="2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4161" y="2556274"/>
            <a:ext cx="5346335" cy="40011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MEMNBERI ACUAN</a:t>
            </a:r>
            <a:endParaRPr lang="en-US" sz="2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161" y="3240599"/>
            <a:ext cx="5346334" cy="40011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MEMBERI FOKUS/PEMUSATAN</a:t>
            </a:r>
            <a:endParaRPr 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4161" y="3911802"/>
            <a:ext cx="5346334" cy="40011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PEMINDAHAN GILIRAN</a:t>
            </a:r>
            <a:endParaRPr lang="en-US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4161" y="4580825"/>
            <a:ext cx="5346334" cy="40011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PEMBERIAN WAKTU TUNGGU</a:t>
            </a:r>
            <a:endParaRPr lang="en-US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4161" y="5249848"/>
            <a:ext cx="5346334" cy="40011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PEMBERIAN PENGUATAN</a:t>
            </a:r>
            <a:endParaRPr lang="en-US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4161" y="5918871"/>
            <a:ext cx="5346334" cy="40011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PEMBERIAN TUNTUNAN</a:t>
            </a:r>
            <a:endParaRPr lang="en-US" sz="2000" dirty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31504" y="2730624"/>
            <a:ext cx="3384376" cy="1922512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31504" y="3018656"/>
            <a:ext cx="3384376" cy="1922512"/>
          </a:xfrm>
          <a:prstGeom prst="ellipse">
            <a:avLst/>
          </a:prstGeom>
          <a:solidFill>
            <a:srgbClr val="0033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+mj-lt"/>
              </a:rPr>
              <a:t>TEKNIK BERTANYA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+mj-lt"/>
              </a:rPr>
              <a:t>DASAR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21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190060" y="1679764"/>
            <a:ext cx="3286148" cy="280822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975746" y="1679764"/>
            <a:ext cx="3286148" cy="2808221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997" y="1759777"/>
            <a:ext cx="3380736" cy="257176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6600"/>
                </a:solidFill>
              </a:rPr>
              <a:t>8</a:t>
            </a:r>
            <a:r>
              <a:rPr lang="en-US" sz="3600" dirty="0">
                <a:solidFill>
                  <a:srgbClr val="0066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Jenis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 err="1">
                <a:solidFill>
                  <a:srgbClr val="006600"/>
                </a:solidFill>
              </a:rPr>
              <a:t>Keterampilan</a:t>
            </a:r>
            <a:r>
              <a:rPr lang="en-US" sz="3600" dirty="0">
                <a:solidFill>
                  <a:srgbClr val="006600"/>
                </a:solidFill>
              </a:rPr>
              <a:t> </a:t>
            </a:r>
            <a:r>
              <a:rPr lang="en-US" sz="3600" dirty="0" err="1">
                <a:solidFill>
                  <a:srgbClr val="006600"/>
                </a:solidFill>
              </a:rPr>
              <a:t>Dasar</a:t>
            </a:r>
            <a:r>
              <a:rPr lang="en-US" sz="3600" dirty="0">
                <a:solidFill>
                  <a:srgbClr val="006600"/>
                </a:solidFill>
              </a:rPr>
              <a:t>  </a:t>
            </a:r>
            <a:r>
              <a:rPr lang="en-US" sz="3600" dirty="0" err="1">
                <a:solidFill>
                  <a:srgbClr val="006600"/>
                </a:solidFill>
              </a:rPr>
              <a:t>Mengajar</a:t>
            </a:r>
            <a:endParaRPr lang="en-US" sz="3600" dirty="0">
              <a:solidFill>
                <a:srgbClr val="00660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119018" y="2916348"/>
            <a:ext cx="642942" cy="928694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38810" y="500042"/>
            <a:ext cx="3929090" cy="64294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38810" y="571480"/>
            <a:ext cx="3929090" cy="571504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buFontTx/>
              <a:buAutoNum type="arabicPeriod"/>
              <a:defRPr/>
            </a:pPr>
            <a:r>
              <a:rPr lang="en-US" sz="20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Membuka</a:t>
            </a:r>
            <a:r>
              <a:rPr lang="en-US" sz="20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20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Menutup</a:t>
            </a:r>
            <a:endParaRPr lang="en-US" sz="20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8810" y="1214422"/>
            <a:ext cx="3929090" cy="64294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5738810" y="1285860"/>
            <a:ext cx="3786214" cy="571504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	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Memberi</a:t>
            </a:r>
            <a:r>
              <a:rPr lang="en-US" sz="21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Penguatan</a:t>
            </a:r>
            <a:endParaRPr lang="en-US" sz="21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38810" y="1928802"/>
            <a:ext cx="3929090" cy="64294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738810" y="2000240"/>
            <a:ext cx="3929090" cy="571504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 	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Mengadakan</a:t>
            </a:r>
            <a:r>
              <a:rPr lang="en-US" sz="21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Variasi</a:t>
            </a:r>
            <a:endParaRPr lang="en-US" sz="21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38810" y="2643182"/>
            <a:ext cx="3929090" cy="64294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5738810" y="2714620"/>
            <a:ext cx="3000396" cy="571504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4.	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Menjelaskan</a:t>
            </a:r>
            <a:endParaRPr lang="en-US" sz="21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738810" y="3429000"/>
            <a:ext cx="3929090" cy="64294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5738810" y="3500438"/>
            <a:ext cx="3357586" cy="571504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5.	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Bertanya</a:t>
            </a:r>
            <a:endParaRPr lang="en-US" sz="21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38810" y="4143380"/>
            <a:ext cx="3929090" cy="64294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5738810" y="4214818"/>
            <a:ext cx="3786214" cy="571504"/>
          </a:xfrm>
          <a:prstGeom prst="rect">
            <a:avLst/>
          </a:prstGeom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6.	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Memimpin</a:t>
            </a:r>
            <a:r>
              <a:rPr lang="en-US" sz="21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“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Disko</a:t>
            </a:r>
            <a:r>
              <a:rPr lang="en-US" sz="21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 Kecil</a:t>
            </a:r>
            <a:endParaRPr lang="en-US" sz="21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38810" y="4857760"/>
            <a:ext cx="3929090" cy="64294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5738810" y="4929198"/>
            <a:ext cx="3714776" cy="571504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7.	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Mengelola</a:t>
            </a:r>
            <a:r>
              <a:rPr lang="en-US" sz="21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1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Kelas</a:t>
            </a:r>
            <a:endParaRPr lang="en-US" sz="21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738810" y="5595290"/>
            <a:ext cx="3929090" cy="61979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5738810" y="5653165"/>
            <a:ext cx="3857652" cy="571504"/>
          </a:xfrm>
          <a:prstGeom prst="rect">
            <a:avLst/>
          </a:prstGeom>
        </p:spPr>
        <p:txBody>
          <a:bodyPr vert="horz" anchor="ctr">
            <a:normAutofit fontScale="2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indent="-457200" algn="just">
              <a:spcBef>
                <a:spcPct val="0"/>
              </a:spcBef>
              <a:buAutoNum type="arabicPlain" startAt="8"/>
              <a:defRPr/>
            </a:pPr>
            <a:r>
              <a:rPr lang="en-US" sz="80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Mengajar</a:t>
            </a:r>
            <a:r>
              <a:rPr lang="en-US" sz="80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80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Kelompok</a:t>
            </a:r>
            <a:r>
              <a:rPr lang="en-US" sz="80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sz="80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Kecil </a:t>
            </a:r>
            <a:r>
              <a:rPr lang="en-US" sz="80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80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80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Perorangan</a:t>
            </a:r>
            <a:endParaRPr lang="en-US" sz="80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	</a:t>
            </a:r>
            <a:endParaRPr lang="en-US" sz="1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KOMPONEN TEKNIK BERTANYA LANJUT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1864" y="1909282"/>
            <a:ext cx="5688632" cy="1015663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PENUBAHAN TUNTUTAN TINGKAT BERPIKIR</a:t>
            </a:r>
          </a:p>
          <a:p>
            <a:r>
              <a:rPr lang="en-US" sz="2000" dirty="0">
                <a:latin typeface="+mj-lt"/>
              </a:rPr>
              <a:t>(DARI BERPIKIR TINGKAT DASAR (BTD)  KE BERPIKIT TINGKAT TINGGI (BTT) )</a:t>
            </a:r>
            <a:endParaRPr lang="en-US" sz="2000" dirty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31504" y="2730624"/>
            <a:ext cx="2952328" cy="1922512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31504" y="3018656"/>
            <a:ext cx="2952328" cy="1922512"/>
          </a:xfrm>
          <a:prstGeom prst="ellipse">
            <a:avLst/>
          </a:prstGeom>
          <a:solidFill>
            <a:srgbClr val="00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TEKNIK BERTANYA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LANJUT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1864" y="3184049"/>
            <a:ext cx="5688632" cy="1015663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PENGATURAN URUTAN PERTANYAAN (DAPAT DIKEMBANGKAN DARI TAKSONOMI YANG DIGUNAKAN  </a:t>
            </a:r>
            <a:endParaRPr lang="en-US" sz="20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1864" y="4437113"/>
            <a:ext cx="5688632" cy="1015663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GUNAKAN PERTANYA “MELACAK” (MENG KLARIFIKASI, MENGUJI KETEPAN, ARGUMEN TASI, MEMBERI CONTOH, DAN MEMPREDIKSI</a:t>
            </a:r>
            <a:endParaRPr lang="en-US" sz="20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1864" y="5661248"/>
            <a:ext cx="5688632" cy="400110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+mj-lt"/>
              </a:rPr>
              <a:t>MENINGKATKAN INTERAKSI PESERTA DIDIK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14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MODEL INTERAKSI DALAM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TEKNIK BERTANYA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9856" y="2130460"/>
            <a:ext cx="5688632" cy="1200329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MODEL PINGPONG</a:t>
            </a:r>
          </a:p>
          <a:p>
            <a:r>
              <a:rPr lang="en-US" sz="2400" dirty="0">
                <a:latin typeface="+mj-lt"/>
              </a:rPr>
              <a:t>PERTANYAAN BERBEDA DIPINDAH GILIRKAN ANTARA GURU DAN SISWA</a:t>
            </a:r>
            <a:endParaRPr lang="en-US" sz="2400" dirty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31504" y="2730624"/>
            <a:ext cx="2952328" cy="192251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31504" y="3018656"/>
            <a:ext cx="2952328" cy="1922512"/>
          </a:xfrm>
          <a:prstGeom prst="ellipse">
            <a:avLst/>
          </a:prstGeom>
          <a:solidFill>
            <a:srgbClr val="FF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MODEL INTERAKSI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9856" y="4201615"/>
            <a:ext cx="5688632" cy="1569660"/>
          </a:xfrm>
          <a:prstGeom prst="rect">
            <a:avLst/>
          </a:prstGeom>
          <a:solidFill>
            <a:srgbClr val="00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MODEL PERMAINAN BOLA BASKET</a:t>
            </a:r>
          </a:p>
          <a:p>
            <a:r>
              <a:rPr lang="en-US" sz="2400" dirty="0">
                <a:latin typeface="+mj-lt"/>
              </a:rPr>
              <a:t>PERTANYAAN YANG SAMA DIPINDAH GILIRKAN ANTARA SISWA KE SISWA LAINNYA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63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JENIS PERTANYAAN BERDASARKAN POLA INTERAKSI GURU-SISWA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9856" y="1833842"/>
            <a:ext cx="5688632" cy="707886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POLA PERTANYAA PROBING</a:t>
            </a:r>
          </a:p>
          <a:p>
            <a:r>
              <a:rPr lang="en-US" sz="2000" dirty="0">
                <a:latin typeface="+mj-lt"/>
              </a:rPr>
              <a:t>(PERTANYAAN MELACAK ATAU MENGGALI)</a:t>
            </a:r>
            <a:endParaRPr lang="en-US" sz="2000" dirty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31504" y="2730624"/>
            <a:ext cx="2952328" cy="1922512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31504" y="3018656"/>
            <a:ext cx="2952328" cy="192251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POLA INTERAKSI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GURU-SISWA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99856" y="2691441"/>
            <a:ext cx="5688632" cy="707886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POLA PERTANYAA PROMTING</a:t>
            </a:r>
          </a:p>
          <a:p>
            <a:r>
              <a:rPr lang="en-US" sz="2000" dirty="0">
                <a:latin typeface="+mj-lt"/>
              </a:rPr>
              <a:t>(PERTANYAAN UNTUK MENUNTUN)</a:t>
            </a:r>
            <a:endParaRPr 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99856" y="3549040"/>
            <a:ext cx="5688632" cy="707886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POLA PERTANYAA REDIRECTING</a:t>
            </a:r>
          </a:p>
          <a:p>
            <a:r>
              <a:rPr lang="en-US" sz="2000" dirty="0">
                <a:latin typeface="+mj-lt"/>
              </a:rPr>
              <a:t>(PERTANYAAN UNTUK MELENGKAPI)</a:t>
            </a:r>
            <a:endParaRPr lang="en-US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99856" y="4404409"/>
            <a:ext cx="5688632" cy="707886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POLA PERTANYAA COMPLIANCE</a:t>
            </a:r>
          </a:p>
          <a:p>
            <a:r>
              <a:rPr lang="en-US" sz="2000" dirty="0">
                <a:latin typeface="+mj-lt"/>
              </a:rPr>
              <a:t>(PERTANYAAN UNTUK PERMINTAAN)</a:t>
            </a:r>
            <a:endParaRPr lang="en-US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9856" y="5365666"/>
            <a:ext cx="5688632" cy="1015663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POLA PERTANYAA RETORIC</a:t>
            </a:r>
          </a:p>
          <a:p>
            <a:r>
              <a:rPr lang="en-US" sz="2000" dirty="0">
                <a:latin typeface="+mj-lt"/>
              </a:rPr>
              <a:t>(PERTANYAAN YANG TIDAK MENUNTUT JAWABAN SISWA)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867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JENIS PERTANYAAN BERDASARKAN LUAS DAN SEMPITNYA JAWABAN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6144" y="2356220"/>
            <a:ext cx="4536504" cy="1200329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PERTANYAAN CONVERGEN</a:t>
            </a:r>
          </a:p>
          <a:p>
            <a:r>
              <a:rPr lang="en-US" sz="2400" dirty="0">
                <a:latin typeface="+mj-lt"/>
              </a:rPr>
              <a:t>(MEMBERI SATU JAWABAN BENAR)</a:t>
            </a:r>
            <a:endParaRPr lang="en-US" sz="2400" dirty="0"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31504" y="2730624"/>
            <a:ext cx="3744416" cy="257550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31504" y="2941727"/>
            <a:ext cx="3744416" cy="2575505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+mj-lt"/>
              </a:rPr>
              <a:t>LUAS DAN SEMPITNYAAN JAWABAN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6144" y="4617158"/>
            <a:ext cx="4536504" cy="1200329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PERTANYAAN DIVERGEN</a:t>
            </a:r>
          </a:p>
          <a:p>
            <a:r>
              <a:rPr lang="en-US" sz="2400" dirty="0">
                <a:latin typeface="+mj-lt"/>
              </a:rPr>
              <a:t>(MEMBERI BEBERAPA ALTERNATIF JAWABAN BENAR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53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PERTANYAAN BERDASARKAN TAKSONOMI (</a:t>
            </a:r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: Bloom)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69460" y="1674957"/>
            <a:ext cx="3096344" cy="257550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69460" y="1886060"/>
            <a:ext cx="3096344" cy="2575505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CONTOH PERTANYAAN PADA RANAH KOGNITIF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889740" y="1611340"/>
            <a:ext cx="720080" cy="1351369"/>
          </a:xfrm>
          <a:prstGeom prst="rightArrow">
            <a:avLst/>
          </a:prstGeom>
          <a:solidFill>
            <a:schemeClr val="tx1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01908" y="1886059"/>
            <a:ext cx="2666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HAFALAN (C1)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1908" y="2561744"/>
            <a:ext cx="3294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PEMAHAMAN (C2)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01909" y="3331876"/>
            <a:ext cx="3047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PENERAPAN (C3)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1908" y="4212284"/>
            <a:ext cx="2557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ANALISIS (C4)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1908" y="5092692"/>
            <a:ext cx="2484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SINTESIS (C5)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1908" y="5930116"/>
            <a:ext cx="2670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EVALUASI (C6)</a:t>
            </a:r>
          </a:p>
        </p:txBody>
      </p:sp>
      <p:sp>
        <p:nvSpPr>
          <p:cNvPr id="17" name="Oval 16"/>
          <p:cNvSpPr/>
          <p:nvPr/>
        </p:nvSpPr>
        <p:spPr>
          <a:xfrm>
            <a:off x="5825844" y="1934232"/>
            <a:ext cx="576064" cy="504056"/>
          </a:xfrm>
          <a:prstGeom prst="ellipse">
            <a:avLst/>
          </a:prstGeom>
          <a:solidFill>
            <a:srgbClr val="66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en-US" sz="2400" b="1" dirty="0"/>
          </a:p>
        </p:txBody>
      </p:sp>
      <p:sp>
        <p:nvSpPr>
          <p:cNvPr id="18" name="Oval 17"/>
          <p:cNvSpPr/>
          <p:nvPr/>
        </p:nvSpPr>
        <p:spPr>
          <a:xfrm>
            <a:off x="5825844" y="2604045"/>
            <a:ext cx="576064" cy="504056"/>
          </a:xfrm>
          <a:prstGeom prst="ellipse">
            <a:avLst/>
          </a:prstGeom>
          <a:solidFill>
            <a:srgbClr val="66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en-US" sz="2400" b="1" dirty="0"/>
          </a:p>
        </p:txBody>
      </p:sp>
      <p:sp>
        <p:nvSpPr>
          <p:cNvPr id="19" name="Oval 18"/>
          <p:cNvSpPr/>
          <p:nvPr/>
        </p:nvSpPr>
        <p:spPr>
          <a:xfrm>
            <a:off x="5825844" y="3357735"/>
            <a:ext cx="576064" cy="504056"/>
          </a:xfrm>
          <a:prstGeom prst="ellipse">
            <a:avLst/>
          </a:prstGeom>
          <a:solidFill>
            <a:srgbClr val="66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en-US" sz="2400" b="1" dirty="0"/>
          </a:p>
        </p:txBody>
      </p:sp>
      <p:sp>
        <p:nvSpPr>
          <p:cNvPr id="20" name="Oval 19"/>
          <p:cNvSpPr/>
          <p:nvPr/>
        </p:nvSpPr>
        <p:spPr>
          <a:xfrm>
            <a:off x="5825844" y="4221088"/>
            <a:ext cx="576064" cy="504056"/>
          </a:xfrm>
          <a:prstGeom prst="ellipse">
            <a:avLst/>
          </a:prstGeom>
          <a:solidFill>
            <a:srgbClr val="66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en-US" sz="2400" b="1" dirty="0"/>
          </a:p>
        </p:txBody>
      </p:sp>
      <p:sp>
        <p:nvSpPr>
          <p:cNvPr id="21" name="Oval 20"/>
          <p:cNvSpPr/>
          <p:nvPr/>
        </p:nvSpPr>
        <p:spPr>
          <a:xfrm>
            <a:off x="5825844" y="5157935"/>
            <a:ext cx="576064" cy="504056"/>
          </a:xfrm>
          <a:prstGeom prst="ellipse">
            <a:avLst/>
          </a:prstGeom>
          <a:solidFill>
            <a:srgbClr val="66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en-US" sz="2400" b="1" dirty="0"/>
          </a:p>
        </p:txBody>
      </p:sp>
      <p:sp>
        <p:nvSpPr>
          <p:cNvPr id="22" name="Oval 21"/>
          <p:cNvSpPr/>
          <p:nvPr/>
        </p:nvSpPr>
        <p:spPr>
          <a:xfrm>
            <a:off x="5825844" y="6021288"/>
            <a:ext cx="576064" cy="504056"/>
          </a:xfrm>
          <a:prstGeom prst="ellipse">
            <a:avLst/>
          </a:prstGeom>
          <a:solidFill>
            <a:srgbClr val="66006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214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PERTANYAAN BERDASARKAN TAKSONOMI (BLOSSER)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95248" y="1674957"/>
            <a:ext cx="3276616" cy="257550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595248" y="1886060"/>
            <a:ext cx="3276616" cy="2575505"/>
          </a:xfrm>
          <a:prstGeom prst="ellipse">
            <a:avLst/>
          </a:prstGeom>
          <a:solidFill>
            <a:srgbClr val="6633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+mj-lt"/>
              </a:rPr>
              <a:t>PENGEMBANGAN 4 ASPEK BEERPIKIR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191867" y="1463854"/>
            <a:ext cx="609584" cy="1351369"/>
          </a:xfrm>
          <a:prstGeom prst="rightArrow">
            <a:avLst/>
          </a:prstGeom>
          <a:solidFill>
            <a:schemeClr val="tx1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91944" y="1611340"/>
            <a:ext cx="4896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+mj-lt"/>
              </a:rPr>
              <a:t>MENGINGAT (RECALL </a:t>
            </a:r>
          </a:p>
          <a:p>
            <a:r>
              <a:rPr lang="en-US" sz="2400" b="1" dirty="0">
                <a:solidFill>
                  <a:srgbClr val="00B0F0"/>
                </a:solidFill>
                <a:latin typeface="+mj-lt"/>
              </a:rPr>
              <a:t>THINKING</a:t>
            </a:r>
            <a:r>
              <a:rPr lang="en-US" sz="2400" dirty="0">
                <a:solidFill>
                  <a:srgbClr val="00B0F0"/>
                </a:solidFill>
                <a:latin typeface="+mj-lt"/>
              </a:rPr>
              <a:t>)</a:t>
            </a:r>
          </a:p>
          <a:p>
            <a:pPr algn="just"/>
            <a:r>
              <a:rPr lang="en-US" sz="2000" dirty="0">
                <a:latin typeface="+mj-lt"/>
              </a:rPr>
              <a:t>PERTANYAAN UNTUK MERANG SANG SISWA MENGINGAT KEMBALI APA YANG TERSIMPAN DALAM STRUKJTUR INTEKEKTUALNYA</a:t>
            </a:r>
          </a:p>
        </p:txBody>
      </p:sp>
      <p:sp>
        <p:nvSpPr>
          <p:cNvPr id="17" name="Oval 16"/>
          <p:cNvSpPr/>
          <p:nvPr/>
        </p:nvSpPr>
        <p:spPr>
          <a:xfrm>
            <a:off x="5015880" y="1659512"/>
            <a:ext cx="665475" cy="50405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04073" y="4040596"/>
            <a:ext cx="50802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+mj-lt"/>
              </a:rPr>
              <a:t>KONVERGEN  (CONVERGENT </a:t>
            </a:r>
          </a:p>
          <a:p>
            <a:r>
              <a:rPr lang="en-US" sz="2400" b="1" dirty="0">
                <a:solidFill>
                  <a:srgbClr val="FFFF00"/>
                </a:solidFill>
                <a:latin typeface="+mj-lt"/>
              </a:rPr>
              <a:t>THINKING</a:t>
            </a:r>
            <a:r>
              <a:rPr lang="en-US" sz="2400" dirty="0">
                <a:solidFill>
                  <a:srgbClr val="FFFF00"/>
                </a:solidFill>
                <a:latin typeface="+mj-lt"/>
              </a:rPr>
              <a:t>)</a:t>
            </a:r>
          </a:p>
          <a:p>
            <a:pPr algn="just"/>
            <a:r>
              <a:rPr lang="en-US" sz="2000" dirty="0">
                <a:latin typeface="+mj-lt"/>
              </a:rPr>
              <a:t>PERTANYAAN UNTUK MERANGSANG </a:t>
            </a:r>
          </a:p>
          <a:p>
            <a:pPr algn="just"/>
            <a:r>
              <a:rPr lang="en-US" sz="2000" dirty="0">
                <a:latin typeface="+mj-lt"/>
              </a:rPr>
              <a:t>KEMAMPUAN SISWA DALAM MENYUSUN</a:t>
            </a:r>
          </a:p>
          <a:p>
            <a:pPr algn="just"/>
            <a:r>
              <a:rPr lang="en-US" sz="2000" dirty="0">
                <a:latin typeface="+mj-lt"/>
              </a:rPr>
              <a:t>DAN/ATAU MENGEMBANGKAN IDE</a:t>
            </a:r>
          </a:p>
        </p:txBody>
      </p:sp>
      <p:sp>
        <p:nvSpPr>
          <p:cNvPr id="24" name="Oval 23"/>
          <p:cNvSpPr/>
          <p:nvPr/>
        </p:nvSpPr>
        <p:spPr>
          <a:xfrm>
            <a:off x="4871865" y="4088769"/>
            <a:ext cx="663559" cy="50405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621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PERTANYAAN BERDASARKAN TAKSONOMI (BLOSSER)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95248" y="1674957"/>
            <a:ext cx="3276616" cy="257550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595248" y="1886060"/>
            <a:ext cx="3276616" cy="2575505"/>
          </a:xfrm>
          <a:prstGeom prst="ellipse">
            <a:avLst/>
          </a:prstGeom>
          <a:solidFill>
            <a:srgbClr val="6633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+mj-lt"/>
              </a:rPr>
              <a:t>PENGEMBANGAN 4 ASPEK BEERPIKIR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191867" y="1463854"/>
            <a:ext cx="609584" cy="1351369"/>
          </a:xfrm>
          <a:prstGeom prst="rightArrow">
            <a:avLst/>
          </a:prstGeom>
          <a:solidFill>
            <a:schemeClr val="tx1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91944" y="1611340"/>
            <a:ext cx="4896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+mj-lt"/>
              </a:rPr>
              <a:t>DIVERGEN (DIVERGENT TINKING)</a:t>
            </a:r>
            <a:endParaRPr lang="en-US" sz="2400" dirty="0">
              <a:solidFill>
                <a:srgbClr val="00B0F0"/>
              </a:solidFill>
              <a:latin typeface="+mj-lt"/>
            </a:endParaRPr>
          </a:p>
          <a:p>
            <a:pPr algn="just"/>
            <a:r>
              <a:rPr lang="en-US" sz="2000" dirty="0">
                <a:latin typeface="+mj-lt"/>
              </a:rPr>
              <a:t>PERTANYAAN UNTUK MERANGSANG SISWA UNTUK DPT MEMBERIKAN SEJUMLAH ALTERNATIF JAWABAN BENAR</a:t>
            </a:r>
          </a:p>
        </p:txBody>
      </p:sp>
      <p:sp>
        <p:nvSpPr>
          <p:cNvPr id="17" name="Oval 16"/>
          <p:cNvSpPr/>
          <p:nvPr/>
        </p:nvSpPr>
        <p:spPr>
          <a:xfrm>
            <a:off x="4899161" y="1659512"/>
            <a:ext cx="665475" cy="50405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04073" y="4040596"/>
            <a:ext cx="49295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+mj-lt"/>
              </a:rPr>
              <a:t>EVALUATIF ( EVALUATIVE </a:t>
            </a:r>
          </a:p>
          <a:p>
            <a:r>
              <a:rPr lang="en-US" sz="2400" b="1" dirty="0">
                <a:solidFill>
                  <a:srgbClr val="FFFF00"/>
                </a:solidFill>
                <a:latin typeface="+mj-lt"/>
              </a:rPr>
              <a:t>TINKING</a:t>
            </a:r>
            <a:r>
              <a:rPr lang="en-US" sz="2400" dirty="0">
                <a:solidFill>
                  <a:srgbClr val="FFFF00"/>
                </a:solidFill>
                <a:latin typeface="+mj-lt"/>
              </a:rPr>
              <a:t>)</a:t>
            </a:r>
          </a:p>
          <a:p>
            <a:r>
              <a:rPr lang="en-US" sz="2000" dirty="0">
                <a:latin typeface="+mj-lt"/>
              </a:rPr>
              <a:t>PERTANYAAN UNTUK MERANGSANG</a:t>
            </a:r>
          </a:p>
          <a:p>
            <a:r>
              <a:rPr lang="en-US" sz="2000" dirty="0">
                <a:latin typeface="+mj-lt"/>
              </a:rPr>
              <a:t>SISWA DALAM MEMILIH DAN MEMILAH</a:t>
            </a:r>
          </a:p>
          <a:p>
            <a:r>
              <a:rPr lang="en-US" sz="2000" dirty="0">
                <a:latin typeface="+mj-lt"/>
              </a:rPr>
              <a:t>SEJUMLAH JAWABAN YANG BENAR.</a:t>
            </a:r>
          </a:p>
        </p:txBody>
      </p:sp>
      <p:sp>
        <p:nvSpPr>
          <p:cNvPr id="24" name="Oval 23"/>
          <p:cNvSpPr/>
          <p:nvPr/>
        </p:nvSpPr>
        <p:spPr>
          <a:xfrm>
            <a:off x="4871865" y="4088769"/>
            <a:ext cx="663559" cy="504056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4999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714356"/>
            <a:ext cx="2700350" cy="17145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09720" y="714356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842903"/>
            <a:ext cx="3143240" cy="1398777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Membuka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Pembelajaran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571481"/>
            <a:ext cx="5143536" cy="22145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29157" y="714356"/>
            <a:ext cx="5000660" cy="2000264"/>
          </a:xfrm>
          <a:prstGeom prst="rect">
            <a:avLst/>
          </a:prstGeom>
        </p:spPr>
        <p:txBody>
          <a:bodyPr vert="horz" anchor="ctr">
            <a:normAutofit fontScale="92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Membuka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pembelajaran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b="1" i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set induction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adalah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usaha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yang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dilakukan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oleh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guru/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instruktur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pada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saat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mengawali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pembelajaran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dalam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rangka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menciptakan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kondisi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siap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mental,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pemusatan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perhatian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membangkitkan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motivasi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agar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peserta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didik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siap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melakukan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aktivitas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belajar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67240" y="1571612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2857643" y="2307651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09720" y="3000372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95472" y="2928934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3071810"/>
            <a:ext cx="5143536" cy="6429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menciptakan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kondisi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siap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mental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bagi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peserta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didik</a:t>
            </a:r>
            <a:endParaRPr lang="en-US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10116" y="4000504"/>
            <a:ext cx="5143536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Menciptakan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kondisi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siap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mental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10116" y="4500570"/>
            <a:ext cx="5143536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Menarik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perhatian</a:t>
            </a:r>
            <a:endParaRPr lang="en-US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10116" y="5000636"/>
            <a:ext cx="5143536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Membangkitkan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motivasi</a:t>
            </a:r>
            <a:endParaRPr lang="en-US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10116" y="5500702"/>
            <a:ext cx="5143536" cy="7143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Memberikan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acuan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ttg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kegiatan</a:t>
            </a:r>
            <a:endParaRPr lang="en-US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pembelajaran</a:t>
            </a:r>
            <a:endParaRPr lang="en-US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856284" y="3000372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56284" y="3811328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171957"/>
            <a:ext cx="142875" cy="142875"/>
          </a:xfrm>
          <a:prstGeom prst="rect">
            <a:avLst/>
          </a:prstGeom>
          <a:noFill/>
        </p:spPr>
      </p:pic>
      <p:pic>
        <p:nvPicPr>
          <p:cNvPr id="19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672023"/>
            <a:ext cx="142875" cy="142875"/>
          </a:xfrm>
          <a:prstGeom prst="rect">
            <a:avLst/>
          </a:prstGeom>
          <a:noFill/>
        </p:spPr>
      </p:pic>
      <p:pic>
        <p:nvPicPr>
          <p:cNvPr id="20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172087"/>
            <a:ext cx="142875" cy="142875"/>
          </a:xfrm>
          <a:prstGeom prst="rect">
            <a:avLst/>
          </a:prstGeom>
          <a:noFill/>
        </p:spPr>
      </p:pic>
      <p:pic>
        <p:nvPicPr>
          <p:cNvPr id="21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672155"/>
            <a:ext cx="142875" cy="14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714356"/>
            <a:ext cx="2700350" cy="1714512"/>
          </a:xfrm>
          <a:prstGeom prst="ellipse">
            <a:avLst/>
          </a:prstGeom>
          <a:solidFill>
            <a:srgbClr val="0066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09720" y="714356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842903"/>
            <a:ext cx="3143240" cy="1398777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006600"/>
                </a:solidFill>
              </a:rPr>
              <a:t>Menutup</a:t>
            </a:r>
            <a:r>
              <a:rPr lang="en-US" sz="2800" dirty="0">
                <a:solidFill>
                  <a:srgbClr val="006600"/>
                </a:solidFill>
              </a:rPr>
              <a:t/>
            </a:r>
            <a:br>
              <a:rPr lang="en-US" sz="2800" dirty="0">
                <a:solidFill>
                  <a:srgbClr val="006600"/>
                </a:solidFill>
              </a:rPr>
            </a:br>
            <a:r>
              <a:rPr lang="en-US" sz="2800" dirty="0" err="1">
                <a:solidFill>
                  <a:srgbClr val="006600"/>
                </a:solidFill>
              </a:rPr>
              <a:t>Pembelajaran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1488600"/>
            <a:ext cx="5143536" cy="9171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29157" y="1477024"/>
            <a:ext cx="5000660" cy="928694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Menutup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pembelajaran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sz="1600" b="1" i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closure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adalah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yang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dilakukan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oleh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guru/</a:t>
            </a:r>
            <a:r>
              <a:rPr lang="id-ID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dosen/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instruktur</a:t>
            </a:r>
            <a:r>
              <a:rPr lang="id-ID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id-ID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	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mengakhiri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pembe</a:t>
            </a:r>
            <a:r>
              <a:rPr lang="id-ID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ajaran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sz="16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67240" y="1571612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2857643" y="2307651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09720" y="3000372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95472" y="2928934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3071810"/>
            <a:ext cx="5143536" cy="6429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gambaran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menyeluruh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ttg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pengalaman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hasil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endParaRPr lang="en-US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10116" y="3929066"/>
            <a:ext cx="3643338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Melaklukan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validasi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/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merangkum</a:t>
            </a:r>
            <a:endParaRPr lang="en-US" sz="14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10116" y="4429132"/>
            <a:ext cx="3643338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Mengonsolidasi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hal-hal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pokok</a:t>
            </a:r>
            <a:endParaRPr lang="en-US" sz="14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10116" y="4929198"/>
            <a:ext cx="3643338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Mengevaluasi</a:t>
            </a:r>
            <a:endParaRPr lang="en-US" sz="14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10116" y="5429264"/>
            <a:ext cx="3643338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Memberikan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tindak</a:t>
            </a:r>
            <a:r>
              <a:rPr lang="en-US" sz="1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lanjut</a:t>
            </a:r>
            <a:endParaRPr lang="en-US" sz="14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856284" y="3000372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56284" y="3811328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100519"/>
            <a:ext cx="142875" cy="142875"/>
          </a:xfrm>
          <a:prstGeom prst="rect">
            <a:avLst/>
          </a:prstGeom>
          <a:noFill/>
        </p:spPr>
      </p:pic>
      <p:pic>
        <p:nvPicPr>
          <p:cNvPr id="19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600585"/>
            <a:ext cx="142875" cy="142875"/>
          </a:xfrm>
          <a:prstGeom prst="rect">
            <a:avLst/>
          </a:prstGeom>
          <a:noFill/>
        </p:spPr>
      </p:pic>
      <p:pic>
        <p:nvPicPr>
          <p:cNvPr id="20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100649"/>
            <a:ext cx="142875" cy="142875"/>
          </a:xfrm>
          <a:prstGeom prst="rect">
            <a:avLst/>
          </a:prstGeom>
          <a:noFill/>
        </p:spPr>
      </p:pic>
      <p:pic>
        <p:nvPicPr>
          <p:cNvPr id="21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600717"/>
            <a:ext cx="142875" cy="14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714356"/>
            <a:ext cx="2700350" cy="17145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09720" y="714356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842903"/>
            <a:ext cx="3143240" cy="1398777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rgbClr val="006600"/>
                </a:solidFill>
              </a:rPr>
              <a:t>Mengadakan</a:t>
            </a:r>
            <a:r>
              <a:rPr lang="en-US" sz="2800" dirty="0">
                <a:solidFill>
                  <a:srgbClr val="006600"/>
                </a:solidFill>
              </a:rPr>
              <a:t/>
            </a:r>
            <a:br>
              <a:rPr lang="en-US" sz="2800" dirty="0">
                <a:solidFill>
                  <a:srgbClr val="006600"/>
                </a:solidFill>
              </a:rPr>
            </a:br>
            <a:r>
              <a:rPr lang="en-US" sz="2800" dirty="0" err="1">
                <a:solidFill>
                  <a:srgbClr val="006600"/>
                </a:solidFill>
              </a:rPr>
              <a:t>Variasi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1154560"/>
            <a:ext cx="5143536" cy="9171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29157" y="1142984"/>
            <a:ext cx="5000660" cy="928694"/>
          </a:xfrm>
          <a:prstGeom prst="rect">
            <a:avLst/>
          </a:prstGeom>
        </p:spPr>
        <p:txBody>
          <a:bodyPr vert="horz" anchor="ctr">
            <a:normAutofit fontScale="92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Variasi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stimulus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adalah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upaya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guru/ </a:t>
            </a:r>
            <a:r>
              <a:rPr lang="id-ID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dosen/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instruktur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dalam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menciptakan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kondisi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belajar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yang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bervariasi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sehingga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pembelajaran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selalu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menarik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menyenangkan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efektif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sz="16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67240" y="1237572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2857643" y="2307651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09720" y="3000372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95472" y="2928934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rgbClr val="0066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2571744"/>
            <a:ext cx="5143536" cy="13573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Memelihara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suasana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pembelajaran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selalu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menarik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/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menyenangkan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tidak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bosankan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;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agar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peserta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didik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tetap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antusias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gairah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penuh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perhatian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berperan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serta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aktif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dalam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pembelajaran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”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10116" y="4216806"/>
            <a:ext cx="5143536" cy="783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Variasi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interaksi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(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suara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silence,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kontak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pandang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gerakan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badan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pemusatan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perhatian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posisi</a:t>
            </a:r>
            <a:endParaRPr lang="id-ID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id-ID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guru</a:t>
            </a:r>
            <a:r>
              <a:rPr lang="id-ID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/dosen/instruktur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kelas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856284" y="3000372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94985" y="4093104"/>
            <a:ext cx="90355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365109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2" name="Rectangle 21"/>
          <p:cNvSpPr/>
          <p:nvPr/>
        </p:nvSpPr>
        <p:spPr>
          <a:xfrm>
            <a:off x="4810116" y="5072074"/>
            <a:ext cx="51435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Variasi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penggunaan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media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pembelajaran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243527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4" name="Rectangle 23"/>
          <p:cNvSpPr/>
          <p:nvPr/>
        </p:nvSpPr>
        <p:spPr>
          <a:xfrm>
            <a:off x="4810116" y="5572140"/>
            <a:ext cx="51435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Variasi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penggunaan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metode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pembelajaran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5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743593"/>
            <a:ext cx="142875" cy="142875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714356"/>
            <a:ext cx="2700350" cy="17145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09720" y="714356"/>
            <a:ext cx="2857520" cy="1714512"/>
          </a:xfrm>
          <a:prstGeom prst="ellipse">
            <a:avLst/>
          </a:prstGeom>
          <a:solidFill>
            <a:srgbClr val="660066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842903"/>
            <a:ext cx="3143240" cy="1398777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tx1"/>
                </a:solidFill>
              </a:rPr>
              <a:t>Menjelaskan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1154560"/>
            <a:ext cx="5143536" cy="9171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29157" y="1142984"/>
            <a:ext cx="5000660" cy="928694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Penyajian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informasi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lisan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atau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dibantu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media yang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diorganisasikan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sistematis</a:t>
            </a:r>
            <a:r>
              <a:rPr lang="en-US" sz="16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sz="16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67240" y="1237572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2857643" y="2307651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09720" y="3000372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952596" y="2928934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66006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rgbClr val="66006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rgbClr val="66006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rgbClr val="66006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2571744"/>
            <a:ext cx="5143536" cy="13573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meningkatkan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pemahaman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fungsio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nalitas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menunjukkan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hubungan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sebab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akibat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dari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sesuatu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diketahui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yang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belum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diketahui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”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56284" y="3000372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94985" y="4093104"/>
            <a:ext cx="90355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6600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10116" y="4000504"/>
            <a:ext cx="51435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Merencanakan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isi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pesan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171957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4" name="Rectangle 23"/>
          <p:cNvSpPr/>
          <p:nvPr/>
        </p:nvSpPr>
        <p:spPr>
          <a:xfrm>
            <a:off x="4810116" y="4465845"/>
            <a:ext cx="51435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Merencanakan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cara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penyampaian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isi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pesan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5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637298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Rectangle 19"/>
          <p:cNvSpPr/>
          <p:nvPr/>
        </p:nvSpPr>
        <p:spPr>
          <a:xfrm>
            <a:off x="4810116" y="4929198"/>
            <a:ext cx="51435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Merencanakan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penerima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pesan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1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100651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6" name="Rectangle 25"/>
          <p:cNvSpPr/>
          <p:nvPr/>
        </p:nvSpPr>
        <p:spPr>
          <a:xfrm>
            <a:off x="4810116" y="5382964"/>
            <a:ext cx="5143536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Memberikan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ilustrasi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sesuai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dgn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latar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belakang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pengal;aman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7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519692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8" name="Rectangle 27"/>
          <p:cNvSpPr/>
          <p:nvPr/>
        </p:nvSpPr>
        <p:spPr>
          <a:xfrm>
            <a:off x="4810116" y="6000768"/>
            <a:ext cx="5143536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Memberikan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contoh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penguatan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pengalaman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9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6137496"/>
            <a:ext cx="142875" cy="142875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714356"/>
            <a:ext cx="2700350" cy="17145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09720" y="714356"/>
            <a:ext cx="2857520" cy="1714512"/>
          </a:xfrm>
          <a:prstGeom prst="ellipse">
            <a:avLst/>
          </a:prstGeom>
          <a:solidFill>
            <a:srgbClr val="0033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842903"/>
            <a:ext cx="3143240" cy="1398777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tx1"/>
                </a:solidFill>
              </a:rPr>
              <a:t>Memberi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 err="1">
                <a:solidFill>
                  <a:schemeClr val="tx1"/>
                </a:solidFill>
              </a:rPr>
              <a:t>Penguatan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1048396"/>
            <a:ext cx="5143536" cy="138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29157" y="1119046"/>
            <a:ext cx="5000660" cy="1285884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adalah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segala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bentuk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respons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terhadap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sesuatu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tingkah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laku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penampilan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peserta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didik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yang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dapat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menimbulkan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kemungkinan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berulangnya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tingkah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laku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tersebut</a:t>
            </a: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595802" y="1237572"/>
            <a:ext cx="64294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2857643" y="2307651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81158" y="3000372"/>
            <a:ext cx="2786082" cy="1785950"/>
          </a:xfrm>
          <a:prstGeom prst="ellipse">
            <a:avLst/>
          </a:prstGeom>
          <a:solidFill>
            <a:schemeClr val="tx1"/>
          </a:solidFill>
          <a:ln>
            <a:solidFill>
              <a:srgbClr val="0000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26022" y="2894209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C0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2737770"/>
            <a:ext cx="5143536" cy="11912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respons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atau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umpan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balik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baik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berupa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dorongan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ganjaran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atau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koreksi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atas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perbuatan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atau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responnya</a:t>
            </a:r>
            <a:endParaRPr lang="en-US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10116" y="4071942"/>
            <a:ext cx="5143536" cy="1000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Memberikan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penguatan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verbal (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dengan</a:t>
            </a:r>
            <a:endParaRPr lang="en-US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ungkapan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lisan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seperti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: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baik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bagus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tepat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dsb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10116" y="5214950"/>
            <a:ext cx="5143536" cy="1071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Memberikan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penguatan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nonverbal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(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isyarat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)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seperti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: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Anggukan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kepala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acungan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ibu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jari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jabat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tangan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dsb</a:t>
            </a:r>
            <a:r>
              <a:rPr lang="en-US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)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784846" y="2928934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00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56284" y="4071942"/>
            <a:ext cx="1000132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250445"/>
            <a:ext cx="142875" cy="1428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9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429266"/>
            <a:ext cx="142875" cy="142875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8054" y="357166"/>
            <a:ext cx="2700350" cy="17145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09720" y="357166"/>
            <a:ext cx="2857520" cy="1714512"/>
          </a:xfrm>
          <a:prstGeom prst="ellipse">
            <a:avLst/>
          </a:prstGeom>
          <a:solidFill>
            <a:srgbClr val="0099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76" y="485713"/>
            <a:ext cx="3143240" cy="1398777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Bertanya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306" y="500043"/>
            <a:ext cx="5143536" cy="12144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29157" y="642918"/>
            <a:ext cx="5000660" cy="928694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Bertanya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merupakan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stimulus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efektif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mendorong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berpikir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kemampuan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meng</a:t>
            </a:r>
            <a:r>
              <a:rPr lang="id-ID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emu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kakan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pendapat</a:t>
            </a:r>
            <a:r>
              <a:rPr lang="id-ID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, gagasan, dan/atau </a:t>
            </a:r>
            <a:r>
              <a:rPr lang="en-US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jawaban</a:t>
            </a:r>
            <a:r>
              <a:rPr lang="en-US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en-US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67240" y="880382"/>
            <a:ext cx="500066" cy="714380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2857643" y="1950461"/>
            <a:ext cx="618798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09720" y="2643182"/>
            <a:ext cx="2857520" cy="1714512"/>
          </a:xfrm>
          <a:prstGeom prst="ellipse">
            <a:avLst/>
          </a:prstGeom>
          <a:solidFill>
            <a:schemeClr val="tx1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095472" y="2571744"/>
            <a:ext cx="2214578" cy="1857388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Tujuan</a:t>
            </a: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>
                <a:ln w="6350">
                  <a:noFill/>
                </a:ln>
                <a:solidFill>
                  <a:srgbClr val="0066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&amp;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Aspek</a:t>
            </a:r>
            <a:r>
              <a:rPr lang="en-US" sz="2400" b="1" dirty="0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400" b="1" dirty="0" err="1">
                <a:ln w="6350">
                  <a:noFill/>
                </a:ln>
                <a:solidFill>
                  <a:schemeClr val="bg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Kegiatan</a:t>
            </a:r>
            <a:endParaRPr lang="en-US" sz="2400" b="1" dirty="0">
              <a:ln w="6350">
                <a:noFill/>
              </a:ln>
              <a:solidFill>
                <a:schemeClr val="bg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0116" y="1928802"/>
            <a:ext cx="5143536" cy="13573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“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meningkatkan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aktivitas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belajar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peserta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didik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seperti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: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mengembangkan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kemampuan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berpikir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meningkatkan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partisipasi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memusat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perhatian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,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membanghkitkan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rasa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ingin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600" b="1" dirty="0" err="1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tahu</a:t>
            </a:r>
            <a:r>
              <a:rPr lang="en-US" sz="16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”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56284" y="2643182"/>
            <a:ext cx="1000132" cy="714380"/>
          </a:xfrm>
          <a:prstGeom prst="rightArrow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94985" y="3735914"/>
            <a:ext cx="90355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10116" y="3429000"/>
            <a:ext cx="51435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Bertanya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dengan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penuh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antusian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dan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kehangatan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3600453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4" name="Rectangle 23"/>
          <p:cNvSpPr/>
          <p:nvPr/>
        </p:nvSpPr>
        <p:spPr>
          <a:xfrm>
            <a:off x="4810116" y="3894341"/>
            <a:ext cx="51435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Mengatur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pola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lalu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lintas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pertanyaan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(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sebaran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)</a:t>
            </a:r>
          </a:p>
        </p:txBody>
      </p:sp>
      <p:pic>
        <p:nvPicPr>
          <p:cNvPr id="25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065794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Rectangle 19"/>
          <p:cNvSpPr/>
          <p:nvPr/>
        </p:nvSpPr>
        <p:spPr>
          <a:xfrm>
            <a:off x="4810116" y="4357694"/>
            <a:ext cx="5143536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Hindari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pertanyaan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bermakna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ganda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atau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mem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-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bingungkan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1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4471272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6" name="Rectangle 25"/>
          <p:cNvSpPr/>
          <p:nvPr/>
        </p:nvSpPr>
        <p:spPr>
          <a:xfrm>
            <a:off x="4810116" y="4954336"/>
            <a:ext cx="5143536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Bertanya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secara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berjenjang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7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185630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8" name="Rectangle 27"/>
          <p:cNvSpPr/>
          <p:nvPr/>
        </p:nvSpPr>
        <p:spPr>
          <a:xfrm>
            <a:off x="4810116" y="5572140"/>
            <a:ext cx="514353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Bertanya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menggali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29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5708868"/>
            <a:ext cx="142875" cy="142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0" name="Rectangle 29"/>
          <p:cNvSpPr/>
          <p:nvPr/>
        </p:nvSpPr>
        <p:spPr>
          <a:xfrm>
            <a:off x="4810116" y="5966043"/>
            <a:ext cx="514353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0"/>
              </a:spcBef>
              <a:defRPr/>
            </a:pPr>
            <a:r>
              <a:rPr lang="en-US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Berikan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waktu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(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secukupnya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)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untuk</a:t>
            </a:r>
            <a:r>
              <a:rPr lang="en-US" sz="14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1400" b="1" dirty="0" err="1">
                <a:ln w="6350">
                  <a:noFill/>
                </a:ln>
                <a:solidFill>
                  <a:schemeClr val="tx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menjawab</a:t>
            </a:r>
            <a:endParaRPr lang="en-US" sz="1400" b="1" dirty="0">
              <a:ln w="6350">
                <a:noFill/>
              </a:ln>
              <a:solidFill>
                <a:schemeClr val="tx1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31" name="Picture 2" descr="C:\Program Files\Microsoft Office\MEDIA\OFFICE12\Bullets\BD1486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1555" y="6102771"/>
            <a:ext cx="142875" cy="142875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3226</TotalTime>
  <Words>2095</Words>
  <Application>Microsoft Office PowerPoint</Application>
  <PresentationFormat>Widescreen</PresentationFormat>
  <Paragraphs>467</Paragraphs>
  <Slides>36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KETERAMPILAN DASAR MENGAJAR</vt:lpstr>
      <vt:lpstr>Keterampilan  Dasar  Mengajar</vt:lpstr>
      <vt:lpstr>8 Jenis Keterampilan Dasar  Mengajar</vt:lpstr>
      <vt:lpstr>Membuka Pembelajaran</vt:lpstr>
      <vt:lpstr>Menutup Pembelajaran</vt:lpstr>
      <vt:lpstr>Mengadakan Variasi</vt:lpstr>
      <vt:lpstr>Menjelaskan</vt:lpstr>
      <vt:lpstr>Memberi Penguatan</vt:lpstr>
      <vt:lpstr>Bertanya</vt:lpstr>
      <vt:lpstr>Memimpin  Diskusi  Kelompok Kecil</vt:lpstr>
      <vt:lpstr>Mengelola  Kelas</vt:lpstr>
      <vt:lpstr>Mengajar  Kelompok Kecil  dan Perorangan</vt:lpstr>
      <vt:lpstr>KETERAMPILAN INTERPERSONAL SEBAGAI KETERAMPILAN DASAR MENGAJAR</vt:lpstr>
      <vt:lpstr>Adalah kemampuan untuk memahami orang lain</vt:lpstr>
      <vt:lpstr>Aspek Keterampilan Interpersonal</vt:lpstr>
      <vt:lpstr>PowerPoint Presentation</vt:lpstr>
      <vt:lpstr>PowerPoint Presentation</vt:lpstr>
      <vt:lpstr>IMPLEMENTASI KETERAMPILAN DASAR MENGAJAR DALAM KEGIATAN PEMBELAJARAN</vt:lpstr>
      <vt:lpstr>Syntax Presentation </vt:lpstr>
      <vt:lpstr>Syntax Presentation </vt:lpstr>
      <vt:lpstr>KEGIATAN EKSPLORASI</vt:lpstr>
      <vt:lpstr>KEGIATAN ELABORASI</vt:lpstr>
      <vt:lpstr>KEGIATAN KONFIRMASI</vt:lpstr>
      <vt:lpstr>GURU adalah “Proteus”</vt:lpstr>
      <vt:lpstr>PowerPoint Presentation</vt:lpstr>
      <vt:lpstr>PowerPoint Presentation</vt:lpstr>
      <vt:lpstr>MENGAPA KETERAMPILAN BERTANYA PENTING</vt:lpstr>
      <vt:lpstr>TEKNIK BERTANYA</vt:lpstr>
      <vt:lpstr>KOMPONEN TEKNIK BERTANYA DASAR</vt:lpstr>
      <vt:lpstr>KOMPONEN TEKNIK BERTANYA LANJUT</vt:lpstr>
      <vt:lpstr>MODEL INTERAKSI DALAM  TEKNIK BERTANYA </vt:lpstr>
      <vt:lpstr>JENIS PERTANYAAN BERDASARKAN POLA INTERAKSI GURU-SISWA</vt:lpstr>
      <vt:lpstr>JENIS PERTANYAAN BERDASARKAN LUAS DAN SEMPITNYA JAWABAN</vt:lpstr>
      <vt:lpstr>PERTANYAAN BERDASARKAN TAKSONOMI (contoh : Bloom)</vt:lpstr>
      <vt:lpstr>PERTANYAAN BERDASARKAN TAKSONOMI (BLOSSER)</vt:lpstr>
      <vt:lpstr>PERTANYAAN BERDASARKAN TAKSONOMI (BLOSSER)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Menyajikan pembelajaran</dc:title>
  <dc:creator>Billy</dc:creator>
  <cp:lastModifiedBy>SIRAJUDDIN SALEH</cp:lastModifiedBy>
  <cp:revision>232</cp:revision>
  <dcterms:created xsi:type="dcterms:W3CDTF">2040-01-30T03:43:41Z</dcterms:created>
  <dcterms:modified xsi:type="dcterms:W3CDTF">2020-09-16T06:33:13Z</dcterms:modified>
</cp:coreProperties>
</file>