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0" r:id="rId3"/>
    <p:sldId id="262" r:id="rId4"/>
    <p:sldId id="261" r:id="rId5"/>
    <p:sldId id="263" r:id="rId6"/>
    <p:sldId id="264" r:id="rId7"/>
    <p:sldId id="265" r:id="rId8"/>
    <p:sldId id="266" r:id="rId9"/>
    <p:sldId id="267" r:id="rId10"/>
    <p:sldId id="295" r:id="rId11"/>
    <p:sldId id="268" r:id="rId12"/>
    <p:sldId id="269" r:id="rId13"/>
    <p:sldId id="277" r:id="rId14"/>
    <p:sldId id="293" r:id="rId15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85" autoAdjust="0"/>
    <p:restoredTop sz="94660"/>
  </p:normalViewPr>
  <p:slideViewPr>
    <p:cSldViewPr>
      <p:cViewPr varScale="1">
        <p:scale>
          <a:sx n="69" d="100"/>
          <a:sy n="69" d="100"/>
        </p:scale>
        <p:origin x="-13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6EE6C3-2C23-437A-974E-245271BDF024}" type="datetimeFigureOut">
              <a:rPr lang="id-ID" smtClean="0"/>
              <a:pPr/>
              <a:t>21/03/2021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450291-7587-4779-B8E1-4D425DE2F0F1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796908"/>
          </a:xfrm>
        </p:spPr>
        <p:txBody>
          <a:bodyPr>
            <a:normAutofit fontScale="90000"/>
          </a:bodyPr>
          <a:lstStyle/>
          <a:p>
            <a:r>
              <a:rPr lang="id-ID" sz="2700" b="1" dirty="0" smtClean="0"/>
              <a:t> </a:t>
            </a:r>
            <a:br>
              <a:rPr lang="id-ID" sz="2700" b="1" dirty="0" smtClean="0"/>
            </a:br>
            <a:r>
              <a:rPr lang="id-ID" sz="2700" b="1" dirty="0"/>
              <a:t/>
            </a:r>
            <a:br>
              <a:rPr lang="id-ID" sz="2700" b="1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643966" cy="600076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sz="8000" b="1" dirty="0" smtClean="0"/>
              <a:t>Konsep Negara, Tujuan Negara dan</a:t>
            </a:r>
            <a:br>
              <a:rPr lang="id-ID" sz="8000" b="1" dirty="0" smtClean="0"/>
            </a:br>
            <a:r>
              <a:rPr lang="id-ID" sz="8000" b="1" dirty="0" smtClean="0"/>
              <a:t> Urgensi Dasar Negara</a:t>
            </a:r>
            <a:r>
              <a:rPr lang="id-ID" dirty="0" smtClean="0"/>
              <a:t/>
            </a:r>
            <a:br>
              <a:rPr lang="id-ID" dirty="0" smtClean="0"/>
            </a:b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sz="6200" dirty="0" smtClean="0"/>
              <a:t>1.  Konsep Negara</a:t>
            </a:r>
          </a:p>
          <a:p>
            <a:pPr>
              <a:buNone/>
            </a:pPr>
            <a:endParaRPr lang="id-ID" sz="6200" dirty="0"/>
          </a:p>
          <a:p>
            <a:pPr>
              <a:buNone/>
            </a:pPr>
            <a:r>
              <a:rPr lang="id-ID" sz="6200" dirty="0" smtClean="0"/>
              <a:t>	Menurut </a:t>
            </a:r>
            <a:r>
              <a:rPr lang="id-ID" sz="6200" dirty="0"/>
              <a:t>Diponolo (1975: 23-25) negara adalah suatu organisasi kekuasaan yang berdaulat yang dengan tata pemerintahan melaksanakan tata tertib atas suatu umat di suatu daerah tertentu.</a:t>
            </a:r>
          </a:p>
          <a:p>
            <a:pPr>
              <a:buNone/>
            </a:pPr>
            <a:r>
              <a:rPr lang="id-ID" sz="6200" dirty="0" smtClean="0"/>
              <a:t>	Diponolo </a:t>
            </a:r>
            <a:r>
              <a:rPr lang="id-ID" sz="6200" dirty="0"/>
              <a:t>menyimpulkan 3 (tiga) unsur yang menjadi syarat mutlak bagi adanya negara </a:t>
            </a:r>
            <a:r>
              <a:rPr lang="id-ID" sz="6200" dirty="0" smtClean="0"/>
              <a:t>   yaitu </a:t>
            </a:r>
            <a:r>
              <a:rPr lang="id-ID" sz="6200" dirty="0"/>
              <a:t>unsur </a:t>
            </a:r>
            <a:r>
              <a:rPr lang="id-ID" sz="6200" i="1" dirty="0"/>
              <a:t>konstitutif</a:t>
            </a:r>
            <a:r>
              <a:rPr lang="id-ID" sz="6200" dirty="0"/>
              <a:t> yang terdiri atas:</a:t>
            </a:r>
          </a:p>
          <a:p>
            <a:pPr>
              <a:buNone/>
            </a:pPr>
            <a:r>
              <a:rPr lang="id-ID" sz="6200" dirty="0" smtClean="0"/>
              <a:t>	a</a:t>
            </a:r>
            <a:r>
              <a:rPr lang="id-ID" sz="6200" dirty="0"/>
              <a:t>. Unsur tempat, atau daerah, wilayah atau </a:t>
            </a:r>
            <a:r>
              <a:rPr lang="id-ID" sz="6200" i="1" dirty="0"/>
              <a:t>territoir</a:t>
            </a:r>
            <a:endParaRPr lang="id-ID" sz="6200" dirty="0"/>
          </a:p>
          <a:p>
            <a:pPr>
              <a:buNone/>
            </a:pPr>
            <a:r>
              <a:rPr lang="id-ID" sz="6200" dirty="0" smtClean="0"/>
              <a:t>	b</a:t>
            </a:r>
            <a:r>
              <a:rPr lang="id-ID" sz="6200" dirty="0"/>
              <a:t>. Unsur manusia, atau umat (baca: masyarakat), rakyat atau bangsa</a:t>
            </a:r>
          </a:p>
          <a:p>
            <a:pPr>
              <a:buNone/>
            </a:pPr>
            <a:r>
              <a:rPr lang="id-ID" sz="6200" dirty="0" smtClean="0"/>
              <a:t>	c</a:t>
            </a:r>
            <a:r>
              <a:rPr lang="id-ID" sz="6200" dirty="0"/>
              <a:t>. Unsur organisasi, atau tata kerjasama, atau tata pemerintahan.</a:t>
            </a:r>
          </a:p>
          <a:p>
            <a:pPr>
              <a:buNone/>
            </a:pPr>
            <a:r>
              <a:rPr lang="id-ID" sz="6200" dirty="0" smtClean="0"/>
              <a:t>	Unsur </a:t>
            </a:r>
            <a:r>
              <a:rPr lang="id-ID" sz="6200" i="1" dirty="0"/>
              <a:t>deklaratif,</a:t>
            </a:r>
            <a:r>
              <a:rPr lang="id-ID" sz="6200" dirty="0"/>
              <a:t> dalam hal ini pengakuaan dari negara lain.</a:t>
            </a:r>
          </a:p>
          <a:p>
            <a:pPr>
              <a:buNone/>
            </a:pPr>
            <a:r>
              <a:rPr lang="id-ID" sz="6200" dirty="0" smtClean="0"/>
              <a:t>	Berbicara </a:t>
            </a:r>
            <a:r>
              <a:rPr lang="id-ID" sz="6200" dirty="0"/>
              <a:t>tentang negara dari perspektif tata negara paling tidak dapat dilihat</a:t>
            </a:r>
          </a:p>
          <a:p>
            <a:pPr>
              <a:buNone/>
            </a:pPr>
            <a:r>
              <a:rPr lang="id-ID" sz="6200" dirty="0" smtClean="0"/>
              <a:t>	dari </a:t>
            </a:r>
            <a:r>
              <a:rPr lang="id-ID" sz="6200" dirty="0"/>
              <a:t>2 (dua) pendekatan, yaitu:</a:t>
            </a:r>
          </a:p>
          <a:p>
            <a:pPr>
              <a:buNone/>
            </a:pPr>
            <a:r>
              <a:rPr lang="id-ID" sz="6200" dirty="0" smtClean="0"/>
              <a:t>	a</a:t>
            </a:r>
            <a:r>
              <a:rPr lang="id-ID" sz="6200" dirty="0"/>
              <a:t>. Negara dalam keadaan diam, yang fokus pengkajiannya terutama kepada</a:t>
            </a:r>
          </a:p>
          <a:p>
            <a:pPr>
              <a:buNone/>
            </a:pPr>
            <a:r>
              <a:rPr lang="id-ID" sz="6200" dirty="0"/>
              <a:t>	</a:t>
            </a:r>
            <a:r>
              <a:rPr lang="id-ID" sz="6200" dirty="0" smtClean="0"/>
              <a:t>    </a:t>
            </a:r>
            <a:r>
              <a:rPr lang="id-ID" sz="6200" dirty="0"/>
              <a:t>bentuk dan struktur organisasi negara</a:t>
            </a:r>
          </a:p>
          <a:p>
            <a:pPr>
              <a:buNone/>
            </a:pPr>
            <a:r>
              <a:rPr lang="id-ID" sz="6200" dirty="0" smtClean="0"/>
              <a:t>	b.Negara </a:t>
            </a:r>
            <a:r>
              <a:rPr lang="id-ID" sz="6200" dirty="0"/>
              <a:t>dalam keadaan bergerak, yang fokus pengkajiannya terutama</a:t>
            </a:r>
          </a:p>
          <a:p>
            <a:pPr>
              <a:buNone/>
            </a:pPr>
            <a:r>
              <a:rPr lang="id-ID" sz="6200" dirty="0"/>
              <a:t>	</a:t>
            </a:r>
            <a:r>
              <a:rPr lang="id-ID" sz="6200" dirty="0" smtClean="0"/>
              <a:t>    </a:t>
            </a:r>
            <a:r>
              <a:rPr lang="id-ID" sz="6200" dirty="0"/>
              <a:t>kepada mekanisme penyelenggaraan lembaga-lembaga negara, baik di pusat   </a:t>
            </a:r>
          </a:p>
          <a:p>
            <a:pPr>
              <a:buNone/>
            </a:pPr>
            <a:r>
              <a:rPr lang="id-ID" sz="6200" dirty="0"/>
              <a:t>	</a:t>
            </a:r>
            <a:r>
              <a:rPr lang="id-ID" sz="6200" dirty="0" smtClean="0"/>
              <a:t>    maupun </a:t>
            </a:r>
            <a:r>
              <a:rPr lang="id-ID" sz="6200" dirty="0"/>
              <a:t>di daerah. Pendekatan ini juga meliputi bentuk pemerintahan seperti apa    </a:t>
            </a:r>
          </a:p>
          <a:p>
            <a:pPr>
              <a:buNone/>
            </a:pPr>
            <a:r>
              <a:rPr lang="id-ID" sz="6200" dirty="0"/>
              <a:t>	</a:t>
            </a:r>
            <a:r>
              <a:rPr lang="id-ID" sz="6200" dirty="0" smtClean="0"/>
              <a:t>    </a:t>
            </a:r>
            <a:r>
              <a:rPr lang="id-ID" sz="6200" dirty="0"/>
              <a:t>yang dianggap paling tepat untuk sebuah negara.</a:t>
            </a:r>
          </a:p>
          <a:p>
            <a:endParaRPr lang="id-ID" sz="6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6102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sz="2800" dirty="0" smtClean="0"/>
              <a:t>Kedudukan dasar negara berbeda dengan kedudukan peraturan perundang-undangan karena dasar negara merupakan sumber dari peraturan perundang-undangan. Implikasi dari kedudukan dasar negara ini, maka dasar negara bersifat permanen sementara peraturan perundang-undangan bersifat fleksibel dalam arti dapat diubah sesuai dengan tuntutan zaman.</a:t>
            </a:r>
          </a:p>
          <a:p>
            <a:pPr algn="just"/>
            <a:endParaRPr lang="id-ID" sz="2800" dirty="0" smtClean="0"/>
          </a:p>
          <a:p>
            <a:pPr algn="just"/>
            <a:r>
              <a:rPr lang="id-ID" sz="2800" dirty="0" smtClean="0"/>
              <a:t>Hans Nawiasky menjelaskan bahwa dalam suatu negara yang merupakan kesatuan tatanan hukum, terdapat suatu kaidah tertinggi, yang kedudukannya lebih tinggi daripada Undang-Undang Dasar. Kaidah tertinggi dalam tatanan kesatuan hukum dalam negara disebut </a:t>
            </a:r>
            <a:r>
              <a:rPr lang="id-ID" sz="2800" i="1" dirty="0" smtClean="0"/>
              <a:t>staatsfundamentalnorm</a:t>
            </a:r>
            <a:r>
              <a:rPr lang="id-ID" sz="2800" dirty="0" smtClean="0"/>
              <a:t>, yang untuk Indonesia berupa Pancasila </a:t>
            </a:r>
          </a:p>
          <a:p>
            <a:pPr algn="just"/>
            <a:endParaRPr lang="id-ID" sz="2800" dirty="0" smtClean="0"/>
          </a:p>
          <a:p>
            <a:pPr algn="just"/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142984"/>
            <a:ext cx="8186766" cy="5181616"/>
          </a:xfrm>
        </p:spPr>
        <p:txBody>
          <a:bodyPr>
            <a:noAutofit/>
          </a:bodyPr>
          <a:lstStyle/>
          <a:p>
            <a:pPr algn="just"/>
            <a:r>
              <a:rPr lang="id-ID" sz="2400" dirty="0" smtClean="0"/>
              <a:t>Plato </a:t>
            </a:r>
            <a:r>
              <a:rPr lang="id-ID" sz="2400" dirty="0"/>
              <a:t>(Yusuf, </a:t>
            </a:r>
            <a:r>
              <a:rPr lang="id-ID" sz="2400" dirty="0" smtClean="0"/>
              <a:t>2009) berpendapat </a:t>
            </a:r>
            <a:r>
              <a:rPr lang="id-ID" sz="2400" dirty="0"/>
              <a:t>bahwa “suatu negara sebaiknya berdasarkan atas hukum </a:t>
            </a:r>
            <a:r>
              <a:rPr lang="id-ID" sz="2400" dirty="0" smtClean="0"/>
              <a:t>dalam segala </a:t>
            </a:r>
            <a:r>
              <a:rPr lang="id-ID" sz="2400" dirty="0"/>
              <a:t>hal”. </a:t>
            </a:r>
            <a:endParaRPr lang="id-ID" sz="2400" dirty="0" smtClean="0"/>
          </a:p>
          <a:p>
            <a:pPr algn="just"/>
            <a:r>
              <a:rPr lang="id-ID" sz="2400" dirty="0" smtClean="0"/>
              <a:t>Aristoteles </a:t>
            </a:r>
            <a:r>
              <a:rPr lang="id-ID" sz="2400" dirty="0"/>
              <a:t>memberikan </a:t>
            </a:r>
            <a:r>
              <a:rPr lang="id-ID" sz="2400" dirty="0" smtClean="0"/>
              <a:t>pandangannya, bahwa </a:t>
            </a:r>
            <a:r>
              <a:rPr lang="id-ID" sz="2400" dirty="0"/>
              <a:t>“suatu negara yang baik adalah negara yang diperintahkan </a:t>
            </a:r>
            <a:r>
              <a:rPr lang="id-ID" sz="2400" dirty="0" smtClean="0"/>
              <a:t>oleh konstitusi </a:t>
            </a:r>
            <a:r>
              <a:rPr lang="id-ID" sz="2400" dirty="0"/>
              <a:t>dan kedaulatan hukum”. Sebagai suatu ketentuan peraturan </a:t>
            </a:r>
            <a:r>
              <a:rPr lang="id-ID" sz="2400" dirty="0" smtClean="0"/>
              <a:t>yang mengikat</a:t>
            </a:r>
            <a:r>
              <a:rPr lang="id-ID" sz="2400" dirty="0"/>
              <a:t>, norma hukum memiliki sifat yang berjenjang atau bertingkat</a:t>
            </a:r>
            <a:r>
              <a:rPr lang="id-ID" sz="2400" dirty="0" smtClean="0"/>
              <a:t>.</a:t>
            </a:r>
            <a:endParaRPr lang="id-ID" sz="2400" dirty="0"/>
          </a:p>
          <a:p>
            <a:pPr algn="just"/>
            <a:r>
              <a:rPr lang="id-ID" sz="2400" dirty="0" smtClean="0"/>
              <a:t>Dasar </a:t>
            </a:r>
            <a:r>
              <a:rPr lang="id-ID" sz="2400" dirty="0"/>
              <a:t>negara merupakan suatu norma dasar </a:t>
            </a:r>
            <a:r>
              <a:rPr lang="id-ID" sz="2400" dirty="0" smtClean="0"/>
              <a:t>dalam penyelenggaraan </a:t>
            </a:r>
            <a:r>
              <a:rPr lang="id-ID" sz="2400" dirty="0"/>
              <a:t>bernegara yang menjadi sumber dari segala sumber </a:t>
            </a:r>
            <a:r>
              <a:rPr lang="id-ID" sz="2400" dirty="0" smtClean="0"/>
              <a:t>hukum sekaligus </a:t>
            </a:r>
            <a:r>
              <a:rPr lang="id-ID" sz="2400" dirty="0"/>
              <a:t>sebagai cita hukum (</a:t>
            </a:r>
            <a:r>
              <a:rPr lang="id-ID" sz="2400" i="1" dirty="0"/>
              <a:t>rechtsidee</a:t>
            </a:r>
            <a:r>
              <a:rPr lang="id-ID" sz="2400" dirty="0"/>
              <a:t>), baik tertulis maupun tidak </a:t>
            </a:r>
            <a:r>
              <a:rPr lang="id-ID" sz="2400" dirty="0" smtClean="0"/>
              <a:t>tertulis dalam </a:t>
            </a:r>
            <a:r>
              <a:rPr lang="id-ID" sz="2400" dirty="0"/>
              <a:t>suatu negara.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643966" cy="5610244"/>
          </a:xfrm>
        </p:spPr>
        <p:txBody>
          <a:bodyPr>
            <a:normAutofit fontScale="92500" lnSpcReduction="10000"/>
          </a:bodyPr>
          <a:lstStyle/>
          <a:p>
            <a:r>
              <a:rPr lang="id-ID" dirty="0"/>
              <a:t>Prinsip bahwa norma hukum itu bertingkat dan berjenjang, </a:t>
            </a:r>
            <a:r>
              <a:rPr lang="id-ID" dirty="0" smtClean="0"/>
              <a:t>termanifestasikan dalam </a:t>
            </a:r>
            <a:r>
              <a:rPr lang="id-ID" dirty="0"/>
              <a:t>Undang-Undang Nomor 12 tahun 2011 tentang </a:t>
            </a:r>
            <a:r>
              <a:rPr lang="id-ID" dirty="0" smtClean="0"/>
              <a:t>Pembentukan Peraturan </a:t>
            </a:r>
            <a:r>
              <a:rPr lang="id-ID" dirty="0"/>
              <a:t>Perundang-undangan yang tercermin pada pasal 7 </a:t>
            </a:r>
            <a:r>
              <a:rPr lang="id-ID" dirty="0" smtClean="0"/>
              <a:t>yang menyebutkan </a:t>
            </a:r>
            <a:r>
              <a:rPr lang="id-ID" dirty="0"/>
              <a:t>jenis dan hierarki </a:t>
            </a:r>
            <a:r>
              <a:rPr lang="id-ID" dirty="0" smtClean="0"/>
              <a:t>Peratura Perundang-undangan</a:t>
            </a:r>
            <a:r>
              <a:rPr lang="id-ID" dirty="0"/>
              <a:t>, </a:t>
            </a:r>
            <a:r>
              <a:rPr lang="id-ID" dirty="0" smtClean="0"/>
              <a:t>yaitu sebagai </a:t>
            </a:r>
            <a:r>
              <a:rPr lang="id-ID" dirty="0"/>
              <a:t>berikut:</a:t>
            </a:r>
          </a:p>
          <a:p>
            <a:pPr>
              <a:buNone/>
            </a:pPr>
            <a:r>
              <a:rPr lang="id-ID" dirty="0" smtClean="0"/>
              <a:t>	a</a:t>
            </a:r>
            <a:r>
              <a:rPr lang="id-ID" dirty="0"/>
              <a:t>. Undang-Undang Dasar Negara Republik Indonesia Tahun </a:t>
            </a:r>
            <a:endParaRPr lang="id-ID" dirty="0" smtClean="0"/>
          </a:p>
          <a:p>
            <a:pPr>
              <a:buNone/>
            </a:pPr>
            <a:r>
              <a:rPr lang="id-ID" dirty="0" smtClean="0"/>
              <a:t>        1945</a:t>
            </a:r>
            <a:r>
              <a:rPr lang="id-ID" dirty="0"/>
              <a:t>;</a:t>
            </a:r>
          </a:p>
          <a:p>
            <a:pPr>
              <a:buNone/>
            </a:pPr>
            <a:r>
              <a:rPr lang="id-ID" dirty="0" smtClean="0"/>
              <a:t>	b</a:t>
            </a:r>
            <a:r>
              <a:rPr lang="id-ID" dirty="0"/>
              <a:t>. Ketetapan Majelis Permusyawaratan Rakyat;</a:t>
            </a:r>
          </a:p>
          <a:p>
            <a:pPr>
              <a:buNone/>
            </a:pPr>
            <a:r>
              <a:rPr lang="id-ID" dirty="0" smtClean="0"/>
              <a:t>	c</a:t>
            </a:r>
            <a:r>
              <a:rPr lang="id-ID" dirty="0"/>
              <a:t>. Undang-Undang/Peraturan Pemerintah Pengganti </a:t>
            </a:r>
            <a:r>
              <a:rPr lang="id-ID" dirty="0" smtClean="0"/>
              <a:t>Undang-</a:t>
            </a:r>
          </a:p>
          <a:p>
            <a:pPr>
              <a:buNone/>
            </a:pPr>
            <a:r>
              <a:rPr lang="id-ID" dirty="0" smtClean="0"/>
              <a:t>        Undang</a:t>
            </a:r>
            <a:r>
              <a:rPr lang="id-ID" dirty="0"/>
              <a:t>;</a:t>
            </a:r>
          </a:p>
          <a:p>
            <a:pPr>
              <a:buNone/>
            </a:pPr>
            <a:r>
              <a:rPr lang="id-ID" dirty="0" smtClean="0"/>
              <a:t>	d</a:t>
            </a:r>
            <a:r>
              <a:rPr lang="id-ID" dirty="0"/>
              <a:t>. Peraturan Pemerintah;</a:t>
            </a:r>
          </a:p>
          <a:p>
            <a:pPr>
              <a:buNone/>
            </a:pPr>
            <a:r>
              <a:rPr lang="id-ID" dirty="0" smtClean="0"/>
              <a:t>	e</a:t>
            </a:r>
            <a:r>
              <a:rPr lang="id-ID" dirty="0"/>
              <a:t>. Peraturan Presiden;</a:t>
            </a:r>
          </a:p>
          <a:p>
            <a:pPr>
              <a:buNone/>
            </a:pPr>
            <a:r>
              <a:rPr lang="id-ID" dirty="0" smtClean="0"/>
              <a:t>	f</a:t>
            </a:r>
            <a:r>
              <a:rPr lang="id-ID" dirty="0"/>
              <a:t>. Peraturan Daerah Provinsi; dan</a:t>
            </a:r>
          </a:p>
          <a:p>
            <a:pPr>
              <a:buNone/>
            </a:pPr>
            <a:r>
              <a:rPr lang="id-ID" dirty="0" smtClean="0"/>
              <a:t>	g</a:t>
            </a:r>
            <a:r>
              <a:rPr lang="id-ID" dirty="0"/>
              <a:t>. Peraturan Daerah Kabupaten/Kota.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14356"/>
            <a:ext cx="8115328" cy="56102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Urgensi Pancasila sebagai Dasar Negara</a:t>
            </a:r>
          </a:p>
          <a:p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Soekarno melukiskan urgensi Pancasila bagi bangsa Indonesia secara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ringkas tetapi </a:t>
            </a:r>
            <a:r>
              <a:rPr lang="id-ID" sz="2800" dirty="0">
                <a:latin typeface="Times New Roman" pitchFamily="18" charset="0"/>
                <a:cs typeface="Times New Roman" pitchFamily="18" charset="0"/>
              </a:rPr>
              <a:t>meyakinkan, sebagai berikut:</a:t>
            </a:r>
          </a:p>
          <a:p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Pancasila adalah Weltanschauung, satu dasar falsafah, Pancasila adalah satu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pemersatu 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bangsa yang juga pada hakikatnya satu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alat mempersatukan dalam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perjuangan yaitu 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terutama imperialisme. Perjuangan suatu bangsa, perjuangan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melawan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imperialisme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, perjuangan mencapai kemerdekaan, perjuangan sesuatu bangsa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yang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membawa </a:t>
            </a:r>
            <a:r>
              <a:rPr lang="id-ID" sz="2800" i="1" dirty="0">
                <a:latin typeface="Times New Roman" pitchFamily="18" charset="0"/>
                <a:cs typeface="Times New Roman" pitchFamily="18" charset="0"/>
              </a:rPr>
              <a:t>corak sendiri-sendiri</a:t>
            </a:r>
            <a:r>
              <a:rPr lang="id-ID" sz="2800" i="1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id-ID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04088"/>
            <a:ext cx="8329642" cy="45719"/>
          </a:xfrm>
        </p:spPr>
        <p:txBody>
          <a:bodyPr>
            <a:normAutofit fontScale="90000"/>
          </a:bodyPr>
          <a:lstStyle/>
          <a:p>
            <a:r>
              <a:rPr lang="id-ID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id-ID" sz="5400" dirty="0" smtClean="0">
                <a:latin typeface="Times New Roman" pitchFamily="18" charset="0"/>
                <a:cs typeface="Times New Roman" pitchFamily="18" charset="0"/>
              </a:rPr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6102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id-ID" b="1" dirty="0" smtClean="0"/>
              <a:t>	Makna </a:t>
            </a:r>
            <a:r>
              <a:rPr lang="id-ID" b="1" dirty="0"/>
              <a:t>dan Pentingnya Pancasila </a:t>
            </a:r>
            <a:r>
              <a:rPr lang="id-ID" b="1" dirty="0" smtClean="0"/>
              <a:t>                            sebagaiDasar Negara</a:t>
            </a:r>
            <a:endParaRPr lang="id-ID" dirty="0"/>
          </a:p>
          <a:p>
            <a:pPr algn="just"/>
            <a:r>
              <a:rPr lang="id-ID" dirty="0">
                <a:latin typeface="Times New Roman" pitchFamily="18" charset="0"/>
                <a:cs typeface="Times New Roman" pitchFamily="18" charset="0"/>
              </a:rPr>
              <a:t>Pancasila sebagai dasar negara berarti setiap sendi-sendi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ketatanegaraa pada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negara Republik Indonesia harus berlandaskan dan/atau harus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sesuai dengan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nilai-nilai Pancasila. Hal tersebut bermakna, antara lain bahwa,</a:t>
            </a:r>
          </a:p>
          <a:p>
            <a:pPr algn="just"/>
            <a:r>
              <a:rPr lang="id-ID" dirty="0">
                <a:latin typeface="Times New Roman" pitchFamily="18" charset="0"/>
                <a:cs typeface="Times New Roman" pitchFamily="18" charset="0"/>
              </a:rPr>
              <a:t>Pancasila harus senantiasa menjadi ruh atau spirit yang menjiwai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kegiatan membentuk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negara seperti kegiatan mengamandemen UUD dan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menjiwai segala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urusan penyelenggaraan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negara</a:t>
            </a:r>
          </a:p>
          <a:p>
            <a:pPr algn="just"/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dirty="0">
                <a:latin typeface="Times New Roman" pitchFamily="18" charset="0"/>
                <a:cs typeface="Times New Roman" pitchFamily="18" charset="0"/>
              </a:rPr>
              <a:t>Urgensi Pancasila sebagai dasar negara, yaitu: 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para pejabat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publik dalam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menyelenggarakan negara tidak kehilangan arah, dan </a:t>
            </a:r>
            <a:endParaRPr lang="id-ID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AutoNum type="arabicParenR"/>
            </a:pP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 agar partisipasi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aktif seluruh warga negara dalam proses pembangunan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dalam berbagai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bidang kehidupan bangsa dijiwai oleh nilai-nilai Pancasila.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Dengan demikian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, pada gilirannya nanti cita-cita dan tujuan negara dapat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diwujudkan sehingga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secara bertahap dapat diwujudkan masyarakat yang makmur </a:t>
            </a:r>
            <a:r>
              <a:rPr lang="id-ID" dirty="0" smtClean="0">
                <a:latin typeface="Times New Roman" pitchFamily="18" charset="0"/>
                <a:cs typeface="Times New Roman" pitchFamily="18" charset="0"/>
              </a:rPr>
              <a:t>dalam keadilan </a:t>
            </a:r>
            <a:r>
              <a:rPr lang="id-ID" dirty="0">
                <a:latin typeface="Times New Roman" pitchFamily="18" charset="0"/>
                <a:cs typeface="Times New Roman" pitchFamily="18" charset="0"/>
              </a:rPr>
              <a:t>dan masyarakat yang adil dalam kemakmuran.</a:t>
            </a:r>
          </a:p>
          <a:p>
            <a:pPr algn="just"/>
            <a:endParaRPr lang="id-ID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654032"/>
          </a:xfrm>
        </p:spPr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/>
            </a:r>
            <a:br>
              <a:rPr lang="id-ID" b="1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928670"/>
            <a:ext cx="8258204" cy="5197493"/>
          </a:xfrm>
        </p:spPr>
        <p:txBody>
          <a:bodyPr>
            <a:normAutofit fontScale="25000" lnSpcReduction="20000"/>
          </a:bodyPr>
          <a:lstStyle/>
          <a:p>
            <a:endParaRPr lang="id-ID" dirty="0"/>
          </a:p>
          <a:p>
            <a:pPr>
              <a:buNone/>
            </a:pPr>
            <a:r>
              <a:rPr lang="id-ID" sz="800" b="1" dirty="0" smtClean="0"/>
              <a:t>TUJUAN NEGARA</a:t>
            </a:r>
            <a:r>
              <a:rPr lang="id-ID" sz="800" dirty="0" smtClean="0"/>
              <a:t/>
            </a:r>
            <a:br>
              <a:rPr lang="id-ID" sz="800" dirty="0" smtClean="0"/>
            </a:br>
            <a:endParaRPr lang="id-ID" sz="8000" dirty="0" smtClean="0"/>
          </a:p>
          <a:p>
            <a:pPr>
              <a:buNone/>
            </a:pPr>
            <a:endParaRPr lang="id-ID" sz="8000" dirty="0" smtClean="0"/>
          </a:p>
          <a:p>
            <a:pPr>
              <a:buNone/>
            </a:pPr>
            <a:r>
              <a:rPr lang="id-ID" sz="8000" dirty="0" smtClean="0"/>
              <a:t>	Teori </a:t>
            </a:r>
            <a:r>
              <a:rPr lang="id-ID" sz="8000" dirty="0"/>
              <a:t>Kepastian Hidup, Keamanan, dan Ketertiban sebagai Tujuan Negara</a:t>
            </a:r>
          </a:p>
          <a:p>
            <a:pPr>
              <a:buNone/>
            </a:pPr>
            <a:r>
              <a:rPr lang="id-ID" sz="8000" b="1" dirty="0" smtClean="0"/>
              <a:t>1</a:t>
            </a:r>
            <a:r>
              <a:rPr lang="id-ID" sz="8000" b="1" dirty="0"/>
              <a:t>. </a:t>
            </a:r>
            <a:r>
              <a:rPr lang="id-ID" sz="8000" b="1" dirty="0" smtClean="0"/>
              <a:t> Dante Alleghieri </a:t>
            </a:r>
            <a:r>
              <a:rPr lang="id-ID" sz="8000" dirty="0" smtClean="0"/>
              <a:t>(Filsuf </a:t>
            </a:r>
            <a:r>
              <a:rPr lang="id-ID" sz="8000" dirty="0"/>
              <a:t>Italia, abad </a:t>
            </a:r>
            <a:r>
              <a:rPr lang="id-ID" sz="8000" dirty="0" smtClean="0"/>
              <a:t>13-14M</a:t>
            </a:r>
            <a:r>
              <a:rPr lang="id-ID" sz="8000" dirty="0"/>
              <a:t>)</a:t>
            </a:r>
          </a:p>
          <a:p>
            <a:pPr>
              <a:buNone/>
            </a:pPr>
            <a:r>
              <a:rPr lang="id-ID" sz="8000" dirty="0" smtClean="0"/>
              <a:t>	Manusia </a:t>
            </a:r>
            <a:r>
              <a:rPr lang="id-ID" sz="8000" dirty="0"/>
              <a:t>hanya dapat menjalankan </a:t>
            </a:r>
            <a:r>
              <a:rPr lang="id-ID" sz="8000" dirty="0" smtClean="0"/>
              <a:t>kewajibandengan </a:t>
            </a:r>
            <a:r>
              <a:rPr lang="id-ID" sz="8000" dirty="0"/>
              <a:t>baik serta mencapai tujuan yang tinggi </a:t>
            </a:r>
            <a:r>
              <a:rPr lang="id-ID" sz="8000" dirty="0" smtClean="0"/>
              <a:t>di dalam </a:t>
            </a:r>
            <a:r>
              <a:rPr lang="id-ID" sz="8000" dirty="0"/>
              <a:t>keadaan damai. Oleh karena itu, </a:t>
            </a:r>
            <a:r>
              <a:rPr lang="id-ID" sz="8000" dirty="0" smtClean="0"/>
              <a:t>perdamaianmenjadi </a:t>
            </a:r>
            <a:r>
              <a:rPr lang="id-ID" sz="8000" dirty="0"/>
              <a:t>kepentingan setiap orang. Raja </a:t>
            </a:r>
            <a:r>
              <a:rPr lang="id-ID" sz="8000" dirty="0" smtClean="0"/>
              <a:t>haruslah seorang </a:t>
            </a:r>
            <a:r>
              <a:rPr lang="id-ID" sz="8000" dirty="0"/>
              <a:t>yang paling baik kemauannya dan </a:t>
            </a:r>
            <a:r>
              <a:rPr lang="id-ID" sz="8000" dirty="0" smtClean="0"/>
              <a:t>paling besar </a:t>
            </a:r>
            <a:r>
              <a:rPr lang="id-ID" sz="8000" dirty="0"/>
              <a:t>kemampuannya karena ia harus </a:t>
            </a:r>
            <a:r>
              <a:rPr lang="id-ID" sz="8000" dirty="0" smtClean="0"/>
              <a:t>dapat mewujudkan </a:t>
            </a:r>
            <a:r>
              <a:rPr lang="id-ID" sz="8000" dirty="0"/>
              <a:t>keadilan di antara umat manusia.</a:t>
            </a:r>
          </a:p>
          <a:p>
            <a:pPr>
              <a:buNone/>
            </a:pPr>
            <a:r>
              <a:rPr lang="id-ID" sz="8000" b="1" dirty="0" smtClean="0"/>
              <a:t>2</a:t>
            </a:r>
            <a:r>
              <a:rPr lang="id-ID" sz="8000" b="1" dirty="0"/>
              <a:t>. Thomas </a:t>
            </a:r>
            <a:r>
              <a:rPr lang="id-ID" sz="8000" b="1" dirty="0" smtClean="0"/>
              <a:t>Hobbes </a:t>
            </a:r>
            <a:r>
              <a:rPr lang="id-ID" sz="8000" dirty="0" smtClean="0"/>
              <a:t>(1588-1679</a:t>
            </a:r>
            <a:r>
              <a:rPr lang="id-ID" sz="8000" dirty="0"/>
              <a:t>)</a:t>
            </a:r>
          </a:p>
          <a:p>
            <a:pPr>
              <a:buNone/>
            </a:pPr>
            <a:r>
              <a:rPr lang="id-ID" sz="8000" dirty="0" smtClean="0"/>
              <a:t>	Perdamaian </a:t>
            </a:r>
            <a:r>
              <a:rPr lang="id-ID" sz="8000" dirty="0"/>
              <a:t>adalah unsur yang menjadi </a:t>
            </a:r>
            <a:r>
              <a:rPr lang="id-ID" sz="8000" dirty="0" smtClean="0"/>
              <a:t>hakikat tujuan </a:t>
            </a:r>
            <a:r>
              <a:rPr lang="id-ID" sz="8000" dirty="0"/>
              <a:t>negara. Demi keamanan dan </a:t>
            </a:r>
            <a:r>
              <a:rPr lang="id-ID" sz="8000" dirty="0" smtClean="0"/>
              <a:t>ketertiban, maka </a:t>
            </a:r>
            <a:r>
              <a:rPr lang="id-ID" sz="8000" dirty="0"/>
              <a:t>manusia melepaskan dan melebur</a:t>
            </a:r>
          </a:p>
          <a:p>
            <a:pPr>
              <a:buNone/>
            </a:pPr>
            <a:r>
              <a:rPr lang="id-ID" sz="8000" dirty="0" smtClean="0"/>
              <a:t>	kemerdekaannya </a:t>
            </a:r>
            <a:r>
              <a:rPr lang="id-ID" sz="8000" dirty="0"/>
              <a:t>ke dalam kemerdekaan </a:t>
            </a:r>
            <a:r>
              <a:rPr lang="id-ID" sz="8000" dirty="0" smtClean="0"/>
              <a:t>umum, yaitu </a:t>
            </a:r>
            <a:r>
              <a:rPr lang="id-ID" sz="8000" dirty="0"/>
              <a:t>negara.</a:t>
            </a:r>
          </a:p>
          <a:p>
            <a:pPr>
              <a:buNone/>
            </a:pPr>
            <a:r>
              <a:rPr lang="id-ID" sz="8000" b="1" dirty="0" smtClean="0"/>
              <a:t>3</a:t>
            </a:r>
            <a:r>
              <a:rPr lang="id-ID" sz="8000" b="1" dirty="0"/>
              <a:t>. Theodore </a:t>
            </a:r>
            <a:r>
              <a:rPr lang="id-ID" sz="8000" b="1" dirty="0" smtClean="0"/>
              <a:t>Roosevelt </a:t>
            </a:r>
            <a:r>
              <a:rPr lang="id-ID" sz="8000" dirty="0" smtClean="0"/>
              <a:t>(Presiden Amerika Serikat)</a:t>
            </a:r>
          </a:p>
          <a:p>
            <a:pPr>
              <a:buNone/>
            </a:pPr>
            <a:r>
              <a:rPr lang="id-ID" sz="8000" i="1" dirty="0"/>
              <a:t>	</a:t>
            </a:r>
            <a:r>
              <a:rPr lang="id-ID" sz="8000" i="1" dirty="0" smtClean="0"/>
              <a:t>In </a:t>
            </a:r>
            <a:r>
              <a:rPr lang="id-ID" sz="8000" i="1" dirty="0"/>
              <a:t>case of a choise between order and justice I </a:t>
            </a:r>
            <a:r>
              <a:rPr lang="id-ID" sz="8000" i="1" dirty="0" smtClean="0"/>
              <a:t>will be </a:t>
            </a:r>
            <a:r>
              <a:rPr lang="id-ID" sz="8000" i="1" dirty="0"/>
              <a:t>on the side of order </a:t>
            </a:r>
            <a:r>
              <a:rPr lang="id-ID" sz="8000" dirty="0"/>
              <a:t>(apabila saya harus </a:t>
            </a:r>
            <a:r>
              <a:rPr lang="id-ID" sz="8000" dirty="0" smtClean="0"/>
              <a:t>memilih antara </a:t>
            </a:r>
            <a:r>
              <a:rPr lang="id-ID" sz="8000" dirty="0"/>
              <a:t>ketertiban dan keadilan, maka saya </a:t>
            </a:r>
            <a:r>
              <a:rPr lang="id-ID" sz="8000" dirty="0" smtClean="0"/>
              <a:t>akan memilih </a:t>
            </a:r>
            <a:r>
              <a:rPr lang="id-ID" sz="8000" dirty="0"/>
              <a:t>ketertiban</a:t>
            </a:r>
            <a:r>
              <a:rPr lang="id-ID" sz="8000" dirty="0" smtClean="0"/>
              <a:t>).</a:t>
            </a:r>
            <a:endParaRPr lang="id-ID" sz="8000" dirty="0"/>
          </a:p>
        </p:txBody>
      </p:sp>
      <p:sp>
        <p:nvSpPr>
          <p:cNvPr id="4" name="Rectangle 3"/>
          <p:cNvSpPr/>
          <p:nvPr/>
        </p:nvSpPr>
        <p:spPr>
          <a:xfrm>
            <a:off x="206375" y="637175"/>
            <a:ext cx="2286000" cy="7017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id-ID" dirty="0" smtClean="0">
              <a:solidFill>
                <a:prstClr val="black"/>
              </a:solidFill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id-ID" b="1" dirty="0" smtClean="0">
                <a:solidFill>
                  <a:prstClr val="black"/>
                </a:solidFill>
              </a:rPr>
              <a:t>TUJUAN NEGARA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04088"/>
            <a:ext cx="8186766" cy="581772"/>
          </a:xfrm>
        </p:spPr>
        <p:txBody>
          <a:bodyPr>
            <a:normAutofit fontScale="90000"/>
          </a:bodyPr>
          <a:lstStyle/>
          <a:p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/>
            </a:r>
            <a:br>
              <a:rPr lang="id-ID" sz="3100" dirty="0" smtClean="0"/>
            </a:br>
            <a:r>
              <a:rPr lang="id-ID" sz="3100" dirty="0" smtClean="0"/>
              <a:t/>
            </a:r>
            <a:br>
              <a:rPr lang="id-ID" sz="3100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14356"/>
            <a:ext cx="8501122" cy="6143644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id-ID" sz="2800" dirty="0" smtClean="0"/>
              <a:t>Teori Kekuatan dan Kekuasaan sebagai Tujuan Negara</a:t>
            </a:r>
            <a:r>
              <a:rPr lang="id-ID" sz="2000" dirty="0" smtClean="0"/>
              <a:t/>
            </a:r>
            <a:br>
              <a:rPr lang="id-ID" sz="2000" dirty="0" smtClean="0"/>
            </a:br>
            <a:endParaRPr lang="id-ID" sz="2000" dirty="0" smtClean="0"/>
          </a:p>
          <a:p>
            <a:pPr marL="457200" indent="-457200">
              <a:buNone/>
            </a:pPr>
            <a:r>
              <a:rPr lang="id-ID" sz="2000" dirty="0" smtClean="0"/>
              <a:t>1</a:t>
            </a:r>
            <a:r>
              <a:rPr lang="id-ID" sz="2000" b="1" dirty="0" smtClean="0"/>
              <a:t>.  Shan Yang</a:t>
            </a:r>
            <a:r>
              <a:rPr lang="id-ID" sz="2000" dirty="0" smtClean="0"/>
              <a:t> (Pujangga </a:t>
            </a:r>
            <a:r>
              <a:rPr lang="id-ID" sz="2000" dirty="0"/>
              <a:t>Filsuf </a:t>
            </a:r>
            <a:r>
              <a:rPr lang="id-ID" sz="2000" dirty="0" smtClean="0"/>
              <a:t>Cina, 4-3 SM)</a:t>
            </a:r>
          </a:p>
          <a:p>
            <a:pPr marL="457200" indent="-457200">
              <a:buNone/>
            </a:pPr>
            <a:r>
              <a:rPr lang="id-ID" sz="2000" dirty="0" smtClean="0"/>
              <a:t>    Satu-satunya </a:t>
            </a:r>
            <a:r>
              <a:rPr lang="id-ID" sz="2000" dirty="0"/>
              <a:t>tujuan bagi raja ialah membuat </a:t>
            </a:r>
            <a:r>
              <a:rPr lang="id-ID" sz="2000" dirty="0" smtClean="0"/>
              <a:t>negara kuat </a:t>
            </a:r>
            <a:r>
              <a:rPr lang="id-ID" sz="2000" dirty="0"/>
              <a:t>dan </a:t>
            </a:r>
            <a:r>
              <a:rPr lang="id-ID" sz="2000" dirty="0" smtClean="0"/>
              <a:t>berkuasa. </a:t>
            </a:r>
          </a:p>
          <a:p>
            <a:pPr marL="457200" indent="-457200">
              <a:buNone/>
            </a:pPr>
            <a:r>
              <a:rPr lang="id-ID" sz="2000" dirty="0" smtClean="0"/>
              <a:t>    Hal </a:t>
            </a:r>
            <a:r>
              <a:rPr lang="id-ID" sz="2000" dirty="0"/>
              <a:t>ini hanya mungkin </a:t>
            </a:r>
            <a:r>
              <a:rPr lang="id-ID" sz="2000" dirty="0" smtClean="0"/>
              <a:t>dicapai dengan </a:t>
            </a:r>
            <a:r>
              <a:rPr lang="id-ID" sz="2000" dirty="0"/>
              <a:t>memiliki tentara yang besar </a:t>
            </a:r>
            <a:r>
              <a:rPr lang="id-ID" sz="2000" dirty="0" smtClean="0"/>
              <a:t>dan </a:t>
            </a:r>
          </a:p>
          <a:p>
            <a:pPr marL="457200" indent="-457200">
              <a:buNone/>
            </a:pPr>
            <a:r>
              <a:rPr lang="id-ID" sz="2000" dirty="0" smtClean="0"/>
              <a:t>    kuat</a:t>
            </a:r>
            <a:r>
              <a:rPr lang="id-ID" sz="2000" dirty="0"/>
              <a:t>.</a:t>
            </a:r>
          </a:p>
          <a:p>
            <a:pPr>
              <a:buNone/>
            </a:pPr>
            <a:r>
              <a:rPr lang="id-ID" sz="2000" b="1" dirty="0"/>
              <a:t>2. Nicollo </a:t>
            </a:r>
            <a:r>
              <a:rPr lang="id-ID" sz="2000" b="1" dirty="0" smtClean="0"/>
              <a:t>Machiavelli </a:t>
            </a:r>
            <a:r>
              <a:rPr lang="id-ID" sz="2000" dirty="0" smtClean="0"/>
              <a:t>(1469-1527</a:t>
            </a:r>
            <a:r>
              <a:rPr lang="id-ID" sz="2000" dirty="0"/>
              <a:t>)</a:t>
            </a:r>
          </a:p>
          <a:p>
            <a:pPr>
              <a:buNone/>
            </a:pPr>
            <a:r>
              <a:rPr lang="id-ID" sz="2000" dirty="0" smtClean="0"/>
              <a:t>	Raja </a:t>
            </a:r>
            <a:r>
              <a:rPr lang="id-ID" sz="2000" dirty="0"/>
              <a:t>harus tahu bahwa ia senantiasa dikelilingi </a:t>
            </a:r>
            <a:r>
              <a:rPr lang="id-ID" sz="2000" dirty="0" smtClean="0"/>
              <a:t>oleh orang-orang </a:t>
            </a:r>
            <a:r>
              <a:rPr lang="id-ID" sz="2000" dirty="0"/>
              <a:t>yang selalu mengintai kelemahan </a:t>
            </a:r>
            <a:r>
              <a:rPr lang="id-ID" sz="2000" dirty="0" smtClean="0"/>
              <a:t>dan menunggu </a:t>
            </a:r>
            <a:r>
              <a:rPr lang="id-ID" sz="2000" dirty="0"/>
              <a:t>kesempatan menerkam atau </a:t>
            </a:r>
            <a:r>
              <a:rPr lang="id-ID" sz="2000" dirty="0" smtClean="0"/>
              <a:t>merebut kedudukannya</a:t>
            </a:r>
            <a:r>
              <a:rPr lang="id-ID" sz="2000" dirty="0"/>
              <a:t>, maka raja haruslah menyusun </a:t>
            </a:r>
            <a:r>
              <a:rPr lang="id-ID" sz="2000" dirty="0" smtClean="0"/>
              <a:t>dan menambah </a:t>
            </a:r>
            <a:r>
              <a:rPr lang="id-ID" sz="2000" dirty="0"/>
              <a:t>kekuatan terus menerus.</a:t>
            </a:r>
          </a:p>
          <a:p>
            <a:pPr>
              <a:buNone/>
            </a:pPr>
            <a:r>
              <a:rPr lang="id-ID" sz="2000" b="1" dirty="0"/>
              <a:t>3. Fridriech </a:t>
            </a:r>
            <a:r>
              <a:rPr lang="id-ID" sz="2000" b="1" dirty="0" smtClean="0"/>
              <a:t>Nietzsche </a:t>
            </a:r>
            <a:r>
              <a:rPr lang="id-ID" sz="2000" dirty="0" smtClean="0"/>
              <a:t>( </a:t>
            </a:r>
            <a:r>
              <a:rPr lang="id-ID" sz="2000" dirty="0"/>
              <a:t>1844-1900)</a:t>
            </a:r>
          </a:p>
          <a:p>
            <a:pPr>
              <a:buNone/>
            </a:pPr>
            <a:r>
              <a:rPr lang="id-ID" sz="2000" dirty="0" smtClean="0"/>
              <a:t>	Tujuan </a:t>
            </a:r>
            <a:r>
              <a:rPr lang="id-ID" sz="2000" dirty="0"/>
              <a:t>hidup umat manusia ialah penjelmaan </a:t>
            </a:r>
            <a:r>
              <a:rPr lang="id-ID" sz="2000" dirty="0" smtClean="0"/>
              <a:t>tokoh pilihan </a:t>
            </a:r>
            <a:r>
              <a:rPr lang="id-ID" sz="2000" dirty="0"/>
              <a:t>dari mereka yang paling sempurna atau </a:t>
            </a:r>
            <a:r>
              <a:rPr lang="id-ID" sz="2000" dirty="0" smtClean="0"/>
              <a:t>maha manusia </a:t>
            </a:r>
            <a:r>
              <a:rPr lang="id-ID" sz="2000" dirty="0"/>
              <a:t>(</a:t>
            </a:r>
            <a:r>
              <a:rPr lang="id-ID" sz="2000" i="1" dirty="0"/>
              <a:t>ubermensch</a:t>
            </a:r>
            <a:r>
              <a:rPr lang="id-ID" sz="2000" dirty="0"/>
              <a:t>). Hidup itu adalah </a:t>
            </a:r>
            <a:r>
              <a:rPr lang="id-ID" sz="2000" dirty="0" smtClean="0"/>
              <a:t>serba perkembangan</a:t>
            </a:r>
            <a:r>
              <a:rPr lang="id-ID" sz="2000" dirty="0"/>
              <a:t>, serba memenangkan </a:t>
            </a:r>
            <a:r>
              <a:rPr lang="id-ID" sz="2000" dirty="0" smtClean="0"/>
              <a:t>dan menaklukan</a:t>
            </a:r>
            <a:r>
              <a:rPr lang="id-ID" sz="2000" dirty="0"/>
              <a:t>, serba meningkat terus ke atas.</a:t>
            </a:r>
          </a:p>
          <a:p>
            <a:endParaRPr lang="id-ID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704088"/>
            <a:ext cx="8115328" cy="36745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1480"/>
            <a:ext cx="8401080" cy="555468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sz="9600" b="1" dirty="0" smtClean="0"/>
              <a:t>Kemedekaan sebagai Tujuan Negara</a:t>
            </a:r>
            <a:r>
              <a:rPr lang="id-ID" sz="800" dirty="0" smtClean="0"/>
              <a:t/>
            </a:r>
            <a:br>
              <a:rPr lang="id-ID" sz="800" dirty="0" smtClean="0"/>
            </a:br>
            <a:endParaRPr lang="id-ID" sz="9600" dirty="0" smtClean="0"/>
          </a:p>
          <a:p>
            <a:pPr>
              <a:buNone/>
            </a:pPr>
            <a:r>
              <a:rPr lang="id-ID" sz="9600" dirty="0" smtClean="0"/>
              <a:t>1. </a:t>
            </a:r>
            <a:r>
              <a:rPr lang="id-ID" sz="9600" b="1" dirty="0" smtClean="0"/>
              <a:t>Herbert Spencer </a:t>
            </a:r>
            <a:r>
              <a:rPr lang="id-ID" sz="9600" dirty="0" smtClean="0"/>
              <a:t>(1820-1903)</a:t>
            </a:r>
          </a:p>
          <a:p>
            <a:pPr>
              <a:buNone/>
            </a:pPr>
            <a:r>
              <a:rPr lang="id-ID" sz="9600" dirty="0" smtClean="0"/>
              <a:t>     Negara itu tak lain adalah alat bagi manusia untuk memperoleh lebih banyak kemerdekaan daripada yang dimilikinya sebelum adanya negara. Jadi, negara itu adalah alat untuk menegakkan kemerdekaan.</a:t>
            </a:r>
          </a:p>
          <a:p>
            <a:pPr>
              <a:buNone/>
            </a:pPr>
            <a:r>
              <a:rPr lang="id-ID" sz="9600" dirty="0" smtClean="0"/>
              <a:t>2. </a:t>
            </a:r>
            <a:r>
              <a:rPr lang="id-ID" sz="9600" b="1" dirty="0" smtClean="0"/>
              <a:t>Immanuel Kant </a:t>
            </a:r>
            <a:r>
              <a:rPr lang="id-ID" sz="9600" dirty="0" smtClean="0"/>
              <a:t>(1724-1804)</a:t>
            </a:r>
          </a:p>
          <a:p>
            <a:pPr>
              <a:buNone/>
            </a:pPr>
            <a:r>
              <a:rPr lang="id-ID" sz="9600" dirty="0" smtClean="0"/>
              <a:t>	Kemerdekaan itu menjadi tujuan negara.Terjadinya negara itu adalah untuk membangun dan menyelenggarakan hukum, sedangkan hukum adalah untuk menjamin kemerdekaan manusia Hukum dan kemerdekaan tidak dapat dipisahkan.</a:t>
            </a:r>
          </a:p>
          <a:p>
            <a:pPr>
              <a:buNone/>
            </a:pPr>
            <a:r>
              <a:rPr lang="id-ID" sz="9600" dirty="0" smtClean="0"/>
              <a:t>3</a:t>
            </a:r>
            <a:r>
              <a:rPr lang="id-ID" sz="9600" b="1" dirty="0" smtClean="0"/>
              <a:t>. Hegel </a:t>
            </a:r>
            <a:r>
              <a:rPr lang="id-ID" sz="9600" dirty="0" smtClean="0"/>
              <a:t>(Refleksi absolut, 1770-1831)</a:t>
            </a:r>
          </a:p>
          <a:p>
            <a:pPr>
              <a:buNone/>
            </a:pPr>
            <a:r>
              <a:rPr lang="id-ID" sz="9600" dirty="0" smtClean="0"/>
              <a:t>	Negara adalah suatu kenyataan yang sempurna, yang merupakan keutuhan daripada perwujudan kemerdekaan manusia. Hanya dengan negara dan dalam negara manusia</a:t>
            </a:r>
          </a:p>
          <a:p>
            <a:pPr>
              <a:buNone/>
            </a:pPr>
            <a:r>
              <a:rPr lang="id-ID" sz="9600" dirty="0" smtClean="0"/>
              <a:t>	dapat benar-benar memperoleh kepribadian dan kemerdekaannya.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654032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71480"/>
            <a:ext cx="8372476" cy="545465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sz="2400" b="1" dirty="0" smtClean="0"/>
              <a:t>Teori Keadilan sebagai Tujuan Negara</a:t>
            </a:r>
          </a:p>
          <a:p>
            <a:pPr>
              <a:buNone/>
            </a:pPr>
            <a:r>
              <a:rPr lang="id-ID" sz="2400" b="1" dirty="0" smtClean="0"/>
              <a:t>1</a:t>
            </a:r>
            <a:r>
              <a:rPr lang="id-ID" sz="2400" b="1" dirty="0"/>
              <a:t>. </a:t>
            </a:r>
            <a:r>
              <a:rPr lang="id-ID" sz="2400" b="1" dirty="0" smtClean="0"/>
              <a:t>Aristoteles</a:t>
            </a:r>
            <a:r>
              <a:rPr lang="id-ID" sz="2400" dirty="0" smtClean="0"/>
              <a:t> (384-322 </a:t>
            </a:r>
            <a:r>
              <a:rPr lang="id-ID" sz="2400" dirty="0"/>
              <a:t>SM)</a:t>
            </a:r>
          </a:p>
          <a:p>
            <a:pPr>
              <a:buNone/>
            </a:pPr>
            <a:r>
              <a:rPr lang="id-ID" sz="2400" dirty="0" smtClean="0"/>
              <a:t>	Negara </a:t>
            </a:r>
            <a:r>
              <a:rPr lang="id-ID" sz="2400" dirty="0"/>
              <a:t>seharusnya menjamin kebaikan hidup </a:t>
            </a:r>
            <a:r>
              <a:rPr lang="id-ID" sz="2400" dirty="0" smtClean="0"/>
              <a:t>para warga </a:t>
            </a:r>
            <a:r>
              <a:rPr lang="id-ID" sz="2400" dirty="0"/>
              <a:t>negaranya. Kebaikan hidup inilah </a:t>
            </a:r>
            <a:r>
              <a:rPr lang="id-ID" sz="2400" dirty="0" smtClean="0"/>
              <a:t>tujuan luhur </a:t>
            </a:r>
            <a:r>
              <a:rPr lang="id-ID" sz="2400" dirty="0"/>
              <a:t>negara. Hal ini hanya dapat dicapai </a:t>
            </a:r>
            <a:r>
              <a:rPr lang="id-ID" sz="2400" dirty="0" smtClean="0"/>
              <a:t>dengan keadilan </a:t>
            </a:r>
            <a:r>
              <a:rPr lang="id-ID" sz="2400" dirty="0"/>
              <a:t>yang harus menjadi dasarnya </a:t>
            </a:r>
            <a:r>
              <a:rPr lang="id-ID" sz="2400" dirty="0" smtClean="0"/>
              <a:t>setiap pemerintahan</a:t>
            </a:r>
            <a:r>
              <a:rPr lang="id-ID" sz="2400" dirty="0"/>
              <a:t>. Keadilan ini harus </a:t>
            </a:r>
            <a:r>
              <a:rPr lang="id-ID" sz="2400" dirty="0" smtClean="0"/>
              <a:t>dinyatakan dengan </a:t>
            </a:r>
            <a:r>
              <a:rPr lang="id-ID" sz="2400" dirty="0"/>
              <a:t>undang-undang.</a:t>
            </a:r>
          </a:p>
          <a:p>
            <a:pPr>
              <a:buNone/>
            </a:pPr>
            <a:r>
              <a:rPr lang="id-ID" sz="2400" b="1" dirty="0"/>
              <a:t>2. Thomas </a:t>
            </a:r>
            <a:r>
              <a:rPr lang="id-ID" sz="2400" b="1" dirty="0" smtClean="0"/>
              <a:t>Aquinas </a:t>
            </a:r>
            <a:r>
              <a:rPr lang="id-ID" sz="2400" dirty="0" smtClean="0"/>
              <a:t>(1225-1274)</a:t>
            </a:r>
          </a:p>
          <a:p>
            <a:pPr>
              <a:buNone/>
            </a:pPr>
            <a:r>
              <a:rPr lang="id-ID" sz="2400" dirty="0"/>
              <a:t>	</a:t>
            </a:r>
            <a:r>
              <a:rPr lang="id-ID" sz="2400" dirty="0" smtClean="0"/>
              <a:t>Kekuasaan </a:t>
            </a:r>
            <a:r>
              <a:rPr lang="id-ID" sz="2400" dirty="0"/>
              <a:t>dan hukum negara itu hanya </a:t>
            </a:r>
            <a:r>
              <a:rPr lang="id-ID" sz="2400" dirty="0" smtClean="0"/>
              <a:t>berlaku selama </a:t>
            </a:r>
            <a:r>
              <a:rPr lang="id-ID" sz="2400" dirty="0"/>
              <a:t>ia mewujudkan keadilan, untuk </a:t>
            </a:r>
            <a:r>
              <a:rPr lang="id-ID" sz="2400" dirty="0" smtClean="0"/>
              <a:t>kebaikan bersama </a:t>
            </a:r>
            <a:r>
              <a:rPr lang="id-ID" sz="2400" dirty="0"/>
              <a:t>umat manusia, seperti yang </a:t>
            </a:r>
            <a:r>
              <a:rPr lang="id-ID" sz="2400" dirty="0" smtClean="0"/>
              <a:t>dikehendaki Tuhan</a:t>
            </a:r>
            <a:r>
              <a:rPr lang="id-ID" sz="2400" dirty="0"/>
              <a:t>.</a:t>
            </a:r>
          </a:p>
          <a:p>
            <a:pPr>
              <a:buNone/>
            </a:pPr>
            <a:r>
              <a:rPr lang="id-ID" sz="2400" b="1" dirty="0"/>
              <a:t>3. Immanuel </a:t>
            </a:r>
            <a:r>
              <a:rPr lang="id-ID" sz="2400" b="1" dirty="0" smtClean="0"/>
              <a:t>Kant </a:t>
            </a:r>
            <a:r>
              <a:rPr lang="id-ID" sz="2400" dirty="0" smtClean="0"/>
              <a:t>(1724-1804</a:t>
            </a:r>
            <a:r>
              <a:rPr lang="id-ID" sz="2400" dirty="0"/>
              <a:t>)</a:t>
            </a:r>
          </a:p>
          <a:p>
            <a:pPr>
              <a:buNone/>
            </a:pPr>
            <a:r>
              <a:rPr lang="id-ID" sz="2400" dirty="0" smtClean="0"/>
              <a:t>	Hukumkeadilan </a:t>
            </a:r>
            <a:r>
              <a:rPr lang="id-ID" sz="2400" dirty="0"/>
              <a:t>semesta alam menghendaki agar manusia</a:t>
            </a:r>
          </a:p>
          <a:p>
            <a:pPr>
              <a:buNone/>
            </a:pPr>
            <a:r>
              <a:rPr lang="id-ID" sz="2400" dirty="0" smtClean="0"/>
              <a:t>	berbuat </a:t>
            </a:r>
            <a:r>
              <a:rPr lang="id-ID" sz="2400" dirty="0"/>
              <a:t>terhadap orang lain seperti yang ia </a:t>
            </a:r>
            <a:r>
              <a:rPr lang="id-ID" sz="2400" dirty="0" smtClean="0"/>
              <a:t>harap orang </a:t>
            </a:r>
            <a:r>
              <a:rPr lang="id-ID" sz="2400" dirty="0"/>
              <a:t>lain berbuat terhadap dirinya.</a:t>
            </a:r>
          </a:p>
          <a:p>
            <a:pPr>
              <a:buNone/>
            </a:pPr>
            <a:endParaRPr lang="id-ID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714356"/>
            <a:ext cx="8401080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b="1" dirty="0" smtClean="0"/>
              <a:t>   Teori Kesejahteraan dan Kebahagiaan sebagai Tujuan Negara</a:t>
            </a:r>
          </a:p>
          <a:p>
            <a:pPr>
              <a:buNone/>
            </a:pPr>
            <a:endParaRPr lang="id-ID" b="1" dirty="0" smtClean="0"/>
          </a:p>
          <a:p>
            <a:pPr>
              <a:buNone/>
            </a:pPr>
            <a:r>
              <a:rPr lang="id-ID" b="1" dirty="0" smtClean="0"/>
              <a:t>1. Mohammad Hatta</a:t>
            </a:r>
            <a:r>
              <a:rPr lang="id-ID" dirty="0" smtClean="0"/>
              <a:t>(1902-1980)</a:t>
            </a:r>
          </a:p>
          <a:p>
            <a:pPr>
              <a:buNone/>
            </a:pPr>
            <a:r>
              <a:rPr lang="id-ID" dirty="0" smtClean="0"/>
              <a:t>	“Bohonglah segala politik jika tidak menuju kepada    </a:t>
            </a:r>
          </a:p>
          <a:p>
            <a:pPr>
              <a:buNone/>
            </a:pPr>
            <a:r>
              <a:rPr lang="id-ID" dirty="0" smtClean="0"/>
              <a:t>     kemakmuran rakyat”.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b="1" dirty="0" smtClean="0"/>
              <a:t>2. Immanuel Kant </a:t>
            </a:r>
            <a:r>
              <a:rPr lang="id-ID" dirty="0" smtClean="0"/>
              <a:t>(1724-1804)</a:t>
            </a:r>
          </a:p>
          <a:p>
            <a:pPr>
              <a:buNone/>
            </a:pPr>
            <a:r>
              <a:rPr lang="id-ID" dirty="0" smtClean="0"/>
              <a:t>	Tujuan politik ialah mengatur agar setiap orang dapat puas dengan keadaannya. Hal ini menyangkut terpenuhinya kebutuhan yang bersifat bendawi dan terwujudnya kebahagiaan yang bersifat kerohanian.</a:t>
            </a:r>
          </a:p>
          <a:p>
            <a:endParaRPr lang="id-ID" dirty="0" smtClean="0"/>
          </a:p>
          <a:p>
            <a:endParaRPr lang="id-ID" dirty="0"/>
          </a:p>
          <a:p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000108"/>
            <a:ext cx="8115328" cy="5324492"/>
          </a:xfrm>
        </p:spPr>
        <p:txBody>
          <a:bodyPr>
            <a:normAutofit/>
          </a:bodyPr>
          <a:lstStyle/>
          <a:p>
            <a:pPr algn="just"/>
            <a:r>
              <a:rPr lang="id-ID" sz="2800" dirty="0"/>
              <a:t>Pada umumnya, tujuan suatu negara termaktub </a:t>
            </a:r>
            <a:r>
              <a:rPr lang="id-ID" sz="2800" dirty="0" smtClean="0"/>
              <a:t> dalam </a:t>
            </a:r>
            <a:r>
              <a:rPr lang="id-ID" sz="2800" dirty="0"/>
              <a:t>Undang-Undang </a:t>
            </a:r>
            <a:r>
              <a:rPr lang="id-ID" sz="2800" dirty="0" smtClean="0"/>
              <a:t>Dasar atau </a:t>
            </a:r>
            <a:r>
              <a:rPr lang="id-ID" sz="2800" dirty="0"/>
              <a:t>konstitusi </a:t>
            </a:r>
            <a:r>
              <a:rPr lang="id-ID" sz="2800" dirty="0" smtClean="0"/>
              <a:t>negara</a:t>
            </a:r>
            <a:endParaRPr lang="id-ID" sz="2800" dirty="0"/>
          </a:p>
          <a:p>
            <a:pPr algn="just"/>
            <a:r>
              <a:rPr lang="id-ID" sz="2800" dirty="0"/>
              <a:t>Tujuan negara Republik Indonesia apabila disederhanakan dapat dibagi </a:t>
            </a:r>
            <a:r>
              <a:rPr lang="id-ID" sz="2800" dirty="0" smtClean="0"/>
              <a:t>2 </a:t>
            </a:r>
            <a:r>
              <a:rPr lang="id-ID" sz="2800" dirty="0"/>
              <a:t>yaitu </a:t>
            </a:r>
            <a:r>
              <a:rPr lang="id-ID" sz="2800" dirty="0" smtClean="0"/>
              <a:t>mewujudkan </a:t>
            </a:r>
            <a:r>
              <a:rPr lang="id-ID" sz="2800" dirty="0"/>
              <a:t>kesejahteraan umum dan menjamin </a:t>
            </a:r>
            <a:r>
              <a:rPr lang="id-ID" sz="2800" dirty="0" smtClean="0"/>
              <a:t>keamanan seluruh </a:t>
            </a:r>
            <a:r>
              <a:rPr lang="id-ID" sz="2800" dirty="0"/>
              <a:t>bangsa dan seluruh wilayah negara. </a:t>
            </a:r>
            <a:endParaRPr lang="id-ID" sz="2800" dirty="0" smtClean="0"/>
          </a:p>
          <a:p>
            <a:pPr algn="just"/>
            <a:r>
              <a:rPr lang="id-ID" sz="2800" dirty="0" smtClean="0"/>
              <a:t>Pendekatan dalam </a:t>
            </a:r>
            <a:r>
              <a:rPr lang="id-ID" sz="2800" dirty="0"/>
              <a:t>mewujudkan tujuan negara tersebut dapat dilakukan dengan 2 (dua</a:t>
            </a:r>
            <a:r>
              <a:rPr lang="id-ID" sz="2800" dirty="0" smtClean="0"/>
              <a:t>) yaitu: Pendekatan </a:t>
            </a:r>
            <a:r>
              <a:rPr lang="id-ID" sz="2800" dirty="0"/>
              <a:t>kesejahteraan (</a:t>
            </a:r>
            <a:r>
              <a:rPr lang="id-ID" sz="2800" i="1" dirty="0"/>
              <a:t>prosperity approach</a:t>
            </a:r>
            <a:r>
              <a:rPr lang="id-ID" sz="2800" dirty="0" smtClean="0"/>
              <a:t>) dan </a:t>
            </a:r>
            <a:r>
              <a:rPr lang="id-ID" sz="2800" dirty="0"/>
              <a:t>Pendekatan keamanan (</a:t>
            </a:r>
            <a:r>
              <a:rPr lang="id-ID" sz="2800" i="1" dirty="0"/>
              <a:t>security approach</a:t>
            </a:r>
            <a:r>
              <a:rPr lang="id-ID" sz="2800" dirty="0"/>
              <a:t>)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186766" cy="56102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d-ID" dirty="0" smtClean="0"/>
              <a:t> Tujuan negara dapat diwujudkan melalui: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a</a:t>
            </a:r>
            <a:r>
              <a:rPr lang="id-ID" dirty="0"/>
              <a:t>. </a:t>
            </a:r>
            <a:r>
              <a:rPr lang="id-ID" b="1" dirty="0"/>
              <a:t>Aliran liberal individualis</a:t>
            </a:r>
          </a:p>
          <a:p>
            <a:pPr>
              <a:buNone/>
            </a:pPr>
            <a:r>
              <a:rPr lang="id-ID" dirty="0" smtClean="0"/>
              <a:t>	Aliran </a:t>
            </a:r>
            <a:r>
              <a:rPr lang="id-ID" dirty="0"/>
              <a:t>ini berpendapat bahwa kesejahteraan dan kebahagiaan </a:t>
            </a:r>
            <a:r>
              <a:rPr lang="id-ID" dirty="0" smtClean="0"/>
              <a:t>harus dicapai </a:t>
            </a:r>
            <a:r>
              <a:rPr lang="id-ID" dirty="0"/>
              <a:t>dengan politik dan sistem ekonomi liberal melalui </a:t>
            </a:r>
            <a:r>
              <a:rPr lang="id-ID" dirty="0" smtClean="0"/>
              <a:t>persaingan bebas</a:t>
            </a:r>
            <a:r>
              <a:rPr lang="id-ID" dirty="0"/>
              <a:t>.</a:t>
            </a:r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id-ID" dirty="0" smtClean="0"/>
              <a:t>b</a:t>
            </a:r>
            <a:r>
              <a:rPr lang="id-ID" dirty="0"/>
              <a:t>. Aliran kolektivis atau sosialis</a:t>
            </a:r>
          </a:p>
          <a:p>
            <a:pPr>
              <a:buNone/>
            </a:pPr>
            <a:r>
              <a:rPr lang="id-ID" dirty="0" smtClean="0"/>
              <a:t>	Aliran </a:t>
            </a:r>
            <a:r>
              <a:rPr lang="id-ID" dirty="0"/>
              <a:t>ini berpandangan bahwa kesejahteraan dan kebahagiaan </a:t>
            </a:r>
            <a:r>
              <a:rPr lang="id-ID" dirty="0" smtClean="0"/>
              <a:t>manusia hanya </a:t>
            </a:r>
            <a:r>
              <a:rPr lang="id-ID" dirty="0"/>
              <a:t>dapat diwujudkan melalui politik dan sistem </a:t>
            </a:r>
            <a:r>
              <a:rPr lang="id-ID" dirty="0" smtClean="0"/>
              <a:t>ekonomi terpimpin/ totaliter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714356"/>
            <a:ext cx="8043890" cy="5610244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id-ID" dirty="0" smtClean="0"/>
              <a:t>i </a:t>
            </a:r>
            <a:r>
              <a:rPr lang="id-ID" sz="9600" b="1" dirty="0"/>
              <a:t>Konsep dan Urgensi Dasar </a:t>
            </a:r>
            <a:r>
              <a:rPr lang="id-ID" sz="9600" b="1" dirty="0" smtClean="0"/>
              <a:t>Negara</a:t>
            </a:r>
          </a:p>
          <a:p>
            <a:pPr algn="just">
              <a:buNone/>
            </a:pPr>
            <a:r>
              <a:rPr lang="id-ID" sz="9600" b="1" dirty="0"/>
              <a:t>	</a:t>
            </a:r>
            <a:r>
              <a:rPr lang="id-ID" sz="9600" b="1" i="1" dirty="0" smtClean="0"/>
              <a:t>Secara </a:t>
            </a:r>
            <a:r>
              <a:rPr lang="id-ID" sz="9600" b="1" i="1" dirty="0"/>
              <a:t>etimologis,</a:t>
            </a:r>
            <a:r>
              <a:rPr lang="id-ID" sz="9600" dirty="0"/>
              <a:t> istilah dasar negara maknanya identik dengan </a:t>
            </a:r>
            <a:r>
              <a:rPr lang="id-ID" sz="9600" dirty="0" smtClean="0"/>
              <a:t>istilah </a:t>
            </a:r>
            <a:r>
              <a:rPr lang="id-ID" sz="9600" i="1" dirty="0" smtClean="0"/>
              <a:t>grundnorm </a:t>
            </a:r>
            <a:r>
              <a:rPr lang="id-ID" sz="9600" dirty="0"/>
              <a:t>(norma dasar), </a:t>
            </a:r>
            <a:r>
              <a:rPr lang="id-ID" sz="9600" i="1" dirty="0"/>
              <a:t>rechtsidee </a:t>
            </a:r>
            <a:r>
              <a:rPr lang="id-ID" sz="9600" dirty="0"/>
              <a:t>(cita hukum), </a:t>
            </a:r>
            <a:r>
              <a:rPr lang="id-ID" sz="9600" i="1" dirty="0"/>
              <a:t>staatsidee </a:t>
            </a:r>
            <a:r>
              <a:rPr lang="id-ID" sz="9600" dirty="0"/>
              <a:t>(cita negara</a:t>
            </a:r>
            <a:r>
              <a:rPr lang="id-ID" sz="9600" dirty="0" smtClean="0"/>
              <a:t>), </a:t>
            </a:r>
            <a:r>
              <a:rPr lang="id-ID" sz="9600" i="1" dirty="0" smtClean="0"/>
              <a:t>philosophische </a:t>
            </a:r>
            <a:r>
              <a:rPr lang="id-ID" sz="9600" i="1" dirty="0"/>
              <a:t>grondslag </a:t>
            </a:r>
            <a:r>
              <a:rPr lang="id-ID" sz="9600" dirty="0"/>
              <a:t>(dasar filsafat negara</a:t>
            </a:r>
            <a:r>
              <a:rPr lang="id-ID" sz="9600" dirty="0" smtClean="0"/>
              <a:t>).</a:t>
            </a:r>
          </a:p>
          <a:p>
            <a:pPr algn="just">
              <a:buNone/>
            </a:pPr>
            <a:r>
              <a:rPr lang="id-ID" sz="9600" dirty="0" smtClean="0"/>
              <a:t>	</a:t>
            </a:r>
            <a:r>
              <a:rPr lang="id-ID" sz="9600" b="1" i="1" dirty="0" smtClean="0"/>
              <a:t>Secara </a:t>
            </a:r>
            <a:r>
              <a:rPr lang="id-ID" sz="9600" b="1" i="1" dirty="0"/>
              <a:t>terminologis </a:t>
            </a:r>
            <a:r>
              <a:rPr lang="id-ID" sz="9600" dirty="0"/>
              <a:t>atau secara istilah, dasar negara dapat diartikan </a:t>
            </a:r>
            <a:r>
              <a:rPr lang="id-ID" sz="9600" dirty="0" smtClean="0"/>
              <a:t>sebagai landasan </a:t>
            </a:r>
            <a:r>
              <a:rPr lang="id-ID" sz="9600" dirty="0"/>
              <a:t>dan sumber dalam membentuk dan menyelenggarakan negara.</a:t>
            </a:r>
          </a:p>
          <a:p>
            <a:pPr algn="just">
              <a:buNone/>
            </a:pPr>
            <a:r>
              <a:rPr lang="id-ID" sz="9600" dirty="0" smtClean="0"/>
              <a:t>	Dasar </a:t>
            </a:r>
            <a:r>
              <a:rPr lang="id-ID" sz="9600" dirty="0"/>
              <a:t>negara juga dapat diartikan sebagai sumber dari segala sumber </a:t>
            </a:r>
            <a:r>
              <a:rPr lang="id-ID" sz="9600" dirty="0" smtClean="0"/>
              <a:t>hukum negara tertinggi </a:t>
            </a:r>
            <a:r>
              <a:rPr lang="id-ID" sz="9600" dirty="0"/>
              <a:t>yang mendasari kesatuan-kesatuan sistem</a:t>
            </a:r>
          </a:p>
          <a:p>
            <a:pPr algn="just">
              <a:buNone/>
            </a:pPr>
            <a:r>
              <a:rPr lang="id-ID" sz="9600" dirty="0" smtClean="0"/>
              <a:t>	</a:t>
            </a:r>
            <a:r>
              <a:rPr lang="id-ID" sz="9600" b="1" i="1" dirty="0" smtClean="0"/>
              <a:t>Secara teoretik</a:t>
            </a:r>
            <a:r>
              <a:rPr lang="id-ID" sz="9600" dirty="0" smtClean="0"/>
              <a:t>, istilah dasar negara, mengacu kepada pendapat HansKelsen, disebut </a:t>
            </a:r>
            <a:r>
              <a:rPr lang="id-ID" sz="9600" i="1" dirty="0" smtClean="0"/>
              <a:t>a basic norm </a:t>
            </a:r>
            <a:r>
              <a:rPr lang="id-ID" sz="9600" dirty="0" smtClean="0"/>
              <a:t>atau </a:t>
            </a:r>
            <a:r>
              <a:rPr lang="id-ID" sz="9600" i="1" dirty="0" smtClean="0"/>
              <a:t>Grundnorm </a:t>
            </a:r>
            <a:r>
              <a:rPr lang="id-ID" sz="9600" dirty="0" smtClean="0"/>
              <a:t>(Kelsen, 1970: 8). Norma dasar ini merupakan norma norma </a:t>
            </a:r>
            <a:r>
              <a:rPr lang="id-ID" sz="9600" dirty="0"/>
              <a:t>dalam masyarakat yang teratur termasuk di dalamnya negara </a:t>
            </a:r>
            <a:r>
              <a:rPr lang="id-ID" sz="9600" dirty="0" smtClean="0"/>
              <a:t>yang sifatnya </a:t>
            </a:r>
            <a:r>
              <a:rPr lang="id-ID" sz="9600" dirty="0"/>
              <a:t>tidak berubah (Attamimi dalam Oesman dan Alfian, 1993: 74). </a:t>
            </a:r>
            <a:endParaRPr lang="id-ID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901</TotalTime>
  <Words>406</Words>
  <Application>Microsoft Office PowerPoint</Application>
  <PresentationFormat>On-screen Show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   </vt:lpstr>
      <vt:lpstr>   </vt:lpstr>
      <vt:lpstr>   </vt:lpstr>
      <vt:lpstr>         </vt:lpstr>
      <vt:lpstr>  </vt:lpstr>
      <vt:lpstr>    </vt:lpstr>
      <vt:lpstr>Slide 7</vt:lpstr>
      <vt:lpstr>Slide 8</vt:lpstr>
      <vt:lpstr>Slide 9</vt:lpstr>
      <vt:lpstr>Slide 10</vt:lpstr>
      <vt:lpstr>Slide 11</vt:lpstr>
      <vt:lpstr>Slide 12</vt:lpstr>
      <vt:lpstr>Slide 13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Manar.Com</dc:creator>
  <cp:lastModifiedBy>Manar.Com</cp:lastModifiedBy>
  <cp:revision>85</cp:revision>
  <dcterms:created xsi:type="dcterms:W3CDTF">2019-09-22T19:31:35Z</dcterms:created>
  <dcterms:modified xsi:type="dcterms:W3CDTF">2021-03-21T16:10:49Z</dcterms:modified>
</cp:coreProperties>
</file>