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2" r:id="rId4"/>
    <p:sldId id="263" r:id="rId5"/>
    <p:sldId id="259" r:id="rId6"/>
    <p:sldId id="260" r:id="rId7"/>
    <p:sldId id="261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83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67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3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72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45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209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03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7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76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00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58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C1CAB-5CCF-4EA5-B3E4-F6089DF7808D}" type="datetimeFigureOut">
              <a:rPr lang="en-US" smtClean="0"/>
              <a:t>9/13/2022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D48E0-ECE6-43A2-80AE-EBE8F5A130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007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936104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	 	</a:t>
            </a:r>
          </a:p>
          <a:p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335" y="1451726"/>
            <a:ext cx="3132000" cy="205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303" y="4581128"/>
            <a:ext cx="210502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1371600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72773"/>
            <a:ext cx="282892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Right Arrow 34"/>
          <p:cNvSpPr/>
          <p:nvPr/>
        </p:nvSpPr>
        <p:spPr>
          <a:xfrm>
            <a:off x="1992728" y="2480001"/>
            <a:ext cx="432048" cy="45719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ight Arrow 35"/>
          <p:cNvSpPr/>
          <p:nvPr/>
        </p:nvSpPr>
        <p:spPr>
          <a:xfrm>
            <a:off x="5758052" y="2336627"/>
            <a:ext cx="324384" cy="45719"/>
          </a:xfrm>
          <a:prstGeom prst="rightArrow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5710334" y="3082498"/>
            <a:ext cx="2088000" cy="1980000"/>
          </a:xfrm>
          <a:prstGeom prst="straightConnector1">
            <a:avLst/>
          </a:prstGeom>
          <a:ln w="76200" cmpd="sng">
            <a:headEnd w="lg" len="me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779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BERSAMBUNG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5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perkebunan</a:t>
            </a:r>
            <a:r>
              <a:rPr lang="en-US" dirty="0" smtClean="0"/>
              <a:t> yang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nilai</a:t>
            </a:r>
            <a:r>
              <a:rPr lang="en-US" dirty="0" smtClean="0"/>
              <a:t> </a:t>
            </a:r>
            <a:r>
              <a:rPr lang="en-US" dirty="0" err="1" smtClean="0"/>
              <a:t>ekonomi</a:t>
            </a:r>
            <a:r>
              <a:rPr lang="en-US" dirty="0" smtClean="0"/>
              <a:t> </a:t>
            </a:r>
            <a:r>
              <a:rPr lang="en-US" dirty="0" err="1" smtClean="0"/>
              <a:t>tinggi</a:t>
            </a:r>
            <a:r>
              <a:rPr lang="en-US" dirty="0" smtClean="0"/>
              <a:t> 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bahan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cokelat</a:t>
            </a:r>
            <a:endParaRPr lang="en-US" dirty="0" smtClean="0"/>
          </a:p>
        </p:txBody>
      </p:sp>
      <p:sp>
        <p:nvSpPr>
          <p:cNvPr id="5" name="AutoShape 2" descr="Hasil gambar untuk gambar pohon kaka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859782"/>
            <a:ext cx="2952328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859782"/>
            <a:ext cx="2880320" cy="3089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0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err="1" smtClean="0"/>
              <a:t>Terdapat</a:t>
            </a:r>
            <a:r>
              <a:rPr lang="en-US" sz="4000" dirty="0" smtClean="0"/>
              <a:t> 2 </a:t>
            </a:r>
            <a:r>
              <a:rPr lang="en-US" sz="4000" dirty="0" err="1" smtClean="0"/>
              <a:t>cara</a:t>
            </a:r>
            <a:r>
              <a:rPr lang="en-US" sz="4000" dirty="0" smtClean="0"/>
              <a:t> </a:t>
            </a:r>
            <a:r>
              <a:rPr lang="en-US" sz="4000" dirty="0" err="1" smtClean="0"/>
              <a:t>pengolahan</a:t>
            </a:r>
            <a:r>
              <a:rPr lang="en-US" sz="4000" dirty="0" smtClean="0"/>
              <a:t> </a:t>
            </a:r>
            <a:r>
              <a:rPr lang="en-US" sz="4000" dirty="0" err="1" smtClean="0"/>
              <a:t>biji</a:t>
            </a:r>
            <a:r>
              <a:rPr lang="en-US" sz="4000" dirty="0" smtClean="0"/>
              <a:t> </a:t>
            </a:r>
            <a:r>
              <a:rPr lang="en-US" sz="4000" dirty="0" err="1" smtClean="0"/>
              <a:t>kakao</a:t>
            </a:r>
            <a:endParaRPr lang="en-US" sz="40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67544" y="1844824"/>
            <a:ext cx="8229600" cy="3312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 smtClean="0"/>
              <a:t>1. </a:t>
            </a:r>
            <a:r>
              <a:rPr lang="en-US" sz="4000" dirty="0" err="1" smtClean="0"/>
              <a:t>Tanpa</a:t>
            </a:r>
            <a:r>
              <a:rPr lang="en-US" sz="4000" dirty="0" smtClean="0"/>
              <a:t> </a:t>
            </a:r>
            <a:r>
              <a:rPr lang="en-US" sz="4000" dirty="0" err="1" smtClean="0"/>
              <a:t>Fermentasi</a:t>
            </a:r>
            <a:endParaRPr lang="en-US" sz="4000" dirty="0" smtClean="0"/>
          </a:p>
          <a:p>
            <a:pPr algn="l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2. </a:t>
            </a:r>
            <a:r>
              <a:rPr lang="en-US" sz="4000" dirty="0" err="1" smtClean="0"/>
              <a:t>Melalui</a:t>
            </a:r>
            <a:r>
              <a:rPr lang="en-US" sz="4000" dirty="0" smtClean="0"/>
              <a:t> </a:t>
            </a:r>
            <a:r>
              <a:rPr lang="en-US" sz="4000" dirty="0" err="1" smtClean="0"/>
              <a:t>Fementasi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94973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/>
          </a:bodyPr>
          <a:lstStyle/>
          <a:p>
            <a:r>
              <a:rPr lang="en-US" sz="1200" dirty="0"/>
              <a:t>	 	</a:t>
            </a:r>
          </a:p>
          <a:p>
            <a:pPr algn="just"/>
            <a:endParaRPr lang="en-US" sz="120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843213" y="1042194"/>
            <a:ext cx="3313112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PEMOTONGAN BUAH DAN PENGAMBILAN BIJI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987675" y="2050257"/>
            <a:ext cx="3168650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PENGANGKUTAN KE TEMPAT FERMENTASI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348038" y="2986882"/>
            <a:ext cx="2665412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FERMENTASI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2844800" y="3706019"/>
            <a:ext cx="3743325" cy="641350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PERENDAMAN, PENCUCIAN, PENIRISAN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348038" y="4642644"/>
            <a:ext cx="2736850" cy="366713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PENGERINGAN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95963" y="5928519"/>
            <a:ext cx="3168650" cy="679450"/>
          </a:xfrm>
          <a:prstGeom prst="rect">
            <a:avLst/>
          </a:prstGeom>
          <a:solidFill>
            <a:sysClr val="window" lastClr="FFFFFF"/>
          </a:solidFill>
          <a:ln w="38100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Biji kakao kering pada berbagai tingkatan mutu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48038" y="5355432"/>
            <a:ext cx="27368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SORTASI KERING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68313" y="3706019"/>
            <a:ext cx="18716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Air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732588" y="1175544"/>
            <a:ext cx="2411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Cangkang buah Plasenta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7524750" y="3706019"/>
            <a:ext cx="15843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Air limbah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275013" y="250032"/>
            <a:ext cx="2520950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SORTASI BASAH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0" y="6071394"/>
            <a:ext cx="50768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000" b="1">
                <a:latin typeface="Arial" charset="0"/>
              </a:rPr>
              <a:t>GAFTAR ALIR PENGOLAHAN KAKAO</a:t>
            </a:r>
          </a:p>
        </p:txBody>
      </p: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4356100" y="681832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8" name="AutoShape 15"/>
          <p:cNvSpPr>
            <a:spLocks noChangeArrowheads="1"/>
          </p:cNvSpPr>
          <p:nvPr/>
        </p:nvSpPr>
        <p:spPr bwMode="auto">
          <a:xfrm>
            <a:off x="4356100" y="1689894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auto">
          <a:xfrm>
            <a:off x="4356100" y="2626519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auto">
          <a:xfrm>
            <a:off x="4356100" y="3345657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1" name="AutoShape 18"/>
          <p:cNvSpPr>
            <a:spLocks noChangeArrowheads="1"/>
          </p:cNvSpPr>
          <p:nvPr/>
        </p:nvSpPr>
        <p:spPr bwMode="auto">
          <a:xfrm>
            <a:off x="4356100" y="4353719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2" name="AutoShape 19"/>
          <p:cNvSpPr>
            <a:spLocks noChangeArrowheads="1"/>
          </p:cNvSpPr>
          <p:nvPr/>
        </p:nvSpPr>
        <p:spPr bwMode="auto">
          <a:xfrm>
            <a:off x="4356100" y="5072857"/>
            <a:ext cx="287338" cy="288925"/>
          </a:xfrm>
          <a:prstGeom prst="downArrow">
            <a:avLst>
              <a:gd name="adj1" fmla="val 50000"/>
              <a:gd name="adj2" fmla="val 2513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vert="eaVert"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6300788" y="1402557"/>
            <a:ext cx="576262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1042988" y="3921919"/>
            <a:ext cx="1512887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6804025" y="3921919"/>
            <a:ext cx="720725" cy="0"/>
          </a:xfrm>
          <a:prstGeom prst="line">
            <a:avLst/>
          </a:prstGeom>
          <a:noFill/>
          <a:ln w="57150">
            <a:solidFill>
              <a:sysClr val="windowText" lastClr="0000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5003800" y="5795169"/>
            <a:ext cx="0" cy="358775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7" name="Line 24"/>
          <p:cNvSpPr>
            <a:spLocks noChangeShapeType="1"/>
          </p:cNvSpPr>
          <p:nvPr/>
        </p:nvSpPr>
        <p:spPr bwMode="auto">
          <a:xfrm>
            <a:off x="5003800" y="6153944"/>
            <a:ext cx="720725" cy="0"/>
          </a:xfrm>
          <a:prstGeom prst="line">
            <a:avLst/>
          </a:prstGeom>
          <a:noFill/>
          <a:ln w="762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250825" y="250032"/>
            <a:ext cx="2376488" cy="366712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PEMETIKAN BUAH</a:t>
            </a:r>
          </a:p>
        </p:txBody>
      </p:sp>
      <p:sp>
        <p:nvSpPr>
          <p:cNvPr id="29" name="AutoShape 26"/>
          <p:cNvSpPr>
            <a:spLocks noChangeArrowheads="1"/>
          </p:cNvSpPr>
          <p:nvPr/>
        </p:nvSpPr>
        <p:spPr bwMode="auto">
          <a:xfrm>
            <a:off x="2771775" y="250032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rgbClr val="FFCC00"/>
          </a:soli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d-ID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44463" y="610394"/>
            <a:ext cx="2843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 dirty="0" err="1">
                <a:latin typeface="Arial" charset="0"/>
              </a:rPr>
              <a:t>Perlakuan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pendahuluan</a:t>
            </a:r>
            <a:r>
              <a:rPr lang="en-US" sz="1800" b="1" dirty="0">
                <a:latin typeface="Arial" charset="0"/>
              </a:rPr>
              <a:t> (</a:t>
            </a:r>
            <a:r>
              <a:rPr lang="en-US" sz="1800" b="1" dirty="0" err="1">
                <a:latin typeface="Arial" charset="0"/>
              </a:rPr>
              <a:t>pemeraman</a:t>
            </a:r>
            <a:r>
              <a:rPr lang="en-US" sz="1800" b="1" dirty="0">
                <a:latin typeface="Arial" charset="0"/>
              </a:rPr>
              <a:t> </a:t>
            </a:r>
            <a:r>
              <a:rPr lang="en-US" sz="1800" b="1" dirty="0" err="1">
                <a:latin typeface="Arial" charset="0"/>
              </a:rPr>
              <a:t>buah</a:t>
            </a:r>
            <a:r>
              <a:rPr lang="en-US" sz="1800" b="1" dirty="0">
                <a:latin typeface="Arial" charset="0"/>
              </a:rPr>
              <a:t>)</a:t>
            </a: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0" y="2626519"/>
            <a:ext cx="31321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Perlakuan pendahuluan (pulper,aerasi,penjemuran)</a:t>
            </a:r>
            <a:endParaRPr lang="en-US" sz="1800">
              <a:latin typeface="Arial" charset="0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44463" y="4282282"/>
            <a:ext cx="31321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1800" b="1">
                <a:latin typeface="Arial" charset="0"/>
              </a:rPr>
              <a:t>Perlakuan pendahuluan (aerasi, penjemuran)</a:t>
            </a:r>
            <a:endParaRPr lang="en-US" sz="1800">
              <a:latin typeface="Arial" charset="0"/>
            </a:endParaRPr>
          </a:p>
        </p:txBody>
      </p:sp>
      <p:sp>
        <p:nvSpPr>
          <p:cNvPr id="33" name="Line 30"/>
          <p:cNvSpPr>
            <a:spLocks noChangeShapeType="1"/>
          </p:cNvSpPr>
          <p:nvPr/>
        </p:nvSpPr>
        <p:spPr bwMode="auto">
          <a:xfrm>
            <a:off x="2987675" y="826294"/>
            <a:ext cx="11525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>
            <a:off x="3059113" y="2842419"/>
            <a:ext cx="1081087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35" name="Line 32"/>
          <p:cNvSpPr>
            <a:spLocks noChangeShapeType="1"/>
          </p:cNvSpPr>
          <p:nvPr/>
        </p:nvSpPr>
        <p:spPr bwMode="auto">
          <a:xfrm>
            <a:off x="2916238" y="4498182"/>
            <a:ext cx="136842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537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Fermentasi adalah inti dari proses pengolahan biji kakao</a:t>
            </a:r>
            <a:r>
              <a:rPr lang="fi-FI" dirty="0" smtClean="0"/>
              <a:t>.</a:t>
            </a:r>
          </a:p>
          <a:p>
            <a:r>
              <a:rPr lang="en-US" dirty="0" err="1" smtClean="0"/>
              <a:t>Tujuan</a:t>
            </a:r>
            <a:r>
              <a:rPr lang="en-US" dirty="0" smtClean="0"/>
              <a:t> 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b="1" dirty="0" err="1" smtClean="0"/>
              <a:t>meningkatkan</a:t>
            </a:r>
            <a:r>
              <a:rPr lang="en-US" b="1" dirty="0" smtClean="0"/>
              <a:t> </a:t>
            </a:r>
            <a:r>
              <a:rPr lang="en-US" b="1" dirty="0" err="1" smtClean="0"/>
              <a:t>cita</a:t>
            </a:r>
            <a:r>
              <a:rPr lang="en-US" b="1" dirty="0" smtClean="0"/>
              <a:t> rasa </a:t>
            </a:r>
            <a:r>
              <a:rPr lang="en-US" b="1" dirty="0" err="1" smtClean="0"/>
              <a:t>dan</a:t>
            </a:r>
            <a:r>
              <a:rPr lang="en-US" b="1" dirty="0" smtClean="0"/>
              <a:t> aroma </a:t>
            </a:r>
            <a:r>
              <a:rPr lang="en-US" b="1" dirty="0" err="1" smtClean="0"/>
              <a:t>pada</a:t>
            </a:r>
            <a:r>
              <a:rPr lang="en-US" b="1" dirty="0" smtClean="0"/>
              <a:t> </a:t>
            </a:r>
            <a:r>
              <a:rPr lang="en-US" b="1" dirty="0" err="1" smtClean="0"/>
              <a:t>kakao</a:t>
            </a:r>
            <a:r>
              <a:rPr lang="en-US" b="1" dirty="0" smtClean="0"/>
              <a:t> ( </a:t>
            </a:r>
            <a:r>
              <a:rPr lang="en-US" b="1" dirty="0" err="1" smtClean="0"/>
              <a:t>senyawa</a:t>
            </a:r>
            <a:r>
              <a:rPr lang="en-US" b="1" dirty="0" smtClean="0"/>
              <a:t> </a:t>
            </a:r>
            <a:r>
              <a:rPr lang="en-US" b="1" dirty="0" err="1" smtClean="0"/>
              <a:t>teobromin</a:t>
            </a:r>
            <a:r>
              <a:rPr lang="en-US" b="1" dirty="0" smtClean="0"/>
              <a:t>)</a:t>
            </a:r>
            <a:endParaRPr lang="en-US" dirty="0" smtClean="0"/>
          </a:p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meningkatkan</a:t>
            </a:r>
            <a:r>
              <a:rPr lang="en-US" dirty="0" smtClean="0"/>
              <a:t> </a:t>
            </a:r>
            <a:r>
              <a:rPr lang="en-US" dirty="0" err="1" smtClean="0"/>
              <a:t>mutu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 </a:t>
            </a:r>
            <a:r>
              <a:rPr lang="en-US" dirty="0" err="1" smtClean="0"/>
              <a:t>kakao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air,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biji</a:t>
            </a:r>
            <a:r>
              <a:rPr lang="en-US" dirty="0" smtClean="0"/>
              <a:t>, 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kadar</a:t>
            </a:r>
            <a:r>
              <a:rPr lang="en-US" dirty="0" smtClean="0"/>
              <a:t> </a:t>
            </a:r>
            <a:r>
              <a:rPr lang="en-US" dirty="0" err="1" smtClean="0"/>
              <a:t>jamur</a:t>
            </a:r>
            <a:r>
              <a:rPr lang="en-US" dirty="0" smtClean="0"/>
              <a:t> </a:t>
            </a:r>
            <a:r>
              <a:rPr lang="en-US" dirty="0" err="1" smtClean="0"/>
              <a:t>menurun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4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Terdapat</a:t>
            </a:r>
            <a:r>
              <a:rPr lang="en-US" sz="3200" dirty="0" smtClean="0"/>
              <a:t> 3 </a:t>
            </a:r>
            <a:r>
              <a:rPr lang="en-US" sz="3200" dirty="0" err="1" smtClean="0"/>
              <a:t>bentuk</a:t>
            </a:r>
            <a:r>
              <a:rPr lang="en-US" sz="3200" dirty="0" smtClean="0"/>
              <a:t> proses </a:t>
            </a:r>
            <a:r>
              <a:rPr lang="en-US" sz="3200" dirty="0" err="1" smtClean="0"/>
              <a:t>fermentasi</a:t>
            </a:r>
            <a:r>
              <a:rPr lang="en-US" sz="3200" dirty="0" smtClean="0"/>
              <a:t> </a:t>
            </a:r>
            <a:r>
              <a:rPr lang="en-US" sz="3200" dirty="0" err="1" smtClean="0"/>
              <a:t>biji</a:t>
            </a:r>
            <a:r>
              <a:rPr lang="en-US" sz="3200" dirty="0" smtClean="0"/>
              <a:t> </a:t>
            </a:r>
            <a:r>
              <a:rPr lang="en-US" sz="3200" dirty="0" err="1" smtClean="0"/>
              <a:t>kakao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keranjang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dirty="0" err="1" smtClean="0"/>
              <a:t>kotak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201" y="198884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581128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154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tumpukan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0769"/>
            <a:ext cx="4536504" cy="3264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24613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kakao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 </a:t>
            </a:r>
            <a:r>
              <a:rPr lang="en-US" b="1" dirty="0" err="1"/>
              <a:t>fermentasi</a:t>
            </a:r>
            <a:r>
              <a:rPr lang="en-US" b="1" dirty="0"/>
              <a:t> </a:t>
            </a:r>
            <a:r>
              <a:rPr lang="en-US" b="1" dirty="0" err="1"/>
              <a:t>anaerob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fermentasi</a:t>
            </a:r>
            <a:r>
              <a:rPr lang="en-US" b="1" dirty="0"/>
              <a:t> </a:t>
            </a:r>
            <a:r>
              <a:rPr lang="en-US" b="1" dirty="0" err="1"/>
              <a:t>aerob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Keberadaan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sitrat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pulp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menginisiasi</a:t>
            </a:r>
            <a:r>
              <a:rPr lang="en-US" dirty="0"/>
              <a:t> </a:t>
            </a:r>
            <a:r>
              <a:rPr lang="en-US" dirty="0" err="1"/>
              <a:t>pertumbuhan</a:t>
            </a:r>
            <a:r>
              <a:rPr lang="en-US" dirty="0"/>
              <a:t> </a:t>
            </a:r>
            <a:r>
              <a:rPr lang="en-US" dirty="0" err="1"/>
              <a:t>ragi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terjadi</a:t>
            </a:r>
            <a:r>
              <a:rPr lang="en-US" dirty="0"/>
              <a:t>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anaerob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 err="1"/>
              <a:t>Fermentasi</a:t>
            </a:r>
            <a:r>
              <a:rPr lang="en-US" dirty="0"/>
              <a:t> </a:t>
            </a:r>
            <a:r>
              <a:rPr lang="en-US" dirty="0" err="1"/>
              <a:t>aerob</a:t>
            </a:r>
            <a:r>
              <a:rPr lang="en-US" dirty="0"/>
              <a:t> </a:t>
            </a:r>
            <a:r>
              <a:rPr lang="en-US" dirty="0" err="1"/>
              <a:t>diinisiasi</a:t>
            </a:r>
            <a:r>
              <a:rPr lang="en-US" dirty="0"/>
              <a:t> </a:t>
            </a:r>
            <a:r>
              <a:rPr lang="en-US" dirty="0" err="1"/>
              <a:t>oleh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laktat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bakteri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asetat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09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Tanda-tanda</a:t>
            </a:r>
            <a:r>
              <a:rPr lang="en-US" dirty="0" smtClean="0"/>
              <a:t> </a:t>
            </a:r>
            <a:r>
              <a:rPr lang="en-US" dirty="0" err="1" smtClean="0"/>
              <a:t>fermentasi</a:t>
            </a:r>
            <a:r>
              <a:rPr lang="en-US" dirty="0" smtClean="0"/>
              <a:t> </a:t>
            </a:r>
            <a:r>
              <a:rPr lang="en-US" dirty="0" err="1" smtClean="0"/>
              <a:t>berhasil</a:t>
            </a:r>
            <a:r>
              <a:rPr lang="en-US" dirty="0" smtClean="0"/>
              <a:t>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/>
              <a:t>kulit</a:t>
            </a:r>
            <a:r>
              <a:rPr lang="en-US" dirty="0"/>
              <a:t> </a:t>
            </a:r>
            <a:r>
              <a:rPr lang="en-US" dirty="0" err="1"/>
              <a:t>berubah</a:t>
            </a:r>
            <a:r>
              <a:rPr lang="en-US" dirty="0"/>
              <a:t> </a:t>
            </a:r>
            <a:r>
              <a:rPr lang="en-US" dirty="0" err="1"/>
              <a:t>coklat</a:t>
            </a:r>
            <a:endParaRPr lang="en-US" dirty="0"/>
          </a:p>
          <a:p>
            <a:r>
              <a:rPr lang="en-US" dirty="0" err="1"/>
              <a:t>Intensitas</a:t>
            </a:r>
            <a:r>
              <a:rPr lang="en-US" dirty="0"/>
              <a:t> </a:t>
            </a:r>
            <a:r>
              <a:rPr lang="en-US" dirty="0" err="1"/>
              <a:t>bau</a:t>
            </a:r>
            <a:r>
              <a:rPr lang="en-US" dirty="0"/>
              <a:t> </a:t>
            </a:r>
            <a:r>
              <a:rPr lang="en-US" dirty="0" err="1"/>
              <a:t>asam</a:t>
            </a:r>
            <a:r>
              <a:rPr lang="en-US" dirty="0"/>
              <a:t> </a:t>
            </a:r>
            <a:r>
              <a:rPr lang="en-US" dirty="0" err="1"/>
              <a:t>cuka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menonjol</a:t>
            </a:r>
            <a:r>
              <a:rPr lang="en-US" dirty="0"/>
              <a:t> </a:t>
            </a:r>
            <a:r>
              <a:rPr lang="en-US" dirty="0" err="1" smtClean="0"/>
              <a:t>dibanding</a:t>
            </a:r>
            <a:r>
              <a:rPr lang="en-US" dirty="0" smtClean="0"/>
              <a:t> </a:t>
            </a:r>
            <a:r>
              <a:rPr lang="en-US" dirty="0"/>
              <a:t>aroma alcohol</a:t>
            </a:r>
          </a:p>
          <a:p>
            <a:r>
              <a:rPr lang="en-US" dirty="0" err="1"/>
              <a:t>Lapisan</a:t>
            </a:r>
            <a:r>
              <a:rPr lang="en-US" dirty="0"/>
              <a:t> </a:t>
            </a:r>
            <a:r>
              <a:rPr lang="en-US" dirty="0" err="1"/>
              <a:t>lendir</a:t>
            </a:r>
            <a:r>
              <a:rPr lang="en-US" dirty="0"/>
              <a:t> di </a:t>
            </a:r>
            <a:r>
              <a:rPr lang="en-US" dirty="0" err="1"/>
              <a:t>permukaan</a:t>
            </a:r>
            <a:r>
              <a:rPr lang="en-US" dirty="0"/>
              <a:t> </a:t>
            </a:r>
            <a:r>
              <a:rPr lang="en-US" dirty="0" err="1"/>
              <a:t>biji</a:t>
            </a:r>
            <a:r>
              <a:rPr lang="en-US" dirty="0"/>
              <a:t> </a:t>
            </a:r>
            <a:r>
              <a:rPr lang="en-US" dirty="0" err="1"/>
              <a:t>mudah</a:t>
            </a:r>
            <a:r>
              <a:rPr lang="en-US" dirty="0"/>
              <a:t> </a:t>
            </a:r>
            <a:r>
              <a:rPr lang="en-US" dirty="0" err="1"/>
              <a:t>dibersihkan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38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136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Fermentasi kakao  </vt:lpstr>
      <vt:lpstr>PowerPoint Presentation</vt:lpstr>
      <vt:lpstr>Terdapat 2 cara pengolahan biji kakao</vt:lpstr>
      <vt:lpstr>PowerPoint Presentation</vt:lpstr>
      <vt:lpstr>PowerPoint Presentation</vt:lpstr>
      <vt:lpstr>Terdapat 3 bentuk proses fermentasi biji kakao</vt:lpstr>
      <vt:lpstr>PowerPoint Presentation</vt:lpstr>
      <vt:lpstr>PowerPoint Presentation</vt:lpstr>
      <vt:lpstr>Tanda-tanda fermentasi berhasil :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Fermentasi kakao  </dc:title>
  <dc:creator>Asus</dc:creator>
  <cp:lastModifiedBy>Asus</cp:lastModifiedBy>
  <cp:revision>14</cp:revision>
  <dcterms:created xsi:type="dcterms:W3CDTF">2022-09-12T23:33:39Z</dcterms:created>
  <dcterms:modified xsi:type="dcterms:W3CDTF">2022-09-13T00:38:24Z</dcterms:modified>
</cp:coreProperties>
</file>