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3" r:id="rId9"/>
    <p:sldId id="261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189F26C-3362-4EE8-B33A-5EBD2028E0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4AD3DBE-9FEE-4858-B575-955DA3D50C30}" type="datetimeFigureOut">
              <a:rPr lang="en-US" smtClean="0"/>
              <a:t>9/20/2022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epository.unej.ac.id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MUTU BIJI KAKAO</a:t>
            </a:r>
            <a:br>
              <a:rPr lang="en-US" sz="3600" dirty="0" smtClean="0"/>
            </a:br>
            <a:r>
              <a:rPr lang="en-US" sz="3600" dirty="0" smtClean="0"/>
              <a:t>SNI 2323-2008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OLEH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MUSTAMIN ANWAR MASUKU, S.TP., </a:t>
            </a:r>
            <a:r>
              <a:rPr lang="en-US" sz="2800" dirty="0" err="1" smtClean="0">
                <a:solidFill>
                  <a:schemeClr val="tx1"/>
                </a:solidFill>
              </a:rPr>
              <a:t>M.Sc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PROGRAM THP FAPERTA UNKHAIR TERNATE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2022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76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SELESAI DAN</a:t>
            </a:r>
            <a:br>
              <a:rPr lang="en-US" dirty="0" smtClean="0"/>
            </a:br>
            <a:r>
              <a:rPr lang="en-US" dirty="0" smtClean="0"/>
              <a:t>TERIMA KASIH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54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1"/>
            <a:ext cx="8856984" cy="36004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PENDAHULUAN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848872" cy="4608512"/>
          </a:xfrm>
        </p:spPr>
        <p:txBody>
          <a:bodyPr>
            <a:no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sz="3200" b="1" dirty="0" err="1" smtClean="0">
                <a:solidFill>
                  <a:schemeClr val="tx1"/>
                </a:solidFill>
              </a:rPr>
              <a:t>Biji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kakao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ditentukan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sebagai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komoditi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ekspor</a:t>
            </a:r>
            <a:r>
              <a:rPr lang="en-US" sz="3200" b="1" dirty="0" smtClean="0">
                <a:solidFill>
                  <a:schemeClr val="tx1"/>
                </a:solidFill>
              </a:rPr>
              <a:t>  (2011)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3200" b="1" dirty="0" err="1" smtClean="0">
                <a:solidFill>
                  <a:schemeClr val="tx1"/>
                </a:solidFill>
              </a:rPr>
              <a:t>Untuk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menjadi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komoditi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eksport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biji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kakao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kering</a:t>
            </a:r>
            <a:r>
              <a:rPr lang="en-US" sz="3200" b="1" dirty="0" smtClean="0">
                <a:solidFill>
                  <a:schemeClr val="tx1"/>
                </a:solidFill>
              </a:rPr>
              <a:t> yang </a:t>
            </a:r>
            <a:r>
              <a:rPr lang="en-US" sz="3200" b="1" dirty="0" err="1" smtClean="0">
                <a:solidFill>
                  <a:schemeClr val="tx1"/>
                </a:solidFill>
              </a:rPr>
              <a:t>berkualitas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harus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memenuhi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persyaratan</a:t>
            </a:r>
            <a:r>
              <a:rPr lang="en-US" sz="3200" b="1" dirty="0" smtClean="0">
                <a:solidFill>
                  <a:schemeClr val="tx1"/>
                </a:solidFill>
              </a:rPr>
              <a:t> yang </a:t>
            </a:r>
            <a:r>
              <a:rPr lang="en-US" sz="3200" b="1" dirty="0" err="1" smtClean="0">
                <a:solidFill>
                  <a:schemeClr val="tx1"/>
                </a:solidFill>
              </a:rPr>
              <a:t>ditentukan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dalam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bsn</a:t>
            </a:r>
            <a:r>
              <a:rPr lang="en-US" sz="3200" b="1" dirty="0" smtClean="0">
                <a:solidFill>
                  <a:schemeClr val="tx1"/>
                </a:solidFill>
              </a:rPr>
              <a:t> 2008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</a:rPr>
              <a:t>SNI </a:t>
            </a:r>
            <a:r>
              <a:rPr lang="en-US" sz="3200" b="1" dirty="0" err="1">
                <a:solidFill>
                  <a:schemeClr val="tx1"/>
                </a:solidFill>
              </a:rPr>
              <a:t>mengatur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penggolongan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mutu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biji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kakao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kering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maupun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persyaratan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umum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khususnya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guna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menjaga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konsistensi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mutu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biji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kakao</a:t>
            </a:r>
            <a:r>
              <a:rPr lang="en-US" sz="3200" b="1" dirty="0">
                <a:solidFill>
                  <a:schemeClr val="tx1"/>
                </a:solidFill>
              </a:rPr>
              <a:t> yang </a:t>
            </a:r>
            <a:r>
              <a:rPr lang="en-US" sz="3200" b="1" dirty="0" err="1">
                <a:solidFill>
                  <a:schemeClr val="tx1"/>
                </a:solidFill>
              </a:rPr>
              <a:t>dihasilkan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36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err="1"/>
              <a:t>Klasifikasi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penggolongan</a:t>
            </a:r>
            <a:r>
              <a:rPr lang="en-US" sz="2800" dirty="0"/>
              <a:t> </a:t>
            </a:r>
            <a:r>
              <a:rPr lang="en-US" sz="2800" dirty="0" err="1"/>
              <a:t>mutu</a:t>
            </a:r>
            <a:r>
              <a:rPr lang="en-US" sz="2800" dirty="0"/>
              <a:t> </a:t>
            </a:r>
            <a:r>
              <a:rPr lang="en-US" sz="2800" dirty="0" err="1"/>
              <a:t>biji</a:t>
            </a:r>
            <a:r>
              <a:rPr lang="en-US" sz="2800" dirty="0"/>
              <a:t> </a:t>
            </a:r>
            <a:r>
              <a:rPr lang="en-US" sz="2800" dirty="0" err="1"/>
              <a:t>kakao</a:t>
            </a:r>
            <a:r>
              <a:rPr lang="en-US" sz="2800" dirty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/>
              <a:t>kering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SNI 2323-2008 </a:t>
            </a:r>
            <a:r>
              <a:rPr lang="en-US" sz="2800" dirty="0" err="1"/>
              <a:t>terbagi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 smtClean="0"/>
              <a:t>tiga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err="1"/>
              <a:t>jenis</a:t>
            </a:r>
            <a:r>
              <a:rPr lang="en-US" sz="3200" b="1" dirty="0"/>
              <a:t> </a:t>
            </a:r>
            <a:r>
              <a:rPr lang="en-US" sz="3200" b="1" dirty="0" err="1" smtClean="0"/>
              <a:t>tanaman</a:t>
            </a:r>
            <a:endParaRPr lang="en-US" sz="3200" b="1" dirty="0" smtClean="0"/>
          </a:p>
          <a:p>
            <a:pPr>
              <a:buFont typeface="Wingdings" pitchFamily="2" charset="2"/>
              <a:buChar char="Ø"/>
            </a:pPr>
            <a:r>
              <a:rPr lang="en-US" sz="3200" b="1" dirty="0" err="1" smtClean="0"/>
              <a:t>jenis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mutu</a:t>
            </a:r>
            <a:r>
              <a:rPr lang="en-US" sz="3200" b="1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err="1" smtClean="0"/>
              <a:t>ukuran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berat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biji</a:t>
            </a:r>
            <a:r>
              <a:rPr lang="en-US" sz="3200" b="1" dirty="0" smtClean="0"/>
              <a:t> per 100 gram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124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b="1" dirty="0" err="1" smtClean="0"/>
              <a:t>jenis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tanaman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terbagi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dalam</a:t>
            </a:r>
            <a:r>
              <a:rPr lang="en-US" sz="3600" b="1" dirty="0" smtClean="0"/>
              <a:t> 2 </a:t>
            </a:r>
            <a:r>
              <a:rPr lang="en-US" sz="3600" b="1" dirty="0" err="1" smtClean="0"/>
              <a:t>bagian</a:t>
            </a:r>
            <a:endParaRPr lang="en-US" sz="3600" b="1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3600" b="1" dirty="0" err="1" smtClean="0"/>
              <a:t>biji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mulia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biji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kakao</a:t>
            </a:r>
            <a:r>
              <a:rPr lang="en-US" sz="3600" b="1" dirty="0" smtClean="0"/>
              <a:t> yang </a:t>
            </a:r>
            <a:r>
              <a:rPr lang="en-US" sz="3600" b="1" dirty="0" err="1" smtClean="0"/>
              <a:t>berasal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dari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tanaman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kakao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jenis</a:t>
            </a:r>
            <a:r>
              <a:rPr lang="en-US" sz="3600" b="1" dirty="0" smtClean="0"/>
              <a:t> </a:t>
            </a:r>
            <a:r>
              <a:rPr lang="en-US" sz="3600" b="1" i="1" dirty="0" err="1" smtClean="0"/>
              <a:t>Criolo</a:t>
            </a:r>
            <a:r>
              <a:rPr lang="en-US" sz="3600" b="1" i="1" dirty="0" smtClean="0"/>
              <a:t> </a:t>
            </a:r>
            <a:r>
              <a:rPr lang="en-US" sz="3600" b="1" dirty="0" err="1" smtClean="0"/>
              <a:t>atau</a:t>
            </a:r>
            <a:r>
              <a:rPr lang="en-US" sz="3600" b="1" dirty="0" smtClean="0"/>
              <a:t> </a:t>
            </a:r>
            <a:r>
              <a:rPr lang="en-US" sz="3600" b="1" i="1" dirty="0" err="1" smtClean="0"/>
              <a:t>Trinitario</a:t>
            </a:r>
            <a:r>
              <a:rPr lang="en-US" sz="3600" b="1" i="1" dirty="0" smtClean="0"/>
              <a:t> </a:t>
            </a:r>
            <a:r>
              <a:rPr lang="en-US" sz="3600" b="1" dirty="0" err="1" smtClean="0"/>
              <a:t>serta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hasil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persilangannya</a:t>
            </a:r>
            <a:endParaRPr lang="en-US" sz="3600" b="1" dirty="0"/>
          </a:p>
          <a:p>
            <a:pPr marL="514350" indent="-514350">
              <a:buFont typeface="+mj-lt"/>
              <a:buAutoNum type="arabicParenR"/>
            </a:pPr>
            <a:r>
              <a:rPr lang="en-US" sz="3600" b="1" dirty="0" err="1" smtClean="0"/>
              <a:t>biji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kakao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lindak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biji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kakao</a:t>
            </a:r>
            <a:r>
              <a:rPr lang="en-US" sz="3600" b="1" dirty="0" smtClean="0"/>
              <a:t> yang </a:t>
            </a:r>
            <a:r>
              <a:rPr lang="en-US" sz="3600" b="1" dirty="0" err="1" smtClean="0"/>
              <a:t>berasal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dari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tanaman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kakao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jenis</a:t>
            </a:r>
            <a:r>
              <a:rPr lang="en-US" sz="3600" b="1" dirty="0" smtClean="0"/>
              <a:t> </a:t>
            </a:r>
            <a:r>
              <a:rPr lang="en-US" sz="3600" b="1" i="1" dirty="0" err="1" smtClean="0"/>
              <a:t>Forastero</a:t>
            </a:r>
            <a:r>
              <a:rPr lang="en-US" sz="3600" b="1" i="1" dirty="0" smtClean="0"/>
              <a:t>) </a:t>
            </a:r>
            <a:r>
              <a:rPr lang="en-US" sz="3600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7"/>
            <a:ext cx="8229600" cy="2016224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sz="4000" b="1" dirty="0" err="1" smtClean="0"/>
              <a:t>jenis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mutu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terbagi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pada</a:t>
            </a:r>
            <a:r>
              <a:rPr lang="en-US" sz="4000" b="1" dirty="0" smtClean="0"/>
              <a:t> 3 </a:t>
            </a:r>
            <a:r>
              <a:rPr lang="en-US" sz="4000" b="1" dirty="0" err="1" smtClean="0"/>
              <a:t>bagian</a:t>
            </a:r>
            <a:r>
              <a:rPr lang="en-US" sz="4000" b="1" dirty="0" smtClean="0"/>
              <a:t> : </a:t>
            </a:r>
            <a:r>
              <a:rPr lang="sv-SE" sz="4000" b="1" dirty="0" smtClean="0"/>
              <a:t>mutu kelas I, II, dan III, jika telah memenuhi persyaratan umum dan khusus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360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408026"/>
              </p:ext>
            </p:extLst>
          </p:nvPr>
        </p:nvGraphicFramePr>
        <p:xfrm>
          <a:off x="467544" y="836712"/>
          <a:ext cx="7992888" cy="50737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905"/>
                <a:gridCol w="3266794"/>
                <a:gridCol w="1334089"/>
                <a:gridCol w="1332000"/>
                <a:gridCol w="1548100"/>
              </a:tblGrid>
              <a:tr h="422000">
                <a:tc>
                  <a:txBody>
                    <a:bodyPr/>
                    <a:lstStyle/>
                    <a:p>
                      <a:pPr marL="57785" marR="57150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No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2460" algn="l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Karakteristik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 marR="81280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Mutu I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 marR="93980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Mutu II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marR="107315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Mutu III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2000">
                <a:tc>
                  <a:txBody>
                    <a:bodyPr/>
                    <a:lstStyle/>
                    <a:p>
                      <a:pPr marL="57785" marR="57150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2460" algn="l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 marR="81280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 marR="93980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marR="107315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0326">
                <a:tc>
                  <a:txBody>
                    <a:bodyPr/>
                    <a:lstStyle/>
                    <a:p>
                      <a:pPr marR="444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1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Jumlah biji/100 gr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000" b="1" u="sng" dirty="0">
                          <a:effectLst/>
                          <a:hlinkClick r:id="rId2"/>
                        </a:rPr>
                        <a:t>AA/A/B/C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3980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000" b="1" u="sng" dirty="0">
                          <a:effectLst/>
                          <a:hlinkClick r:id="rId2"/>
                        </a:rPr>
                        <a:t>AA/A/B/C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180" marR="10731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000" b="1" u="sng" dirty="0">
                          <a:effectLst/>
                          <a:hlinkClick r:id="rId2"/>
                        </a:rPr>
                        <a:t>AA/A/B/C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2000">
                <a:tc>
                  <a:txBody>
                    <a:bodyPr/>
                    <a:lstStyle/>
                    <a:p>
                      <a:pPr marR="444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2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Kadar air, % (b/b) maks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 marR="81280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7,5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 marR="88900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7,5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105410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&gt;7,5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5349">
                <a:tc>
                  <a:txBody>
                    <a:bodyPr/>
                    <a:lstStyle/>
                    <a:p>
                      <a:pPr marR="444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3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Berjamur, % (b/b) maks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2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4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4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3675">
                <a:tc>
                  <a:txBody>
                    <a:bodyPr/>
                    <a:lstStyle/>
                    <a:p>
                      <a:pPr marR="444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4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Biji slaty, % (b/b) maks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3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8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10223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20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2000">
                <a:tc>
                  <a:txBody>
                    <a:bodyPr/>
                    <a:lstStyle/>
                    <a:p>
                      <a:pPr marR="444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5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Biji berserangga, % (b/b) maks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1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2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2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0326">
                <a:tc>
                  <a:txBody>
                    <a:bodyPr/>
                    <a:lstStyle/>
                    <a:p>
                      <a:pPr marR="444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6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Kotoran, % (b/b) maks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 marR="81280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1,5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2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3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64573">
                <a:tc>
                  <a:txBody>
                    <a:bodyPr/>
                    <a:lstStyle/>
                    <a:p>
                      <a:pPr marR="4445" algn="ctr"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7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l"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Biji berkecambah, % (b/b) maks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2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3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ctr"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3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2286">
                <a:tc>
                  <a:txBody>
                    <a:bodyPr/>
                    <a:lstStyle/>
                    <a:p>
                      <a:pPr marR="4445" algn="ctr"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8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l"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Benda asing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85725" algn="ctr"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Tidak ada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 marR="93980" algn="ctr">
                        <a:spcAft>
                          <a:spcPts val="0"/>
                        </a:spcAft>
                      </a:pPr>
                      <a:r>
                        <a:rPr lang="id-ID" sz="2400" b="1" u="sng">
                          <a:effectLst/>
                          <a:hlinkClick r:id="rId2"/>
                        </a:rPr>
                        <a:t>Tidak ada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 marR="107315" algn="ctr">
                        <a:spcAft>
                          <a:spcPts val="0"/>
                        </a:spcAft>
                      </a:pPr>
                      <a:r>
                        <a:rPr lang="id-ID" sz="2400" b="1" u="sng" dirty="0">
                          <a:effectLst/>
                          <a:hlinkClick r:id="rId2"/>
                        </a:rPr>
                        <a:t>Tidak ada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03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PERSYARATAN MUTU UMUM BIJI KAKAO KERING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509886"/>
              </p:ext>
            </p:extLst>
          </p:nvPr>
        </p:nvGraphicFramePr>
        <p:xfrm>
          <a:off x="251520" y="1268760"/>
          <a:ext cx="8280922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0461"/>
                <a:gridCol w="4140461"/>
              </a:tblGrid>
              <a:tr h="520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effectLst/>
                        </a:rPr>
                        <a:t>Karakteristik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effectLst/>
                        </a:rPr>
                        <a:t>Persyaratan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64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Kadar air (b/b)*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maks. 7,5 %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9208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Biji berbau asap dan atau abnormal dan atau berbau asing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Tidak ada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64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Serangga hidup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Tidak ada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395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Kadar </a:t>
                      </a:r>
                      <a:r>
                        <a:rPr lang="en-US" sz="2400" dirty="0" err="1">
                          <a:effectLst/>
                        </a:rPr>
                        <a:t>biji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pecah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atau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pecahan</a:t>
                      </a:r>
                      <a:r>
                        <a:rPr lang="en-US" sz="2400" dirty="0">
                          <a:effectLst/>
                        </a:rPr>
                        <a:t>  </a:t>
                      </a:r>
                      <a:r>
                        <a:rPr lang="en-US" sz="2400" dirty="0" err="1">
                          <a:effectLst/>
                        </a:rPr>
                        <a:t>biji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atau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pecahan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kulit</a:t>
                      </a:r>
                      <a:r>
                        <a:rPr lang="en-US" sz="2400" dirty="0">
                          <a:effectLst/>
                        </a:rPr>
                        <a:t> (b/b)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maks. 3 %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64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Kadar </a:t>
                      </a:r>
                      <a:r>
                        <a:rPr lang="en-US" sz="2400" dirty="0" err="1">
                          <a:effectLst/>
                        </a:rPr>
                        <a:t>benda-benda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asing</a:t>
                      </a:r>
                      <a:r>
                        <a:rPr lang="en-US" sz="2400" dirty="0">
                          <a:effectLst/>
                        </a:rPr>
                        <a:t> (b/b)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effectLst/>
                        </a:rPr>
                        <a:t>maks</a:t>
                      </a:r>
                      <a:r>
                        <a:rPr lang="en-US" sz="2400" dirty="0">
                          <a:effectLst/>
                        </a:rPr>
                        <a:t>. 0 %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10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PERSYARATAN KHUSUS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257830"/>
              </p:ext>
            </p:extLst>
          </p:nvPr>
        </p:nvGraphicFramePr>
        <p:xfrm>
          <a:off x="1762125" y="3127089"/>
          <a:ext cx="5619750" cy="1410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3250"/>
                <a:gridCol w="1873250"/>
                <a:gridCol w="187325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Karakteristik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Persyaratan (maks.)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Mutu 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Mutu II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Kadar biji berkapang (b/b)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3%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4%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Kadar biji tidak terfermentasi (biji/biji)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3%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8%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Kadar biji berserangga, pipih dan berkecambah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3%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6%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388005"/>
              </p:ext>
            </p:extLst>
          </p:nvPr>
        </p:nvGraphicFramePr>
        <p:xfrm>
          <a:off x="755575" y="1147689"/>
          <a:ext cx="8064898" cy="4763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3"/>
                <a:gridCol w="2208246"/>
                <a:gridCol w="2688299"/>
              </a:tblGrid>
              <a:tr h="4588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effectLst/>
                        </a:rPr>
                        <a:t>Karakteristik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effectLst/>
                        </a:rPr>
                        <a:t>Persyaratan</a:t>
                      </a:r>
                      <a:r>
                        <a:rPr lang="en-US" sz="2800" dirty="0">
                          <a:effectLst/>
                        </a:rPr>
                        <a:t> (</a:t>
                      </a:r>
                      <a:r>
                        <a:rPr lang="en-US" sz="2800" dirty="0" err="1">
                          <a:effectLst/>
                        </a:rPr>
                        <a:t>maks</a:t>
                      </a:r>
                      <a:r>
                        <a:rPr lang="en-US" sz="2800" dirty="0">
                          <a:effectLst/>
                        </a:rPr>
                        <a:t>.)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8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effectLst/>
                        </a:rPr>
                        <a:t>Mutu</a:t>
                      </a:r>
                      <a:r>
                        <a:rPr lang="en-US" sz="2800" dirty="0">
                          <a:effectLst/>
                        </a:rPr>
                        <a:t> I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Mutu II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58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Kadar biji berkapang (b/b)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3%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4%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946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Kadar biji tidak terfermentasi (biji/biji)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3%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8%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946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Kadar biji berserangga, pipih dan berkecambah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3%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6%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32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MUTU BIJI KAKAO KERING SNI 2323-2008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625201"/>
              </p:ext>
            </p:extLst>
          </p:nvPr>
        </p:nvGraphicFramePr>
        <p:xfrm>
          <a:off x="1259632" y="1340766"/>
          <a:ext cx="7200800" cy="4712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5275"/>
                <a:gridCol w="3645525"/>
              </a:tblGrid>
              <a:tr h="752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 dirty="0">
                          <a:effectLst/>
                        </a:rPr>
                        <a:t>        </a:t>
                      </a:r>
                      <a:r>
                        <a:rPr lang="en-US" altLang="zh-CN" sz="2800" dirty="0" smtClean="0">
                          <a:effectLst/>
                        </a:rPr>
                        <a:t>GOLONGAN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   Jumlah Biji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2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 dirty="0">
                          <a:effectLst/>
                        </a:rPr>
                        <a:t>AA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 dirty="0">
                          <a:effectLst/>
                        </a:rPr>
                        <a:t>85 per 100 gram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2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 dirty="0">
                          <a:effectLst/>
                        </a:rPr>
                        <a:t>A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 dirty="0">
                          <a:effectLst/>
                        </a:rPr>
                        <a:t>86 - 100 per 100 gram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2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>
                          <a:effectLst/>
                        </a:rPr>
                        <a:t>B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 dirty="0">
                          <a:effectLst/>
                        </a:rPr>
                        <a:t>101 – 110 per 100 gram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2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>
                          <a:effectLst/>
                        </a:rPr>
                        <a:t>C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 dirty="0">
                          <a:effectLst/>
                        </a:rPr>
                        <a:t>11 – 120 per 100 gram 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2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>
                          <a:effectLst/>
                        </a:rPr>
                        <a:t>S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800" dirty="0">
                          <a:effectLst/>
                        </a:rPr>
                        <a:t>Lebih besar dari 120 biji per 100 gram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6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318</TotalTime>
  <Words>425</Words>
  <Application>Microsoft Office PowerPoint</Application>
  <PresentationFormat>On-screen Show (4:3)</PresentationFormat>
  <Paragraphs>123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MUTU BIJI KAKAO SNI 2323-2008</vt:lpstr>
      <vt:lpstr>PENDAHULUAN</vt:lpstr>
      <vt:lpstr>Klasifikasi atau penggolongan mutu biji kakao  kering menurut SNI 2323-2008 terbagi menjadi tiga:</vt:lpstr>
      <vt:lpstr>PowerPoint Presentation</vt:lpstr>
      <vt:lpstr> </vt:lpstr>
      <vt:lpstr>PowerPoint Presentation</vt:lpstr>
      <vt:lpstr>PERSYARATAN MUTU UMUM BIJI KAKAO KERING</vt:lpstr>
      <vt:lpstr>PERSYARATAN KHUSUS</vt:lpstr>
      <vt:lpstr>MUTU BIJI KAKAO KERING SNI 2323-2008</vt:lpstr>
      <vt:lpstr>SELESAI DAN TERIMA KASIH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MUTU BIJI KAKAO SNI 2323-2008</dc:title>
  <dc:creator>Asus</dc:creator>
  <cp:lastModifiedBy>Asus</cp:lastModifiedBy>
  <cp:revision>28</cp:revision>
  <dcterms:created xsi:type="dcterms:W3CDTF">2022-09-19T23:10:16Z</dcterms:created>
  <dcterms:modified xsi:type="dcterms:W3CDTF">2022-09-20T04:28:43Z</dcterms:modified>
</cp:coreProperties>
</file>