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0" r:id="rId3"/>
    <p:sldId id="281" r:id="rId4"/>
    <p:sldId id="282" r:id="rId5"/>
    <p:sldId id="284" r:id="rId6"/>
    <p:sldId id="285" r:id="rId7"/>
    <p:sldId id="287" r:id="rId8"/>
    <p:sldId id="288" r:id="rId9"/>
    <p:sldId id="289" r:id="rId10"/>
    <p:sldId id="302" r:id="rId11"/>
    <p:sldId id="30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50"/>
    <p:restoredTop sz="94669"/>
  </p:normalViewPr>
  <p:slideViewPr>
    <p:cSldViewPr snapToGrid="0" snapToObjects="1">
      <p:cViewPr varScale="1">
        <p:scale>
          <a:sx n="104" d="100"/>
          <a:sy n="104" d="100"/>
        </p:scale>
        <p:origin x="648"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B4D87-BD0C-D344-9D7D-C09AE1B140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9C274DB-A30C-F44B-8DB0-93EE8D8AE6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FAE0F3-A761-AE42-91EE-EFC50994B825}"/>
              </a:ext>
            </a:extLst>
          </p:cNvPr>
          <p:cNvSpPr>
            <a:spLocks noGrp="1"/>
          </p:cNvSpPr>
          <p:nvPr>
            <p:ph type="dt" sz="half" idx="10"/>
          </p:nvPr>
        </p:nvSpPr>
        <p:spPr/>
        <p:txBody>
          <a:bodyPr/>
          <a:lstStyle/>
          <a:p>
            <a:fld id="{4384D1D0-DA5B-B040-AA28-118D2CB2A2FF}" type="datetimeFigureOut">
              <a:rPr lang="en-US" smtClean="0"/>
              <a:t>11/22/22</a:t>
            </a:fld>
            <a:endParaRPr lang="en-US"/>
          </a:p>
        </p:txBody>
      </p:sp>
      <p:sp>
        <p:nvSpPr>
          <p:cNvPr id="5" name="Footer Placeholder 4">
            <a:extLst>
              <a:ext uri="{FF2B5EF4-FFF2-40B4-BE49-F238E27FC236}">
                <a16:creationId xmlns:a16="http://schemas.microsoft.com/office/drawing/2014/main" id="{0685643D-05AC-3242-B847-9C79DA1162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4828AE-949E-BB4B-8A87-286A6429EE06}"/>
              </a:ext>
            </a:extLst>
          </p:cNvPr>
          <p:cNvSpPr>
            <a:spLocks noGrp="1"/>
          </p:cNvSpPr>
          <p:nvPr>
            <p:ph type="sldNum" sz="quarter" idx="12"/>
          </p:nvPr>
        </p:nvSpPr>
        <p:spPr/>
        <p:txBody>
          <a:bodyPr/>
          <a:lstStyle/>
          <a:p>
            <a:fld id="{1C9DDDC3-896F-4B42-A62D-EB384F0D39A5}" type="slidenum">
              <a:rPr lang="en-US" smtClean="0"/>
              <a:t>‹#›</a:t>
            </a:fld>
            <a:endParaRPr lang="en-US"/>
          </a:p>
        </p:txBody>
      </p:sp>
    </p:spTree>
    <p:extLst>
      <p:ext uri="{BB962C8B-B14F-4D97-AF65-F5344CB8AC3E}">
        <p14:creationId xmlns:p14="http://schemas.microsoft.com/office/powerpoint/2010/main" val="1939100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76358-706D-F74E-800D-C869D9042CA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9B9A28A-86C5-9344-855E-B8A4546FE6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985E84-D452-2B47-8C4B-AD83D1A54D60}"/>
              </a:ext>
            </a:extLst>
          </p:cNvPr>
          <p:cNvSpPr>
            <a:spLocks noGrp="1"/>
          </p:cNvSpPr>
          <p:nvPr>
            <p:ph type="dt" sz="half" idx="10"/>
          </p:nvPr>
        </p:nvSpPr>
        <p:spPr/>
        <p:txBody>
          <a:bodyPr/>
          <a:lstStyle/>
          <a:p>
            <a:fld id="{4384D1D0-DA5B-B040-AA28-118D2CB2A2FF}" type="datetimeFigureOut">
              <a:rPr lang="en-US" smtClean="0"/>
              <a:t>11/22/22</a:t>
            </a:fld>
            <a:endParaRPr lang="en-US"/>
          </a:p>
        </p:txBody>
      </p:sp>
      <p:sp>
        <p:nvSpPr>
          <p:cNvPr id="5" name="Footer Placeholder 4">
            <a:extLst>
              <a:ext uri="{FF2B5EF4-FFF2-40B4-BE49-F238E27FC236}">
                <a16:creationId xmlns:a16="http://schemas.microsoft.com/office/drawing/2014/main" id="{C9A7CA0C-AD3D-2B49-A532-DB0D6EE61B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5EDF4D-5B85-8C4F-9F54-85764029A03B}"/>
              </a:ext>
            </a:extLst>
          </p:cNvPr>
          <p:cNvSpPr>
            <a:spLocks noGrp="1"/>
          </p:cNvSpPr>
          <p:nvPr>
            <p:ph type="sldNum" sz="quarter" idx="12"/>
          </p:nvPr>
        </p:nvSpPr>
        <p:spPr/>
        <p:txBody>
          <a:bodyPr/>
          <a:lstStyle/>
          <a:p>
            <a:fld id="{1C9DDDC3-896F-4B42-A62D-EB384F0D39A5}" type="slidenum">
              <a:rPr lang="en-US" smtClean="0"/>
              <a:t>‹#›</a:t>
            </a:fld>
            <a:endParaRPr lang="en-US"/>
          </a:p>
        </p:txBody>
      </p:sp>
    </p:spTree>
    <p:extLst>
      <p:ext uri="{BB962C8B-B14F-4D97-AF65-F5344CB8AC3E}">
        <p14:creationId xmlns:p14="http://schemas.microsoft.com/office/powerpoint/2010/main" val="2144065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368A8EF-E08A-2E49-8F15-9D1A8478DF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FF61AAC-7A2A-5347-904B-773E2E3C7C5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F243DA-7F58-1D4B-8529-0A62F2969A3C}"/>
              </a:ext>
            </a:extLst>
          </p:cNvPr>
          <p:cNvSpPr>
            <a:spLocks noGrp="1"/>
          </p:cNvSpPr>
          <p:nvPr>
            <p:ph type="dt" sz="half" idx="10"/>
          </p:nvPr>
        </p:nvSpPr>
        <p:spPr/>
        <p:txBody>
          <a:bodyPr/>
          <a:lstStyle/>
          <a:p>
            <a:fld id="{4384D1D0-DA5B-B040-AA28-118D2CB2A2FF}" type="datetimeFigureOut">
              <a:rPr lang="en-US" smtClean="0"/>
              <a:t>11/22/22</a:t>
            </a:fld>
            <a:endParaRPr lang="en-US"/>
          </a:p>
        </p:txBody>
      </p:sp>
      <p:sp>
        <p:nvSpPr>
          <p:cNvPr id="5" name="Footer Placeholder 4">
            <a:extLst>
              <a:ext uri="{FF2B5EF4-FFF2-40B4-BE49-F238E27FC236}">
                <a16:creationId xmlns:a16="http://schemas.microsoft.com/office/drawing/2014/main" id="{87FB2642-B595-954D-8A6E-3475AA081B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1C509A-9363-9F43-BB2B-4B7F650AFE38}"/>
              </a:ext>
            </a:extLst>
          </p:cNvPr>
          <p:cNvSpPr>
            <a:spLocks noGrp="1"/>
          </p:cNvSpPr>
          <p:nvPr>
            <p:ph type="sldNum" sz="quarter" idx="12"/>
          </p:nvPr>
        </p:nvSpPr>
        <p:spPr/>
        <p:txBody>
          <a:bodyPr/>
          <a:lstStyle/>
          <a:p>
            <a:fld id="{1C9DDDC3-896F-4B42-A62D-EB384F0D39A5}" type="slidenum">
              <a:rPr lang="en-US" smtClean="0"/>
              <a:t>‹#›</a:t>
            </a:fld>
            <a:endParaRPr lang="en-US"/>
          </a:p>
        </p:txBody>
      </p:sp>
    </p:spTree>
    <p:extLst>
      <p:ext uri="{BB962C8B-B14F-4D97-AF65-F5344CB8AC3E}">
        <p14:creationId xmlns:p14="http://schemas.microsoft.com/office/powerpoint/2010/main" val="1339090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4821E-93C1-9D42-A218-7D213D3514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AAF3679-DEE7-D640-8FCC-CE838D33F7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C9BCC0-5E47-B84D-87A3-D394071D718E}"/>
              </a:ext>
            </a:extLst>
          </p:cNvPr>
          <p:cNvSpPr>
            <a:spLocks noGrp="1"/>
          </p:cNvSpPr>
          <p:nvPr>
            <p:ph type="dt" sz="half" idx="10"/>
          </p:nvPr>
        </p:nvSpPr>
        <p:spPr/>
        <p:txBody>
          <a:bodyPr/>
          <a:lstStyle/>
          <a:p>
            <a:fld id="{4384D1D0-DA5B-B040-AA28-118D2CB2A2FF}" type="datetimeFigureOut">
              <a:rPr lang="en-US" smtClean="0"/>
              <a:t>11/22/22</a:t>
            </a:fld>
            <a:endParaRPr lang="en-US"/>
          </a:p>
        </p:txBody>
      </p:sp>
      <p:sp>
        <p:nvSpPr>
          <p:cNvPr id="5" name="Footer Placeholder 4">
            <a:extLst>
              <a:ext uri="{FF2B5EF4-FFF2-40B4-BE49-F238E27FC236}">
                <a16:creationId xmlns:a16="http://schemas.microsoft.com/office/drawing/2014/main" id="{6D85B958-09B9-AB40-859D-8A7C2796D2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A1ED10-0E3B-4D41-838F-E47A5ACCFC3A}"/>
              </a:ext>
            </a:extLst>
          </p:cNvPr>
          <p:cNvSpPr>
            <a:spLocks noGrp="1"/>
          </p:cNvSpPr>
          <p:nvPr>
            <p:ph type="sldNum" sz="quarter" idx="12"/>
          </p:nvPr>
        </p:nvSpPr>
        <p:spPr/>
        <p:txBody>
          <a:bodyPr/>
          <a:lstStyle/>
          <a:p>
            <a:fld id="{1C9DDDC3-896F-4B42-A62D-EB384F0D39A5}" type="slidenum">
              <a:rPr lang="en-US" smtClean="0"/>
              <a:t>‹#›</a:t>
            </a:fld>
            <a:endParaRPr lang="en-US"/>
          </a:p>
        </p:txBody>
      </p:sp>
    </p:spTree>
    <p:extLst>
      <p:ext uri="{BB962C8B-B14F-4D97-AF65-F5344CB8AC3E}">
        <p14:creationId xmlns:p14="http://schemas.microsoft.com/office/powerpoint/2010/main" val="4177739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53A9F-B08A-F749-8820-A813C495D27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5730456-C8E7-2C45-8ED3-66FD61093BD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6C1BA88-6EE1-6944-8B8D-8C4F3AD6398B}"/>
              </a:ext>
            </a:extLst>
          </p:cNvPr>
          <p:cNvSpPr>
            <a:spLocks noGrp="1"/>
          </p:cNvSpPr>
          <p:nvPr>
            <p:ph type="dt" sz="half" idx="10"/>
          </p:nvPr>
        </p:nvSpPr>
        <p:spPr/>
        <p:txBody>
          <a:bodyPr/>
          <a:lstStyle/>
          <a:p>
            <a:fld id="{4384D1D0-DA5B-B040-AA28-118D2CB2A2FF}" type="datetimeFigureOut">
              <a:rPr lang="en-US" smtClean="0"/>
              <a:t>11/22/22</a:t>
            </a:fld>
            <a:endParaRPr lang="en-US"/>
          </a:p>
        </p:txBody>
      </p:sp>
      <p:sp>
        <p:nvSpPr>
          <p:cNvPr id="5" name="Footer Placeholder 4">
            <a:extLst>
              <a:ext uri="{FF2B5EF4-FFF2-40B4-BE49-F238E27FC236}">
                <a16:creationId xmlns:a16="http://schemas.microsoft.com/office/drawing/2014/main" id="{F5CDB152-C2AD-294F-8F38-1C8A8A97F4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24671F-41E5-A74D-8982-34F60077D545}"/>
              </a:ext>
            </a:extLst>
          </p:cNvPr>
          <p:cNvSpPr>
            <a:spLocks noGrp="1"/>
          </p:cNvSpPr>
          <p:nvPr>
            <p:ph type="sldNum" sz="quarter" idx="12"/>
          </p:nvPr>
        </p:nvSpPr>
        <p:spPr/>
        <p:txBody>
          <a:bodyPr/>
          <a:lstStyle/>
          <a:p>
            <a:fld id="{1C9DDDC3-896F-4B42-A62D-EB384F0D39A5}" type="slidenum">
              <a:rPr lang="en-US" smtClean="0"/>
              <a:t>‹#›</a:t>
            </a:fld>
            <a:endParaRPr lang="en-US"/>
          </a:p>
        </p:txBody>
      </p:sp>
    </p:spTree>
    <p:extLst>
      <p:ext uri="{BB962C8B-B14F-4D97-AF65-F5344CB8AC3E}">
        <p14:creationId xmlns:p14="http://schemas.microsoft.com/office/powerpoint/2010/main" val="2294875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A53331-92C4-0B4A-981C-0BCC18D5D6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F65647-CE96-DA4D-A43C-6002C6F409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454C670-83C9-FC4E-B21A-12628DEE306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2104F2-8C81-7941-9FAE-5F8E8938292D}"/>
              </a:ext>
            </a:extLst>
          </p:cNvPr>
          <p:cNvSpPr>
            <a:spLocks noGrp="1"/>
          </p:cNvSpPr>
          <p:nvPr>
            <p:ph type="dt" sz="half" idx="10"/>
          </p:nvPr>
        </p:nvSpPr>
        <p:spPr/>
        <p:txBody>
          <a:bodyPr/>
          <a:lstStyle/>
          <a:p>
            <a:fld id="{4384D1D0-DA5B-B040-AA28-118D2CB2A2FF}" type="datetimeFigureOut">
              <a:rPr lang="en-US" smtClean="0"/>
              <a:t>11/22/22</a:t>
            </a:fld>
            <a:endParaRPr lang="en-US"/>
          </a:p>
        </p:txBody>
      </p:sp>
      <p:sp>
        <p:nvSpPr>
          <p:cNvPr id="6" name="Footer Placeholder 5">
            <a:extLst>
              <a:ext uri="{FF2B5EF4-FFF2-40B4-BE49-F238E27FC236}">
                <a16:creationId xmlns:a16="http://schemas.microsoft.com/office/drawing/2014/main" id="{49F48F13-3BDF-B748-8857-4F97FCBEF0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AE711-39DF-F240-96A3-148B13595A33}"/>
              </a:ext>
            </a:extLst>
          </p:cNvPr>
          <p:cNvSpPr>
            <a:spLocks noGrp="1"/>
          </p:cNvSpPr>
          <p:nvPr>
            <p:ph type="sldNum" sz="quarter" idx="12"/>
          </p:nvPr>
        </p:nvSpPr>
        <p:spPr/>
        <p:txBody>
          <a:bodyPr/>
          <a:lstStyle/>
          <a:p>
            <a:fld id="{1C9DDDC3-896F-4B42-A62D-EB384F0D39A5}" type="slidenum">
              <a:rPr lang="en-US" smtClean="0"/>
              <a:t>‹#›</a:t>
            </a:fld>
            <a:endParaRPr lang="en-US"/>
          </a:p>
        </p:txBody>
      </p:sp>
    </p:spTree>
    <p:extLst>
      <p:ext uri="{BB962C8B-B14F-4D97-AF65-F5344CB8AC3E}">
        <p14:creationId xmlns:p14="http://schemas.microsoft.com/office/powerpoint/2010/main" val="2246174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5EC7E-02B5-924A-A347-E1C459323C2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03374B-AC3A-7C4B-B3AE-F16BE7C8FF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F8F274-6033-0F4A-BA42-604F2BE29D3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B8CBD23-3DBB-D449-B7D7-5AEAF9AD3AF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3FAB26-807B-3A47-A007-7EDF78A152F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4E67373-9271-1549-A303-A1A8FEA8C3E4}"/>
              </a:ext>
            </a:extLst>
          </p:cNvPr>
          <p:cNvSpPr>
            <a:spLocks noGrp="1"/>
          </p:cNvSpPr>
          <p:nvPr>
            <p:ph type="dt" sz="half" idx="10"/>
          </p:nvPr>
        </p:nvSpPr>
        <p:spPr/>
        <p:txBody>
          <a:bodyPr/>
          <a:lstStyle/>
          <a:p>
            <a:fld id="{4384D1D0-DA5B-B040-AA28-118D2CB2A2FF}" type="datetimeFigureOut">
              <a:rPr lang="en-US" smtClean="0"/>
              <a:t>11/22/22</a:t>
            </a:fld>
            <a:endParaRPr lang="en-US"/>
          </a:p>
        </p:txBody>
      </p:sp>
      <p:sp>
        <p:nvSpPr>
          <p:cNvPr id="8" name="Footer Placeholder 7">
            <a:extLst>
              <a:ext uri="{FF2B5EF4-FFF2-40B4-BE49-F238E27FC236}">
                <a16:creationId xmlns:a16="http://schemas.microsoft.com/office/drawing/2014/main" id="{B180F17C-8B69-2E4C-8C21-56E6AE1C2D8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535DBAA-66FD-C34B-90F0-A71C792C6A4F}"/>
              </a:ext>
            </a:extLst>
          </p:cNvPr>
          <p:cNvSpPr>
            <a:spLocks noGrp="1"/>
          </p:cNvSpPr>
          <p:nvPr>
            <p:ph type="sldNum" sz="quarter" idx="12"/>
          </p:nvPr>
        </p:nvSpPr>
        <p:spPr/>
        <p:txBody>
          <a:bodyPr/>
          <a:lstStyle/>
          <a:p>
            <a:fld id="{1C9DDDC3-896F-4B42-A62D-EB384F0D39A5}" type="slidenum">
              <a:rPr lang="en-US" smtClean="0"/>
              <a:t>‹#›</a:t>
            </a:fld>
            <a:endParaRPr lang="en-US"/>
          </a:p>
        </p:txBody>
      </p:sp>
    </p:spTree>
    <p:extLst>
      <p:ext uri="{BB962C8B-B14F-4D97-AF65-F5344CB8AC3E}">
        <p14:creationId xmlns:p14="http://schemas.microsoft.com/office/powerpoint/2010/main" val="3737770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462DC-CB94-6042-B9A4-790413B8424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7AA894F-1516-5345-9550-84741863DA72}"/>
              </a:ext>
            </a:extLst>
          </p:cNvPr>
          <p:cNvSpPr>
            <a:spLocks noGrp="1"/>
          </p:cNvSpPr>
          <p:nvPr>
            <p:ph type="dt" sz="half" idx="10"/>
          </p:nvPr>
        </p:nvSpPr>
        <p:spPr/>
        <p:txBody>
          <a:bodyPr/>
          <a:lstStyle/>
          <a:p>
            <a:fld id="{4384D1D0-DA5B-B040-AA28-118D2CB2A2FF}" type="datetimeFigureOut">
              <a:rPr lang="en-US" smtClean="0"/>
              <a:t>11/22/22</a:t>
            </a:fld>
            <a:endParaRPr lang="en-US"/>
          </a:p>
        </p:txBody>
      </p:sp>
      <p:sp>
        <p:nvSpPr>
          <p:cNvPr id="4" name="Footer Placeholder 3">
            <a:extLst>
              <a:ext uri="{FF2B5EF4-FFF2-40B4-BE49-F238E27FC236}">
                <a16:creationId xmlns:a16="http://schemas.microsoft.com/office/drawing/2014/main" id="{9DE15D68-9DAF-C44D-8671-EF5C99FDACD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0B13B84-0136-4C42-9613-2F91AB8B2327}"/>
              </a:ext>
            </a:extLst>
          </p:cNvPr>
          <p:cNvSpPr>
            <a:spLocks noGrp="1"/>
          </p:cNvSpPr>
          <p:nvPr>
            <p:ph type="sldNum" sz="quarter" idx="12"/>
          </p:nvPr>
        </p:nvSpPr>
        <p:spPr/>
        <p:txBody>
          <a:bodyPr/>
          <a:lstStyle/>
          <a:p>
            <a:fld id="{1C9DDDC3-896F-4B42-A62D-EB384F0D39A5}" type="slidenum">
              <a:rPr lang="en-US" smtClean="0"/>
              <a:t>‹#›</a:t>
            </a:fld>
            <a:endParaRPr lang="en-US"/>
          </a:p>
        </p:txBody>
      </p:sp>
    </p:spTree>
    <p:extLst>
      <p:ext uri="{BB962C8B-B14F-4D97-AF65-F5344CB8AC3E}">
        <p14:creationId xmlns:p14="http://schemas.microsoft.com/office/powerpoint/2010/main" val="804699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F9E0EF4-051E-104E-86FB-E0FCE603DF85}"/>
              </a:ext>
            </a:extLst>
          </p:cNvPr>
          <p:cNvSpPr>
            <a:spLocks noGrp="1"/>
          </p:cNvSpPr>
          <p:nvPr>
            <p:ph type="dt" sz="half" idx="10"/>
          </p:nvPr>
        </p:nvSpPr>
        <p:spPr/>
        <p:txBody>
          <a:bodyPr/>
          <a:lstStyle/>
          <a:p>
            <a:fld id="{4384D1D0-DA5B-B040-AA28-118D2CB2A2FF}" type="datetimeFigureOut">
              <a:rPr lang="en-US" smtClean="0"/>
              <a:t>11/22/22</a:t>
            </a:fld>
            <a:endParaRPr lang="en-US"/>
          </a:p>
        </p:txBody>
      </p:sp>
      <p:sp>
        <p:nvSpPr>
          <p:cNvPr id="3" name="Footer Placeholder 2">
            <a:extLst>
              <a:ext uri="{FF2B5EF4-FFF2-40B4-BE49-F238E27FC236}">
                <a16:creationId xmlns:a16="http://schemas.microsoft.com/office/drawing/2014/main" id="{BC683396-213D-F548-84A9-776AB5166D1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FB490C6-5DD5-3343-94BA-7506F890B5EB}"/>
              </a:ext>
            </a:extLst>
          </p:cNvPr>
          <p:cNvSpPr>
            <a:spLocks noGrp="1"/>
          </p:cNvSpPr>
          <p:nvPr>
            <p:ph type="sldNum" sz="quarter" idx="12"/>
          </p:nvPr>
        </p:nvSpPr>
        <p:spPr/>
        <p:txBody>
          <a:bodyPr/>
          <a:lstStyle/>
          <a:p>
            <a:fld id="{1C9DDDC3-896F-4B42-A62D-EB384F0D39A5}" type="slidenum">
              <a:rPr lang="en-US" smtClean="0"/>
              <a:t>‹#›</a:t>
            </a:fld>
            <a:endParaRPr lang="en-US"/>
          </a:p>
        </p:txBody>
      </p:sp>
    </p:spTree>
    <p:extLst>
      <p:ext uri="{BB962C8B-B14F-4D97-AF65-F5344CB8AC3E}">
        <p14:creationId xmlns:p14="http://schemas.microsoft.com/office/powerpoint/2010/main" val="37261069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7AEC5F-D7AA-0545-9C01-475286D5DA3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BBCBE8-1041-4040-B596-362BBD3285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971958-2669-2343-A217-0C461BCAA8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D74BBD-AE13-7540-B5BD-55A2DBE7102F}"/>
              </a:ext>
            </a:extLst>
          </p:cNvPr>
          <p:cNvSpPr>
            <a:spLocks noGrp="1"/>
          </p:cNvSpPr>
          <p:nvPr>
            <p:ph type="dt" sz="half" idx="10"/>
          </p:nvPr>
        </p:nvSpPr>
        <p:spPr/>
        <p:txBody>
          <a:bodyPr/>
          <a:lstStyle/>
          <a:p>
            <a:fld id="{4384D1D0-DA5B-B040-AA28-118D2CB2A2FF}" type="datetimeFigureOut">
              <a:rPr lang="en-US" smtClean="0"/>
              <a:t>11/22/22</a:t>
            </a:fld>
            <a:endParaRPr lang="en-US"/>
          </a:p>
        </p:txBody>
      </p:sp>
      <p:sp>
        <p:nvSpPr>
          <p:cNvPr id="6" name="Footer Placeholder 5">
            <a:extLst>
              <a:ext uri="{FF2B5EF4-FFF2-40B4-BE49-F238E27FC236}">
                <a16:creationId xmlns:a16="http://schemas.microsoft.com/office/drawing/2014/main" id="{1C495F77-1E59-9B40-B648-CC9C77257F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5C01F53-DFF3-864E-AB24-1187FD4B5F86}"/>
              </a:ext>
            </a:extLst>
          </p:cNvPr>
          <p:cNvSpPr>
            <a:spLocks noGrp="1"/>
          </p:cNvSpPr>
          <p:nvPr>
            <p:ph type="sldNum" sz="quarter" idx="12"/>
          </p:nvPr>
        </p:nvSpPr>
        <p:spPr/>
        <p:txBody>
          <a:bodyPr/>
          <a:lstStyle/>
          <a:p>
            <a:fld id="{1C9DDDC3-896F-4B42-A62D-EB384F0D39A5}" type="slidenum">
              <a:rPr lang="en-US" smtClean="0"/>
              <a:t>‹#›</a:t>
            </a:fld>
            <a:endParaRPr lang="en-US"/>
          </a:p>
        </p:txBody>
      </p:sp>
    </p:spTree>
    <p:extLst>
      <p:ext uri="{BB962C8B-B14F-4D97-AF65-F5344CB8AC3E}">
        <p14:creationId xmlns:p14="http://schemas.microsoft.com/office/powerpoint/2010/main" val="1905800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344AB-61F7-3B4E-97F0-90541EFD248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A97CC8-354D-E345-973F-4F9CF293F84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708C58-45E8-C94C-BC49-6D6D40C8F3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6EB3B0-185A-4748-ABA4-E1F1DA90CCEB}"/>
              </a:ext>
            </a:extLst>
          </p:cNvPr>
          <p:cNvSpPr>
            <a:spLocks noGrp="1"/>
          </p:cNvSpPr>
          <p:nvPr>
            <p:ph type="dt" sz="half" idx="10"/>
          </p:nvPr>
        </p:nvSpPr>
        <p:spPr/>
        <p:txBody>
          <a:bodyPr/>
          <a:lstStyle/>
          <a:p>
            <a:fld id="{4384D1D0-DA5B-B040-AA28-118D2CB2A2FF}" type="datetimeFigureOut">
              <a:rPr lang="en-US" smtClean="0"/>
              <a:t>11/22/22</a:t>
            </a:fld>
            <a:endParaRPr lang="en-US"/>
          </a:p>
        </p:txBody>
      </p:sp>
      <p:sp>
        <p:nvSpPr>
          <p:cNvPr id="6" name="Footer Placeholder 5">
            <a:extLst>
              <a:ext uri="{FF2B5EF4-FFF2-40B4-BE49-F238E27FC236}">
                <a16:creationId xmlns:a16="http://schemas.microsoft.com/office/drawing/2014/main" id="{CF95AF99-0D8F-074C-B010-CDB44EFBD5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682683-A4BB-374B-8812-25E3DC7ECD3F}"/>
              </a:ext>
            </a:extLst>
          </p:cNvPr>
          <p:cNvSpPr>
            <a:spLocks noGrp="1"/>
          </p:cNvSpPr>
          <p:nvPr>
            <p:ph type="sldNum" sz="quarter" idx="12"/>
          </p:nvPr>
        </p:nvSpPr>
        <p:spPr/>
        <p:txBody>
          <a:bodyPr/>
          <a:lstStyle/>
          <a:p>
            <a:fld id="{1C9DDDC3-896F-4B42-A62D-EB384F0D39A5}" type="slidenum">
              <a:rPr lang="en-US" smtClean="0"/>
              <a:t>‹#›</a:t>
            </a:fld>
            <a:endParaRPr lang="en-US"/>
          </a:p>
        </p:txBody>
      </p:sp>
    </p:spTree>
    <p:extLst>
      <p:ext uri="{BB962C8B-B14F-4D97-AF65-F5344CB8AC3E}">
        <p14:creationId xmlns:p14="http://schemas.microsoft.com/office/powerpoint/2010/main" val="3261323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1C7AEE-29A5-B947-B2B3-7F3CA3D288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3E6798-5589-D240-B2A3-55AFA05267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D5DA0C-75B9-2C45-B44A-0A6F81E1D35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84D1D0-DA5B-B040-AA28-118D2CB2A2FF}" type="datetimeFigureOut">
              <a:rPr lang="en-US" smtClean="0"/>
              <a:t>11/22/22</a:t>
            </a:fld>
            <a:endParaRPr lang="en-US"/>
          </a:p>
        </p:txBody>
      </p:sp>
      <p:sp>
        <p:nvSpPr>
          <p:cNvPr id="5" name="Footer Placeholder 4">
            <a:extLst>
              <a:ext uri="{FF2B5EF4-FFF2-40B4-BE49-F238E27FC236}">
                <a16:creationId xmlns:a16="http://schemas.microsoft.com/office/drawing/2014/main" id="{1F17664D-073D-3747-B7D7-1F5EB2DFD9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2D9E4B-61C6-3248-B9F4-81A87C47E0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9DDDC3-896F-4B42-A62D-EB384F0D39A5}" type="slidenum">
              <a:rPr lang="en-US" smtClean="0"/>
              <a:t>‹#›</a:t>
            </a:fld>
            <a:endParaRPr lang="en-US"/>
          </a:p>
        </p:txBody>
      </p:sp>
    </p:spTree>
    <p:extLst>
      <p:ext uri="{BB962C8B-B14F-4D97-AF65-F5344CB8AC3E}">
        <p14:creationId xmlns:p14="http://schemas.microsoft.com/office/powerpoint/2010/main" val="69172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2F5C15D0-020F-7544-A313-7135D60E17C8}"/>
              </a:ext>
            </a:extLst>
          </p:cNvPr>
          <p:cNvSpPr>
            <a:spLocks noGrp="1"/>
          </p:cNvSpPr>
          <p:nvPr>
            <p:ph type="subTitle" idx="1"/>
          </p:nvPr>
        </p:nvSpPr>
        <p:spPr>
          <a:xfrm>
            <a:off x="8666205" y="2845245"/>
            <a:ext cx="3282778" cy="1655762"/>
          </a:xfrm>
        </p:spPr>
        <p:txBody>
          <a:bodyPr/>
          <a:lstStyle/>
          <a:p>
            <a:r>
              <a:rPr lang="en-US" dirty="0" err="1"/>
              <a:t>Pengampu</a:t>
            </a:r>
            <a:r>
              <a:rPr lang="en-US"/>
              <a:t>: </a:t>
            </a:r>
          </a:p>
          <a:p>
            <a:r>
              <a:rPr lang="en-US" dirty="0"/>
              <a:t>Dina </a:t>
            </a:r>
            <a:r>
              <a:rPr lang="en-US" dirty="0" err="1"/>
              <a:t>Mardhatilah</a:t>
            </a:r>
            <a:r>
              <a:rPr lang="en-US" dirty="0"/>
              <a:t> STP., </a:t>
            </a:r>
            <a:r>
              <a:rPr lang="en-US" dirty="0" err="1"/>
              <a:t>MSi</a:t>
            </a:r>
            <a:endParaRPr lang="en-US" dirty="0"/>
          </a:p>
        </p:txBody>
      </p:sp>
      <p:pic>
        <p:nvPicPr>
          <p:cNvPr id="4" name="Picture 3">
            <a:extLst>
              <a:ext uri="{FF2B5EF4-FFF2-40B4-BE49-F238E27FC236}">
                <a16:creationId xmlns:a16="http://schemas.microsoft.com/office/drawing/2014/main" id="{AE78651D-5E8F-0E45-8D51-18E1F662673C}"/>
              </a:ext>
            </a:extLst>
          </p:cNvPr>
          <p:cNvPicPr>
            <a:picLocks noChangeAspect="1"/>
          </p:cNvPicPr>
          <p:nvPr/>
        </p:nvPicPr>
        <p:blipFill>
          <a:blip r:embed="rId2"/>
          <a:stretch>
            <a:fillRect/>
          </a:stretch>
        </p:blipFill>
        <p:spPr>
          <a:xfrm>
            <a:off x="154961" y="172996"/>
            <a:ext cx="8345326" cy="6428660"/>
          </a:xfrm>
          <a:prstGeom prst="rect">
            <a:avLst/>
          </a:prstGeom>
        </p:spPr>
      </p:pic>
    </p:spTree>
    <p:extLst>
      <p:ext uri="{BB962C8B-B14F-4D97-AF65-F5344CB8AC3E}">
        <p14:creationId xmlns:p14="http://schemas.microsoft.com/office/powerpoint/2010/main" val="253683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7188" y="0"/>
            <a:ext cx="10515600" cy="4351338"/>
          </a:xfrm>
        </p:spPr>
        <p:txBody>
          <a:bodyPr/>
          <a:lstStyle/>
          <a:p>
            <a:endParaRPr lang="id-ID" dirty="0"/>
          </a:p>
          <a:p>
            <a:r>
              <a:rPr lang="id-ID" dirty="0"/>
              <a:t>Grind size</a:t>
            </a:r>
          </a:p>
          <a:p>
            <a:r>
              <a:rPr lang="id-ID" dirty="0"/>
              <a:t>Semakin halus bubuk kopi, maka akan semakin banyak partikel-partikel yang akan kontak dengan pelarutnya, banyaknya intensitas air yang mengalir di sela-sela partikel kopi yang kecil akan menghasilkan rasa kopi yang lebih kuat.</a:t>
            </a:r>
          </a:p>
          <a:p>
            <a:r>
              <a:rPr lang="id-ID" dirty="0"/>
              <a:t>Semakin halus bubuk kopi maka semakin cepat waktu seduhannya berkisar 25-30 detik, sedangkan untuk kopi bubuk kasar sekitar 4 menit</a:t>
            </a:r>
          </a:p>
          <a:p>
            <a:endParaRPr lang="id-ID" dirty="0"/>
          </a:p>
        </p:txBody>
      </p:sp>
      <p:pic>
        <p:nvPicPr>
          <p:cNvPr id="5" name="Picture 4"/>
          <p:cNvPicPr>
            <a:picLocks noChangeAspect="1"/>
          </p:cNvPicPr>
          <p:nvPr/>
        </p:nvPicPr>
        <p:blipFill>
          <a:blip r:embed="rId2"/>
          <a:stretch>
            <a:fillRect/>
          </a:stretch>
        </p:blipFill>
        <p:spPr>
          <a:xfrm>
            <a:off x="5718501" y="3569294"/>
            <a:ext cx="3083976" cy="3083976"/>
          </a:xfrm>
          <a:prstGeom prst="rect">
            <a:avLst/>
          </a:prstGeom>
        </p:spPr>
      </p:pic>
      <p:sp>
        <p:nvSpPr>
          <p:cNvPr id="6" name="Rectangle 5"/>
          <p:cNvSpPr/>
          <p:nvPr/>
        </p:nvSpPr>
        <p:spPr>
          <a:xfrm>
            <a:off x="5718501" y="3569294"/>
            <a:ext cx="3238212" cy="297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Tree>
    <p:extLst>
      <p:ext uri="{BB962C8B-B14F-4D97-AF65-F5344CB8AC3E}">
        <p14:creationId xmlns:p14="http://schemas.microsoft.com/office/powerpoint/2010/main" val="3746746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id-ID" dirty="0" err="1"/>
              <a:t>eyangraian</a:t>
            </a:r>
            <a:r>
              <a:rPr lang="id-ID" dirty="0"/>
              <a:t> medium yang paling disukai konsumen </a:t>
            </a:r>
          </a:p>
        </p:txBody>
      </p:sp>
      <p:sp>
        <p:nvSpPr>
          <p:cNvPr id="3" name="Content Placeholder 2"/>
          <p:cNvSpPr>
            <a:spLocks noGrp="1"/>
          </p:cNvSpPr>
          <p:nvPr>
            <p:ph idx="1"/>
          </p:nvPr>
        </p:nvSpPr>
        <p:spPr/>
        <p:txBody>
          <a:bodyPr>
            <a:normAutofit/>
          </a:bodyPr>
          <a:lstStyle/>
          <a:p>
            <a:r>
              <a:rPr lang="id-ID" sz="3200" dirty="0"/>
              <a:t>Hasil penelitian menunjukan bahwa sampel dengan suhu penyeduhan 85 derajat Celsius, 92 derajat Celcius, dan 99 derajat Celcius adalah sampel yang dapat diterima konsumen (</a:t>
            </a:r>
            <a:r>
              <a:rPr lang="id-ID" sz="3200" dirty="0" err="1"/>
              <a:t>Donnet</a:t>
            </a:r>
            <a:r>
              <a:rPr lang="id-ID" sz="3200" dirty="0"/>
              <a:t>, 2006)</a:t>
            </a:r>
          </a:p>
        </p:txBody>
      </p:sp>
    </p:spTree>
    <p:extLst>
      <p:ext uri="{BB962C8B-B14F-4D97-AF65-F5344CB8AC3E}">
        <p14:creationId xmlns:p14="http://schemas.microsoft.com/office/powerpoint/2010/main" val="2173020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Penyangraian biji kopi </a:t>
            </a:r>
          </a:p>
        </p:txBody>
      </p:sp>
      <p:sp>
        <p:nvSpPr>
          <p:cNvPr id="3" name="Content Placeholder 2"/>
          <p:cNvSpPr>
            <a:spLocks noGrp="1"/>
          </p:cNvSpPr>
          <p:nvPr>
            <p:ph idx="1"/>
          </p:nvPr>
        </p:nvSpPr>
        <p:spPr/>
        <p:txBody>
          <a:bodyPr/>
          <a:lstStyle/>
          <a:p>
            <a:pPr marL="0" indent="0" algn="ctr">
              <a:buNone/>
            </a:pPr>
            <a:endParaRPr lang="id-ID" i="1" dirty="0"/>
          </a:p>
          <a:p>
            <a:pPr marL="0" indent="0" algn="ctr">
              <a:buNone/>
            </a:pPr>
            <a:endParaRPr lang="id-ID" i="1" dirty="0"/>
          </a:p>
          <a:p>
            <a:pPr marL="0" indent="0" algn="ctr">
              <a:buNone/>
            </a:pPr>
            <a:r>
              <a:rPr lang="id-ID" i="1" dirty="0"/>
              <a:t>Secara alami biji kopi mengandung 250 senyawa prekursor aroma dan citarasa dalam kondisi tidak aktif. Melalui penyangraian pada suhu tinggi senyawa prekursor akan aktif dan memunculkan berbagai jenis senyawa-senyawa aroma dan citarasa kopi.</a:t>
            </a:r>
          </a:p>
        </p:txBody>
      </p:sp>
    </p:spTree>
    <p:extLst>
      <p:ext uri="{BB962C8B-B14F-4D97-AF65-F5344CB8AC3E}">
        <p14:creationId xmlns:p14="http://schemas.microsoft.com/office/powerpoint/2010/main" val="11355284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t>
            </a:r>
            <a:r>
              <a:rPr lang="id-ID" dirty="0" err="1"/>
              <a:t>eyangraian</a:t>
            </a:r>
            <a:r>
              <a:rPr lang="id-ID" dirty="0"/>
              <a:t> </a:t>
            </a:r>
          </a:p>
        </p:txBody>
      </p:sp>
      <p:sp>
        <p:nvSpPr>
          <p:cNvPr id="3" name="Content Placeholder 2"/>
          <p:cNvSpPr>
            <a:spLocks noGrp="1"/>
          </p:cNvSpPr>
          <p:nvPr>
            <p:ph idx="1"/>
          </p:nvPr>
        </p:nvSpPr>
        <p:spPr/>
        <p:txBody>
          <a:bodyPr/>
          <a:lstStyle/>
          <a:p>
            <a:r>
              <a:rPr lang="id-ID" dirty="0"/>
              <a:t>Peyangraian adalah proses pemanasan biji kopi pada suhu tinggi selama periode waktu tertentu. </a:t>
            </a:r>
          </a:p>
          <a:p>
            <a:r>
              <a:rPr lang="id-ID" dirty="0"/>
              <a:t>Selama peyangraian senyawa volatil pada kopi akan membentuk aroma, sedangkan senyawa organik yang tak menguap tetap tinggal didalam seduhan membentuk rasa asam, manis, pahit dan asin.</a:t>
            </a:r>
          </a:p>
          <a:p>
            <a:r>
              <a:rPr lang="id-ID" dirty="0"/>
              <a:t>Selama peyangraian akan mengalami perubahan fisik dan kimiawi. Perubahan fisik meliputi warna, berat, volume sedangkan kimia meliputi: hilangnya air dan terjadi beberapa reaksi kimia seperti karamelisasi.</a:t>
            </a:r>
          </a:p>
          <a:p>
            <a:pPr marL="0" indent="0">
              <a:buNone/>
            </a:pPr>
            <a:endParaRPr lang="id-ID" dirty="0"/>
          </a:p>
        </p:txBody>
      </p:sp>
    </p:spTree>
    <p:extLst>
      <p:ext uri="{BB962C8B-B14F-4D97-AF65-F5344CB8AC3E}">
        <p14:creationId xmlns:p14="http://schemas.microsoft.com/office/powerpoint/2010/main" val="2027191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Tingkat peyangraian</a:t>
            </a:r>
          </a:p>
        </p:txBody>
      </p:sp>
      <p:sp>
        <p:nvSpPr>
          <p:cNvPr id="3" name="Content Placeholder 2"/>
          <p:cNvSpPr>
            <a:spLocks noGrp="1"/>
          </p:cNvSpPr>
          <p:nvPr>
            <p:ph idx="1"/>
          </p:nvPr>
        </p:nvSpPr>
        <p:spPr/>
        <p:txBody>
          <a:bodyPr/>
          <a:lstStyle/>
          <a:p>
            <a:pPr marL="0" indent="0">
              <a:buNone/>
            </a:pPr>
            <a:r>
              <a:rPr lang="id-ID" dirty="0"/>
              <a:t> </a:t>
            </a:r>
          </a:p>
        </p:txBody>
      </p:sp>
      <p:pic>
        <p:nvPicPr>
          <p:cNvPr id="5" name="Picture 4"/>
          <p:cNvPicPr>
            <a:picLocks noChangeAspect="1"/>
          </p:cNvPicPr>
          <p:nvPr/>
        </p:nvPicPr>
        <p:blipFill>
          <a:blip r:embed="rId2"/>
          <a:stretch>
            <a:fillRect/>
          </a:stretch>
        </p:blipFill>
        <p:spPr>
          <a:xfrm>
            <a:off x="2379176" y="1511243"/>
            <a:ext cx="7370752" cy="5208665"/>
          </a:xfrm>
          <a:prstGeom prst="rect">
            <a:avLst/>
          </a:prstGeom>
        </p:spPr>
      </p:pic>
    </p:spTree>
    <p:extLst>
      <p:ext uri="{BB962C8B-B14F-4D97-AF65-F5344CB8AC3E}">
        <p14:creationId xmlns:p14="http://schemas.microsoft.com/office/powerpoint/2010/main" val="39390842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d-ID" b="1" dirty="0"/>
              <a:t>Proses perubahan kimiawi selama masa peyangraian</a:t>
            </a:r>
            <a:br>
              <a:rPr lang="id-ID" b="1" dirty="0"/>
            </a:br>
            <a:endParaRPr lang="id-ID" b="1" dirty="0"/>
          </a:p>
        </p:txBody>
      </p:sp>
      <p:sp>
        <p:nvSpPr>
          <p:cNvPr id="3" name="Content Placeholder 2"/>
          <p:cNvSpPr>
            <a:spLocks noGrp="1"/>
          </p:cNvSpPr>
          <p:nvPr>
            <p:ph idx="1"/>
          </p:nvPr>
        </p:nvSpPr>
        <p:spPr/>
        <p:txBody>
          <a:bodyPr/>
          <a:lstStyle/>
          <a:p>
            <a:pPr marL="0" indent="0">
              <a:buNone/>
            </a:pPr>
            <a:r>
              <a:rPr lang="id-ID" dirty="0"/>
              <a:t>(light roast) suhu 175</a:t>
            </a:r>
            <a:r>
              <a:rPr lang="id-ID" baseline="30000" dirty="0"/>
              <a:t>0</a:t>
            </a:r>
            <a:r>
              <a:rPr lang="id-ID" dirty="0"/>
              <a:t>C</a:t>
            </a:r>
          </a:p>
          <a:p>
            <a:r>
              <a:rPr lang="id-ID" dirty="0"/>
              <a:t>Setelah fase penguapan air selesai, panas akan terus diserap oleh biji kopi hingga suhu peyangraian mencapai 175 C. Senyawa yang sensitif pada suhu ini adalah karbohidrat sederhana jenis sukrosa yang memiliki titik leleh pada suhu 160 C. Sukrosa akan terdekomposisi menjadi senyawa asam dan gas CO2, maka kenampakan fisiknya biji kopi akan mengembang, dan munculnya retak2 halus pada permukaan biji kopi. </a:t>
            </a:r>
          </a:p>
        </p:txBody>
      </p:sp>
    </p:spTree>
    <p:extLst>
      <p:ext uri="{BB962C8B-B14F-4D97-AF65-F5344CB8AC3E}">
        <p14:creationId xmlns:p14="http://schemas.microsoft.com/office/powerpoint/2010/main" val="584347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045695"/>
            <a:ext cx="10515600" cy="4351338"/>
          </a:xfrm>
        </p:spPr>
        <p:txBody>
          <a:bodyPr/>
          <a:lstStyle/>
          <a:p>
            <a:r>
              <a:rPr lang="id-ID" dirty="0"/>
              <a:t>Seduhan kopi hasil peyangraian light roast mempunyai sensasi rasa asam didalam larutan, karena senyawa asam belum sempat menguap dikarenakan tidakadanya peningkatan suhu sangrai selanjutnya. </a:t>
            </a:r>
          </a:p>
          <a:p>
            <a:r>
              <a:rPr lang="id-ID" dirty="0"/>
              <a:t>Apabila peyangraian dilanjutkan ke suhu 200 maka senyawa akan akan menguap dan senyawa gula mono dan disakarida mengambil peranan dominan dengan memberikan rasa manis pada seduhan, dan bila peyangraian dilanjutkan ke suhu lebih diatas 200 C, beberapa monosakarida akan bereaksi dengan asam amino bebesa menghasilkan senyawa baru pembentuk citarasa melalau mekanisme reaksi mailard dan juga sebagian monosakarida membentuk karamel. </a:t>
            </a:r>
          </a:p>
        </p:txBody>
      </p:sp>
    </p:spTree>
    <p:extLst>
      <p:ext uri="{BB962C8B-B14F-4D97-AF65-F5344CB8AC3E}">
        <p14:creationId xmlns:p14="http://schemas.microsoft.com/office/powerpoint/2010/main" val="545605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lanjutan</a:t>
            </a:r>
          </a:p>
        </p:txBody>
      </p:sp>
      <p:sp>
        <p:nvSpPr>
          <p:cNvPr id="3" name="Content Placeholder 2"/>
          <p:cNvSpPr>
            <a:spLocks noGrp="1"/>
          </p:cNvSpPr>
          <p:nvPr>
            <p:ph idx="1"/>
          </p:nvPr>
        </p:nvSpPr>
        <p:spPr/>
        <p:txBody>
          <a:bodyPr>
            <a:normAutofit lnSpcReduction="10000"/>
          </a:bodyPr>
          <a:lstStyle/>
          <a:p>
            <a:r>
              <a:rPr lang="id-ID" dirty="0"/>
              <a:t>Karamel merupakan pembentuk rasa manis dan menghasilkan warna gelap, reaksi ini terjadi pada suhu 207 C sensasi rasa manis makin menonjol dan senyawa asam khlorogenat yang merupakan penyumbang rasa pahit pada biji kopi akan berkurang. Dikarenakan asam khlorogenat terdekomposisi diatas suhu 200 C. </a:t>
            </a:r>
          </a:p>
          <a:p>
            <a:r>
              <a:rPr lang="id-ID" dirty="0"/>
              <a:t>Seduhan kopi hasil peyangraian suhu 210 C (medium roasty) mempunyai citarasa kombinasi asam-manis dengan sensay body (kental) dan warna agak gelap.</a:t>
            </a:r>
          </a:p>
          <a:p>
            <a:r>
              <a:rPr lang="id-ID" dirty="0"/>
              <a:t>Sensai body muncul akibat pada suhu 210 C mampu merusak dinding sel sehingga senyawa lemak (lipid) keluar, sehingga sensai body lebih tinggi dibandingkan sangrai ringan.</a:t>
            </a:r>
          </a:p>
        </p:txBody>
      </p:sp>
    </p:spTree>
    <p:extLst>
      <p:ext uri="{BB962C8B-B14F-4D97-AF65-F5344CB8AC3E}">
        <p14:creationId xmlns:p14="http://schemas.microsoft.com/office/powerpoint/2010/main" val="3719236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r>
              <a:rPr lang="id-ID" dirty="0"/>
              <a:t>Tingkat peyangraian kopi yang paling banyak disukai konsumen berkisar pada suhu peyangraian 215</a:t>
            </a:r>
            <a:r>
              <a:rPr lang="id-ID" baseline="30000" dirty="0"/>
              <a:t>0</a:t>
            </a:r>
            <a:r>
              <a:rPr lang="id-ID" dirty="0"/>
              <a:t> C, pada suhu ini laju pembentukkan warna menjadi lebih gelap, laju reaksi kimia meningkat 2 kali lebih cepat pada setiap kenaikan 10</a:t>
            </a:r>
            <a:r>
              <a:rPr lang="id-ID" baseline="30000" dirty="0"/>
              <a:t>0</a:t>
            </a:r>
            <a:r>
              <a:rPr lang="id-ID" dirty="0"/>
              <a:t> C, yang menyebabkan varian rasa, aroma, dan citarasa semakin banyak.</a:t>
            </a:r>
          </a:p>
          <a:p>
            <a:r>
              <a:rPr lang="id-ID" dirty="0"/>
              <a:t>Pada suhu peyangraian 225 senyawa selulosa mulai terdekomposisi, mengalami reaksi karbonisasi membentuk arang, biji kopi hasil peyangraian pada suhu ini memiliki warna hitam, dan berminyak atau biasa disebut gaya italia, dan citarasa sangrai juga akan menurun. </a:t>
            </a:r>
          </a:p>
        </p:txBody>
      </p:sp>
    </p:spTree>
    <p:extLst>
      <p:ext uri="{BB962C8B-B14F-4D97-AF65-F5344CB8AC3E}">
        <p14:creationId xmlns:p14="http://schemas.microsoft.com/office/powerpoint/2010/main" val="40864166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PEMBUBUKAN / Grinder</a:t>
            </a:r>
          </a:p>
        </p:txBody>
      </p:sp>
      <p:sp>
        <p:nvSpPr>
          <p:cNvPr id="3" name="Content Placeholder 2"/>
          <p:cNvSpPr>
            <a:spLocks noGrp="1"/>
          </p:cNvSpPr>
          <p:nvPr>
            <p:ph idx="1"/>
          </p:nvPr>
        </p:nvSpPr>
        <p:spPr/>
        <p:txBody>
          <a:bodyPr>
            <a:normAutofit/>
          </a:bodyPr>
          <a:lstStyle/>
          <a:p>
            <a:r>
              <a:rPr lang="id-ID" sz="3200" b="1" dirty="0"/>
              <a:t>Tahapan hilir pengolahan kopi bubuk adalah pengecilan ukuran (Grinder). Pada proses ini terjadi perubahan sifat-sifat fisik dari kopi karena mendapatkan gaya-gaya mekanis seperti gaya tekan, gaya gesek, gaya tumbuk, dan gaya geser, sehingga bentuk dan ukurannya berubah.</a:t>
            </a:r>
          </a:p>
          <a:p>
            <a:r>
              <a:rPr lang="id-ID" sz="3200" b="1" dirty="0"/>
              <a:t>Laju pelarutan senyawa pembentuk citarasa pada kopi sangat bergantung pada luas bidang kontak antara partikel kopi dengan air penyeduh. </a:t>
            </a:r>
          </a:p>
        </p:txBody>
      </p:sp>
    </p:spTree>
    <p:extLst>
      <p:ext uri="{BB962C8B-B14F-4D97-AF65-F5344CB8AC3E}">
        <p14:creationId xmlns:p14="http://schemas.microsoft.com/office/powerpoint/2010/main" val="148485954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649</Words>
  <Application>Microsoft Macintosh PowerPoint</Application>
  <PresentationFormat>Widescreen</PresentationFormat>
  <Paragraphs>32</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PowerPoint Presentation</vt:lpstr>
      <vt:lpstr>Penyangraian biji kopi </vt:lpstr>
      <vt:lpstr>Peyangraian </vt:lpstr>
      <vt:lpstr>Tingkat peyangraian</vt:lpstr>
      <vt:lpstr>Proses perubahan kimiawi selama masa peyangraian </vt:lpstr>
      <vt:lpstr>PowerPoint Presentation</vt:lpstr>
      <vt:lpstr>lanjutan</vt:lpstr>
      <vt:lpstr>PowerPoint Presentation</vt:lpstr>
      <vt:lpstr>PEMBUBUKAN / Grinder</vt:lpstr>
      <vt:lpstr>PowerPoint Presentation</vt:lpstr>
      <vt:lpstr>Peyangraian medium yang paling disukai konsumen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cp:revision>
  <dcterms:created xsi:type="dcterms:W3CDTF">2022-11-22T05:14:02Z</dcterms:created>
  <dcterms:modified xsi:type="dcterms:W3CDTF">2022-11-22T05:15:30Z</dcterms:modified>
</cp:coreProperties>
</file>