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65"/>
  </p:notesMasterIdLst>
  <p:handoutMasterIdLst>
    <p:handoutMasterId r:id="rId66"/>
  </p:handoutMasterIdLst>
  <p:sldIdLst>
    <p:sldId id="438" r:id="rId3"/>
    <p:sldId id="356" r:id="rId4"/>
    <p:sldId id="421" r:id="rId5"/>
    <p:sldId id="422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357" r:id="rId17"/>
    <p:sldId id="441" r:id="rId18"/>
    <p:sldId id="442" r:id="rId19"/>
    <p:sldId id="358" r:id="rId20"/>
    <p:sldId id="443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404" r:id="rId61"/>
    <p:sldId id="405" r:id="rId62"/>
    <p:sldId id="444" r:id="rId63"/>
    <p:sldId id="348" r:id="rId64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66" d="100"/>
          <a:sy n="66" d="100"/>
        </p:scale>
        <p:origin x="54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2000" b="1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000" b="1" dirty="0">
              <a:effectLst/>
              <a:latin typeface="Calibri" pitchFamily="34" charset="0"/>
              <a:cs typeface="Calibri" pitchFamily="34" charset="0"/>
            </a:rPr>
            <a:t>Data</a:t>
          </a:r>
          <a:r>
            <a:rPr lang="en-US" sz="18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800" b="0" dirty="0">
              <a:effectLst/>
              <a:latin typeface="Calibri" pitchFamily="34" charset="0"/>
              <a:cs typeface="Calibri" pitchFamily="34" charset="0"/>
            </a:rPr>
          </a:br>
          <a:endParaRPr lang="en-US" sz="18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Pahami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dan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Persiapkan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2. </a:t>
          </a:r>
          <a:r>
            <a:rPr lang="id-ID" sz="2000" b="1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 Data Mining</a:t>
          </a:r>
          <a:r>
            <a:rPr lang="id-ID" sz="2400" b="1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>
              <a:effectLst/>
              <a:latin typeface="Calibri" pitchFamily="34" charset="0"/>
              <a:cs typeface="Calibri" pitchFamily="34" charset="0"/>
            </a:rPr>
          </a:br>
          <a:r>
            <a:rPr lang="en-US" sz="2400" b="1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1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2000" b="1" dirty="0" err="1">
              <a:effectLst/>
              <a:latin typeface="Calibri" pitchFamily="34" charset="0"/>
              <a:cs typeface="Calibri" pitchFamily="34" charset="0"/>
            </a:rPr>
            <a:t>Pengetahuan</a:t>
          </a:r>
          <a:r>
            <a:rPr lang="id-ID" sz="24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>
              <a:effectLst/>
              <a:latin typeface="Calibri" pitchFamily="34" charset="0"/>
              <a:cs typeface="Calibri" pitchFamily="34" charset="0"/>
            </a:rPr>
          </a:br>
          <a:endParaRPr lang="en-US" sz="28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Pahami</a:t>
          </a:r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 Model 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dan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Pengetahuan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yg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2000" b="1" dirty="0" err="1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0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>
              <a:effectLst/>
              <a:latin typeface="Calibri" pitchFamily="34" charset="0"/>
              <a:cs typeface="Calibri" pitchFamily="34" charset="0"/>
            </a:rPr>
          </a:br>
          <a:endParaRPr lang="en-US" sz="16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en-US" sz="24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Analisis</a:t>
          </a:r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 Model 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dan 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Kinerja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 custLinFactNeighborY="-578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61096" custScaleY="140729" custLinFactNeighborX="403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en-US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 custLinFactNeighborY="-5782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62351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en-US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 custLinFactNeighborY="-5782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87438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en-US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 custLinFactNeighborY="-57822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54496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7838A221-8A35-4027-9555-448D7B0F7498}" type="presOf" srcId="{DEBA2456-0114-419B-8831-1598B85B7E6C}" destId="{3DC81AB5-6223-4D26-B903-7D6E2F663A3B}" srcOrd="0" destOrd="0" presId="urn:microsoft.com/office/officeart/2005/8/layout/hProcess10"/>
    <dgm:cxn modelId="{8B4F51ED-0894-4902-A403-5BFCE312729B}" type="presOf" srcId="{8FFC3E55-B4E6-457A-9E45-5303238A0D67}" destId="{18892D23-1B4B-4CEF-8215-B0C526D6D4EB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A7B81A6F-DFA1-49AC-91F4-15F484F6EB52}" type="presOf" srcId="{9ED6EE63-48B4-4AF5-B486-ADEDDE75D3DE}" destId="{8A2D1533-6974-43EC-A5AA-F3C947BB5F87}" srcOrd="0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4BD53F19-94EE-4939-AEFF-C86CCAA62D42}" type="presOf" srcId="{F4FF6E25-E4BF-4A3A-A478-8ED374956B92}" destId="{9834F6CD-5280-484F-B60E-1E213A8C49AF}" srcOrd="0" destOrd="0" presId="urn:microsoft.com/office/officeart/2005/8/layout/hProcess10"/>
    <dgm:cxn modelId="{7F8DF2B9-2B80-4275-9443-1E8674F8062E}" type="presOf" srcId="{251A6CF7-F073-48F8-9907-2F09B280EB84}" destId="{E022EF6B-CFF5-4F11-8D9E-BF3B2E0B4C6C}" srcOrd="1" destOrd="0" presId="urn:microsoft.com/office/officeart/2005/8/layout/hProcess10"/>
    <dgm:cxn modelId="{427F3AA5-6ED5-4590-9DE6-2038A8FB6129}" type="presOf" srcId="{251A6CF7-F073-48F8-9907-2F09B280EB84}" destId="{C1EE5767-966F-40CA-82D8-9FD446AD3513}" srcOrd="0" destOrd="0" presId="urn:microsoft.com/office/officeart/2005/8/layout/hProcess10"/>
    <dgm:cxn modelId="{22957E01-50EB-4E28-9CA6-B11091DA5B1E}" type="presOf" srcId="{9ED6EE63-48B4-4AF5-B486-ADEDDE75D3DE}" destId="{11C94143-7744-42B6-89AB-9B0B25A2812F}" srcOrd="1" destOrd="0" presId="urn:microsoft.com/office/officeart/2005/8/layout/hProcess10"/>
    <dgm:cxn modelId="{3AD54ADC-1722-4A50-BACA-7AECE04DAEAA}" type="presOf" srcId="{6140B04B-B64C-4385-A943-620D62003DBA}" destId="{32A28748-492C-4001-B321-97D410D8AEA7}" srcOrd="1" destOrd="0" presId="urn:microsoft.com/office/officeart/2005/8/layout/hProcess10"/>
    <dgm:cxn modelId="{68629DE2-C252-4814-9241-21AD693C39D1}" type="presOf" srcId="{E5BB5C2A-1AC5-4AE9-BA4D-5FDCEA88FC79}" destId="{ABFE0E57-F395-4DE5-94E1-5C956F356B88}" srcOrd="0" destOrd="0" presId="urn:microsoft.com/office/officeart/2005/8/layout/hProcess10"/>
    <dgm:cxn modelId="{DA82820C-2B04-4B18-8D1B-B9F74FB8B602}" type="presOf" srcId="{6140B04B-B64C-4385-A943-620D62003DBA}" destId="{7D88BC18-F59C-422E-B048-3ABD1D0E1F14}" srcOrd="0" destOrd="0" presId="urn:microsoft.com/office/officeart/2005/8/layout/hProcess10"/>
    <dgm:cxn modelId="{AE4230EA-8A5E-4F41-87E4-CCCBF6C02741}" type="presOf" srcId="{D82D1D83-284C-44DD-9EFD-ECE38BA4CE5A}" destId="{CC8A2AE1-A7D0-4B30-90F8-E9C2A3DD82FF}" srcOrd="0" destOrd="0" presId="urn:microsoft.com/office/officeart/2005/8/layout/hProcess10"/>
    <dgm:cxn modelId="{D31298D5-0095-45A7-8AFA-61E67B582CDE}" type="presParOf" srcId="{CC8A2AE1-A7D0-4B30-90F8-E9C2A3DD82FF}" destId="{3FF2D7AC-1439-4634-8741-DF82FA267305}" srcOrd="0" destOrd="0" presId="urn:microsoft.com/office/officeart/2005/8/layout/hProcess10"/>
    <dgm:cxn modelId="{488527BC-9B8B-4295-984E-F09C0B073B2F}" type="presParOf" srcId="{3FF2D7AC-1439-4634-8741-DF82FA267305}" destId="{557DC1F0-74B2-480B-9AA7-C94AF2937C30}" srcOrd="0" destOrd="0" presId="urn:microsoft.com/office/officeart/2005/8/layout/hProcess10"/>
    <dgm:cxn modelId="{EBC8FEA4-769A-4953-A125-0FEE69ACB140}" type="presParOf" srcId="{3FF2D7AC-1439-4634-8741-DF82FA267305}" destId="{9834F6CD-5280-484F-B60E-1E213A8C49AF}" srcOrd="1" destOrd="0" presId="urn:microsoft.com/office/officeart/2005/8/layout/hProcess10"/>
    <dgm:cxn modelId="{C3CC9C10-873B-4807-88D7-EFCA841A9333}" type="presParOf" srcId="{CC8A2AE1-A7D0-4B30-90F8-E9C2A3DD82FF}" destId="{C1EE5767-966F-40CA-82D8-9FD446AD3513}" srcOrd="1" destOrd="0" presId="urn:microsoft.com/office/officeart/2005/8/layout/hProcess10"/>
    <dgm:cxn modelId="{4544B5C9-99E3-4B32-96CA-CCDB2AB34885}" type="presParOf" srcId="{C1EE5767-966F-40CA-82D8-9FD446AD3513}" destId="{E022EF6B-CFF5-4F11-8D9E-BF3B2E0B4C6C}" srcOrd="0" destOrd="0" presId="urn:microsoft.com/office/officeart/2005/8/layout/hProcess10"/>
    <dgm:cxn modelId="{A7707D20-AD25-4FC4-854C-F904597D0553}" type="presParOf" srcId="{CC8A2AE1-A7D0-4B30-90F8-E9C2A3DD82FF}" destId="{865F35DD-F702-4973-917E-886CA09B0D49}" srcOrd="2" destOrd="0" presId="urn:microsoft.com/office/officeart/2005/8/layout/hProcess10"/>
    <dgm:cxn modelId="{DF3F39ED-A9A8-4A76-8747-70BE992F64C3}" type="presParOf" srcId="{865F35DD-F702-4973-917E-886CA09B0D49}" destId="{5E5A3162-D62F-41D7-8F91-6DFCB1A86A9C}" srcOrd="0" destOrd="0" presId="urn:microsoft.com/office/officeart/2005/8/layout/hProcess10"/>
    <dgm:cxn modelId="{1668EAB9-475E-4EB1-8CA9-27F74ACF41C5}" type="presParOf" srcId="{865F35DD-F702-4973-917E-886CA09B0D49}" destId="{ABFE0E57-F395-4DE5-94E1-5C956F356B88}" srcOrd="1" destOrd="0" presId="urn:microsoft.com/office/officeart/2005/8/layout/hProcess10"/>
    <dgm:cxn modelId="{AA94D856-133E-4538-B313-D68DA1065C2A}" type="presParOf" srcId="{CC8A2AE1-A7D0-4B30-90F8-E9C2A3DD82FF}" destId="{7D88BC18-F59C-422E-B048-3ABD1D0E1F14}" srcOrd="3" destOrd="0" presId="urn:microsoft.com/office/officeart/2005/8/layout/hProcess10"/>
    <dgm:cxn modelId="{748AD41A-129E-4DE6-B2BC-5E0B99D2F1B1}" type="presParOf" srcId="{7D88BC18-F59C-422E-B048-3ABD1D0E1F14}" destId="{32A28748-492C-4001-B321-97D410D8AEA7}" srcOrd="0" destOrd="0" presId="urn:microsoft.com/office/officeart/2005/8/layout/hProcess10"/>
    <dgm:cxn modelId="{988A7604-3AEC-41ED-A7B9-B953882B1588}" type="presParOf" srcId="{CC8A2AE1-A7D0-4B30-90F8-E9C2A3DD82FF}" destId="{3D4C0E6D-05D0-49B3-9250-CD6B4E5189F6}" srcOrd="4" destOrd="0" presId="urn:microsoft.com/office/officeart/2005/8/layout/hProcess10"/>
    <dgm:cxn modelId="{77034046-EFB8-4185-AC66-B20A0C50C18D}" type="presParOf" srcId="{3D4C0E6D-05D0-49B3-9250-CD6B4E5189F6}" destId="{4D90948A-8E04-4233-ADF7-1E90F212F452}" srcOrd="0" destOrd="0" presId="urn:microsoft.com/office/officeart/2005/8/layout/hProcess10"/>
    <dgm:cxn modelId="{C0B2B782-0D2A-4DDE-A70B-EBBFD3E657C0}" type="presParOf" srcId="{3D4C0E6D-05D0-49B3-9250-CD6B4E5189F6}" destId="{3DC81AB5-6223-4D26-B903-7D6E2F663A3B}" srcOrd="1" destOrd="0" presId="urn:microsoft.com/office/officeart/2005/8/layout/hProcess10"/>
    <dgm:cxn modelId="{301C040C-DD5A-4595-A562-39E7A3145843}" type="presParOf" srcId="{CC8A2AE1-A7D0-4B30-90F8-E9C2A3DD82FF}" destId="{8A2D1533-6974-43EC-A5AA-F3C947BB5F87}" srcOrd="5" destOrd="0" presId="urn:microsoft.com/office/officeart/2005/8/layout/hProcess10"/>
    <dgm:cxn modelId="{19F0B659-B419-499E-8F23-FE41B2FA3FB1}" type="presParOf" srcId="{8A2D1533-6974-43EC-A5AA-F3C947BB5F87}" destId="{11C94143-7744-42B6-89AB-9B0B25A2812F}" srcOrd="0" destOrd="0" presId="urn:microsoft.com/office/officeart/2005/8/layout/hProcess10"/>
    <dgm:cxn modelId="{BC0EB10C-6F6D-4816-B9F1-606125A8C23C}" type="presParOf" srcId="{CC8A2AE1-A7D0-4B30-90F8-E9C2A3DD82FF}" destId="{CFD980F8-4A5B-4C9B-B5ED-6E43AEA1FF86}" srcOrd="6" destOrd="0" presId="urn:microsoft.com/office/officeart/2005/8/layout/hProcess10"/>
    <dgm:cxn modelId="{D6E86229-AB64-4C3F-ADC4-376657E687A4}" type="presParOf" srcId="{CFD980F8-4A5B-4C9B-B5ED-6E43AEA1FF86}" destId="{004CFFD5-5EA5-424D-81D9-5A63A5306412}" srcOrd="0" destOrd="0" presId="urn:microsoft.com/office/officeart/2005/8/layout/hProcess10"/>
    <dgm:cxn modelId="{6B87BCD5-C772-4E7B-8BDA-70B209493BE3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184221" y="380633"/>
          <a:ext cx="1272383" cy="12723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54057" y="1407821"/>
          <a:ext cx="2049758" cy="1790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2000" b="1" kern="1200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000" b="1" kern="1200" dirty="0">
              <a:effectLst/>
              <a:latin typeface="Calibri" pitchFamily="34" charset="0"/>
              <a:cs typeface="Calibri" pitchFamily="34" charset="0"/>
            </a:rPr>
            <a:t>Data</a:t>
          </a:r>
          <a:r>
            <a:rPr lang="en-US" sz="18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800" b="0" kern="1200" dirty="0">
              <a:effectLst/>
              <a:latin typeface="Calibri" pitchFamily="34" charset="0"/>
              <a:cs typeface="Calibri" pitchFamily="34" charset="0"/>
            </a:rPr>
          </a:br>
          <a:endParaRPr lang="en-US" sz="1800" b="0" kern="1200" dirty="0">
            <a:effectLst/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Pahami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dan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Persiapkan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106502" y="1460266"/>
        <a:ext cx="1944868" cy="1685722"/>
      </dsp:txXfrm>
    </dsp:sp>
    <dsp:sp modelId="{C1EE5767-966F-40CA-82D8-9FD446AD3513}">
      <dsp:nvSpPr>
        <dsp:cNvPr id="0" name=""/>
        <dsp:cNvSpPr/>
      </dsp:nvSpPr>
      <dsp:spPr>
        <a:xfrm>
          <a:off x="1904073" y="863956"/>
          <a:ext cx="447468" cy="305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/>
        </a:p>
      </dsp:txBody>
      <dsp:txXfrm>
        <a:off x="1904073" y="925103"/>
        <a:ext cx="355748" cy="183441"/>
      </dsp:txXfrm>
    </dsp:sp>
    <dsp:sp modelId="{5E5A3162-D62F-41D7-8F91-6DFCB1A86A9C}">
      <dsp:nvSpPr>
        <dsp:cNvPr id="0" name=""/>
        <dsp:cNvSpPr/>
      </dsp:nvSpPr>
      <dsp:spPr>
        <a:xfrm>
          <a:off x="2735086" y="380633"/>
          <a:ext cx="1272383" cy="12723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545546" y="1407821"/>
          <a:ext cx="2065727" cy="1790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2184"/>
                <a:satOff val="-198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4">
                <a:hueOff val="-282184"/>
                <a:satOff val="-198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282184"/>
                <a:satOff val="-198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2. </a:t>
          </a:r>
          <a:r>
            <a:rPr lang="id-ID" sz="2000" b="1" kern="1200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 Data Mining</a:t>
          </a:r>
          <a:r>
            <a:rPr lang="id-ID" sz="2400" b="1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kern="1200" dirty="0">
              <a:effectLst/>
              <a:latin typeface="Calibri" pitchFamily="34" charset="0"/>
              <a:cs typeface="Calibri" pitchFamily="34" charset="0"/>
            </a:rPr>
          </a:br>
          <a:r>
            <a:rPr lang="en-US" sz="2400" b="1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1" kern="120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2597991" y="1460266"/>
        <a:ext cx="1960837" cy="1685722"/>
      </dsp:txXfrm>
    </dsp:sp>
    <dsp:sp modelId="{7D88BC18-F59C-422E-B048-3ABD1D0E1F14}">
      <dsp:nvSpPr>
        <dsp:cNvPr id="0" name=""/>
        <dsp:cNvSpPr/>
      </dsp:nvSpPr>
      <dsp:spPr>
        <a:xfrm>
          <a:off x="4513593" y="863956"/>
          <a:ext cx="506123" cy="305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23276"/>
                <a:satOff val="-2982"/>
                <a:lumOff val="30000"/>
                <a:alphaOff val="0"/>
                <a:tint val="50000"/>
                <a:satMod val="300000"/>
              </a:schemeClr>
            </a:gs>
            <a:gs pos="35000">
              <a:schemeClr val="accent4">
                <a:hueOff val="-423276"/>
                <a:satOff val="-2982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423276"/>
                <a:satOff val="-2982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/>
        </a:p>
      </dsp:txBody>
      <dsp:txXfrm>
        <a:off x="4513593" y="925103"/>
        <a:ext cx="414403" cy="183441"/>
      </dsp:txXfrm>
    </dsp:sp>
    <dsp:sp modelId="{4D90948A-8E04-4233-ADF7-1E90F212F452}">
      <dsp:nvSpPr>
        <dsp:cNvPr id="0" name=""/>
        <dsp:cNvSpPr/>
      </dsp:nvSpPr>
      <dsp:spPr>
        <a:xfrm>
          <a:off x="5453537" y="380633"/>
          <a:ext cx="1272383" cy="12723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5104396" y="1407821"/>
          <a:ext cx="2384929" cy="1790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4368"/>
                <a:satOff val="-3976"/>
                <a:lumOff val="40000"/>
                <a:alphaOff val="0"/>
                <a:tint val="50000"/>
                <a:satMod val="300000"/>
              </a:schemeClr>
            </a:gs>
            <a:gs pos="35000">
              <a:schemeClr val="accent4">
                <a:hueOff val="-564368"/>
                <a:satOff val="-3976"/>
                <a:lumOff val="4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564368"/>
                <a:satOff val="-3976"/>
                <a:lumOff val="4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2000" b="1" kern="1200" dirty="0" err="1">
              <a:effectLst/>
              <a:latin typeface="Calibri" pitchFamily="34" charset="0"/>
              <a:cs typeface="Calibri" pitchFamily="34" charset="0"/>
            </a:rPr>
            <a:t>Pengetahuan</a:t>
          </a:r>
          <a:r>
            <a:rPr lang="id-ID" sz="24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kern="1200" dirty="0">
              <a:effectLst/>
              <a:latin typeface="Calibri" pitchFamily="34" charset="0"/>
              <a:cs typeface="Calibri" pitchFamily="34" charset="0"/>
            </a:rPr>
          </a:br>
          <a:endParaRPr lang="en-US" sz="2800" b="0" kern="1200" dirty="0">
            <a:effectLst/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Pahami</a:t>
          </a: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 Model 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dan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Pengetahuan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yg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5156841" y="1460266"/>
        <a:ext cx="2280039" cy="1685722"/>
      </dsp:txXfrm>
    </dsp:sp>
    <dsp:sp modelId="{8A2D1533-6974-43EC-A5AA-F3C947BB5F87}">
      <dsp:nvSpPr>
        <dsp:cNvPr id="0" name=""/>
        <dsp:cNvSpPr/>
      </dsp:nvSpPr>
      <dsp:spPr>
        <a:xfrm>
          <a:off x="7214554" y="863956"/>
          <a:ext cx="488633" cy="305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46552"/>
                <a:satOff val="-5964"/>
                <a:lumOff val="60000"/>
                <a:alphaOff val="0"/>
                <a:tint val="50000"/>
                <a:satMod val="300000"/>
              </a:schemeClr>
            </a:gs>
            <a:gs pos="35000">
              <a:schemeClr val="accent4">
                <a:hueOff val="-846552"/>
                <a:satOff val="-5964"/>
                <a:lumOff val="6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846552"/>
                <a:satOff val="-5964"/>
                <a:lumOff val="6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300" kern="1200"/>
        </a:p>
      </dsp:txBody>
      <dsp:txXfrm>
        <a:off x="7214554" y="925103"/>
        <a:ext cx="396913" cy="183441"/>
      </dsp:txXfrm>
    </dsp:sp>
    <dsp:sp modelId="{004CFFD5-5EA5-424D-81D9-5A63A5306412}">
      <dsp:nvSpPr>
        <dsp:cNvPr id="0" name=""/>
        <dsp:cNvSpPr/>
      </dsp:nvSpPr>
      <dsp:spPr>
        <a:xfrm>
          <a:off x="8122015" y="380633"/>
          <a:ext cx="1272383" cy="12723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7982448" y="1407821"/>
          <a:ext cx="1965781" cy="1790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46552"/>
                <a:satOff val="-5964"/>
                <a:lumOff val="60000"/>
                <a:alphaOff val="0"/>
                <a:tint val="50000"/>
                <a:satMod val="300000"/>
              </a:schemeClr>
            </a:gs>
            <a:gs pos="35000">
              <a:schemeClr val="accent4">
                <a:hueOff val="-846552"/>
                <a:satOff val="-5964"/>
                <a:lumOff val="60000"/>
                <a:alphaOff val="0"/>
                <a:tint val="37000"/>
                <a:satMod val="300000"/>
              </a:schemeClr>
            </a:gs>
            <a:gs pos="100000">
              <a:schemeClr val="accent4">
                <a:hueOff val="-846552"/>
                <a:satOff val="-5964"/>
                <a:lumOff val="6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2000" b="1" kern="1200" dirty="0" err="1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0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kern="1200" dirty="0">
              <a:effectLst/>
              <a:latin typeface="Calibri" pitchFamily="34" charset="0"/>
              <a:cs typeface="Calibri" pitchFamily="34" charset="0"/>
            </a:rPr>
          </a:br>
          <a:endParaRPr lang="en-US" sz="1600" b="0" kern="1200" dirty="0">
            <a:effectLst/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Analisis</a:t>
          </a: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 Model 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dan 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Kinerja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8034893" y="1460266"/>
        <a:ext cx="1860891" cy="168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20/10/2021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319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342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7075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215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744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232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888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8503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82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42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901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3" y="4560490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975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022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374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760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3" y="4560490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29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7200" y="728663"/>
            <a:ext cx="64008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3" y="4560490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54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890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521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699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98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168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v"/>
        <a:defRPr sz="2000" b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chmatim/data-mining/tree/main/Dataset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FAKULTAS TEKNOLOGI INFORMASI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3432" y="4653136"/>
            <a:ext cx="10363200" cy="1512168"/>
          </a:xfrm>
        </p:spPr>
        <p:txBody>
          <a:bodyPr/>
          <a:lstStyle/>
          <a:p>
            <a:r>
              <a:rPr lang="en-US" sz="4400" b="1" dirty="0">
                <a:latin typeface="+mj-lt"/>
              </a:rPr>
              <a:t>PENAMBANGAN DATA</a:t>
            </a:r>
            <a:endParaRPr lang="id-ID" sz="4400" b="1" dirty="0">
              <a:latin typeface="+mj-lt"/>
            </a:endParaRPr>
          </a:p>
          <a:p>
            <a:r>
              <a:rPr lang="id-ID" sz="3600" b="1" dirty="0">
                <a:latin typeface="+mj-lt"/>
              </a:rPr>
              <a:t>[ K</a:t>
            </a:r>
            <a:r>
              <a:rPr lang="en-US" sz="3600" b="1" dirty="0">
                <a:latin typeface="+mj-lt"/>
              </a:rPr>
              <a:t>P368</a:t>
            </a:r>
            <a:r>
              <a:rPr lang="id-ID" sz="3600" b="1" dirty="0">
                <a:latin typeface="+mj-lt"/>
              </a:rPr>
              <a:t> / </a:t>
            </a:r>
            <a:r>
              <a:rPr lang="en-US" sz="3600" b="1" dirty="0">
                <a:latin typeface="+mj-lt"/>
              </a:rPr>
              <a:t>3</a:t>
            </a:r>
            <a:r>
              <a:rPr lang="id-ID" sz="3600" b="1" dirty="0">
                <a:latin typeface="+mj-lt"/>
              </a:rPr>
              <a:t> SKS ]</a:t>
            </a:r>
          </a:p>
        </p:txBody>
      </p:sp>
    </p:spTree>
    <p:extLst>
      <p:ext uri="{BB962C8B-B14F-4D97-AF65-F5344CB8AC3E}">
        <p14:creationId xmlns:p14="http://schemas.microsoft.com/office/powerpoint/2010/main" val="20405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View </a:t>
            </a:r>
            <a:r>
              <a:rPr lang="id-ID" dirty="0" err="1"/>
              <a:t>Help</a:t>
            </a:r>
            <a:r>
              <a:rPr lang="id-ID" dirty="0"/>
              <a:t> dan </a:t>
            </a:r>
            <a:r>
              <a:rPr lang="id-ID" dirty="0" err="1"/>
              <a:t>View</a:t>
            </a:r>
            <a:r>
              <a:rPr lang="id-ID" dirty="0"/>
              <a:t> </a:t>
            </a:r>
            <a:r>
              <a:rPr lang="id-ID" dirty="0" err="1"/>
              <a:t>Comment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View </a:t>
            </a:r>
            <a:r>
              <a:rPr lang="fi-FI" dirty="0">
                <a:solidFill>
                  <a:srgbClr val="C00000"/>
                </a:solidFill>
              </a:rPr>
              <a:t>Help</a:t>
            </a:r>
            <a:r>
              <a:rPr lang="fi-FI" dirty="0"/>
              <a:t> menampilkan </a:t>
            </a:r>
            <a:r>
              <a:rPr lang="fi-FI" dirty="0">
                <a:solidFill>
                  <a:srgbClr val="C00000"/>
                </a:solidFill>
              </a:rPr>
              <a:t>deskripsi dari operator</a:t>
            </a:r>
          </a:p>
          <a:p>
            <a:pPr lvl="0"/>
            <a:r>
              <a:rPr lang="fi-FI" dirty="0"/>
              <a:t>View </a:t>
            </a:r>
            <a:r>
              <a:rPr lang="fi-FI" dirty="0">
                <a:solidFill>
                  <a:srgbClr val="C00000"/>
                </a:solidFill>
              </a:rPr>
              <a:t>Comment </a:t>
            </a:r>
            <a:r>
              <a:rPr lang="fi-FI" dirty="0"/>
              <a:t>menampilkan komentar yang dapat diedit terhadap operator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781800" y="2756138"/>
            <a:ext cx="3581400" cy="387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3585" y="2754789"/>
            <a:ext cx="4956192" cy="3904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09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19736" y="2351505"/>
            <a:ext cx="6336704" cy="4325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d-ID" dirty="0"/>
              <a:t>Mendesain</a:t>
            </a:r>
            <a:r>
              <a:rPr lang="fi-FI" dirty="0"/>
              <a:t> Proses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71600"/>
            <a:ext cx="113190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Kumpulan dan </a:t>
            </a:r>
            <a:r>
              <a:rPr lang="en-US" dirty="0" err="1">
                <a:solidFill>
                  <a:srgbClr val="C00000"/>
                </a:solidFill>
              </a:rPr>
              <a:t>rangkaian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fungsi-fungsi</a:t>
            </a:r>
            <a:r>
              <a:rPr lang="en-US" dirty="0">
                <a:solidFill>
                  <a:srgbClr val="C00000"/>
                </a:solidFill>
              </a:rPr>
              <a:t> (operator) </a:t>
            </a:r>
            <a:r>
              <a:rPr lang="en-US" dirty="0"/>
              <a:t>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 (visual programming)</a:t>
            </a:r>
          </a:p>
        </p:txBody>
      </p:sp>
    </p:spTree>
    <p:extLst>
      <p:ext uri="{BB962C8B-B14F-4D97-AF65-F5344CB8AC3E}">
        <p14:creationId xmlns:p14="http://schemas.microsoft.com/office/powerpoint/2010/main" val="415385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Menjalankan Proses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fi-FI" dirty="0">
                <a:solidFill>
                  <a:srgbClr val="C00000"/>
                </a:solidFill>
                <a:latin typeface="+mj-lt"/>
                <a:cs typeface="Calibri" pitchFamily="34" charset="0"/>
              </a:rPr>
              <a:t>Proses</a:t>
            </a:r>
            <a:r>
              <a:rPr lang="fi-FI" dirty="0">
                <a:latin typeface="+mj-lt"/>
                <a:cs typeface="Calibri" pitchFamily="34" charset="0"/>
              </a:rPr>
              <a:t> dapat dijalankan dengan:</a:t>
            </a:r>
          </a:p>
          <a:p>
            <a:pPr lvl="1">
              <a:buClrTx/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cs typeface="Calibri" pitchFamily="34" charset="0"/>
              </a:rPr>
              <a:t>Menekan tombol </a:t>
            </a:r>
            <a:r>
              <a:rPr lang="fi-FI" dirty="0">
                <a:solidFill>
                  <a:srgbClr val="0070C0"/>
                </a:solidFill>
                <a:latin typeface="+mj-lt"/>
                <a:cs typeface="Calibri" pitchFamily="34" charset="0"/>
              </a:rPr>
              <a:t>Play</a:t>
            </a:r>
          </a:p>
          <a:p>
            <a:pPr lvl="1">
              <a:buClrTx/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cs typeface="Calibri" pitchFamily="34" charset="0"/>
              </a:rPr>
              <a:t>Memilih menu </a:t>
            </a:r>
            <a:r>
              <a:rPr lang="fi-FI" dirty="0">
                <a:solidFill>
                  <a:srgbClr val="0070C0"/>
                </a:solidFill>
                <a:latin typeface="+mj-lt"/>
                <a:cs typeface="Calibri" pitchFamily="34" charset="0"/>
              </a:rPr>
              <a:t>Process</a:t>
            </a:r>
            <a:r>
              <a:rPr lang="fi-FI" dirty="0">
                <a:latin typeface="+mj-lt"/>
                <a:cs typeface="Calibri" pitchFamily="34" charset="0"/>
              </a:rPr>
              <a:t> → </a:t>
            </a:r>
            <a:r>
              <a:rPr lang="fi-FI" dirty="0">
                <a:solidFill>
                  <a:srgbClr val="0070C0"/>
                </a:solidFill>
                <a:latin typeface="+mj-lt"/>
                <a:cs typeface="Calibri" pitchFamily="34" charset="0"/>
              </a:rPr>
              <a:t>Run</a:t>
            </a:r>
          </a:p>
          <a:p>
            <a:pPr lvl="1">
              <a:buClrTx/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cs typeface="Calibri" pitchFamily="34" charset="0"/>
              </a:rPr>
              <a:t>Menekan kunci </a:t>
            </a:r>
            <a:r>
              <a:rPr lang="fi-FI" dirty="0">
                <a:solidFill>
                  <a:srgbClr val="0070C0"/>
                </a:solidFill>
                <a:latin typeface="+mj-lt"/>
                <a:cs typeface="Calibri" pitchFamily="34" charset="0"/>
              </a:rPr>
              <a:t>F11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0" b="7628"/>
          <a:stretch/>
        </p:blipFill>
        <p:spPr>
          <a:xfrm>
            <a:off x="3431704" y="4221088"/>
            <a:ext cx="508106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79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Melihat Hasil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392" y="1484784"/>
            <a:ext cx="5238583" cy="41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0056" y="1628800"/>
            <a:ext cx="5090070" cy="381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1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View </a:t>
            </a:r>
            <a:r>
              <a:rPr lang="id-ID" dirty="0" err="1"/>
              <a:t>Problems</a:t>
            </a:r>
            <a:r>
              <a:rPr lang="id-ID" dirty="0"/>
              <a:t> dan View 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488" y="1365641"/>
            <a:ext cx="4141611" cy="326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00"/>
          <a:stretch/>
        </p:blipFill>
        <p:spPr>
          <a:xfrm>
            <a:off x="5015880" y="1988840"/>
            <a:ext cx="5171518" cy="152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19600" y="4698506"/>
            <a:ext cx="6078590" cy="189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2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Proses Data </a:t>
            </a:r>
            <a:r>
              <a:rPr lang="id-ID" dirty="0"/>
              <a:t>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27915"/>
              </p:ext>
            </p:extLst>
          </p:nvPr>
        </p:nvGraphicFramePr>
        <p:xfrm>
          <a:off x="1271464" y="1040931"/>
          <a:ext cx="9950896" cy="452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1676400" y="4454564"/>
            <a:ext cx="2228840" cy="142840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lang="en-US" sz="1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DATA PREPROCESSING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400" i="1" dirty="0">
                <a:solidFill>
                  <a:schemeClr val="accent2"/>
                </a:solidFill>
                <a:latin typeface="Calibri" panose="020F0502020204030204" pitchFamily="34" charset="0"/>
              </a:rPr>
              <a:t>Data Cleaning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400" i="1" dirty="0">
                <a:solidFill>
                  <a:schemeClr val="accent2"/>
                </a:solidFill>
                <a:latin typeface="Calibri" panose="020F0502020204030204" pitchFamily="34" charset="0"/>
              </a:rPr>
              <a:t>Data Integration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400" i="1" dirty="0">
                <a:solidFill>
                  <a:schemeClr val="accent2"/>
                </a:solidFill>
                <a:latin typeface="Calibri" panose="020F0502020204030204" pitchFamily="34" charset="0"/>
              </a:rPr>
              <a:t>Data Reduction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400" i="1" dirty="0">
                <a:solidFill>
                  <a:schemeClr val="accent2"/>
                </a:solidFill>
                <a:latin typeface="Calibri" panose="020F0502020204030204" pitchFamily="34" charset="0"/>
              </a:rPr>
              <a:t>Data Transformation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lang="en-US" sz="600" i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4152903" y="4463002"/>
            <a:ext cx="1447795" cy="143622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MODELING</a:t>
            </a:r>
            <a:endParaRPr lang="en-US" sz="12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92D050"/>
                </a:solidFill>
                <a:latin typeface="Calibri" panose="020F0502020204030204" pitchFamily="34" charset="0"/>
              </a:rPr>
              <a:t>Estimation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92D050"/>
                </a:solidFill>
                <a:latin typeface="Calibri" panose="020F0502020204030204" pitchFamily="34" charset="0"/>
              </a:rPr>
              <a:t>Prediction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92D050"/>
                </a:solidFill>
                <a:latin typeface="Calibri" panose="020F0502020204030204" pitchFamily="34" charset="0"/>
              </a:rPr>
              <a:t>Classification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92D050"/>
                </a:solidFill>
                <a:latin typeface="Calibri" panose="020F0502020204030204" pitchFamily="34" charset="0"/>
              </a:rPr>
              <a:t>Clustering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92D050"/>
                </a:solidFill>
                <a:latin typeface="Calibri" panose="020F0502020204030204" pitchFamily="34" charset="0"/>
              </a:rPr>
              <a:t>Association</a:t>
            </a:r>
            <a:endParaRPr lang="en-US" sz="1200" i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2590800" y="3997364"/>
            <a:ext cx="0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4876800" y="3997364"/>
            <a:ext cx="0" cy="45720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Box 55">
            <a:extLst>
              <a:ext uri="{FF2B5EF4-FFF2-40B4-BE49-F238E27FC236}">
                <a16:creationId xmlns:a16="http://schemas.microsoft.com/office/drawing/2014/main" id="{F95E9C7A-E2AE-4203-96C3-E31C727B2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48" y="4439310"/>
            <a:ext cx="1447795" cy="1436227"/>
          </a:xfrm>
          <a:prstGeom prst="rect">
            <a:avLst/>
          </a:prstGeom>
          <a:noFill/>
          <a:ln w="9525">
            <a:solidFill>
              <a:srgbClr val="159B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59B91"/>
                </a:solidFill>
                <a:latin typeface="Calibri" panose="020F0502020204030204" pitchFamily="34" charset="0"/>
              </a:rPr>
              <a:t/>
            </a:r>
            <a:br>
              <a:rPr lang="en-US" sz="1600" b="1" dirty="0">
                <a:solidFill>
                  <a:srgbClr val="159B91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159B91"/>
                </a:solidFill>
                <a:latin typeface="Calibri" panose="020F0502020204030204" pitchFamily="34" charset="0"/>
              </a:rPr>
              <a:t>MODEL</a:t>
            </a:r>
            <a:endParaRPr lang="en-US" sz="1200" b="1" dirty="0">
              <a:solidFill>
                <a:srgbClr val="159B9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159B91"/>
                </a:solidFill>
                <a:latin typeface="Calibri" panose="020F0502020204030204" pitchFamily="34" charset="0"/>
              </a:rPr>
              <a:t>Formula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159B91"/>
                </a:solidFill>
                <a:latin typeface="Calibri" panose="020F0502020204030204" pitchFamily="34" charset="0"/>
              </a:rPr>
              <a:t>Tree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159B91"/>
                </a:solidFill>
                <a:latin typeface="Calibri" panose="020F0502020204030204" pitchFamily="34" charset="0"/>
              </a:rPr>
              <a:t>Cluster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159B91"/>
                </a:solidFill>
                <a:latin typeface="Calibri" panose="020F0502020204030204" pitchFamily="34" charset="0"/>
              </a:rPr>
              <a:t>Rule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rgbClr val="159B91"/>
                </a:solidFill>
                <a:latin typeface="Calibri" panose="020F0502020204030204" pitchFamily="34" charset="0"/>
              </a:rPr>
              <a:t>Correlation</a:t>
            </a:r>
            <a:endParaRPr lang="en-US" sz="1200" i="1" dirty="0">
              <a:solidFill>
                <a:srgbClr val="159B9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CBCBDA-8AAE-4733-9129-E163F5412997}"/>
              </a:ext>
            </a:extLst>
          </p:cNvPr>
          <p:cNvCxnSpPr>
            <a:cxnSpLocks/>
          </p:cNvCxnSpPr>
          <p:nvPr/>
        </p:nvCxnSpPr>
        <p:spPr bwMode="auto">
          <a:xfrm>
            <a:off x="7219945" y="3973672"/>
            <a:ext cx="0" cy="457200"/>
          </a:xfrm>
          <a:prstGeom prst="straightConnector1">
            <a:avLst/>
          </a:prstGeom>
          <a:ln w="38100">
            <a:solidFill>
              <a:srgbClr val="159B9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Box 55">
            <a:extLst>
              <a:ext uri="{FF2B5EF4-FFF2-40B4-BE49-F238E27FC236}">
                <a16:creationId xmlns:a16="http://schemas.microsoft.com/office/drawing/2014/main" id="{04F3B2A0-127C-4B73-8F7C-14813D298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3" y="4428037"/>
            <a:ext cx="1447795" cy="10053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>KINERJA</a:t>
            </a:r>
            <a:endParaRPr lang="en-US" sz="1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Akurasi</a:t>
            </a: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</a:rPr>
              <a:t>Tingkat Error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 err="1">
                <a:solidFill>
                  <a:schemeClr val="accent1"/>
                </a:solidFill>
                <a:latin typeface="Calibri" panose="020F0502020204030204" pitchFamily="34" charset="0"/>
              </a:rPr>
              <a:t>Jumlah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</a:rPr>
              <a:t> Cluster</a:t>
            </a:r>
            <a:endParaRPr lang="en-US" sz="1200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43A2FB-151A-4E57-A220-A6E2436B2129}"/>
              </a:ext>
            </a:extLst>
          </p:cNvPr>
          <p:cNvCxnSpPr>
            <a:cxnSpLocks/>
          </p:cNvCxnSpPr>
          <p:nvPr/>
        </p:nvCxnSpPr>
        <p:spPr bwMode="auto">
          <a:xfrm>
            <a:off x="9601200" y="3962400"/>
            <a:ext cx="0" cy="457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 Box 55">
            <a:extLst>
              <a:ext uri="{FF2B5EF4-FFF2-40B4-BE49-F238E27FC236}">
                <a16:creationId xmlns:a16="http://schemas.microsoft.com/office/drawing/2014/main" id="{9ED15901-1680-4858-A8D3-C587C8EA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3" y="5472550"/>
            <a:ext cx="1447795" cy="10053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</a:rPr>
              <a:t>MODEL</a:t>
            </a:r>
            <a:endParaRPr lang="en-US" sz="1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Atribute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</a:rPr>
              <a:t>/</a:t>
            </a:r>
            <a:r>
              <a:rPr lang="en-US" sz="1400" i="1" dirty="0" err="1">
                <a:solidFill>
                  <a:schemeClr val="accent1"/>
                </a:solidFill>
                <a:latin typeface="Calibri" panose="020F0502020204030204" pitchFamily="34" charset="0"/>
              </a:rPr>
              <a:t>Faktor</a:t>
            </a: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 err="1">
                <a:solidFill>
                  <a:schemeClr val="accent1"/>
                </a:solidFill>
                <a:latin typeface="Calibri" panose="020F0502020204030204" pitchFamily="34" charset="0"/>
              </a:rPr>
              <a:t>Korelasi</a:t>
            </a: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i="1" dirty="0" err="1">
                <a:solidFill>
                  <a:schemeClr val="accent1"/>
                </a:solidFill>
                <a:latin typeface="Calibri" panose="020F0502020204030204" pitchFamily="34" charset="0"/>
              </a:rPr>
              <a:t>Bobot</a:t>
            </a: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E68E0-F737-4CDE-A855-8200AB7531D6}"/>
              </a:ext>
            </a:extLst>
          </p:cNvPr>
          <p:cNvSpPr/>
          <p:nvPr/>
        </p:nvSpPr>
        <p:spPr>
          <a:xfrm>
            <a:off x="1199455" y="1295400"/>
            <a:ext cx="7677847" cy="5410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0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Atribut Pada </a:t>
            </a:r>
            <a:r>
              <a:rPr lang="id-ID" dirty="0" err="1"/>
              <a:t>Rapidminer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600" dirty="0">
                <a:solidFill>
                  <a:srgbClr val="C00000"/>
                </a:solidFill>
              </a:rPr>
              <a:t>Atribut</a:t>
            </a:r>
            <a:r>
              <a:rPr lang="fi-FI" sz="3600" dirty="0"/>
              <a:t>: karakteristik atau fitur dari data yang menggambarkan sebuah proses atau situasi</a:t>
            </a:r>
          </a:p>
          <a:p>
            <a:pPr lvl="1"/>
            <a:r>
              <a:rPr lang="fi-FI" sz="3200" dirty="0">
                <a:solidFill>
                  <a:srgbClr val="0070C0"/>
                </a:solidFill>
              </a:rPr>
              <a:t>ID</a:t>
            </a:r>
            <a:r>
              <a:rPr lang="fi-FI" sz="3200" dirty="0"/>
              <a:t>, </a:t>
            </a:r>
            <a:r>
              <a:rPr lang="fi-FI" sz="3200" dirty="0">
                <a:solidFill>
                  <a:srgbClr val="0070C0"/>
                </a:solidFill>
              </a:rPr>
              <a:t>atribut</a:t>
            </a:r>
            <a:r>
              <a:rPr lang="fi-FI" sz="3200" dirty="0"/>
              <a:t> biasa</a:t>
            </a:r>
          </a:p>
          <a:p>
            <a:pPr marL="914400" lvl="1" indent="-457200">
              <a:buFont typeface="+mj-lt"/>
              <a:buAutoNum type="arabicPeriod"/>
            </a:pPr>
            <a:endParaRPr lang="fi-FI" sz="3200" dirty="0"/>
          </a:p>
          <a:p>
            <a:pPr marL="514350" indent="-514350">
              <a:buFont typeface="+mj-lt"/>
              <a:buAutoNum type="arabicPeriod"/>
            </a:pPr>
            <a:r>
              <a:rPr lang="fi-FI" sz="3600" dirty="0">
                <a:solidFill>
                  <a:srgbClr val="C00000"/>
                </a:solidFill>
              </a:rPr>
              <a:t>Atribut target</a:t>
            </a:r>
            <a:r>
              <a:rPr lang="fi-FI" sz="3600" dirty="0"/>
              <a:t>: atribut yang menjadi tujuan untuk diisi oleh proses data mining</a:t>
            </a:r>
          </a:p>
          <a:p>
            <a:pPr lvl="1"/>
            <a:r>
              <a:rPr lang="fi-FI" sz="3200" dirty="0">
                <a:solidFill>
                  <a:srgbClr val="0070C0"/>
                </a:solidFill>
              </a:rPr>
              <a:t>Label</a:t>
            </a:r>
            <a:r>
              <a:rPr lang="fi-FI" sz="3200" dirty="0"/>
              <a:t>, cluster, weight</a:t>
            </a:r>
          </a:p>
          <a:p>
            <a:pPr marL="514350" indent="-514350">
              <a:buFont typeface="+mj-lt"/>
              <a:buAutoNum type="arabicPeriod"/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818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Tipe </a:t>
            </a:r>
            <a:r>
              <a:rPr lang="id-ID" dirty="0"/>
              <a:t>N</a:t>
            </a:r>
            <a:r>
              <a:rPr lang="fi-FI" dirty="0"/>
              <a:t>ilai Atribut </a:t>
            </a:r>
            <a:r>
              <a:rPr lang="id-ID" dirty="0"/>
              <a:t>pada </a:t>
            </a:r>
            <a:r>
              <a:rPr lang="id-ID" dirty="0" err="1"/>
              <a:t>Rapidminer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C00000"/>
                </a:solidFill>
              </a:rPr>
              <a:t>nominal</a:t>
            </a:r>
            <a:r>
              <a:rPr lang="fi-FI" sz="3200" dirty="0"/>
              <a:t>: nilai secara kategori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C00000"/>
                </a:solidFill>
              </a:rPr>
              <a:t>binominal</a:t>
            </a:r>
            <a:r>
              <a:rPr lang="fi-FI" sz="3200" dirty="0"/>
              <a:t>: nominal dua nilai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C00000"/>
                </a:solidFill>
              </a:rPr>
              <a:t>polynominal</a:t>
            </a:r>
            <a:r>
              <a:rPr lang="fi-FI" sz="3200" dirty="0"/>
              <a:t>: nominal lebih dari dua nilai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numeric</a:t>
            </a:r>
            <a:r>
              <a:rPr lang="fi-FI" sz="3200" dirty="0"/>
              <a:t>: nilai numerik secara umum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integer</a:t>
            </a:r>
            <a:r>
              <a:rPr lang="fi-FI" sz="3200" dirty="0"/>
              <a:t>: bilangan bulat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70C0"/>
                </a:solidFill>
              </a:rPr>
              <a:t>real</a:t>
            </a:r>
            <a:r>
              <a:rPr lang="fi-FI" sz="3200" dirty="0"/>
              <a:t>: bilangan nyata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chemeClr val="accent2"/>
                </a:solidFill>
              </a:rPr>
              <a:t>text</a:t>
            </a:r>
            <a:r>
              <a:rPr lang="fi-FI" sz="3200" dirty="0"/>
              <a:t>: teks bebas tanpa struktur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B050"/>
                </a:solidFill>
              </a:rPr>
              <a:t>date_time</a:t>
            </a:r>
            <a:r>
              <a:rPr lang="fi-FI" sz="3200" dirty="0"/>
              <a:t>: tanggal dan waktu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B050"/>
                </a:solidFill>
              </a:rPr>
              <a:t>date</a:t>
            </a:r>
            <a:r>
              <a:rPr lang="fi-FI" sz="3200" dirty="0"/>
              <a:t>: hanya tanggal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>
                <a:solidFill>
                  <a:srgbClr val="00B050"/>
                </a:solidFill>
              </a:rPr>
              <a:t>time</a:t>
            </a:r>
            <a:r>
              <a:rPr lang="fi-FI" sz="3200" dirty="0"/>
              <a:t>: hanya waktu</a:t>
            </a:r>
          </a:p>
        </p:txBody>
      </p:sp>
    </p:spTree>
    <p:extLst>
      <p:ext uri="{BB962C8B-B14F-4D97-AF65-F5344CB8AC3E}">
        <p14:creationId xmlns:p14="http://schemas.microsoft.com/office/powerpoint/2010/main" val="4781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Latihan</a:t>
            </a:r>
            <a:r>
              <a:rPr lang="id-ID" dirty="0"/>
              <a:t>: Rekomendasi Main Golf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391056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400" dirty="0"/>
              <a:t>Lakukan </a:t>
            </a:r>
            <a:r>
              <a:rPr lang="id-ID" sz="3400" dirty="0" err="1">
                <a:solidFill>
                  <a:srgbClr val="C00000"/>
                </a:solidFill>
              </a:rPr>
              <a:t>training</a:t>
            </a:r>
            <a:r>
              <a:rPr lang="id-ID" sz="3400" dirty="0">
                <a:solidFill>
                  <a:srgbClr val="C00000"/>
                </a:solidFill>
              </a:rPr>
              <a:t> </a:t>
            </a:r>
            <a:r>
              <a:rPr lang="id-ID" sz="3400" dirty="0"/>
              <a:t>pada data golf (</a:t>
            </a:r>
            <a:r>
              <a:rPr lang="id-ID" sz="3400" dirty="0">
                <a:solidFill>
                  <a:srgbClr val="C00000"/>
                </a:solidFill>
              </a:rPr>
              <a:t>ambil dari </a:t>
            </a:r>
            <a:r>
              <a:rPr lang="id-ID" sz="3400" dirty="0" err="1">
                <a:solidFill>
                  <a:srgbClr val="C00000"/>
                </a:solidFill>
              </a:rPr>
              <a:t>repositories</a:t>
            </a:r>
            <a:r>
              <a:rPr lang="id-ID" sz="3400" dirty="0">
                <a:solidFill>
                  <a:srgbClr val="C00000"/>
                </a:solidFill>
              </a:rPr>
              <a:t> </a:t>
            </a:r>
            <a:r>
              <a:rPr lang="id-ID" sz="3400" dirty="0" err="1">
                <a:solidFill>
                  <a:srgbClr val="C00000"/>
                </a:solidFill>
              </a:rPr>
              <a:t>rapidminer</a:t>
            </a:r>
            <a:r>
              <a:rPr lang="id-ID" sz="3400" dirty="0"/>
              <a:t>) dengan menggunakan algoritma </a:t>
            </a:r>
            <a:r>
              <a:rPr lang="id-ID" sz="3400" dirty="0" err="1">
                <a:solidFill>
                  <a:srgbClr val="0070C0"/>
                </a:solidFill>
              </a:rPr>
              <a:t>decision</a:t>
            </a:r>
            <a:r>
              <a:rPr lang="id-ID" sz="3400" dirty="0">
                <a:solidFill>
                  <a:srgbClr val="0070C0"/>
                </a:solidFill>
              </a:rPr>
              <a:t> </a:t>
            </a:r>
            <a:r>
              <a:rPr lang="id-ID" sz="3400" dirty="0" err="1">
                <a:solidFill>
                  <a:srgbClr val="0070C0"/>
                </a:solidFill>
              </a:rPr>
              <a:t>tree</a:t>
            </a:r>
            <a:r>
              <a:rPr lang="id-ID" sz="3400" dirty="0">
                <a:solidFill>
                  <a:srgbClr val="0070C0"/>
                </a:solidFill>
              </a:rPr>
              <a:t> </a:t>
            </a:r>
            <a:endParaRPr lang="en-US" sz="34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id-ID" sz="3400" dirty="0"/>
              <a:t>Tampilkan </a:t>
            </a:r>
            <a:r>
              <a:rPr lang="en-US" sz="3400" dirty="0" err="1">
                <a:solidFill>
                  <a:srgbClr val="C00000"/>
                </a:solidFill>
              </a:rPr>
              <a:t>himpunan</a:t>
            </a:r>
            <a:r>
              <a:rPr lang="en-US" sz="3400" dirty="0">
                <a:solidFill>
                  <a:srgbClr val="C00000"/>
                </a:solidFill>
              </a:rPr>
              <a:t> data </a:t>
            </a:r>
            <a:r>
              <a:rPr lang="en-US" sz="3400" dirty="0"/>
              <a:t>(dataset) </a:t>
            </a:r>
            <a:r>
              <a:rPr lang="id-ID" sz="3400" dirty="0"/>
              <a:t>dan</a:t>
            </a:r>
            <a:r>
              <a:rPr lang="en-US" sz="3400" dirty="0"/>
              <a:t> </a:t>
            </a:r>
            <a:r>
              <a:rPr lang="en-US" sz="3400" dirty="0" err="1">
                <a:solidFill>
                  <a:srgbClr val="C00000"/>
                </a:solidFill>
              </a:rPr>
              <a:t>pengetahuan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/>
              <a:t>(</a:t>
            </a:r>
            <a:r>
              <a:rPr lang="id-ID" sz="3400" dirty="0"/>
              <a:t>model </a:t>
            </a:r>
            <a:r>
              <a:rPr lang="id-ID" sz="3400" dirty="0" err="1"/>
              <a:t>tree</a:t>
            </a:r>
            <a:r>
              <a:rPr lang="en-US" sz="3400" dirty="0"/>
              <a:t>)</a:t>
            </a:r>
            <a:r>
              <a:rPr lang="id-ID" sz="3400" dirty="0"/>
              <a:t> yang terbentuk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94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4D080-D707-4583-AD46-EE0A5615C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A8B72C-F1BC-4679-A234-132F31C2B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5257800"/>
            <a:ext cx="10363200" cy="762000"/>
          </a:xfrm>
        </p:spPr>
        <p:txBody>
          <a:bodyPr/>
          <a:lstStyle/>
          <a:p>
            <a:r>
              <a:rPr lang="en-US" sz="4000" b="1" dirty="0"/>
              <a:t>MEMULAI RAPIDMINER</a:t>
            </a:r>
            <a:endParaRPr lang="en-ID" sz="4000" b="1" dirty="0"/>
          </a:p>
        </p:txBody>
      </p:sp>
    </p:spTree>
    <p:extLst>
      <p:ext uri="{BB962C8B-B14F-4D97-AF65-F5344CB8AC3E}">
        <p14:creationId xmlns:p14="http://schemas.microsoft.com/office/powerpoint/2010/main" val="101979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Penerapan</a:t>
            </a:r>
            <a:r>
              <a:rPr lang="en-US" dirty="0">
                <a:solidFill>
                  <a:srgbClr val="002060"/>
                </a:solidFill>
              </a:rPr>
              <a:t> Proses Data 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/>
              <a:t>Pertemuan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17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Memulai Rapidminer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484784"/>
            <a:ext cx="6408712" cy="480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89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22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Halaman Utama Rapidminer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1346847"/>
            <a:ext cx="7308304" cy="5481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6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Ambil Dataset Golf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214754"/>
            <a:ext cx="7524328" cy="5643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13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Menampilkan data Golf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1376772"/>
            <a:ext cx="7308304" cy="5481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706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Melihat data Statistik Golf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8" y="1322766"/>
            <a:ext cx="7380312" cy="5535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347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Memasukan Model Decision 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1268760"/>
            <a:ext cx="7452320" cy="5589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05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Menampilkan Hasil Decision 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11"/>
          <a:stretch/>
        </p:blipFill>
        <p:spPr>
          <a:xfrm>
            <a:off x="2495600" y="1412776"/>
            <a:ext cx="7992888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9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Menampilkan Hasil dalam bentuk Rule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93"/>
          <a:stretch/>
        </p:blipFill>
        <p:spPr>
          <a:xfrm>
            <a:off x="2210048" y="1304156"/>
            <a:ext cx="82799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 err="1"/>
              <a:t>Latihan</a:t>
            </a:r>
            <a:r>
              <a:rPr lang="id-ID" sz="4000" dirty="0"/>
              <a:t>:</a:t>
            </a:r>
            <a:r>
              <a:rPr lang="en-US" sz="4000" dirty="0"/>
              <a:t> </a:t>
            </a:r>
            <a:r>
              <a:rPr lang="id-ID" sz="4000" dirty="0"/>
              <a:t>Penentuan Jenis Bunga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/>
              <a:t>Lakukan </a:t>
            </a:r>
            <a:r>
              <a:rPr lang="id-ID" sz="2000" dirty="0">
                <a:solidFill>
                  <a:srgbClr val="C00000"/>
                </a:solidFill>
              </a:rPr>
              <a:t>training </a:t>
            </a:r>
            <a:r>
              <a:rPr lang="id-ID" sz="2000" dirty="0"/>
              <a:t>pada data </a:t>
            </a:r>
            <a:r>
              <a:rPr lang="id-ID" sz="2000" dirty="0">
                <a:solidFill>
                  <a:srgbClr val="0070C0"/>
                </a:solidFill>
              </a:rPr>
              <a:t>Bunga Iris </a:t>
            </a:r>
            <a:r>
              <a:rPr lang="id-ID" sz="2000" dirty="0"/>
              <a:t>(</a:t>
            </a:r>
            <a:r>
              <a:rPr lang="id-ID" sz="2000" dirty="0">
                <a:solidFill>
                  <a:srgbClr val="C00000"/>
                </a:solidFill>
              </a:rPr>
              <a:t>ambil dari repositories rapidminer</a:t>
            </a:r>
            <a:r>
              <a:rPr lang="id-ID" sz="2000" dirty="0"/>
              <a:t>) dengan menggunakan algoritma </a:t>
            </a:r>
            <a:r>
              <a:rPr lang="id-ID" sz="2000" dirty="0" err="1"/>
              <a:t>decision</a:t>
            </a:r>
            <a:r>
              <a:rPr lang="id-ID" sz="2000" dirty="0"/>
              <a:t> </a:t>
            </a:r>
            <a:r>
              <a:rPr lang="id-ID" sz="2000" dirty="0" err="1"/>
              <a:t>tree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sv-SE" sz="2000" dirty="0"/>
              <a:t>Tampilkan </a:t>
            </a:r>
            <a:r>
              <a:rPr lang="sv-SE" sz="2000" dirty="0">
                <a:solidFill>
                  <a:srgbClr val="C00000"/>
                </a:solidFill>
              </a:rPr>
              <a:t>himpunan data </a:t>
            </a:r>
            <a:r>
              <a:rPr lang="sv-SE" sz="2000" dirty="0"/>
              <a:t>(dataset) dan </a:t>
            </a:r>
            <a:r>
              <a:rPr lang="sv-SE" sz="2000" dirty="0">
                <a:solidFill>
                  <a:srgbClr val="C00000"/>
                </a:solidFill>
              </a:rPr>
              <a:t>pengetahuan</a:t>
            </a:r>
            <a:r>
              <a:rPr lang="sv-SE" sz="2000" dirty="0"/>
              <a:t> (model tree) yang terbentuk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7448" y="3863743"/>
            <a:ext cx="4242492" cy="9935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206" y="2492896"/>
            <a:ext cx="5523278" cy="42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87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Rapidminer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247040" cy="4953000"/>
          </a:xfrm>
        </p:spPr>
        <p:txBody>
          <a:bodyPr>
            <a:normAutofit fontScale="77500" lnSpcReduction="20000"/>
          </a:bodyPr>
          <a:lstStyle/>
          <a:p>
            <a:r>
              <a:rPr lang="id-ID" sz="3400" dirty="0"/>
              <a:t>Pengembangan d</a:t>
            </a:r>
            <a:r>
              <a:rPr lang="fi-FI" sz="3400" dirty="0"/>
              <a:t>imulai pada 2001 oleh </a:t>
            </a:r>
            <a:r>
              <a:rPr lang="fi-FI" sz="3400" dirty="0">
                <a:solidFill>
                  <a:srgbClr val="C00000"/>
                </a:solidFill>
              </a:rPr>
              <a:t>Ralf Klinkenberg</a:t>
            </a:r>
            <a:r>
              <a:rPr lang="fi-FI" sz="3400" dirty="0"/>
              <a:t>, </a:t>
            </a:r>
            <a:r>
              <a:rPr lang="fi-FI" sz="3400" dirty="0">
                <a:solidFill>
                  <a:srgbClr val="C00000"/>
                </a:solidFill>
              </a:rPr>
              <a:t>Ingo Mierswa</a:t>
            </a:r>
            <a:r>
              <a:rPr lang="fi-FI" sz="3400" dirty="0"/>
              <a:t>, dan </a:t>
            </a:r>
            <a:r>
              <a:rPr lang="fi-FI" sz="3400" dirty="0">
                <a:solidFill>
                  <a:srgbClr val="C00000"/>
                </a:solidFill>
              </a:rPr>
              <a:t>Simon Fischer</a:t>
            </a:r>
            <a:r>
              <a:rPr lang="fi-FI" sz="3400" dirty="0"/>
              <a:t> di Artificial Intelligence Unit dari University of Dortmund</a:t>
            </a:r>
            <a:r>
              <a:rPr lang="id-ID" sz="3400" dirty="0"/>
              <a:t>, d</a:t>
            </a:r>
            <a:r>
              <a:rPr lang="fi-FI" sz="3400" dirty="0"/>
              <a:t>itulis dalam bahasa</a:t>
            </a:r>
            <a:r>
              <a:rPr lang="id-ID" sz="3400" dirty="0"/>
              <a:t> </a:t>
            </a:r>
            <a:r>
              <a:rPr lang="fi-FI" sz="3400" dirty="0">
                <a:solidFill>
                  <a:srgbClr val="C00000"/>
                </a:solidFill>
              </a:rPr>
              <a:t>Java</a:t>
            </a:r>
          </a:p>
          <a:p>
            <a:endParaRPr lang="fi-FI" sz="3400" dirty="0"/>
          </a:p>
          <a:p>
            <a:endParaRPr lang="fi-FI" sz="3400" dirty="0"/>
          </a:p>
          <a:p>
            <a:endParaRPr lang="fi-FI" sz="3400" dirty="0"/>
          </a:p>
          <a:p>
            <a:endParaRPr lang="fi-FI" sz="3400" dirty="0"/>
          </a:p>
          <a:p>
            <a:endParaRPr lang="id-ID" sz="3400" dirty="0"/>
          </a:p>
          <a:p>
            <a:endParaRPr lang="fi-FI" sz="3400" dirty="0"/>
          </a:p>
          <a:p>
            <a:r>
              <a:rPr lang="fi-FI" sz="3400" dirty="0"/>
              <a:t>Open source berlisensi </a:t>
            </a:r>
            <a:r>
              <a:rPr lang="fi-FI" sz="3400" dirty="0">
                <a:solidFill>
                  <a:srgbClr val="C00000"/>
                </a:solidFill>
              </a:rPr>
              <a:t>AGPL</a:t>
            </a:r>
            <a:r>
              <a:rPr lang="fi-FI" sz="3400" dirty="0"/>
              <a:t> (GNU Affero General Public License) versi 3</a:t>
            </a:r>
          </a:p>
          <a:p>
            <a:pPr lvl="0"/>
            <a:r>
              <a:rPr lang="id-ID" sz="3400" dirty="0"/>
              <a:t>Meraih penghargaan sebagai </a:t>
            </a:r>
            <a:r>
              <a:rPr lang="id-ID" sz="3400" dirty="0" err="1">
                <a:solidFill>
                  <a:srgbClr val="C00000"/>
                </a:solidFill>
              </a:rPr>
              <a:t>software</a:t>
            </a:r>
            <a:r>
              <a:rPr lang="id-ID" sz="3400" dirty="0">
                <a:solidFill>
                  <a:srgbClr val="C00000"/>
                </a:solidFill>
              </a:rPr>
              <a:t> </a:t>
            </a:r>
            <a:r>
              <a:rPr lang="fi-FI" sz="3400" dirty="0">
                <a:solidFill>
                  <a:srgbClr val="C00000"/>
                </a:solidFill>
              </a:rPr>
              <a:t>data mining</a:t>
            </a:r>
            <a:r>
              <a:rPr lang="id-ID" sz="3400" dirty="0">
                <a:solidFill>
                  <a:srgbClr val="C00000"/>
                </a:solidFill>
              </a:rPr>
              <a:t> dan data </a:t>
            </a:r>
            <a:r>
              <a:rPr lang="id-ID" sz="3400" dirty="0" err="1">
                <a:solidFill>
                  <a:srgbClr val="C00000"/>
                </a:solidFill>
              </a:rPr>
              <a:t>analytics</a:t>
            </a:r>
            <a:r>
              <a:rPr lang="fi-FI" sz="3400" dirty="0">
                <a:solidFill>
                  <a:srgbClr val="C00000"/>
                </a:solidFill>
              </a:rPr>
              <a:t> </a:t>
            </a:r>
            <a:r>
              <a:rPr lang="id-ID" sz="3400" dirty="0">
                <a:solidFill>
                  <a:srgbClr val="C00000"/>
                </a:solidFill>
              </a:rPr>
              <a:t>terbaik </a:t>
            </a:r>
            <a:r>
              <a:rPr lang="id-ID" sz="3400" dirty="0"/>
              <a:t>di berbagai lembaga kajian, termasuk IDC, </a:t>
            </a:r>
            <a:r>
              <a:rPr lang="id-ID" sz="3400" dirty="0" err="1"/>
              <a:t>Gartner</a:t>
            </a:r>
            <a:r>
              <a:rPr lang="id-ID" sz="3400" dirty="0"/>
              <a:t>, </a:t>
            </a:r>
            <a:r>
              <a:rPr lang="fi-FI" sz="3400" dirty="0"/>
              <a:t>KDnuggets, </a:t>
            </a:r>
            <a:r>
              <a:rPr lang="id-ID" sz="3400" dirty="0" err="1"/>
              <a:t>dsb</a:t>
            </a:r>
            <a:endParaRPr lang="id-ID" sz="3400" dirty="0"/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3B799F9-AF8C-4740-BED5-CDF76D4D0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931" y="2493356"/>
            <a:ext cx="1807989" cy="201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34158EC-C1B0-4AAC-A469-84DCCCE6E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000" y="2514601"/>
            <a:ext cx="19050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029D80B-E583-48DC-9333-27AE06010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2493356"/>
            <a:ext cx="1905000" cy="203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6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 err="1"/>
              <a:t>Latihan</a:t>
            </a:r>
            <a:r>
              <a:rPr lang="id-ID" sz="4000" dirty="0"/>
              <a:t>:</a:t>
            </a:r>
            <a:r>
              <a:rPr lang="en-US" sz="4000" dirty="0"/>
              <a:t> </a:t>
            </a:r>
            <a:r>
              <a:rPr lang="id-ID" sz="4000" dirty="0"/>
              <a:t>Klastering Jenis Bunga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463064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/>
              <a:t>Lakukan </a:t>
            </a:r>
            <a:r>
              <a:rPr lang="id-ID" sz="2000" dirty="0">
                <a:solidFill>
                  <a:srgbClr val="C00000"/>
                </a:solidFill>
              </a:rPr>
              <a:t>training </a:t>
            </a:r>
            <a:r>
              <a:rPr lang="id-ID" sz="2000" dirty="0"/>
              <a:t>pada data </a:t>
            </a:r>
            <a:r>
              <a:rPr lang="id-ID" sz="2000" dirty="0">
                <a:solidFill>
                  <a:srgbClr val="0070C0"/>
                </a:solidFill>
              </a:rPr>
              <a:t>Bunga Iris </a:t>
            </a:r>
            <a:r>
              <a:rPr lang="id-ID" sz="2000" dirty="0"/>
              <a:t>(</a:t>
            </a:r>
            <a:r>
              <a:rPr lang="id-ID" sz="2000" dirty="0">
                <a:solidFill>
                  <a:srgbClr val="C00000"/>
                </a:solidFill>
              </a:rPr>
              <a:t>ambil dari repositories rapidminer</a:t>
            </a:r>
            <a:r>
              <a:rPr lang="id-ID" sz="2000" dirty="0"/>
              <a:t>) dengan algoritma </a:t>
            </a:r>
            <a:r>
              <a:rPr lang="id-ID" sz="2000" dirty="0">
                <a:solidFill>
                  <a:srgbClr val="0070C0"/>
                </a:solidFill>
              </a:rPr>
              <a:t>k-Means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000" dirty="0"/>
              <a:t>Tampilkan </a:t>
            </a:r>
            <a:r>
              <a:rPr lang="sv-SE" sz="2000" dirty="0">
                <a:solidFill>
                  <a:srgbClr val="C00000"/>
                </a:solidFill>
              </a:rPr>
              <a:t>himpunan data </a:t>
            </a:r>
            <a:r>
              <a:rPr lang="sv-SE" sz="2000" dirty="0"/>
              <a:t>(dataset) dan </a:t>
            </a:r>
            <a:r>
              <a:rPr lang="sv-SE" sz="2000" dirty="0">
                <a:solidFill>
                  <a:srgbClr val="C00000"/>
                </a:solidFill>
              </a:rPr>
              <a:t>pengetahuan</a:t>
            </a:r>
            <a:r>
              <a:rPr lang="sv-SE" sz="2000" dirty="0"/>
              <a:t> (model tree) yang terbentuk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000" dirty="0"/>
              <a:t>Tampilkan </a:t>
            </a:r>
            <a:r>
              <a:rPr lang="id-ID" sz="2000" dirty="0">
                <a:solidFill>
                  <a:srgbClr val="C00000"/>
                </a:solidFill>
              </a:rPr>
              <a:t>grafik</a:t>
            </a:r>
            <a:r>
              <a:rPr lang="id-ID" sz="2000" dirty="0"/>
              <a:t> dari cluster yang terbentuk</a:t>
            </a:r>
            <a:endParaRPr lang="sv-SE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3752" y="3081677"/>
            <a:ext cx="4418082" cy="3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759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id-ID" dirty="0"/>
              <a:t>Penentuan Mine/Rock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/>
              <a:t>Lakukan </a:t>
            </a:r>
            <a:r>
              <a:rPr lang="id-ID" sz="2000" dirty="0">
                <a:solidFill>
                  <a:srgbClr val="C00000"/>
                </a:solidFill>
              </a:rPr>
              <a:t>training </a:t>
            </a:r>
            <a:r>
              <a:rPr lang="id-ID" sz="2000" dirty="0"/>
              <a:t>pada data </a:t>
            </a:r>
            <a:r>
              <a:rPr lang="id-ID" sz="2000" dirty="0">
                <a:solidFill>
                  <a:srgbClr val="0070C0"/>
                </a:solidFill>
              </a:rPr>
              <a:t>Sonar</a:t>
            </a:r>
            <a:r>
              <a:rPr lang="id-ID" sz="2000" dirty="0"/>
              <a:t> (</a:t>
            </a:r>
            <a:r>
              <a:rPr lang="id-ID" sz="2000" dirty="0">
                <a:solidFill>
                  <a:srgbClr val="C00000"/>
                </a:solidFill>
              </a:rPr>
              <a:t>ambil dari repositories rapidminer</a:t>
            </a:r>
            <a:r>
              <a:rPr lang="id-ID" sz="2000" dirty="0"/>
              <a:t>) dengan menggunakan algoritma decision tree (C4.5)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000" dirty="0"/>
              <a:t>Tampilkan </a:t>
            </a:r>
            <a:r>
              <a:rPr lang="sv-SE" sz="2000" dirty="0">
                <a:solidFill>
                  <a:srgbClr val="C00000"/>
                </a:solidFill>
              </a:rPr>
              <a:t>himpunan data </a:t>
            </a:r>
            <a:r>
              <a:rPr lang="sv-SE" sz="2000" dirty="0"/>
              <a:t>(dataset) dan </a:t>
            </a:r>
            <a:r>
              <a:rPr lang="sv-SE" sz="2000" dirty="0">
                <a:solidFill>
                  <a:srgbClr val="C00000"/>
                </a:solidFill>
              </a:rPr>
              <a:t>pengetahuan</a:t>
            </a:r>
            <a:r>
              <a:rPr lang="sv-SE" sz="2000" dirty="0"/>
              <a:t> (model tree) yang terbentuk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7448" y="3501008"/>
            <a:ext cx="4242492" cy="9935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1018" y="2564904"/>
            <a:ext cx="6019801" cy="41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852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Latihan</a:t>
            </a:r>
            <a:r>
              <a:rPr lang="en-US" dirty="0"/>
              <a:t>: R</a:t>
            </a:r>
            <a:r>
              <a:rPr lang="id-ID" dirty="0" err="1"/>
              <a:t>ekomendasi</a:t>
            </a:r>
            <a:r>
              <a:rPr lang="id-ID" dirty="0"/>
              <a:t> </a:t>
            </a:r>
            <a:r>
              <a:rPr lang="id-ID" dirty="0" err="1"/>
              <a:t>Contact</a:t>
            </a:r>
            <a:r>
              <a:rPr lang="id-ID" dirty="0"/>
              <a:t> </a:t>
            </a:r>
            <a:r>
              <a:rPr lang="id-ID" dirty="0" err="1"/>
              <a:t>Lenses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391056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/>
              <a:t>Lakukan </a:t>
            </a:r>
            <a:r>
              <a:rPr lang="id-ID" sz="2000" dirty="0">
                <a:solidFill>
                  <a:srgbClr val="C00000"/>
                </a:solidFill>
              </a:rPr>
              <a:t>training </a:t>
            </a:r>
            <a:r>
              <a:rPr lang="id-ID" sz="2000" dirty="0"/>
              <a:t>pada data </a:t>
            </a:r>
            <a:r>
              <a:rPr lang="id-ID" sz="2000" dirty="0">
                <a:solidFill>
                  <a:srgbClr val="0070C0"/>
                </a:solidFill>
              </a:rPr>
              <a:t>Contact Lenses</a:t>
            </a:r>
            <a:r>
              <a:rPr lang="id-ID" sz="2000" dirty="0"/>
              <a:t> (</a:t>
            </a:r>
            <a:r>
              <a:rPr lang="id-ID" sz="2000" dirty="0" err="1">
                <a:solidFill>
                  <a:srgbClr val="C00000"/>
                </a:solidFill>
              </a:rPr>
              <a:t>contact-lenses</a:t>
            </a:r>
            <a:r>
              <a:rPr lang="id-ID" sz="2000" dirty="0">
                <a:solidFill>
                  <a:srgbClr val="C00000"/>
                </a:solidFill>
              </a:rPr>
              <a:t>.</a:t>
            </a:r>
            <a:r>
              <a:rPr lang="en-US" sz="2000" dirty="0" err="1">
                <a:solidFill>
                  <a:srgbClr val="C00000"/>
                </a:solidFill>
              </a:rPr>
              <a:t>xls</a:t>
            </a:r>
            <a:r>
              <a:rPr lang="id-ID" sz="2000" dirty="0"/>
              <a:t>) dengan menggunakan algoritma </a:t>
            </a:r>
            <a:r>
              <a:rPr lang="en-US" sz="2000" dirty="0"/>
              <a:t>decision tree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000" dirty="0"/>
              <a:t>Gunakan operator </a:t>
            </a:r>
            <a:r>
              <a:rPr lang="id-ID" sz="2000" dirty="0" err="1">
                <a:solidFill>
                  <a:srgbClr val="C00000"/>
                </a:solidFill>
              </a:rPr>
              <a:t>Read</a:t>
            </a:r>
            <a:r>
              <a:rPr lang="id-ID" sz="2000" dirty="0">
                <a:solidFill>
                  <a:srgbClr val="C00000"/>
                </a:solidFill>
              </a:rPr>
              <a:t> Excel </a:t>
            </a:r>
            <a:r>
              <a:rPr lang="id-ID" sz="2000" dirty="0"/>
              <a:t>(</a:t>
            </a:r>
            <a:r>
              <a:rPr lang="id-ID" sz="2000" i="1" dirty="0" err="1"/>
              <a:t>on</a:t>
            </a:r>
            <a:r>
              <a:rPr lang="id-ID" sz="2000" i="1" dirty="0"/>
              <a:t> </a:t>
            </a:r>
            <a:r>
              <a:rPr lang="id-ID" sz="2000" i="1" dirty="0" err="1"/>
              <a:t>the</a:t>
            </a:r>
            <a:r>
              <a:rPr lang="id-ID" sz="2000" i="1" dirty="0"/>
              <a:t> </a:t>
            </a:r>
            <a:r>
              <a:rPr lang="id-ID" sz="2000" i="1" dirty="0" err="1"/>
              <a:t>fly</a:t>
            </a:r>
            <a:r>
              <a:rPr lang="id-ID" sz="2000" dirty="0"/>
              <a:t>) atau langsung menggunakan fitur </a:t>
            </a:r>
            <a:r>
              <a:rPr lang="id-ID" sz="2000" dirty="0" err="1">
                <a:solidFill>
                  <a:srgbClr val="C00000"/>
                </a:solidFill>
              </a:rPr>
              <a:t>Import</a:t>
            </a:r>
            <a:r>
              <a:rPr lang="id-ID" sz="2000" dirty="0">
                <a:solidFill>
                  <a:srgbClr val="C00000"/>
                </a:solidFill>
              </a:rPr>
              <a:t> Data</a:t>
            </a:r>
            <a:r>
              <a:rPr lang="id-ID" sz="2000" dirty="0"/>
              <a:t> (</a:t>
            </a:r>
            <a:r>
              <a:rPr lang="id-ID" sz="2000" i="1" dirty="0" err="1"/>
              <a:t>persistent</a:t>
            </a:r>
            <a:r>
              <a:rPr lang="id-ID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000" dirty="0"/>
              <a:t>Tampilkan </a:t>
            </a:r>
            <a:r>
              <a:rPr lang="sv-SE" sz="2000" dirty="0">
                <a:solidFill>
                  <a:srgbClr val="C00000"/>
                </a:solidFill>
              </a:rPr>
              <a:t>himpunan data </a:t>
            </a:r>
            <a:r>
              <a:rPr lang="sv-SE" sz="2000" dirty="0"/>
              <a:t>(dataset) dan </a:t>
            </a:r>
            <a:r>
              <a:rPr lang="sv-SE" sz="2000" dirty="0">
                <a:solidFill>
                  <a:srgbClr val="C00000"/>
                </a:solidFill>
              </a:rPr>
              <a:t>pengetahuan</a:t>
            </a:r>
            <a:r>
              <a:rPr lang="sv-SE" sz="2000" dirty="0"/>
              <a:t> (model tree) yang terbentuk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2064" y="3378472"/>
            <a:ext cx="4394662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472" y="3501008"/>
            <a:ext cx="4688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44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>
                <a:solidFill>
                  <a:schemeClr val="accent3"/>
                </a:solidFill>
              </a:rPr>
              <a:t>Read</a:t>
            </a:r>
            <a:r>
              <a:rPr lang="id-ID" dirty="0">
                <a:solidFill>
                  <a:schemeClr val="accent3"/>
                </a:solidFill>
              </a:rPr>
              <a:t> Excel Operator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67" b="7785"/>
          <a:stretch/>
        </p:blipFill>
        <p:spPr>
          <a:xfrm>
            <a:off x="2567608" y="1295400"/>
            <a:ext cx="7403603" cy="54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98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>
                <a:solidFill>
                  <a:schemeClr val="accent3"/>
                </a:solidFill>
              </a:rPr>
              <a:t>Import</a:t>
            </a:r>
            <a:r>
              <a:rPr lang="id-ID" dirty="0">
                <a:solidFill>
                  <a:schemeClr val="accent3"/>
                </a:solidFill>
              </a:rPr>
              <a:t> Data </a:t>
            </a:r>
            <a:r>
              <a:rPr lang="id-ID" dirty="0" err="1">
                <a:solidFill>
                  <a:schemeClr val="accent3"/>
                </a:solidFill>
              </a:rPr>
              <a:t>Function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75" b="11111"/>
          <a:stretch/>
        </p:blipFill>
        <p:spPr>
          <a:xfrm>
            <a:off x="2716969" y="1412776"/>
            <a:ext cx="7266062" cy="52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4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: E</a:t>
            </a:r>
            <a:r>
              <a:rPr lang="id-ID" dirty="0" err="1"/>
              <a:t>stimasi</a:t>
            </a:r>
            <a:r>
              <a:rPr lang="id-ID" dirty="0"/>
              <a:t> </a:t>
            </a:r>
            <a:r>
              <a:rPr lang="id-ID" dirty="0" err="1"/>
              <a:t>Performance</a:t>
            </a:r>
            <a:r>
              <a:rPr lang="id-ID" dirty="0"/>
              <a:t> CPU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200" dirty="0"/>
              <a:t>Lakukan </a:t>
            </a:r>
            <a:r>
              <a:rPr lang="id-ID" sz="2200" dirty="0" err="1">
                <a:solidFill>
                  <a:srgbClr val="C00000"/>
                </a:solidFill>
              </a:rPr>
              <a:t>training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/>
              <a:t>pada data </a:t>
            </a:r>
            <a:r>
              <a:rPr lang="id-ID" sz="2200" dirty="0">
                <a:solidFill>
                  <a:srgbClr val="0070C0"/>
                </a:solidFill>
              </a:rPr>
              <a:t>CPU</a:t>
            </a:r>
            <a:r>
              <a:rPr lang="id-ID" sz="2200" dirty="0"/>
              <a:t> (</a:t>
            </a:r>
            <a:r>
              <a:rPr lang="id-ID" sz="2200" dirty="0" err="1"/>
              <a:t>cpu</a:t>
            </a:r>
            <a:r>
              <a:rPr lang="id-ID" sz="2200" dirty="0"/>
              <a:t>.</a:t>
            </a:r>
            <a:r>
              <a:rPr lang="en-US" sz="2200" dirty="0" err="1"/>
              <a:t>xls</a:t>
            </a:r>
            <a:r>
              <a:rPr lang="id-ID" sz="2200" dirty="0"/>
              <a:t>) dengan menggunakan algoritma </a:t>
            </a:r>
            <a:r>
              <a:rPr lang="id-ID" sz="2200" dirty="0">
                <a:solidFill>
                  <a:srgbClr val="C00000"/>
                </a:solidFill>
              </a:rPr>
              <a:t>linear </a:t>
            </a:r>
            <a:r>
              <a:rPr lang="id-ID" sz="2200" dirty="0" err="1">
                <a:solidFill>
                  <a:srgbClr val="C00000"/>
                </a:solidFill>
              </a:rPr>
              <a:t>regression</a:t>
            </a:r>
            <a:endParaRPr lang="id-ID" sz="2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/>
              <a:t>Lakukan</a:t>
            </a:r>
            <a:r>
              <a:rPr lang="en-US" sz="2200" dirty="0"/>
              <a:t> </a:t>
            </a:r>
            <a:r>
              <a:rPr lang="en-US" sz="2200" dirty="0" err="1"/>
              <a:t>pengujian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data </a:t>
            </a:r>
            <a:r>
              <a:rPr lang="en-US" sz="2200" dirty="0" err="1"/>
              <a:t>baru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0070C0"/>
                </a:solidFill>
              </a:rPr>
              <a:t>cpu-testing.xls</a:t>
            </a:r>
            <a:r>
              <a:rPr lang="en-US" sz="2200" dirty="0"/>
              <a:t>), </a:t>
            </a:r>
            <a:r>
              <a:rPr lang="en-US" sz="2200" dirty="0" err="1"/>
              <a:t>untuk</a:t>
            </a:r>
            <a:r>
              <a:rPr lang="en-US" sz="2200" dirty="0"/>
              <a:t> model yang </a:t>
            </a:r>
            <a:r>
              <a:rPr lang="en-US" sz="2200" dirty="0" err="1"/>
              <a:t>dihasilkan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tahapan</a:t>
            </a:r>
            <a:r>
              <a:rPr lang="en-US" sz="2200" dirty="0"/>
              <a:t> 1. Data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berisi</a:t>
            </a:r>
            <a:r>
              <a:rPr lang="en-US" sz="2200" dirty="0"/>
              <a:t> 10 setting </a:t>
            </a:r>
            <a:r>
              <a:rPr lang="en-US" sz="2200" dirty="0" err="1"/>
              <a:t>konfigurasi</a:t>
            </a:r>
            <a:r>
              <a:rPr lang="en-US" sz="2200" dirty="0"/>
              <a:t>, yang </a:t>
            </a:r>
            <a:r>
              <a:rPr lang="en-US" sz="2200" dirty="0" err="1">
                <a:solidFill>
                  <a:srgbClr val="C00000"/>
                </a:solidFill>
              </a:rPr>
              <a:t>belum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diketahui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berapa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performancenya</a:t>
            </a:r>
            <a:endParaRPr lang="en-US" sz="2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Amati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estimasi</a:t>
            </a:r>
            <a:r>
              <a:rPr lang="en-US" sz="2200" dirty="0"/>
              <a:t> performance </a:t>
            </a:r>
            <a:r>
              <a:rPr lang="en-US" sz="2200" dirty="0" err="1"/>
              <a:t>dari</a:t>
            </a:r>
            <a:r>
              <a:rPr lang="en-US" sz="2200" dirty="0"/>
              <a:t> 10 setting </a:t>
            </a:r>
            <a:r>
              <a:rPr lang="en-US" sz="2200" dirty="0" err="1"/>
              <a:t>konfigurasi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endParaRPr lang="id-ID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968" y="4005064"/>
            <a:ext cx="4572000" cy="266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287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Estimasi</a:t>
            </a:r>
            <a:r>
              <a:rPr lang="id-ID" dirty="0"/>
              <a:t> Performace </a:t>
            </a:r>
            <a:r>
              <a:rPr lang="en-US" dirty="0" err="1"/>
              <a:t>cpu</a:t>
            </a:r>
            <a:r>
              <a:rPr lang="en-US" dirty="0"/>
              <a:t>-testing</a:t>
            </a:r>
            <a:r>
              <a:rPr lang="id-ID" dirty="0"/>
              <a:t>.</a:t>
            </a:r>
            <a:r>
              <a:rPr lang="en-US" dirty="0" err="1"/>
              <a:t>xls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Performance CPU = </a:t>
            </a:r>
            <a:r>
              <a:rPr lang="de-DE" sz="2000" dirty="0"/>
              <a:t>0.038 * MYCT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	       </a:t>
            </a:r>
            <a:r>
              <a:rPr lang="de-DE" sz="2000" dirty="0"/>
              <a:t>+ 0.017 * MMIN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	       </a:t>
            </a:r>
            <a:r>
              <a:rPr lang="de-DE" sz="2000" dirty="0"/>
              <a:t>+ 0.004 * MMAX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	       </a:t>
            </a:r>
            <a:r>
              <a:rPr lang="de-DE" sz="2000" dirty="0"/>
              <a:t>+ 0.603 * CACH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	       </a:t>
            </a:r>
            <a:r>
              <a:rPr lang="de-DE" sz="2000" dirty="0"/>
              <a:t>+ 1.291 * CHMIN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	       </a:t>
            </a:r>
            <a:r>
              <a:rPr lang="de-DE" sz="2000" dirty="0"/>
              <a:t>+ 0.906 * CHMAX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		       - </a:t>
            </a:r>
            <a:r>
              <a:rPr lang="de-DE" sz="2000" dirty="0"/>
              <a:t>43.975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662" y="2194452"/>
            <a:ext cx="5445578" cy="353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7493" y="5218614"/>
            <a:ext cx="291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i="1" dirty="0">
                <a:solidFill>
                  <a:srgbClr val="0070C0"/>
                </a:solidFill>
                <a:latin typeface="+mn-lt"/>
              </a:rPr>
              <a:t>cpu-testing.xls</a:t>
            </a:r>
            <a:endParaRPr lang="en-US" sz="28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040" y="2922434"/>
            <a:ext cx="148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i="1" dirty="0">
                <a:solidFill>
                  <a:srgbClr val="C00000"/>
                </a:solidFill>
                <a:latin typeface="+mn-lt"/>
              </a:rPr>
              <a:t>cpu.xls</a:t>
            </a:r>
            <a:endParaRPr lang="en-US" sz="28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64F2B-75EC-45FC-ACDC-A8C5E867D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621" y="1615036"/>
            <a:ext cx="3268724" cy="234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81039874-12E9-4E2E-9266-AE54C249BD02}"/>
              </a:ext>
            </a:extLst>
          </p:cNvPr>
          <p:cNvSpPr/>
          <p:nvPr/>
        </p:nvSpPr>
        <p:spPr>
          <a:xfrm rot="2802641">
            <a:off x="6568969" y="3225067"/>
            <a:ext cx="1235273" cy="56929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685B333-78DF-49C8-BF87-8ABCEFD0B942}"/>
              </a:ext>
            </a:extLst>
          </p:cNvPr>
          <p:cNvSpPr/>
          <p:nvPr/>
        </p:nvSpPr>
        <p:spPr>
          <a:xfrm rot="19443352">
            <a:off x="6651685" y="1742235"/>
            <a:ext cx="1029953" cy="628705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6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en-US" dirty="0" err="1"/>
              <a:t>Pr</a:t>
            </a:r>
            <a:r>
              <a:rPr lang="id-ID" dirty="0" err="1"/>
              <a:t>ediksi</a:t>
            </a:r>
            <a:r>
              <a:rPr lang="id-ID" dirty="0"/>
              <a:t> </a:t>
            </a:r>
            <a:r>
              <a:rPr lang="id-ID" dirty="0" err="1"/>
              <a:t>Elektabilitas</a:t>
            </a:r>
            <a:r>
              <a:rPr lang="id-ID" dirty="0"/>
              <a:t> </a:t>
            </a:r>
            <a:r>
              <a:rPr lang="id-ID" dirty="0" err="1"/>
              <a:t>Caleg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11463064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/>
              <a:t>Lakukan </a:t>
            </a:r>
            <a:r>
              <a:rPr lang="id-ID" sz="3200" dirty="0" err="1">
                <a:solidFill>
                  <a:srgbClr val="C00000"/>
                </a:solidFill>
              </a:rPr>
              <a:t>training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/>
              <a:t>pada data pemilu (</a:t>
            </a:r>
            <a:r>
              <a:rPr lang="id-ID" sz="3200" dirty="0" err="1">
                <a:solidFill>
                  <a:srgbClr val="0070C0"/>
                </a:solidFill>
              </a:rPr>
              <a:t>datapemilukpu.xls</a:t>
            </a:r>
            <a:r>
              <a:rPr lang="id-ID" sz="3200" dirty="0"/>
              <a:t>) dengan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B050"/>
                </a:solidFill>
              </a:rPr>
              <a:t>algoritma</a:t>
            </a:r>
            <a:r>
              <a:rPr lang="en-US" sz="3200" dirty="0">
                <a:solidFill>
                  <a:srgbClr val="00B050"/>
                </a:solidFill>
              </a:rPr>
              <a:t> yang </a:t>
            </a:r>
            <a:r>
              <a:rPr lang="en-US" sz="3200" dirty="0" err="1">
                <a:solidFill>
                  <a:srgbClr val="00B050"/>
                </a:solidFill>
              </a:rPr>
              <a:t>tepat</a:t>
            </a:r>
            <a:endParaRPr lang="id-ID" sz="32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Data bisa ditarik dari </a:t>
            </a:r>
            <a:r>
              <a:rPr lang="id-ID" sz="3200" dirty="0" err="1"/>
              <a:t>Import</a:t>
            </a:r>
            <a:r>
              <a:rPr lang="id-ID" sz="3200" dirty="0"/>
              <a:t> Data atau operator </a:t>
            </a:r>
            <a:r>
              <a:rPr lang="id-ID" sz="3200" dirty="0" err="1"/>
              <a:t>Read</a:t>
            </a:r>
            <a:r>
              <a:rPr lang="id-ID" sz="3200" dirty="0"/>
              <a:t> Excel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Tampilkan </a:t>
            </a:r>
            <a:r>
              <a:rPr lang="sv-SE" sz="3200" dirty="0">
                <a:solidFill>
                  <a:srgbClr val="C00000"/>
                </a:solidFill>
              </a:rPr>
              <a:t>himpunan data </a:t>
            </a:r>
            <a:r>
              <a:rPr lang="sv-SE" sz="3200" dirty="0"/>
              <a:t>(dataset) dan </a:t>
            </a:r>
            <a:r>
              <a:rPr lang="sv-SE" sz="3200" dirty="0">
                <a:solidFill>
                  <a:srgbClr val="C00000"/>
                </a:solidFill>
              </a:rPr>
              <a:t>pengetahuan</a:t>
            </a:r>
            <a:r>
              <a:rPr lang="sv-SE" sz="3200" dirty="0"/>
              <a:t> (pola/model) yang terbentuk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Gunakan model yang dihasilkan untuk memprediksi </a:t>
            </a:r>
            <a:r>
              <a:rPr lang="id-ID" sz="3200" dirty="0">
                <a:solidFill>
                  <a:srgbClr val="00B050"/>
                </a:solidFill>
              </a:rPr>
              <a:t>datapemilukpu-testing.xls</a:t>
            </a:r>
            <a:endParaRPr lang="sv-SE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99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4F1D90-0496-4C6F-BA6E-A9B0337A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Pr</a:t>
            </a:r>
            <a:r>
              <a:rPr lang="id-ID" dirty="0"/>
              <a:t>ediksi Elektabilitas Caleg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55FB0-0681-401D-A7D0-E256A6B68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700808"/>
            <a:ext cx="1089803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38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Latihan</a:t>
            </a:r>
            <a:r>
              <a:rPr lang="en-US" sz="4000" dirty="0"/>
              <a:t>: </a:t>
            </a:r>
            <a:r>
              <a:rPr lang="en-US" sz="4000" dirty="0" err="1"/>
              <a:t>Estimasi</a:t>
            </a:r>
            <a:r>
              <a:rPr lang="en-US" sz="4000" dirty="0"/>
              <a:t> </a:t>
            </a:r>
            <a:r>
              <a:rPr lang="en-US" sz="4000" dirty="0" err="1"/>
              <a:t>Konsumsi</a:t>
            </a:r>
            <a:r>
              <a:rPr lang="en-US" sz="4000" dirty="0"/>
              <a:t> </a:t>
            </a:r>
            <a:r>
              <a:rPr lang="en-US" sz="4000" dirty="0" err="1"/>
              <a:t>Minyak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pada</a:t>
            </a:r>
            <a:r>
              <a:rPr lang="en-US" sz="3200" dirty="0"/>
              <a:t> data </a:t>
            </a:r>
            <a:r>
              <a:rPr lang="id-ID" sz="3200" dirty="0"/>
              <a:t>konsumsi minyak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HeatingOil.csv</a:t>
            </a:r>
            <a:r>
              <a:rPr lang="en-US" sz="3200" dirty="0"/>
              <a:t>)</a:t>
            </a:r>
            <a:endParaRPr lang="id-ID" sz="3200" dirty="0"/>
          </a:p>
          <a:p>
            <a:pPr lvl="1"/>
            <a:r>
              <a:rPr lang="id-ID" sz="2800" dirty="0" err="1"/>
              <a:t>Dataset</a:t>
            </a:r>
            <a:r>
              <a:rPr lang="id-ID" sz="2800" dirty="0"/>
              <a:t> </a:t>
            </a:r>
            <a:r>
              <a:rPr lang="id-ID" sz="2800" dirty="0">
                <a:solidFill>
                  <a:srgbClr val="0070C0"/>
                </a:solidFill>
              </a:rPr>
              <a:t>jumlah konsumsi minyak untuk alat pemanas ruangan </a:t>
            </a:r>
            <a:r>
              <a:rPr lang="id-ID" sz="2800" dirty="0"/>
              <a:t>di rumah </a:t>
            </a:r>
            <a:r>
              <a:rPr lang="id-ID" sz="2800" dirty="0" err="1"/>
              <a:t>pertahun</a:t>
            </a:r>
            <a:r>
              <a:rPr lang="id-ID" sz="2800" dirty="0"/>
              <a:t> </a:t>
            </a:r>
            <a:r>
              <a:rPr lang="id-ID" sz="2800" dirty="0" err="1"/>
              <a:t>perrumah</a:t>
            </a:r>
            <a:endParaRPr lang="id-ID" sz="2800" dirty="0"/>
          </a:p>
          <a:p>
            <a:pPr lvl="1"/>
            <a:r>
              <a:rPr lang="id-ID" sz="2800" dirty="0"/>
              <a:t>Atribut: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Insulation</a:t>
            </a:r>
            <a:r>
              <a:rPr lang="id-ID" sz="2400" dirty="0"/>
              <a:t>: Ketebalan </a:t>
            </a:r>
            <a:r>
              <a:rPr lang="id-ID" sz="2400" dirty="0" err="1"/>
              <a:t>insulasi</a:t>
            </a:r>
            <a:r>
              <a:rPr lang="id-ID" sz="2400" dirty="0"/>
              <a:t> rumah</a:t>
            </a:r>
          </a:p>
          <a:p>
            <a:pPr lvl="2"/>
            <a:r>
              <a:rPr lang="id-ID" sz="2400" dirty="0">
                <a:solidFill>
                  <a:srgbClr val="0070C0"/>
                </a:solidFill>
              </a:rPr>
              <a:t>Temperatur</a:t>
            </a:r>
            <a:r>
              <a:rPr lang="id-ID" sz="2400" dirty="0"/>
              <a:t>: Suhu udara sekitar rumah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Heating</a:t>
            </a:r>
            <a:r>
              <a:rPr lang="id-ID" sz="2400" dirty="0">
                <a:solidFill>
                  <a:srgbClr val="0070C0"/>
                </a:solidFill>
              </a:rPr>
              <a:t> Oil</a:t>
            </a:r>
            <a:r>
              <a:rPr lang="id-ID" sz="2400" dirty="0"/>
              <a:t>: Jumlah konsumsi minyak </a:t>
            </a:r>
            <a:r>
              <a:rPr lang="id-ID" sz="2400" dirty="0" err="1"/>
              <a:t>pertahun</a:t>
            </a:r>
            <a:r>
              <a:rPr lang="id-ID" sz="2400" dirty="0"/>
              <a:t> </a:t>
            </a:r>
            <a:r>
              <a:rPr lang="id-ID" sz="2400" dirty="0" err="1"/>
              <a:t>perrumah</a:t>
            </a:r>
            <a:endParaRPr lang="id-ID" sz="2400" dirty="0"/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Number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of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Occupant</a:t>
            </a:r>
            <a:r>
              <a:rPr lang="id-ID" sz="2400" dirty="0"/>
              <a:t>: Jumlah penghuni rumah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Average</a:t>
            </a:r>
            <a:r>
              <a:rPr lang="id-ID" sz="2400" dirty="0">
                <a:solidFill>
                  <a:srgbClr val="0070C0"/>
                </a:solidFill>
              </a:rPr>
              <a:t> Age</a:t>
            </a:r>
            <a:r>
              <a:rPr lang="id-ID" sz="2400" dirty="0"/>
              <a:t>: Rata-rata umur penghuni rumah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Home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Size</a:t>
            </a:r>
            <a:r>
              <a:rPr lang="id-ID" sz="2400" dirty="0"/>
              <a:t>: Ukuran rumah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Gunakan</a:t>
            </a:r>
            <a:r>
              <a:rPr lang="en-US" sz="3200" dirty="0"/>
              <a:t> operator</a:t>
            </a:r>
            <a:r>
              <a:rPr lang="en-US" sz="3200" dirty="0">
                <a:solidFill>
                  <a:srgbClr val="FF0000"/>
                </a:solidFill>
              </a:rPr>
              <a:t> Set Role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memilih</a:t>
            </a:r>
            <a:r>
              <a:rPr lang="en-US" sz="3200" dirty="0"/>
              <a:t> Label (Heating Oil),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dipilih</a:t>
            </a:r>
            <a:r>
              <a:rPr lang="en-US" sz="3200" dirty="0"/>
              <a:t> pada </a:t>
            </a:r>
            <a:r>
              <a:rPr lang="en-US" sz="3200" dirty="0" err="1"/>
              <a:t>saat</a:t>
            </a:r>
            <a:r>
              <a:rPr lang="en-US" sz="3200" dirty="0"/>
              <a:t> Import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metode</a:t>
            </a:r>
            <a:r>
              <a:rPr lang="en-US" sz="3200" dirty="0">
                <a:solidFill>
                  <a:srgbClr val="C00000"/>
                </a:solidFill>
              </a:rPr>
              <a:t> yang </a:t>
            </a:r>
            <a:r>
              <a:rPr lang="en-US" sz="3200" dirty="0" err="1">
                <a:solidFill>
                  <a:srgbClr val="C00000"/>
                </a:solidFill>
              </a:rPr>
              <a:t>tepat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supaya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id-ID" sz="3200" dirty="0"/>
              <a:t>model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Apply model yang dihasilkan ke data pelanggan baru di file </a:t>
            </a:r>
            <a:r>
              <a:rPr lang="id-ID" sz="3200" dirty="0">
                <a:solidFill>
                  <a:srgbClr val="C00000"/>
                </a:solidFill>
              </a:rPr>
              <a:t>HeatingOil-Scoring.csv</a:t>
            </a:r>
            <a:r>
              <a:rPr lang="id-ID" sz="3200" dirty="0"/>
              <a:t>, supaya kita bisa mengestimasi berapa kebutuhan konsumsi minyak mereka, untuk mengatur stok penjualan minyak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38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Fitur </a:t>
            </a:r>
            <a:r>
              <a:rPr lang="id-ID" dirty="0" err="1"/>
              <a:t>Rapidminer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3200" dirty="0"/>
              <a:t>Mendukung proses dan metode </a:t>
            </a:r>
            <a:r>
              <a:rPr lang="fi-FI" sz="3200" dirty="0">
                <a:solidFill>
                  <a:srgbClr val="C00000"/>
                </a:solidFill>
              </a:rPr>
              <a:t>data mining</a:t>
            </a:r>
            <a:r>
              <a:rPr lang="fi-FI" sz="3200" dirty="0"/>
              <a:t>: ETL (</a:t>
            </a:r>
            <a:r>
              <a:rPr lang="fi-FI" sz="3200" dirty="0">
                <a:solidFill>
                  <a:srgbClr val="C00000"/>
                </a:solidFill>
              </a:rPr>
              <a:t>extraction</a:t>
            </a:r>
            <a:r>
              <a:rPr lang="fi-FI" sz="3200" dirty="0"/>
              <a:t>, </a:t>
            </a:r>
            <a:r>
              <a:rPr lang="fi-FI" sz="3200" dirty="0">
                <a:solidFill>
                  <a:srgbClr val="C00000"/>
                </a:solidFill>
              </a:rPr>
              <a:t>transformation</a:t>
            </a:r>
            <a:r>
              <a:rPr lang="fi-FI" sz="3200" dirty="0"/>
              <a:t>, </a:t>
            </a:r>
            <a:r>
              <a:rPr lang="fi-FI" sz="3200" dirty="0">
                <a:solidFill>
                  <a:srgbClr val="C00000"/>
                </a:solidFill>
              </a:rPr>
              <a:t>loading</a:t>
            </a:r>
            <a:r>
              <a:rPr lang="fi-FI" sz="3200" dirty="0"/>
              <a:t>), data preprocessing, visualisasi, modelling dan evaluasi</a:t>
            </a:r>
          </a:p>
          <a:p>
            <a:pPr lvl="0"/>
            <a:r>
              <a:rPr lang="fi-FI" sz="3200" dirty="0"/>
              <a:t>Proses data mining tersusun atas </a:t>
            </a:r>
            <a:r>
              <a:rPr lang="fi-FI" sz="3200" dirty="0">
                <a:solidFill>
                  <a:srgbClr val="C00000"/>
                </a:solidFill>
              </a:rPr>
              <a:t>operator-operator yang nestable</a:t>
            </a:r>
            <a:r>
              <a:rPr lang="fi-FI" sz="3200" dirty="0"/>
              <a:t>, dideskripsikan dengan XML, dan dibuat dengan GUI</a:t>
            </a:r>
          </a:p>
          <a:p>
            <a:pPr lvl="0"/>
            <a:r>
              <a:rPr lang="fi-FI" sz="3200" dirty="0"/>
              <a:t>Meng</a:t>
            </a:r>
            <a:r>
              <a:rPr lang="fi-FI" sz="3200" dirty="0">
                <a:solidFill>
                  <a:srgbClr val="C00000"/>
                </a:solidFill>
              </a:rPr>
              <a:t>integrasikan</a:t>
            </a:r>
            <a:r>
              <a:rPr lang="fi-FI" sz="3200" dirty="0"/>
              <a:t> berbagai tools data mining lain termasuk Weka, R, Hadoop, Python, dsb</a:t>
            </a:r>
          </a:p>
          <a:p>
            <a:pPr lvl="0"/>
            <a:r>
              <a:rPr lang="id-ID" sz="3200" dirty="0"/>
              <a:t>Dukungan </a:t>
            </a:r>
            <a:r>
              <a:rPr lang="fi-FI" sz="3200" dirty="0">
                <a:solidFill>
                  <a:srgbClr val="C00000"/>
                </a:solidFill>
              </a:rPr>
              <a:t>Format data: </a:t>
            </a:r>
            <a:r>
              <a:rPr lang="fi-FI" dirty="0"/>
              <a:t>Oracle, IBM DB2, Microsoft SQL Server, MySQL, PostgreSQL, Ingres, Excel, Access, SPSS, CSV files dan berbagai format lain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4195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FCB18D-C674-41FB-9689-0DC8F15C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Proses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id-I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E20ED-1739-473E-9937-7664CE226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62" y="1988840"/>
            <a:ext cx="1132263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Latihan</a:t>
            </a:r>
            <a:r>
              <a:rPr lang="en-US" dirty="0">
                <a:solidFill>
                  <a:schemeClr val="accent3"/>
                </a:solidFill>
              </a:rPr>
              <a:t>: </a:t>
            </a:r>
            <a:r>
              <a:rPr lang="id-ID" dirty="0">
                <a:solidFill>
                  <a:schemeClr val="accent3"/>
                </a:solidFill>
              </a:rPr>
              <a:t>Matrix </a:t>
            </a:r>
            <a:r>
              <a:rPr lang="id-ID" dirty="0" err="1">
                <a:solidFill>
                  <a:schemeClr val="accent3"/>
                </a:solidFill>
              </a:rPr>
              <a:t>Correlation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Konsumsi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Minyak</a:t>
            </a:r>
            <a:endParaRPr lang="id-ID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556792"/>
            <a:ext cx="11090200" cy="4953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pada</a:t>
            </a:r>
            <a:r>
              <a:rPr lang="en-US" sz="3200" dirty="0"/>
              <a:t> data </a:t>
            </a:r>
            <a:r>
              <a:rPr lang="id-ID" sz="3200" dirty="0"/>
              <a:t>konsumsi minyak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HeatingOil.csv</a:t>
            </a:r>
            <a:r>
              <a:rPr lang="en-US" sz="3200" dirty="0"/>
              <a:t>)</a:t>
            </a:r>
            <a:endParaRPr lang="id-ID" sz="3200" dirty="0"/>
          </a:p>
          <a:p>
            <a:pPr lvl="1"/>
            <a:r>
              <a:rPr lang="id-ID" sz="2800" dirty="0" err="1"/>
              <a:t>Dataset</a:t>
            </a:r>
            <a:r>
              <a:rPr lang="id-ID" sz="2800" dirty="0"/>
              <a:t> </a:t>
            </a:r>
            <a:r>
              <a:rPr lang="id-ID" sz="2800" dirty="0">
                <a:solidFill>
                  <a:srgbClr val="0070C0"/>
                </a:solidFill>
              </a:rPr>
              <a:t>jumlah konsumsi minyak untuk alat pemanas ruangan </a:t>
            </a:r>
            <a:r>
              <a:rPr lang="id-ID" sz="2800" dirty="0"/>
              <a:t>di rumah </a:t>
            </a:r>
            <a:r>
              <a:rPr lang="id-ID" sz="2800" dirty="0" err="1"/>
              <a:t>pertahun</a:t>
            </a:r>
            <a:r>
              <a:rPr lang="id-ID" sz="2800" dirty="0"/>
              <a:t> </a:t>
            </a:r>
            <a:r>
              <a:rPr lang="id-ID" sz="2800" dirty="0" err="1"/>
              <a:t>perrumah</a:t>
            </a:r>
            <a:endParaRPr lang="id-ID" sz="2800" dirty="0"/>
          </a:p>
          <a:p>
            <a:pPr lvl="1"/>
            <a:r>
              <a:rPr lang="id-ID" sz="2800" dirty="0"/>
              <a:t>Atribut: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Insulation</a:t>
            </a:r>
            <a:r>
              <a:rPr lang="id-ID" sz="2400" dirty="0"/>
              <a:t>: Ketebalan </a:t>
            </a:r>
            <a:r>
              <a:rPr lang="id-ID" sz="2400" dirty="0" err="1"/>
              <a:t>insulasi</a:t>
            </a:r>
            <a:r>
              <a:rPr lang="id-ID" sz="2400" dirty="0"/>
              <a:t> rumah</a:t>
            </a:r>
          </a:p>
          <a:p>
            <a:pPr lvl="2"/>
            <a:r>
              <a:rPr lang="id-ID" sz="2400" dirty="0">
                <a:solidFill>
                  <a:srgbClr val="0070C0"/>
                </a:solidFill>
              </a:rPr>
              <a:t>Temperatur</a:t>
            </a:r>
            <a:r>
              <a:rPr lang="id-ID" sz="2400" dirty="0"/>
              <a:t>: Suhu udara sekitar rumah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Heating</a:t>
            </a:r>
            <a:r>
              <a:rPr lang="id-ID" sz="2400" dirty="0">
                <a:solidFill>
                  <a:srgbClr val="0070C0"/>
                </a:solidFill>
              </a:rPr>
              <a:t> Oil</a:t>
            </a:r>
            <a:r>
              <a:rPr lang="id-ID" sz="2400" dirty="0"/>
              <a:t>: Jumlah konsumsi minyak </a:t>
            </a:r>
            <a:r>
              <a:rPr lang="id-ID" sz="2400" dirty="0" err="1"/>
              <a:t>pertahun</a:t>
            </a:r>
            <a:r>
              <a:rPr lang="id-ID" sz="2400" dirty="0"/>
              <a:t> </a:t>
            </a:r>
            <a:r>
              <a:rPr lang="id-ID" sz="2400" dirty="0" err="1"/>
              <a:t>perrumah</a:t>
            </a:r>
            <a:endParaRPr lang="id-ID" sz="2400" dirty="0"/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Number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of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Occupant</a:t>
            </a:r>
            <a:r>
              <a:rPr lang="id-ID" sz="2400" dirty="0"/>
              <a:t>: Jumlah penghuni rumah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Average</a:t>
            </a:r>
            <a:r>
              <a:rPr lang="id-ID" sz="2400" dirty="0">
                <a:solidFill>
                  <a:srgbClr val="0070C0"/>
                </a:solidFill>
              </a:rPr>
              <a:t> Age</a:t>
            </a:r>
            <a:r>
              <a:rPr lang="id-ID" sz="2400" dirty="0"/>
              <a:t>: Rata-rata umur penghuni rumah</a:t>
            </a:r>
          </a:p>
          <a:p>
            <a:pPr lvl="2"/>
            <a:r>
              <a:rPr lang="id-ID" sz="2400" dirty="0" err="1">
                <a:solidFill>
                  <a:srgbClr val="0070C0"/>
                </a:solidFill>
              </a:rPr>
              <a:t>Home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Size</a:t>
            </a:r>
            <a:r>
              <a:rPr lang="id-ID" sz="2400" dirty="0"/>
              <a:t>: Ukuran rumah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Tujuannya ingin mendapatkan informasi tentang </a:t>
            </a:r>
            <a:r>
              <a:rPr lang="id-ID" sz="3200" dirty="0">
                <a:solidFill>
                  <a:srgbClr val="C00000"/>
                </a:solidFill>
              </a:rPr>
              <a:t>atribut apa saja yang paling berpengaruh pada konsumsi minyak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234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43FDF-8752-455F-A665-8B2E144DC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-18343"/>
            <a:ext cx="6288960" cy="405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9C324-2B4D-4E29-8489-572230B7C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1" y="3223275"/>
            <a:ext cx="7794011" cy="349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ECA6BCCD-2DCD-43ED-9E30-5BFE90B067A3}"/>
              </a:ext>
            </a:extLst>
          </p:cNvPr>
          <p:cNvSpPr/>
          <p:nvPr/>
        </p:nvSpPr>
        <p:spPr>
          <a:xfrm rot="5400000">
            <a:off x="8058063" y="2289912"/>
            <a:ext cx="1447800" cy="12571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81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DF3CF4-54BD-40DF-AFE8-37492C63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dirty="0"/>
              <a:t>Tingkat </a:t>
            </a:r>
            <a:r>
              <a:rPr lang="id-ID" sz="2400" dirty="0">
                <a:solidFill>
                  <a:srgbClr val="C00000"/>
                </a:solidFill>
              </a:rPr>
              <a:t>Korelasi 4 Atribut </a:t>
            </a:r>
            <a:r>
              <a:rPr lang="id-ID" sz="2400" dirty="0"/>
              <a:t>terhadap Konsumsi Minyak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6C3EE4-9864-4B09-A154-DA29B820CDD0}"/>
              </a:ext>
            </a:extLst>
          </p:cNvPr>
          <p:cNvSpPr/>
          <p:nvPr/>
        </p:nvSpPr>
        <p:spPr>
          <a:xfrm>
            <a:off x="4583832" y="1295399"/>
            <a:ext cx="2283858" cy="13185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Jumlah Penghuni Rumah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F3EB6-6D20-4439-8D9B-F224AB29BC35}"/>
              </a:ext>
            </a:extLst>
          </p:cNvPr>
          <p:cNvSpPr/>
          <p:nvPr/>
        </p:nvSpPr>
        <p:spPr>
          <a:xfrm>
            <a:off x="2428223" y="2256633"/>
            <a:ext cx="2283858" cy="1318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err="1">
                <a:solidFill>
                  <a:schemeClr val="tx1"/>
                </a:solidFill>
              </a:rPr>
              <a:t>Rata-Rata</a:t>
            </a:r>
            <a:r>
              <a:rPr lang="id-ID" b="1" dirty="0">
                <a:solidFill>
                  <a:schemeClr val="tx1"/>
                </a:solidFill>
              </a:rPr>
              <a:t> Umur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328FB5-000D-4BF4-9BBA-A8181F2A17DF}"/>
              </a:ext>
            </a:extLst>
          </p:cNvPr>
          <p:cNvSpPr/>
          <p:nvPr/>
        </p:nvSpPr>
        <p:spPr>
          <a:xfrm>
            <a:off x="2148179" y="3911384"/>
            <a:ext cx="2283858" cy="13185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Ketebalan </a:t>
            </a:r>
            <a:r>
              <a:rPr lang="id-ID" b="1" dirty="0" err="1">
                <a:solidFill>
                  <a:schemeClr val="tx1"/>
                </a:solidFill>
              </a:rPr>
              <a:t>Insulasi</a:t>
            </a:r>
            <a:r>
              <a:rPr lang="id-ID" b="1" dirty="0">
                <a:solidFill>
                  <a:schemeClr val="tx1"/>
                </a:solidFill>
              </a:rPr>
              <a:t> Rumah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EC376D-3C37-4174-B888-1C1523180FED}"/>
              </a:ext>
            </a:extLst>
          </p:cNvPr>
          <p:cNvSpPr/>
          <p:nvPr/>
        </p:nvSpPr>
        <p:spPr>
          <a:xfrm>
            <a:off x="3390076" y="5472820"/>
            <a:ext cx="2283858" cy="1318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</a:rPr>
              <a:t>Temperatur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88A701-3EC2-4EC6-A620-D75F471C5F3E}"/>
              </a:ext>
            </a:extLst>
          </p:cNvPr>
          <p:cNvSpPr/>
          <p:nvPr/>
        </p:nvSpPr>
        <p:spPr>
          <a:xfrm>
            <a:off x="8095421" y="3395706"/>
            <a:ext cx="2283858" cy="13185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Konsumsi Minyak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709F64-51E9-4E0C-80BE-75D055110E7C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6533227" y="2420820"/>
            <a:ext cx="1687696" cy="8275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5F973D-F16B-4DE8-A88C-FAD34C73A752}"/>
              </a:ext>
            </a:extLst>
          </p:cNvPr>
          <p:cNvCxnSpPr>
            <a:cxnSpLocks/>
          </p:cNvCxnSpPr>
          <p:nvPr/>
        </p:nvCxnSpPr>
        <p:spPr>
          <a:xfrm>
            <a:off x="4916391" y="3045067"/>
            <a:ext cx="2942175" cy="708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4D2DBE-CA56-4867-8026-5D6C6533DEFF}"/>
              </a:ext>
            </a:extLst>
          </p:cNvPr>
          <p:cNvCxnSpPr>
            <a:cxnSpLocks/>
          </p:cNvCxnSpPr>
          <p:nvPr/>
        </p:nvCxnSpPr>
        <p:spPr>
          <a:xfrm flipV="1">
            <a:off x="4745008" y="4235550"/>
            <a:ext cx="3195872" cy="33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962CCE-A99A-4E69-AE8B-9FAFC761130D}"/>
              </a:ext>
            </a:extLst>
          </p:cNvPr>
          <p:cNvCxnSpPr>
            <a:cxnSpLocks/>
          </p:cNvCxnSpPr>
          <p:nvPr/>
        </p:nvCxnSpPr>
        <p:spPr>
          <a:xfrm flipV="1">
            <a:off x="5589056" y="4519287"/>
            <a:ext cx="2631867" cy="1005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F1F06B-DC37-4E3E-B4D8-825FA0FC0F52}"/>
              </a:ext>
            </a:extLst>
          </p:cNvPr>
          <p:cNvSpPr txBox="1"/>
          <p:nvPr/>
        </p:nvSpPr>
        <p:spPr>
          <a:xfrm>
            <a:off x="5844096" y="2865878"/>
            <a:ext cx="102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rgbClr val="0070C0"/>
                </a:solidFill>
              </a:rPr>
              <a:t>0.848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1356D1-2FFB-41AE-B5DA-0DA70CF1ADEB}"/>
              </a:ext>
            </a:extLst>
          </p:cNvPr>
          <p:cNvSpPr txBox="1"/>
          <p:nvPr/>
        </p:nvSpPr>
        <p:spPr>
          <a:xfrm>
            <a:off x="6583834" y="5390152"/>
            <a:ext cx="127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rgbClr val="C00000"/>
                </a:solidFill>
              </a:rPr>
              <a:t>-0.774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58EE7-B661-4586-AB55-7EB21546FF0D}"/>
              </a:ext>
            </a:extLst>
          </p:cNvPr>
          <p:cNvSpPr txBox="1"/>
          <p:nvPr/>
        </p:nvSpPr>
        <p:spPr>
          <a:xfrm>
            <a:off x="5192867" y="3871034"/>
            <a:ext cx="97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2"/>
                </a:solidFill>
              </a:rPr>
              <a:t>0.736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4F66C-0AC3-4A40-B79F-682D9C870FA8}"/>
              </a:ext>
            </a:extLst>
          </p:cNvPr>
          <p:cNvSpPr txBox="1"/>
          <p:nvPr/>
        </p:nvSpPr>
        <p:spPr>
          <a:xfrm>
            <a:off x="7135635" y="2300511"/>
            <a:ext cx="124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rgbClr val="00B050"/>
                </a:solidFill>
              </a:rPr>
              <a:t>0.381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74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Latihan</a:t>
            </a:r>
            <a:r>
              <a:rPr lang="en-US" sz="4000" dirty="0"/>
              <a:t>: </a:t>
            </a:r>
            <a:r>
              <a:rPr lang="en-US" sz="4000" dirty="0" err="1"/>
              <a:t>Aturan</a:t>
            </a:r>
            <a:r>
              <a:rPr lang="en-US" sz="4000" dirty="0"/>
              <a:t> </a:t>
            </a:r>
            <a:r>
              <a:rPr lang="en-US" sz="4000" dirty="0" err="1"/>
              <a:t>Asosiasi</a:t>
            </a:r>
            <a:r>
              <a:rPr lang="en-US" sz="4000" dirty="0"/>
              <a:t> Data </a:t>
            </a:r>
            <a:r>
              <a:rPr lang="en-US" sz="4000" dirty="0" err="1"/>
              <a:t>Transaksi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pada</a:t>
            </a:r>
            <a:r>
              <a:rPr lang="en-US" sz="3200" dirty="0"/>
              <a:t> data </a:t>
            </a:r>
            <a:r>
              <a:rPr lang="en-US" sz="3200" dirty="0" err="1"/>
              <a:t>transaksi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transaksi.xlsx</a:t>
            </a:r>
            <a:r>
              <a:rPr lang="en-US" sz="3200" dirty="0"/>
              <a:t>)</a:t>
            </a:r>
            <a:endParaRPr lang="en-US" sz="2400" i="1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yang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supaya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</a:t>
            </a:r>
            <a:endParaRPr lang="id-ID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732" y="3573016"/>
            <a:ext cx="5913868" cy="2989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71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9517D-3AE1-4BFD-94A3-CE378EFFE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" b="5562"/>
          <a:stretch/>
        </p:blipFill>
        <p:spPr>
          <a:xfrm>
            <a:off x="1509932" y="0"/>
            <a:ext cx="9144212" cy="66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0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en-US" dirty="0" err="1"/>
              <a:t>Klasifikasi</a:t>
            </a:r>
            <a:r>
              <a:rPr lang="id-ID" dirty="0"/>
              <a:t> Data Kelulusan Mahasiswa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pada</a:t>
            </a:r>
            <a:r>
              <a:rPr lang="en-US" sz="3200" dirty="0"/>
              <a:t> data </a:t>
            </a:r>
            <a:r>
              <a:rPr lang="id-ID" sz="3200" dirty="0"/>
              <a:t>kelulusan mahasiswa </a:t>
            </a:r>
            <a:r>
              <a:rPr lang="en-US" sz="3200" dirty="0"/>
              <a:t>(</a:t>
            </a:r>
            <a:r>
              <a:rPr lang="en-US" sz="3200" dirty="0" err="1">
                <a:solidFill>
                  <a:srgbClr val="C00000"/>
                </a:solidFill>
              </a:rPr>
              <a:t>datakelulusanmahasiswa</a:t>
            </a:r>
            <a:r>
              <a:rPr lang="id-ID" sz="3200" dirty="0">
                <a:solidFill>
                  <a:srgbClr val="C00000"/>
                </a:solidFill>
              </a:rPr>
              <a:t>.</a:t>
            </a:r>
            <a:r>
              <a:rPr lang="id-ID" sz="3200" dirty="0" err="1">
                <a:solidFill>
                  <a:srgbClr val="C00000"/>
                </a:solidFill>
              </a:rPr>
              <a:t>xls</a:t>
            </a:r>
            <a:r>
              <a:rPr lang="en-US" sz="3200" dirty="0"/>
              <a:t>)</a:t>
            </a:r>
            <a:endParaRPr lang="id-ID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Gunakan operator </a:t>
            </a:r>
            <a:r>
              <a:rPr lang="id-ID" sz="3200" dirty="0" err="1">
                <a:solidFill>
                  <a:srgbClr val="C00000"/>
                </a:solidFill>
              </a:rPr>
              <a:t>Split</a:t>
            </a:r>
            <a:r>
              <a:rPr lang="id-ID" sz="3200" dirty="0">
                <a:solidFill>
                  <a:srgbClr val="C00000"/>
                </a:solidFill>
              </a:rPr>
              <a:t> Data</a:t>
            </a:r>
            <a:r>
              <a:rPr lang="id-ID" sz="3200" dirty="0"/>
              <a:t> untuk memecah data secara otomatis menjadi dua dengan perbandingan 0.9:0.1, di mana </a:t>
            </a:r>
            <a:r>
              <a:rPr lang="id-ID" sz="3200" dirty="0">
                <a:solidFill>
                  <a:srgbClr val="C00000"/>
                </a:solidFill>
              </a:rPr>
              <a:t>0.9 untuk </a:t>
            </a:r>
            <a:r>
              <a:rPr lang="id-ID" sz="3200" dirty="0" err="1">
                <a:solidFill>
                  <a:srgbClr val="C00000"/>
                </a:solidFill>
              </a:rPr>
              <a:t>training</a:t>
            </a:r>
            <a:r>
              <a:rPr lang="id-ID" sz="3200" dirty="0"/>
              <a:t> dan </a:t>
            </a:r>
            <a:r>
              <a:rPr lang="id-ID" sz="3200" dirty="0">
                <a:solidFill>
                  <a:srgbClr val="C00000"/>
                </a:solidFill>
              </a:rPr>
              <a:t>0.1 untuk testing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yang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supaya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</a:t>
            </a:r>
            <a:r>
              <a:rPr lang="id-ID" sz="3200" dirty="0"/>
              <a:t>yang bisa menguji data testing 10%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055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28172-F14B-444B-B18F-451C56CA7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464" y="1484784"/>
            <a:ext cx="97930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4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Latihan</a:t>
            </a:r>
            <a:r>
              <a:rPr lang="en-US" dirty="0"/>
              <a:t>: Forecasting 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/>
              <a:t>Lakukan </a:t>
            </a:r>
            <a:r>
              <a:rPr lang="id-ID" sz="3200" dirty="0" err="1">
                <a:solidFill>
                  <a:srgbClr val="C00000"/>
                </a:solidFill>
              </a:rPr>
              <a:t>training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/>
              <a:t>pada data </a:t>
            </a:r>
            <a:r>
              <a:rPr lang="en-US" sz="3200" dirty="0" err="1">
                <a:solidFill>
                  <a:srgbClr val="0070C0"/>
                </a:solidFill>
              </a:rPr>
              <a:t>Harga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Saham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id-ID" sz="3200" dirty="0"/>
              <a:t>(</a:t>
            </a:r>
            <a:r>
              <a:rPr lang="en-US" sz="3200" dirty="0" err="1">
                <a:solidFill>
                  <a:srgbClr val="FFC000"/>
                </a:solidFill>
              </a:rPr>
              <a:t>hargasaham</a:t>
            </a:r>
            <a:r>
              <a:rPr lang="en-US" sz="3200" dirty="0">
                <a:solidFill>
                  <a:srgbClr val="FFC000"/>
                </a:solidFill>
              </a:rPr>
              <a:t>-training</a:t>
            </a:r>
            <a:r>
              <a:rPr lang="id-ID" sz="3200" dirty="0">
                <a:solidFill>
                  <a:srgbClr val="FFC000"/>
                </a:solidFill>
              </a:rPr>
              <a:t>.</a:t>
            </a:r>
            <a:r>
              <a:rPr lang="en-US" sz="3200" dirty="0" err="1">
                <a:solidFill>
                  <a:srgbClr val="FFC000"/>
                </a:solidFill>
              </a:rPr>
              <a:t>xls</a:t>
            </a:r>
            <a:r>
              <a:rPr lang="id-ID" sz="3200" dirty="0">
                <a:solidFill>
                  <a:srgbClr val="FFC000"/>
                </a:solidFill>
              </a:rPr>
              <a:t>) </a:t>
            </a:r>
            <a:r>
              <a:rPr lang="id-ID" sz="3200" dirty="0"/>
              <a:t>dengan menggunakan </a:t>
            </a:r>
            <a:r>
              <a:rPr lang="id-ID" sz="3200" dirty="0" err="1"/>
              <a:t>algoritma</a:t>
            </a:r>
            <a:r>
              <a:rPr lang="id-ID" sz="3200" dirty="0"/>
              <a:t> yang tepat</a:t>
            </a:r>
            <a:endParaRPr lang="id-ID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Tampilkan </a:t>
            </a:r>
            <a:r>
              <a:rPr lang="sv-SE" sz="3200" dirty="0">
                <a:solidFill>
                  <a:srgbClr val="C00000"/>
                </a:solidFill>
              </a:rPr>
              <a:t>himpunan data </a:t>
            </a:r>
            <a:r>
              <a:rPr lang="sv-SE" sz="3200" dirty="0"/>
              <a:t>(dataset) dan </a:t>
            </a:r>
            <a:r>
              <a:rPr lang="sv-SE" sz="3200" dirty="0">
                <a:solidFill>
                  <a:srgbClr val="C00000"/>
                </a:solidFill>
              </a:rPr>
              <a:t>pengetahuan</a:t>
            </a:r>
            <a:r>
              <a:rPr lang="sv-SE" sz="3200" dirty="0"/>
              <a:t> (model regresi) yang terbentuk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</a:t>
            </a:r>
            <a:r>
              <a:rPr lang="en-US" sz="3200" dirty="0" err="1"/>
              <a:t>pengujian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data </a:t>
            </a:r>
            <a:r>
              <a:rPr lang="en-US" sz="3200" dirty="0" err="1"/>
              <a:t>baru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00B050"/>
                </a:solidFill>
              </a:rPr>
              <a:t>hargasaham-testing.xls</a:t>
            </a:r>
            <a:r>
              <a:rPr lang="en-US" sz="3200" dirty="0"/>
              <a:t>), </a:t>
            </a:r>
            <a:r>
              <a:rPr lang="en-US" sz="3200" dirty="0" err="1"/>
              <a:t>untuk</a:t>
            </a:r>
            <a:r>
              <a:rPr lang="en-US" sz="3200" dirty="0"/>
              <a:t> model yang </a:t>
            </a:r>
            <a:r>
              <a:rPr lang="en-US" sz="3200" dirty="0" err="1"/>
              <a:t>dihasilkan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tahapan</a:t>
            </a:r>
            <a:r>
              <a:rPr lang="en-US" sz="3200" dirty="0"/>
              <a:t>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</a:t>
            </a:r>
            <a:r>
              <a:rPr lang="en-US" sz="3200" dirty="0" err="1"/>
              <a:t>visualisasi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grafik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data yang </a:t>
            </a:r>
            <a:r>
              <a:rPr lang="en-US" sz="3200" dirty="0" err="1"/>
              <a:t>terbentuk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Line </a:t>
            </a:r>
            <a:r>
              <a:rPr lang="en-US" sz="3200" dirty="0" err="1">
                <a:solidFill>
                  <a:srgbClr val="C00000"/>
                </a:solidFill>
              </a:rPr>
              <a:t>atau</a:t>
            </a:r>
            <a:r>
              <a:rPr lang="en-US" sz="3200">
                <a:solidFill>
                  <a:srgbClr val="C00000"/>
                </a:solidFill>
              </a:rPr>
              <a:t> Spline</a:t>
            </a:r>
            <a:endParaRPr lang="id-ID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796171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11EF8-C2F7-4543-A3E1-0442E655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62"/>
          <a:stretch/>
        </p:blipFill>
        <p:spPr>
          <a:xfrm>
            <a:off x="1524000" y="1"/>
            <a:ext cx="9144000" cy="64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Perspektif Desain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9302824" cy="1337320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Perspektif dimana </a:t>
            </a:r>
            <a:r>
              <a:rPr lang="fi-FI" sz="2400" dirty="0">
                <a:solidFill>
                  <a:srgbClr val="C00000"/>
                </a:solidFill>
              </a:rPr>
              <a:t>semua proses dibuat</a:t>
            </a:r>
            <a:r>
              <a:rPr lang="fi-FI" sz="2400" dirty="0"/>
              <a:t> dan dikelola</a:t>
            </a:r>
          </a:p>
          <a:p>
            <a:pPr lvl="0"/>
            <a:r>
              <a:rPr lang="fi-FI" sz="2400" dirty="0"/>
              <a:t>Pindah ke </a:t>
            </a:r>
            <a:r>
              <a:rPr lang="id-ID" sz="2400" dirty="0" err="1">
                <a:solidFill>
                  <a:srgbClr val="C00000"/>
                </a:solidFill>
              </a:rPr>
              <a:t>Pe</a:t>
            </a:r>
            <a:r>
              <a:rPr lang="fi-FI" sz="2400" dirty="0">
                <a:solidFill>
                  <a:srgbClr val="C00000"/>
                </a:solidFill>
              </a:rPr>
              <a:t>rspektif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fi-FI" sz="2400" dirty="0">
                <a:solidFill>
                  <a:srgbClr val="C00000"/>
                </a:solidFill>
              </a:rPr>
              <a:t>esain </a:t>
            </a:r>
            <a:r>
              <a:rPr lang="fi-FI" sz="2400" dirty="0"/>
              <a:t>dengan Klik: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84232" y="2014579"/>
            <a:ext cx="2229271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464" y="2694615"/>
            <a:ext cx="5184576" cy="408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311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0" t="14844" r="11250" b="7032"/>
          <a:stretch/>
        </p:blipFill>
        <p:spPr>
          <a:xfrm>
            <a:off x="1524000" y="5444"/>
            <a:ext cx="88392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Latihan</a:t>
            </a:r>
            <a:r>
              <a:rPr lang="en-US" dirty="0"/>
              <a:t>: Forecasting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</a:t>
            </a:r>
            <a:r>
              <a:rPr lang="en-US" dirty="0" err="1"/>
              <a:t>Univariat</a:t>
            </a:r>
            <a:r>
              <a:rPr lang="en-US" dirty="0"/>
              <a:t>)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053" y="1295400"/>
            <a:ext cx="8154836" cy="121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528" y="2348880"/>
            <a:ext cx="8173886" cy="42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65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 </a:t>
            </a:r>
            <a:r>
              <a:rPr lang="en-US" dirty="0" err="1"/>
              <a:t>dari</a:t>
            </a:r>
            <a:r>
              <a:rPr lang="en-US"/>
              <a:t> Windowing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Window size</a:t>
            </a:r>
            <a:r>
              <a:rPr lang="en-US" dirty="0"/>
              <a:t>: Determines </a:t>
            </a:r>
            <a:r>
              <a:rPr lang="en-US" dirty="0">
                <a:solidFill>
                  <a:srgbClr val="0070C0"/>
                </a:solidFill>
              </a:rPr>
              <a:t>how many “attributes” </a:t>
            </a:r>
            <a:r>
              <a:rPr lang="en-US" dirty="0"/>
              <a:t>are created for the cross-sectional data</a:t>
            </a:r>
          </a:p>
          <a:p>
            <a:pPr lvl="1"/>
            <a:r>
              <a:rPr lang="en-US" dirty="0"/>
              <a:t>Each row of the original time series within the window width will become a new attribute</a:t>
            </a:r>
          </a:p>
          <a:p>
            <a:pPr lvl="1"/>
            <a:r>
              <a:rPr lang="en-US" dirty="0"/>
              <a:t>We choose </a:t>
            </a:r>
            <a:r>
              <a:rPr lang="en-US" dirty="0">
                <a:solidFill>
                  <a:srgbClr val="0070C0"/>
                </a:solidFill>
              </a:rPr>
              <a:t>w = 6</a:t>
            </a:r>
          </a:p>
          <a:p>
            <a:r>
              <a:rPr lang="en-US" dirty="0">
                <a:solidFill>
                  <a:srgbClr val="C00000"/>
                </a:solidFill>
              </a:rPr>
              <a:t>Step size</a:t>
            </a:r>
            <a:r>
              <a:rPr lang="en-US" dirty="0"/>
              <a:t>: Determines how to advance the window</a:t>
            </a:r>
          </a:p>
          <a:p>
            <a:pPr lvl="1"/>
            <a:r>
              <a:rPr lang="en-US" dirty="0"/>
              <a:t>Let us use </a:t>
            </a:r>
            <a:r>
              <a:rPr lang="en-US" dirty="0">
                <a:solidFill>
                  <a:srgbClr val="0070C0"/>
                </a:solidFill>
              </a:rPr>
              <a:t>s = 1</a:t>
            </a:r>
          </a:p>
          <a:p>
            <a:r>
              <a:rPr lang="en-US" dirty="0">
                <a:solidFill>
                  <a:srgbClr val="C00000"/>
                </a:solidFill>
              </a:rPr>
              <a:t>Horizon</a:t>
            </a:r>
            <a:r>
              <a:rPr lang="en-US" dirty="0"/>
              <a:t>: Determines </a:t>
            </a:r>
            <a:r>
              <a:rPr lang="en-US" dirty="0">
                <a:solidFill>
                  <a:srgbClr val="0070C0"/>
                </a:solidFill>
              </a:rPr>
              <a:t>how far out </a:t>
            </a:r>
            <a:r>
              <a:rPr lang="en-US" dirty="0"/>
              <a:t>to make the forecast</a:t>
            </a:r>
          </a:p>
          <a:p>
            <a:pPr lvl="1"/>
            <a:r>
              <a:rPr lang="en-US" dirty="0"/>
              <a:t>If the window size is 6 and the horizon is 1, then the </a:t>
            </a:r>
            <a:r>
              <a:rPr lang="en-US" dirty="0">
                <a:solidFill>
                  <a:srgbClr val="0070C0"/>
                </a:solidFill>
              </a:rPr>
              <a:t>seventh row of the original time series</a:t>
            </a:r>
            <a:r>
              <a:rPr lang="en-US" dirty="0"/>
              <a:t> becomes the first sample for the “</a:t>
            </a:r>
            <a:r>
              <a:rPr lang="en-US" dirty="0">
                <a:solidFill>
                  <a:srgbClr val="0070C0"/>
                </a:solidFill>
              </a:rPr>
              <a:t>label</a:t>
            </a:r>
            <a:r>
              <a:rPr lang="en-US" dirty="0"/>
              <a:t>” variable</a:t>
            </a:r>
          </a:p>
          <a:p>
            <a:pPr lvl="1"/>
            <a:r>
              <a:rPr lang="en-US" dirty="0"/>
              <a:t>Let us use </a:t>
            </a:r>
            <a:r>
              <a:rPr lang="en-US" dirty="0">
                <a:solidFill>
                  <a:srgbClr val="0070C0"/>
                </a:solidFill>
              </a:rPr>
              <a:t>h = 1</a:t>
            </a:r>
            <a:endParaRPr lang="id-ID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1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linear regression </a:t>
            </a:r>
            <a:r>
              <a:rPr lang="en-US" sz="3200" dirty="0"/>
              <a:t>pada dataset </a:t>
            </a:r>
            <a:r>
              <a:rPr lang="en-US" sz="3200" dirty="0" err="1">
                <a:solidFill>
                  <a:srgbClr val="C00000"/>
                </a:solidFill>
              </a:rPr>
              <a:t>hargasaham</a:t>
            </a:r>
            <a:r>
              <a:rPr lang="en-US" sz="3200" dirty="0">
                <a:solidFill>
                  <a:srgbClr val="C00000"/>
                </a:solidFill>
              </a:rPr>
              <a:t>-training</a:t>
            </a:r>
            <a:r>
              <a:rPr lang="id-ID" sz="3200" dirty="0">
                <a:solidFill>
                  <a:srgbClr val="C00000"/>
                </a:solidFill>
              </a:rPr>
              <a:t>-uni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r>
              <a:rPr lang="en-US" sz="3200" dirty="0" err="1">
                <a:solidFill>
                  <a:srgbClr val="C00000"/>
                </a:solidFill>
              </a:rPr>
              <a:t>xls</a:t>
            </a:r>
            <a:endParaRPr lang="en-US" sz="3200" dirty="0"/>
          </a:p>
          <a:p>
            <a:r>
              <a:rPr lang="en-US" sz="3200" dirty="0" err="1"/>
              <a:t>Gunakan</a:t>
            </a:r>
            <a:r>
              <a:rPr lang="en-US" sz="3200" dirty="0"/>
              <a:t> Split Data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memisahkan</a:t>
            </a:r>
            <a:r>
              <a:rPr lang="en-US" sz="3200" dirty="0"/>
              <a:t> dataset di </a:t>
            </a:r>
            <a:r>
              <a:rPr lang="en-US" sz="3200" dirty="0" err="1"/>
              <a:t>atas</a:t>
            </a:r>
            <a:r>
              <a:rPr lang="en-US" sz="3200" dirty="0"/>
              <a:t>, 90% training dan 10% </a:t>
            </a:r>
            <a:r>
              <a:rPr lang="en-US" sz="3200" dirty="0" err="1"/>
              <a:t>untuk</a:t>
            </a:r>
            <a:r>
              <a:rPr lang="en-US" sz="3200" dirty="0"/>
              <a:t> testing</a:t>
            </a:r>
          </a:p>
          <a:p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proses </a:t>
            </a:r>
            <a:r>
              <a:rPr lang="en-US" sz="3200" dirty="0">
                <a:solidFill>
                  <a:srgbClr val="C00000"/>
                </a:solidFill>
              </a:rPr>
              <a:t>Windowing</a:t>
            </a:r>
            <a:r>
              <a:rPr lang="en-US" sz="3200" dirty="0"/>
              <a:t> pada dataset</a:t>
            </a:r>
          </a:p>
          <a:p>
            <a:r>
              <a:rPr lang="en-US" sz="3200" dirty="0">
                <a:solidFill>
                  <a:srgbClr val="C00000"/>
                </a:solidFill>
              </a:rPr>
              <a:t>Plot </a:t>
            </a:r>
            <a:r>
              <a:rPr lang="en-US" sz="3200" dirty="0" err="1">
                <a:solidFill>
                  <a:srgbClr val="C00000"/>
                </a:solidFill>
              </a:rPr>
              <a:t>grafik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antara</a:t>
            </a:r>
            <a:r>
              <a:rPr lang="en-US" sz="3200" dirty="0"/>
              <a:t> label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prediksi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17286789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Forecasting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(Data </a:t>
            </a:r>
            <a:r>
              <a:rPr lang="en-US" dirty="0" err="1"/>
              <a:t>Lampau</a:t>
            </a:r>
            <a:r>
              <a:rPr lang="en-US" dirty="0"/>
              <a:t>)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274150"/>
            <a:ext cx="6237469" cy="4647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34693-347A-455A-8BC5-B7159AF43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037" y="1556792"/>
            <a:ext cx="2497298" cy="4647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73A82-E534-4F2F-8F83-7E9311EAE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552" y="4156160"/>
            <a:ext cx="4753276" cy="27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5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8C5AF-5B2B-476A-97E2-CC6B12CC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Forecasting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(Data Masa </a:t>
            </a:r>
            <a:r>
              <a:rPr lang="en-US" dirty="0" err="1"/>
              <a:t>Depan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DD2F8-D333-4A8C-9096-F55C5413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488" y="1297560"/>
            <a:ext cx="4464423" cy="229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F233B-08BB-4AAE-876B-A589F361C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79" y="2033648"/>
            <a:ext cx="5577319" cy="172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B4416-273B-4FA2-B745-7B9CF46D2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427" y="3758693"/>
            <a:ext cx="4738968" cy="291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17174-CEB7-4250-A02E-E9D06B69D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440" y="1628800"/>
            <a:ext cx="10441160" cy="4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2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id-ID" dirty="0"/>
              <a:t>Penentuan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yang </a:t>
            </a:r>
            <a:r>
              <a:rPr lang="en-US" sz="3200" dirty="0" err="1"/>
              <a:t>tepat</a:t>
            </a:r>
            <a:r>
              <a:rPr lang="en-US" sz="3200" dirty="0"/>
              <a:t> pada </a:t>
            </a:r>
            <a:r>
              <a:rPr lang="id-ID" sz="3200" dirty="0"/>
              <a:t>dataset</a:t>
            </a:r>
            <a:r>
              <a:rPr lang="en-US" sz="3200" dirty="0"/>
              <a:t>: </a:t>
            </a:r>
            <a:r>
              <a:rPr lang="id-ID" sz="3200" dirty="0">
                <a:solidFill>
                  <a:srgbClr val="C00000"/>
                </a:solidFill>
              </a:rPr>
              <a:t>creditapproval-training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r>
              <a:rPr lang="en-US" sz="3200" dirty="0" err="1">
                <a:solidFill>
                  <a:srgbClr val="C00000"/>
                </a:solidFill>
              </a:rPr>
              <a:t>xls</a:t>
            </a:r>
            <a:endParaRPr lang="en-US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Ujicoba</a:t>
            </a:r>
            <a:r>
              <a:rPr lang="en-US" sz="3200" dirty="0"/>
              <a:t> model yang </a:t>
            </a:r>
            <a:r>
              <a:rPr lang="en-US" sz="3200" dirty="0" err="1"/>
              <a:t>dibentuk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training di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dataset di </a:t>
            </a:r>
            <a:r>
              <a:rPr lang="en-US" sz="3200" dirty="0" err="1"/>
              <a:t>bawah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C00000"/>
                </a:solidFill>
              </a:rPr>
              <a:t>creditapproval-testing.xls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51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Payudara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Lakukan</a:t>
            </a:r>
            <a:r>
              <a:rPr lang="en-US" sz="3200" dirty="0"/>
              <a:t> training </a:t>
            </a:r>
            <a:r>
              <a:rPr lang="en-US" sz="3200" dirty="0" err="1"/>
              <a:t>pada</a:t>
            </a:r>
            <a:r>
              <a:rPr lang="en-US" sz="3200" dirty="0"/>
              <a:t> data </a:t>
            </a:r>
            <a:r>
              <a:rPr lang="en-US" sz="3200" dirty="0" err="1"/>
              <a:t>kanker</a:t>
            </a:r>
            <a:r>
              <a:rPr lang="en-US" sz="3200" dirty="0"/>
              <a:t> </a:t>
            </a:r>
            <a:r>
              <a:rPr lang="en-US" sz="3200" dirty="0" err="1"/>
              <a:t>payudara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breasttissue.xls</a:t>
            </a:r>
            <a:r>
              <a:rPr lang="en-US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Dataset </a:t>
            </a:r>
            <a:r>
              <a:rPr lang="en-US" sz="3200" dirty="0" err="1">
                <a:solidFill>
                  <a:srgbClr val="C00000"/>
                </a:solidFill>
              </a:rPr>
              <a:t>adalah</a:t>
            </a:r>
            <a:r>
              <a:rPr lang="en-US" sz="3200" dirty="0">
                <a:solidFill>
                  <a:srgbClr val="C00000"/>
                </a:solidFill>
              </a:rPr>
              <a:t> di sheet 2</a:t>
            </a:r>
            <a:r>
              <a:rPr lang="en-US" sz="3200" dirty="0"/>
              <a:t>, </a:t>
            </a:r>
            <a:r>
              <a:rPr lang="en-US" sz="3200" dirty="0" err="1"/>
              <a:t>sedangkan</a:t>
            </a:r>
            <a:r>
              <a:rPr lang="en-US" sz="3200" dirty="0"/>
              <a:t> sheet 1 </a:t>
            </a:r>
            <a:r>
              <a:rPr lang="en-US" sz="3200" dirty="0" err="1"/>
              <a:t>berisi</a:t>
            </a:r>
            <a:r>
              <a:rPr lang="en-US" sz="3200" dirty="0"/>
              <a:t> </a:t>
            </a:r>
            <a:r>
              <a:rPr lang="en-US" sz="3200" dirty="0" err="1"/>
              <a:t>penjelasan</a:t>
            </a:r>
            <a:r>
              <a:rPr lang="en-US" sz="3200" dirty="0"/>
              <a:t> </a:t>
            </a:r>
            <a:r>
              <a:rPr lang="en-US" sz="3200" dirty="0" err="1"/>
              <a:t>tentangd</a:t>
            </a:r>
            <a:r>
              <a:rPr lang="en-US" sz="3200" dirty="0"/>
              <a:t> </a:t>
            </a:r>
            <a:r>
              <a:rPr lang="en-US" sz="3200" dirty="0" err="1"/>
              <a:t>ata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13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Bagi</a:t>
            </a:r>
            <a:r>
              <a:rPr lang="en-US" sz="3200" dirty="0"/>
              <a:t> dataset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operator </a:t>
            </a:r>
            <a:r>
              <a:rPr lang="en-US" sz="3200" dirty="0">
                <a:solidFill>
                  <a:srgbClr val="C00000"/>
                </a:solidFill>
              </a:rPr>
              <a:t>Split Data</a:t>
            </a:r>
            <a:r>
              <a:rPr lang="en-US" sz="3200" dirty="0"/>
              <a:t>, 90% </a:t>
            </a:r>
            <a:r>
              <a:rPr lang="en-US" sz="3200" dirty="0" err="1"/>
              <a:t>untuk</a:t>
            </a:r>
            <a:r>
              <a:rPr lang="en-US" sz="3200" dirty="0"/>
              <a:t> training dan 10% </a:t>
            </a:r>
            <a:r>
              <a:rPr lang="en-US" sz="3200" dirty="0" err="1"/>
              <a:t>untuk</a:t>
            </a:r>
            <a:r>
              <a:rPr lang="en-US" sz="3200" dirty="0"/>
              <a:t> testing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yang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supaya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,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yang </a:t>
            </a:r>
            <a:r>
              <a:rPr lang="en-US" sz="3200" dirty="0" err="1"/>
              <a:t>dihasilkan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335277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Competency Check</a:t>
            </a:r>
            <a:endParaRPr lang="id-ID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Dataset – Methods –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Knowledge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Dataset Main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Golf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(Klasifikasi)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>
                <a:latin typeface="+mj-lt"/>
              </a:rPr>
              <a:t>Dataset 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Iris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(Klasifikasi)</a:t>
            </a:r>
            <a:endParaRPr lang="en-US" dirty="0">
              <a:solidFill>
                <a:srgbClr val="00B050"/>
              </a:solidFill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id-ID" dirty="0">
                <a:latin typeface="+mj-lt"/>
              </a:rPr>
              <a:t>Dataset 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Iris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(Klastering)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err="1">
                <a:latin typeface="+mj-lt"/>
              </a:rPr>
              <a:t>Dataset</a:t>
            </a:r>
            <a:r>
              <a:rPr lang="id-ID" dirty="0">
                <a:latin typeface="+mj-lt"/>
              </a:rPr>
              <a:t> 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CPU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(Estimasi)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Dataset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Pemilu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 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(Klasifikasi)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>
                <a:latin typeface="+mj-lt"/>
              </a:rPr>
              <a:t>Dataset 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Heating Oil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(A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sosiasi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Estimasi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err="1">
                <a:latin typeface="+mj-lt"/>
              </a:rPr>
              <a:t>Dataset</a:t>
            </a:r>
            <a:r>
              <a:rPr lang="id-ID" dirty="0">
                <a:latin typeface="+mj-lt"/>
              </a:rPr>
              <a:t> 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Transaksi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</a:t>
            </a:r>
            <a:r>
              <a:rPr lang="id-ID" dirty="0" err="1">
                <a:solidFill>
                  <a:srgbClr val="00B050"/>
                </a:solidFill>
                <a:latin typeface="+mj-lt"/>
              </a:rPr>
              <a:t>Association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Dataset </a:t>
            </a:r>
            <a:r>
              <a:rPr lang="id-ID" dirty="0">
                <a:solidFill>
                  <a:srgbClr val="0070C0"/>
                </a:solidFill>
                <a:latin typeface="+mj-lt"/>
              </a:rPr>
              <a:t>Harga Saham </a:t>
            </a:r>
            <a:r>
              <a:rPr lang="id-ID" dirty="0">
                <a:solidFill>
                  <a:srgbClr val="00B050"/>
                </a:solidFill>
                <a:latin typeface="+mj-lt"/>
              </a:rPr>
              <a:t>(Forecasting)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(Uni dan Multi)</a:t>
            </a:r>
            <a:endParaRPr lang="id-ID" dirty="0">
              <a:solidFill>
                <a:srgbClr val="00B050"/>
              </a:solidFill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81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View</a:t>
            </a:r>
            <a:r>
              <a:rPr lang="id-ID" dirty="0"/>
              <a:t>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3697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Process </a:t>
            </a:r>
            <a:r>
              <a:rPr lang="id-ID" sz="1600" dirty="0">
                <a:solidFill>
                  <a:srgbClr val="C00000"/>
                </a:solidFill>
              </a:rPr>
              <a:t>C</a:t>
            </a:r>
            <a:r>
              <a:rPr lang="fi-FI" sz="1600" dirty="0">
                <a:solidFill>
                  <a:srgbClr val="C00000"/>
                </a:solidFill>
              </a:rPr>
              <a:t>ontrol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</a:t>
            </a:r>
            <a:r>
              <a:rPr lang="fi-FI" sz="1600" dirty="0">
                <a:solidFill>
                  <a:srgbClr val="0070C0"/>
                </a:solidFill>
              </a:rPr>
              <a:t>mengontrol aliran </a:t>
            </a:r>
            <a:r>
              <a:rPr lang="fi-FI" sz="1600" dirty="0"/>
              <a:t>proses,</a:t>
            </a:r>
            <a:br>
              <a:rPr lang="fi-FI" sz="1600" dirty="0"/>
            </a:br>
            <a:r>
              <a:rPr lang="fi-FI" sz="1600" dirty="0"/>
              <a:t>seperti </a:t>
            </a:r>
            <a:r>
              <a:rPr lang="fi-FI" sz="1600" i="1" dirty="0"/>
              <a:t>loop</a:t>
            </a:r>
            <a:r>
              <a:rPr lang="fi-FI" sz="1600" dirty="0"/>
              <a:t> atau </a:t>
            </a:r>
            <a:r>
              <a:rPr lang="fi-FI" sz="1600" i="1" dirty="0"/>
              <a:t>conditional branch</a:t>
            </a:r>
            <a:endParaRPr lang="fi-FI" sz="1600" dirty="0"/>
          </a:p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Utility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mengelompokkan </a:t>
            </a:r>
            <a:r>
              <a:rPr lang="fi-FI" sz="1600" i="1" dirty="0"/>
              <a:t>subprocess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juga </a:t>
            </a:r>
            <a:r>
              <a:rPr lang="fi-FI" sz="1600" i="1" dirty="0"/>
              <a:t>macro</a:t>
            </a:r>
            <a:r>
              <a:rPr lang="fi-FI" sz="1600" dirty="0"/>
              <a:t> dan </a:t>
            </a:r>
            <a:r>
              <a:rPr lang="fi-FI" sz="1600" i="1" dirty="0"/>
              <a:t>logger</a:t>
            </a:r>
            <a:endParaRPr lang="fi-FI" sz="1600" dirty="0"/>
          </a:p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Repository Access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membaca dan </a:t>
            </a:r>
            <a:r>
              <a:rPr lang="fi-FI" sz="1600" dirty="0">
                <a:solidFill>
                  <a:srgbClr val="0070C0"/>
                </a:solidFill>
              </a:rPr>
              <a:t>menulis repositori</a:t>
            </a:r>
          </a:p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Import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</a:t>
            </a:r>
            <a:r>
              <a:rPr lang="fi-FI" sz="1600" dirty="0">
                <a:solidFill>
                  <a:srgbClr val="0070C0"/>
                </a:solidFill>
              </a:rPr>
              <a:t>membaca data dari berbagai</a:t>
            </a:r>
            <a:br>
              <a:rPr lang="fi-FI" sz="1600" dirty="0">
                <a:solidFill>
                  <a:srgbClr val="0070C0"/>
                </a:solidFill>
              </a:rPr>
            </a:br>
            <a:r>
              <a:rPr lang="fi-FI" sz="1600" dirty="0">
                <a:solidFill>
                  <a:srgbClr val="0070C0"/>
                </a:solidFill>
              </a:rPr>
              <a:t>format </a:t>
            </a:r>
            <a:r>
              <a:rPr lang="fi-FI" sz="1600" dirty="0"/>
              <a:t>eksternal</a:t>
            </a:r>
          </a:p>
          <a:p>
            <a:pPr>
              <a:spcBef>
                <a:spcPts val="500"/>
              </a:spcBef>
            </a:pPr>
            <a:r>
              <a:rPr lang="fi-FI" sz="1600" dirty="0">
                <a:solidFill>
                  <a:srgbClr val="C00000"/>
                </a:solidFill>
              </a:rPr>
              <a:t>Export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</a:t>
            </a:r>
            <a:r>
              <a:rPr lang="fi-FI" sz="1600" dirty="0">
                <a:solidFill>
                  <a:srgbClr val="0070C0"/>
                </a:solidFill>
              </a:rPr>
              <a:t>menulis data ke berbagai format </a:t>
            </a:r>
            <a:r>
              <a:rPr lang="fi-FI" sz="1600" dirty="0"/>
              <a:t>eksternal</a:t>
            </a:r>
          </a:p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Data Transformation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</a:t>
            </a:r>
            <a:r>
              <a:rPr lang="fi-FI" sz="1600" dirty="0">
                <a:solidFill>
                  <a:srgbClr val="0070C0"/>
                </a:solidFill>
              </a:rPr>
              <a:t>transformasi data </a:t>
            </a:r>
            <a:r>
              <a:rPr lang="fi-FI" sz="1600" dirty="0"/>
              <a:t>dan metadata</a:t>
            </a:r>
          </a:p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Modelling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</a:t>
            </a:r>
            <a:r>
              <a:rPr lang="fi-FI" sz="1600" dirty="0">
                <a:solidFill>
                  <a:srgbClr val="0070C0"/>
                </a:solidFill>
              </a:rPr>
              <a:t>proses data mining </a:t>
            </a:r>
            <a:r>
              <a:rPr lang="fi-FI" sz="1600" dirty="0"/>
              <a:t>seperti klasifikasi, regresi, clustering, asosiasi, dll</a:t>
            </a:r>
          </a:p>
          <a:p>
            <a:pPr>
              <a:spcBef>
                <a:spcPts val="600"/>
              </a:spcBef>
            </a:pPr>
            <a:r>
              <a:rPr lang="fi-FI" sz="1600" dirty="0">
                <a:solidFill>
                  <a:srgbClr val="C00000"/>
                </a:solidFill>
              </a:rPr>
              <a:t>Evaluation</a:t>
            </a:r>
            <a:br>
              <a:rPr lang="fi-FI" sz="1600" dirty="0">
                <a:solidFill>
                  <a:srgbClr val="C00000"/>
                </a:solidFill>
              </a:rPr>
            </a:br>
            <a:r>
              <a:rPr lang="fi-FI" sz="1600" dirty="0"/>
              <a:t>Untuk mengukur </a:t>
            </a:r>
            <a:r>
              <a:rPr lang="fi-FI" sz="1600" dirty="0">
                <a:solidFill>
                  <a:srgbClr val="0070C0"/>
                </a:solidFill>
              </a:rPr>
              <a:t>kualitas </a:t>
            </a:r>
            <a:r>
              <a:rPr lang="id-ID" sz="1600" dirty="0">
                <a:solidFill>
                  <a:srgbClr val="0070C0"/>
                </a:solidFill>
              </a:rPr>
              <a:t>dan </a:t>
            </a:r>
            <a:r>
              <a:rPr lang="id-ID" sz="1600" dirty="0" err="1">
                <a:solidFill>
                  <a:srgbClr val="0070C0"/>
                </a:solidFill>
              </a:rPr>
              <a:t>perfomansi</a:t>
            </a:r>
            <a:r>
              <a:rPr lang="id-ID" sz="1600" dirty="0">
                <a:solidFill>
                  <a:srgbClr val="0070C0"/>
                </a:solidFill>
              </a:rPr>
              <a:t> </a:t>
            </a:r>
            <a:r>
              <a:rPr lang="fi-FI" sz="1600" dirty="0"/>
              <a:t>dari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32" b="10468"/>
          <a:stretch/>
        </p:blipFill>
        <p:spPr>
          <a:xfrm>
            <a:off x="7896200" y="1295400"/>
            <a:ext cx="4038600" cy="406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6043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Tugas</a:t>
            </a:r>
            <a:r>
              <a:rPr lang="en-US" dirty="0"/>
              <a:t>: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Dataset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err="1"/>
              <a:t>Pahami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berbagai</a:t>
            </a:r>
            <a:r>
              <a:rPr lang="en-US" sz="3200" dirty="0">
                <a:solidFill>
                  <a:srgbClr val="C00000"/>
                </a:solidFill>
              </a:rPr>
              <a:t> dataset </a:t>
            </a:r>
            <a:r>
              <a:rPr lang="en-US" sz="3200" dirty="0"/>
              <a:t>yang </a:t>
            </a:r>
            <a:r>
              <a:rPr lang="en-US" sz="3200" dirty="0" err="1"/>
              <a:t>ada</a:t>
            </a:r>
            <a:r>
              <a:rPr lang="en-US" sz="3200" dirty="0"/>
              <a:t> di</a:t>
            </a:r>
            <a:r>
              <a:rPr lang="id-ID" sz="3200" dirty="0"/>
              <a:t> folder </a:t>
            </a:r>
            <a:r>
              <a:rPr lang="id-ID" sz="3200" dirty="0" err="1"/>
              <a:t>dataset</a:t>
            </a:r>
            <a:endParaRPr lang="id-ID" sz="3200" dirty="0"/>
          </a:p>
          <a:p>
            <a:r>
              <a:rPr lang="en-US" sz="3200" dirty="0" err="1"/>
              <a:t>Gunakan</a:t>
            </a:r>
            <a:r>
              <a:rPr lang="en-US" sz="3200" dirty="0"/>
              <a:t> </a:t>
            </a:r>
            <a:r>
              <a:rPr lang="en-US" sz="3200" dirty="0" err="1"/>
              <a:t>rapidminer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mengolah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dataset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pengetahuan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err="1"/>
              <a:t>Pilih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algoritma</a:t>
            </a:r>
            <a:r>
              <a:rPr lang="en-US" sz="3200" dirty="0">
                <a:solidFill>
                  <a:srgbClr val="C00000"/>
                </a:solidFill>
              </a:rPr>
              <a:t> yang </a:t>
            </a:r>
            <a:r>
              <a:rPr lang="en-US" sz="3200" dirty="0" err="1">
                <a:solidFill>
                  <a:srgbClr val="C00000"/>
                </a:solidFill>
              </a:rPr>
              <a:t>sesuai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data </a:t>
            </a:r>
            <a:r>
              <a:rPr lang="en-US" sz="3200" dirty="0" err="1"/>
              <a:t>pada</a:t>
            </a:r>
            <a:r>
              <a:rPr lang="en-US" sz="3200" dirty="0"/>
              <a:t> dataset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10360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Catatan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/>
            <a:r>
              <a:rPr lang="en-ID" smtClean="0"/>
              <a:t>Sebagian </a:t>
            </a:r>
            <a:r>
              <a:rPr lang="en-ID"/>
              <a:t>besar isi slide ini diadopsi dari slide Data Mining oleh Romi Satria Wahono</a:t>
            </a:r>
          </a:p>
          <a:p>
            <a:pPr marL="355600" indent="-355600"/>
            <a:r>
              <a:rPr lang="en-ID"/>
              <a:t>Seluruh dataset dapat diunduh pada repository dataset yang tersedia di tautan: </a:t>
            </a:r>
            <a:r>
              <a:rPr lang="en-ID">
                <a:hlinkClick r:id="rId2"/>
              </a:rPr>
              <a:t>https://</a:t>
            </a:r>
            <a:r>
              <a:rPr lang="en-ID">
                <a:hlinkClick r:id="rId2"/>
              </a:rPr>
              <a:t>github.com/achmatim/data-mining/tree/main/Dataset</a:t>
            </a:r>
            <a:r>
              <a:rPr lang="en-ID"/>
              <a:t>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613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Kesimpulan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/>
              <a:t>SELESAI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View</a:t>
            </a:r>
            <a:r>
              <a:rPr lang="id-ID" dirty="0"/>
              <a:t> Proses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9270" y="4083832"/>
            <a:ext cx="3668730" cy="250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408" y="1373574"/>
            <a:ext cx="5029916" cy="396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5071990" y="2743202"/>
            <a:ext cx="2319410" cy="22510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4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Operator dan Proses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sz="2600" dirty="0"/>
              <a:t>Proses data mining pada dasarnya adalah proses analisis</a:t>
            </a:r>
            <a:r>
              <a:rPr lang="id-ID" sz="2600" dirty="0"/>
              <a:t> yang berisi </a:t>
            </a:r>
            <a:r>
              <a:rPr lang="id-ID" sz="2600" dirty="0">
                <a:solidFill>
                  <a:srgbClr val="C00000"/>
                </a:solidFill>
              </a:rPr>
              <a:t>alur kerja dari komponen data mining</a:t>
            </a:r>
            <a:endParaRPr lang="fi-FI" sz="2600" dirty="0">
              <a:solidFill>
                <a:srgbClr val="C00000"/>
              </a:solidFill>
            </a:endParaRPr>
          </a:p>
          <a:p>
            <a:pPr lvl="0"/>
            <a:r>
              <a:rPr lang="fi-FI" sz="2600" dirty="0"/>
              <a:t>Komponen dari proses ini disebut </a:t>
            </a:r>
            <a:r>
              <a:rPr lang="fi-FI" sz="2600" dirty="0">
                <a:solidFill>
                  <a:srgbClr val="C00000"/>
                </a:solidFill>
              </a:rPr>
              <a:t>operator</a:t>
            </a:r>
            <a:r>
              <a:rPr lang="fi-FI" sz="2600" dirty="0"/>
              <a:t>, yang memiliki:</a:t>
            </a:r>
            <a:endParaRPr lang="id-ID" sz="2600" dirty="0"/>
          </a:p>
          <a:p>
            <a:pPr marL="0" lvl="0" indent="0">
              <a:buNone/>
            </a:pPr>
            <a:endParaRPr lang="fi-FI" sz="2600" dirty="0"/>
          </a:p>
          <a:p>
            <a:pPr marL="976312" lvl="1" indent="-514350">
              <a:buFont typeface="+mj-lt"/>
              <a:buAutoNum type="arabicPeriod"/>
            </a:pPr>
            <a:r>
              <a:rPr lang="fi-FI" sz="2200" dirty="0">
                <a:solidFill>
                  <a:srgbClr val="0070C0"/>
                </a:solidFill>
              </a:rPr>
              <a:t>Input</a:t>
            </a:r>
          </a:p>
          <a:p>
            <a:pPr marL="976312" lvl="1" indent="-514350">
              <a:buFont typeface="+mj-lt"/>
              <a:buAutoNum type="arabicPeriod"/>
            </a:pPr>
            <a:r>
              <a:rPr lang="fi-FI" sz="2200" dirty="0">
                <a:solidFill>
                  <a:srgbClr val="0070C0"/>
                </a:solidFill>
              </a:rPr>
              <a:t>Output</a:t>
            </a:r>
          </a:p>
          <a:p>
            <a:pPr marL="976312" lvl="1" indent="-514350">
              <a:buFont typeface="+mj-lt"/>
              <a:buAutoNum type="arabicPeriod"/>
            </a:pPr>
            <a:r>
              <a:rPr lang="fi-FI" sz="2200" dirty="0">
                <a:solidFill>
                  <a:srgbClr val="0070C0"/>
                </a:solidFill>
              </a:rPr>
              <a:t>Aksi</a:t>
            </a:r>
            <a:r>
              <a:rPr lang="fi-FI" sz="2200" dirty="0"/>
              <a:t> yang dilakukan</a:t>
            </a:r>
          </a:p>
          <a:p>
            <a:pPr marL="976312" lvl="1" indent="-514350">
              <a:buFont typeface="+mj-lt"/>
              <a:buAutoNum type="arabicPeriod"/>
            </a:pPr>
            <a:r>
              <a:rPr lang="fi-FI" sz="2200" dirty="0">
                <a:solidFill>
                  <a:srgbClr val="0070C0"/>
                </a:solidFill>
              </a:rPr>
              <a:t>Parameter</a:t>
            </a:r>
            <a:r>
              <a:rPr lang="fi-FI" sz="2200" dirty="0"/>
              <a:t> yang diperlukan</a:t>
            </a:r>
          </a:p>
          <a:p>
            <a:endParaRPr lang="fi-FI" sz="2600" dirty="0"/>
          </a:p>
          <a:p>
            <a:r>
              <a:rPr lang="fi-FI" sz="2600" dirty="0"/>
              <a:t>Sebuah operator bisa disambungkan melalui </a:t>
            </a:r>
            <a:r>
              <a:rPr lang="fi-FI" sz="2600" dirty="0">
                <a:solidFill>
                  <a:srgbClr val="C00000"/>
                </a:solidFill>
              </a:rPr>
              <a:t>port masukan</a:t>
            </a:r>
            <a:r>
              <a:rPr lang="fi-FI" sz="2600" dirty="0"/>
              <a:t> (kiri) dan </a:t>
            </a:r>
            <a:r>
              <a:rPr lang="fi-FI" sz="2600" dirty="0">
                <a:solidFill>
                  <a:srgbClr val="C00000"/>
                </a:solidFill>
              </a:rPr>
              <a:t>port keluaran </a:t>
            </a:r>
            <a:r>
              <a:rPr lang="fi-FI" sz="2600" dirty="0"/>
              <a:t>(kanan)</a:t>
            </a:r>
          </a:p>
          <a:p>
            <a:pPr lvl="0"/>
            <a:endParaRPr lang="fi-FI" sz="1700" dirty="0">
              <a:solidFill>
                <a:srgbClr val="C00000"/>
              </a:solidFill>
            </a:endParaRPr>
          </a:p>
          <a:p>
            <a:pPr lvl="0"/>
            <a:r>
              <a:rPr lang="fi-FI" sz="2600" dirty="0">
                <a:solidFill>
                  <a:srgbClr val="C00000"/>
                </a:solidFill>
              </a:rPr>
              <a:t>Indikator status </a:t>
            </a:r>
            <a:r>
              <a:rPr lang="fi-FI" sz="2600" dirty="0"/>
              <a:t>dari operator:</a:t>
            </a:r>
          </a:p>
          <a:p>
            <a:pPr lvl="1"/>
            <a:r>
              <a:rPr lang="fi-FI" sz="2200" b="1" dirty="0">
                <a:solidFill>
                  <a:srgbClr val="0070C0"/>
                </a:solidFill>
              </a:rPr>
              <a:t>Lampu</a:t>
            </a:r>
            <a:r>
              <a:rPr lang="fi-FI" sz="2200" dirty="0"/>
              <a:t> status: </a:t>
            </a:r>
            <a:r>
              <a:rPr lang="fi-FI" sz="2200" b="1" dirty="0">
                <a:solidFill>
                  <a:srgbClr val="C00000"/>
                </a:solidFill>
              </a:rPr>
              <a:t>merah</a:t>
            </a:r>
            <a:r>
              <a:rPr lang="fi-FI" sz="2200" dirty="0"/>
              <a:t> (tak tersambung), </a:t>
            </a:r>
            <a:r>
              <a:rPr lang="fi-FI" sz="2200" b="1" dirty="0">
                <a:solidFill>
                  <a:schemeClr val="accent2"/>
                </a:solidFill>
              </a:rPr>
              <a:t>kuning</a:t>
            </a:r>
            <a:r>
              <a:rPr lang="fi-FI" sz="2200" dirty="0"/>
              <a:t> (lengkap tetapi belum dijalankan), </a:t>
            </a:r>
            <a:r>
              <a:rPr lang="fi-FI" sz="2200" b="1" dirty="0">
                <a:solidFill>
                  <a:srgbClr val="00B050"/>
                </a:solidFill>
              </a:rPr>
              <a:t>hijau</a:t>
            </a:r>
            <a:r>
              <a:rPr lang="fi-FI" sz="2200" dirty="0"/>
              <a:t> (sudah behasil dijalankan)</a:t>
            </a:r>
          </a:p>
          <a:p>
            <a:pPr lvl="1"/>
            <a:r>
              <a:rPr lang="fi-FI" sz="2200" b="1" dirty="0">
                <a:solidFill>
                  <a:srgbClr val="0070C0"/>
                </a:solidFill>
              </a:rPr>
              <a:t>Segitiga</a:t>
            </a:r>
            <a:r>
              <a:rPr lang="fi-FI" sz="2200" dirty="0"/>
              <a:t> warning: bila </a:t>
            </a:r>
            <a:r>
              <a:rPr lang="fi-FI" sz="2200" dirty="0">
                <a:solidFill>
                  <a:srgbClr val="00B050"/>
                </a:solidFill>
              </a:rPr>
              <a:t>ada pesan </a:t>
            </a:r>
            <a:r>
              <a:rPr lang="fi-FI" sz="2200" dirty="0"/>
              <a:t>status</a:t>
            </a:r>
          </a:p>
          <a:p>
            <a:pPr lvl="1"/>
            <a:r>
              <a:rPr lang="fi-FI" sz="2200" b="1" dirty="0">
                <a:solidFill>
                  <a:srgbClr val="0070C0"/>
                </a:solidFill>
              </a:rPr>
              <a:t>Breakpoint</a:t>
            </a:r>
            <a:r>
              <a:rPr lang="fi-FI" sz="2200" dirty="0"/>
              <a:t>: bila ada breakpoint sebelum/sesudahnya</a:t>
            </a:r>
          </a:p>
          <a:p>
            <a:pPr lvl="1"/>
            <a:r>
              <a:rPr lang="fi-FI" sz="2200" b="1" dirty="0">
                <a:solidFill>
                  <a:srgbClr val="0070C0"/>
                </a:solidFill>
              </a:rPr>
              <a:t>Comment</a:t>
            </a:r>
            <a:r>
              <a:rPr lang="fi-FI" sz="2200" dirty="0"/>
              <a:t>: bila ada </a:t>
            </a:r>
            <a:r>
              <a:rPr lang="fi-FI" sz="2200" dirty="0">
                <a:solidFill>
                  <a:srgbClr val="00B050"/>
                </a:solidFill>
              </a:rPr>
              <a:t>komentar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86E87-CF7B-42D1-A465-E6344358C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830" y="2247900"/>
            <a:ext cx="16002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26D8A-ED42-4A6D-98A9-798DCFCED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615" y="2231027"/>
            <a:ext cx="1752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View Parameter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Operator</a:t>
            </a:r>
            <a:r>
              <a:rPr lang="id-ID" dirty="0"/>
              <a:t> kadang </a:t>
            </a:r>
            <a:r>
              <a:rPr lang="fi-FI" dirty="0"/>
              <a:t>memerlukan </a:t>
            </a:r>
            <a:r>
              <a:rPr lang="fi-FI" dirty="0">
                <a:solidFill>
                  <a:srgbClr val="C00000"/>
                </a:solidFill>
              </a:rPr>
              <a:t>parameter untuk bisa berfungsi</a:t>
            </a:r>
            <a:endParaRPr lang="id-ID" dirty="0">
              <a:solidFill>
                <a:srgbClr val="C00000"/>
              </a:solidFill>
            </a:endParaRPr>
          </a:p>
          <a:p>
            <a:pPr lvl="0"/>
            <a:r>
              <a:rPr lang="fi-FI" dirty="0"/>
              <a:t>Setelah </a:t>
            </a:r>
            <a:r>
              <a:rPr lang="fi-FI" dirty="0">
                <a:solidFill>
                  <a:srgbClr val="C00000"/>
                </a:solidFill>
              </a:rPr>
              <a:t>operator dipilih </a:t>
            </a:r>
            <a:r>
              <a:rPr lang="fi-FI" dirty="0"/>
              <a:t>di view Proses, parameternya ditampilkan di view ini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67608" y="3284802"/>
            <a:ext cx="3396952" cy="33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60096" y="3274839"/>
            <a:ext cx="2369840" cy="3378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922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9A68B3D-573D-4525-A8D1-28193CB6E85F}"/>
  <p:tag name="GENSWF_ADVANCE_TIME" val="5"/>
  <p:tag name="TIMING" val="|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7868DA-247C-4E9D-B7FA-07FD15C2B1BA}"/>
  <p:tag name="GENSWF_ADVANCE_TIME" val="5"/>
  <p:tag name="TIMING" val="|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7868DA-247C-4E9D-B7FA-07FD15C2B1BA}"/>
  <p:tag name="GENSWF_ADVANCE_TIME" val="5"/>
  <p:tag name="TIMING" val="|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7868DA-247C-4E9D-B7FA-07FD15C2B1BA}"/>
  <p:tag name="GENSWF_ADVANCE_TIME" val="5"/>
  <p:tag name="TIMING" val="|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71ACF15-FF3F-467E-8EF3-5767943C3F39}"/>
  <p:tag name="GENSWF_ADVANCE_TIME" val="5"/>
  <p:tag name="TIMING" val="|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F2C0A93-5B49-4750-ADC7-9E7438AD57AF}"/>
  <p:tag name="GENSWF_ADVANCE_TIME" val="5"/>
  <p:tag name="TIMING" val="|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F2C0A93-5B49-4750-ADC7-9E7438AD57AF}"/>
  <p:tag name="GENSWF_ADVANCE_TIME" val="5"/>
  <p:tag name="TIMING" val="|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F2C0A93-5B49-4750-ADC7-9E7438AD57AF}"/>
  <p:tag name="GENSWF_ADVANCE_TIME" val="5"/>
  <p:tag name="TIMING" val="|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F2C0A93-5B49-4750-ADC7-9E7438AD57AF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9E09E75-8351-4EAF-A55B-2C395D96267E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DE39108-25AD-4454-A0E8-31098F81F628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05334EE-31C2-4587-9D79-21A358B3B7C5}"/>
  <p:tag name="GENSWF_ADVANCE_TIME" val="5"/>
  <p:tag name="TIMING" val="|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C61877D-90CA-4231-9F97-F65381D98A5B}"/>
  <p:tag name="GENSWF_ADVANCE_TIME" val="5"/>
  <p:tag name="TIMING" val="|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C2A36B8-81E9-4418-9DCB-3D1F5EDA54E5}"/>
  <p:tag name="GENSWF_ADVANCE_TIME" val="5"/>
  <p:tag name="TIMING" val="|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12F938-5B5F-4606-B6FD-3022D428B9FD}"/>
  <p:tag name="GENSWF_ADVANCE_TIME" val="5"/>
  <p:tag name="TIMING" val="|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D5351ED-DEDF-485F-BB12-E14ECC725F22}"/>
  <p:tag name="GENSWF_ADVANCE_TIME" val="5"/>
  <p:tag name="TIMING" val="|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B7E921-A841-4E8C-9A2E-A2EC263D6AF7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6830</TotalTime>
  <Words>1734</Words>
  <Application>Microsoft Office PowerPoint</Application>
  <PresentationFormat>Widescreen</PresentationFormat>
  <Paragraphs>337</Paragraphs>
  <Slides>62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ＭＳ Ｐゴシック</vt:lpstr>
      <vt:lpstr>Arial</vt:lpstr>
      <vt:lpstr>Bebas Neue</vt:lpstr>
      <vt:lpstr>Calibri</vt:lpstr>
      <vt:lpstr>Calibri Light</vt:lpstr>
      <vt:lpstr>Courier New</vt:lpstr>
      <vt:lpstr>DejaVu Sans</vt:lpstr>
      <vt:lpstr>Lato</vt:lpstr>
      <vt:lpstr>StarSymbol</vt:lpstr>
      <vt:lpstr>Verdana</vt:lpstr>
      <vt:lpstr>Wingdings</vt:lpstr>
      <vt:lpstr>powerpoint-template-apr7</vt:lpstr>
      <vt:lpstr>3_Custom Design</vt:lpstr>
      <vt:lpstr>FAKULTAS TEKNOLOGI INFORMASI</vt:lpstr>
      <vt:lpstr>Penerapan Proses Data Mining</vt:lpstr>
      <vt:lpstr>Rapidminer</vt:lpstr>
      <vt:lpstr>Fitur Rapidminer</vt:lpstr>
      <vt:lpstr>Perspektif Desain</vt:lpstr>
      <vt:lpstr>View Operator</vt:lpstr>
      <vt:lpstr>View Proses</vt:lpstr>
      <vt:lpstr>Operator dan Proses</vt:lpstr>
      <vt:lpstr>View Parameter</vt:lpstr>
      <vt:lpstr>View Help dan View Comment</vt:lpstr>
      <vt:lpstr>Mendesain Proses</vt:lpstr>
      <vt:lpstr>Menjalankan Proses</vt:lpstr>
      <vt:lpstr>Melihat Hasil</vt:lpstr>
      <vt:lpstr>View Problems dan View Log</vt:lpstr>
      <vt:lpstr>Proses Data Mining</vt:lpstr>
      <vt:lpstr>Atribut Pada Rapidminer</vt:lpstr>
      <vt:lpstr>Tipe Nilai Atribut pada Rapidminer</vt:lpstr>
      <vt:lpstr>Latihan: Rekomendasi Main Golf</vt:lpstr>
      <vt:lpstr>PowerPoint Presentation</vt:lpstr>
      <vt:lpstr>Memulai Rapidminer</vt:lpstr>
      <vt:lpstr>PowerPoint Presentation</vt:lpstr>
      <vt:lpstr>Halaman Utama Rapidminer</vt:lpstr>
      <vt:lpstr>Ambil Dataset Golf</vt:lpstr>
      <vt:lpstr>Menampilkan data Golf</vt:lpstr>
      <vt:lpstr>Melihat data Statistik Golf</vt:lpstr>
      <vt:lpstr>Memasukan Model Decision Tree</vt:lpstr>
      <vt:lpstr>Menampilkan Hasil Decision Tree</vt:lpstr>
      <vt:lpstr>Menampilkan Hasil dalam bentuk Rule</vt:lpstr>
      <vt:lpstr>Latihan: Penentuan Jenis Bunga Iris</vt:lpstr>
      <vt:lpstr>Latihan: Klastering Jenis Bunga Iris</vt:lpstr>
      <vt:lpstr>Latihan: Penentuan Mine/Rock</vt:lpstr>
      <vt:lpstr>Latihan: Rekomendasi Contact Lenses</vt:lpstr>
      <vt:lpstr>Read Excel Operator</vt:lpstr>
      <vt:lpstr>Import Data Function</vt:lpstr>
      <vt:lpstr>Latihan: Estimasi Performance CPU</vt:lpstr>
      <vt:lpstr>Estimasi Performace cpu-testing.xls</vt:lpstr>
      <vt:lpstr>Latihan: Prediksi Elektabilitas Caleg</vt:lpstr>
      <vt:lpstr>Proses Prediksi Elektabilitas Caleg</vt:lpstr>
      <vt:lpstr>Latihan: Estimasi Konsumsi Minyak</vt:lpstr>
      <vt:lpstr>Proses Estimasi Konsumsi Minyak </vt:lpstr>
      <vt:lpstr>Latihan: Matrix Correlation Konsumsi Minyak</vt:lpstr>
      <vt:lpstr>PowerPoint Presentation</vt:lpstr>
      <vt:lpstr>Tingkat Korelasi 4 Atribut terhadap Konsumsi Minyak</vt:lpstr>
      <vt:lpstr>Latihan: Aturan Asosiasi Data Transaksi</vt:lpstr>
      <vt:lpstr>PowerPoint Presentation</vt:lpstr>
      <vt:lpstr>Latihan: Klasifikasi Data Kelulusan Mahasiswa</vt:lpstr>
      <vt:lpstr>Model</vt:lpstr>
      <vt:lpstr>Latihan: Forecasting  Harga Saham</vt:lpstr>
      <vt:lpstr>PowerPoint Presentation</vt:lpstr>
      <vt:lpstr>PowerPoint Presentation</vt:lpstr>
      <vt:lpstr>Latihan: Forecasting Harga Saham (Univariat)</vt:lpstr>
      <vt:lpstr>Parameter dari Windowing</vt:lpstr>
      <vt:lpstr>Latihan</vt:lpstr>
      <vt:lpstr>Forecasting Harga Saham (Data Lampau)</vt:lpstr>
      <vt:lpstr>Forecasting Harga Saham (Data Masa Depan)</vt:lpstr>
      <vt:lpstr>Model</vt:lpstr>
      <vt:lpstr>Latihan: Penentuan Kelayakan Kredit</vt:lpstr>
      <vt:lpstr>Latihan: Deteksi Kanker Payudara</vt:lpstr>
      <vt:lpstr>Competency Check</vt:lpstr>
      <vt:lpstr>Tugas: Mencari dan Mengolah Dataset</vt:lpstr>
      <vt:lpstr>Catatan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385</cp:revision>
  <dcterms:created xsi:type="dcterms:W3CDTF">2011-05-21T14:11:58Z</dcterms:created>
  <dcterms:modified xsi:type="dcterms:W3CDTF">2021-10-20T15:42:41Z</dcterms:modified>
</cp:coreProperties>
</file>