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62" r:id="rId2"/>
  </p:sldMasterIdLst>
  <p:notesMasterIdLst>
    <p:notesMasterId r:id="rId40"/>
  </p:notesMasterIdLst>
  <p:handoutMasterIdLst>
    <p:handoutMasterId r:id="rId41"/>
  </p:handoutMasterIdLst>
  <p:sldIdLst>
    <p:sldId id="324" r:id="rId3"/>
    <p:sldId id="351" r:id="rId4"/>
    <p:sldId id="352" r:id="rId5"/>
    <p:sldId id="470" r:id="rId6"/>
    <p:sldId id="468" r:id="rId7"/>
    <p:sldId id="469" r:id="rId8"/>
    <p:sldId id="406" r:id="rId9"/>
    <p:sldId id="433" r:id="rId10"/>
    <p:sldId id="471" r:id="rId11"/>
    <p:sldId id="472" r:id="rId12"/>
    <p:sldId id="473" r:id="rId13"/>
    <p:sldId id="474" r:id="rId14"/>
    <p:sldId id="475" r:id="rId15"/>
    <p:sldId id="477" r:id="rId16"/>
    <p:sldId id="476" r:id="rId17"/>
    <p:sldId id="478" r:id="rId18"/>
    <p:sldId id="479" r:id="rId19"/>
    <p:sldId id="480" r:id="rId20"/>
    <p:sldId id="498" r:id="rId21"/>
    <p:sldId id="481" r:id="rId22"/>
    <p:sldId id="482" r:id="rId23"/>
    <p:sldId id="483" r:id="rId24"/>
    <p:sldId id="484" r:id="rId25"/>
    <p:sldId id="485" r:id="rId26"/>
    <p:sldId id="486" r:id="rId27"/>
    <p:sldId id="491" r:id="rId28"/>
    <p:sldId id="487" r:id="rId29"/>
    <p:sldId id="488" r:id="rId30"/>
    <p:sldId id="489" r:id="rId31"/>
    <p:sldId id="490" r:id="rId32"/>
    <p:sldId id="492" r:id="rId33"/>
    <p:sldId id="496" r:id="rId34"/>
    <p:sldId id="493" r:id="rId35"/>
    <p:sldId id="494" r:id="rId36"/>
    <p:sldId id="495" r:id="rId37"/>
    <p:sldId id="497" r:id="rId38"/>
    <p:sldId id="348" r:id="rId39"/>
  </p:sldIdLst>
  <p:sldSz cx="12192000" cy="6858000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92A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1" d="100"/>
          <a:sy n="61" d="100"/>
        </p:scale>
        <p:origin x="76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5A1F-1CDC-4074-893A-5899111F5ABD}" type="datetimeFigureOut">
              <a:rPr lang="id-ID" smtClean="0"/>
              <a:t>15/12/2021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874E-D680-4190-B4F6-A9A7BE5D0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615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CB56-DE58-4F64-B9CF-BA8F1134BDC6}" type="datetimeFigureOut">
              <a:rPr lang="id-ID" smtClean="0"/>
              <a:pPr/>
              <a:t>15/12/2021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51D7-7B69-40B9-8EEA-B4FEF26EED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26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mtClean="0"/>
              <a:t>https://github.com/iammiori/data_analysis_python/issues/1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51D7-7B69-40B9-8EEA-B4FEF26EED31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3550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mtClean="0"/>
              <a:t>Gambar: https://pythonprogramminglanguage.com/how-is-the-k-nearest-neighbor-algorithm-different-from-k-means-clustering/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51D7-7B69-40B9-8EEA-B4FEF26EED31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455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1201" y="3048000"/>
            <a:ext cx="8834967" cy="762000"/>
          </a:xfrm>
        </p:spPr>
        <p:txBody>
          <a:bodyPr/>
          <a:lstStyle>
            <a:lvl1pPr>
              <a:defRPr baseline="0"/>
            </a:lvl1pPr>
          </a:lstStyle>
          <a:p>
            <a:endParaRPr lang="en-A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5257800"/>
            <a:ext cx="1036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0"/>
            <a:ext cx="9144000" cy="3124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692696"/>
            <a:ext cx="2765805" cy="1820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1838"/>
            <a:ext cx="10871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109728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333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39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0"/>
            <a:ext cx="9144000" cy="31241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692696"/>
            <a:ext cx="2765805" cy="182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99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93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51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84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16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3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defRPr b="0"/>
            </a:lvl1pPr>
            <a:lvl2pPr marL="895350" indent="-438150">
              <a:buFont typeface="Wingdings" panose="05000000000000000000" pitchFamily="2" charset="2"/>
              <a:buChar char="§"/>
              <a:defRPr/>
            </a:lvl2pPr>
            <a:lvl3pPr marL="1347788" indent="-433388">
              <a:buFont typeface="Wingdings" panose="05000000000000000000" pitchFamily="2" charset="2"/>
              <a:buChar char="ü"/>
              <a:defRPr/>
            </a:lvl3pPr>
            <a:lvl4pPr marL="1790700" indent="-419100">
              <a:buFont typeface="Wingdings" panose="05000000000000000000" pitchFamily="2" charset="2"/>
              <a:buChar char="v"/>
              <a:defRPr/>
            </a:lvl4pPr>
            <a:lvl5pPr marL="2243138" indent="-414338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99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30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736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27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17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476672"/>
            <a:ext cx="10814992" cy="94096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42266"/>
            <a:ext cx="648072" cy="601267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 userDrawn="1"/>
        </p:nvSpPr>
        <p:spPr bwMode="white">
          <a:xfrm>
            <a:off x="9353551" y="42266"/>
            <a:ext cx="2838449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id-ID" sz="1500" kern="0" dirty="0" smtClean="0">
                <a:solidFill>
                  <a:schemeClr val="tx1"/>
                </a:solidFill>
                <a:effectLst/>
              </a:rPr>
              <a:t>FAKULTAS </a:t>
            </a:r>
          </a:p>
          <a:p>
            <a:pPr algn="ctr"/>
            <a:r>
              <a:rPr lang="id-ID" sz="1500" kern="0" dirty="0" smtClean="0">
                <a:solidFill>
                  <a:schemeClr val="tx1"/>
                </a:solidFill>
                <a:effectLst/>
              </a:rPr>
              <a:t>TEKNOLOGI</a:t>
            </a:r>
            <a:r>
              <a:rPr lang="id-ID" sz="1500" kern="0" baseline="0" dirty="0" smtClean="0">
                <a:solidFill>
                  <a:schemeClr val="tx1"/>
                </a:solidFill>
                <a:effectLst/>
              </a:rPr>
              <a:t> INFORMASI</a:t>
            </a:r>
            <a:endParaRPr lang="en-AU" sz="1500" kern="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98" y="-33238"/>
            <a:ext cx="8443753" cy="7259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800" b="1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Courier New" panose="02070309020205020404" pitchFamily="49" charset="0"/>
        <a:buChar char="o"/>
        <a:defRPr sz="24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ü"/>
        <a:defRPr sz="22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§"/>
        <a:defRPr sz="20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Ø"/>
        <a:defRPr sz="20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42266"/>
            <a:ext cx="648072" cy="601267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 userDrawn="1"/>
        </p:nvSpPr>
        <p:spPr bwMode="white">
          <a:xfrm>
            <a:off x="9353551" y="42266"/>
            <a:ext cx="2838449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id-ID" sz="1500" kern="0" dirty="0" smtClean="0">
                <a:solidFill>
                  <a:schemeClr val="tx1"/>
                </a:solidFill>
                <a:effectLst/>
              </a:rPr>
              <a:t>FAKULTAS </a:t>
            </a:r>
          </a:p>
          <a:p>
            <a:pPr algn="ctr"/>
            <a:r>
              <a:rPr lang="id-ID" sz="1500" kern="0" dirty="0" smtClean="0">
                <a:solidFill>
                  <a:schemeClr val="tx1"/>
                </a:solidFill>
                <a:effectLst/>
              </a:rPr>
              <a:t>TEKNOLOGI</a:t>
            </a:r>
            <a:r>
              <a:rPr lang="id-ID" sz="1500" kern="0" baseline="0" dirty="0" smtClean="0">
                <a:solidFill>
                  <a:schemeClr val="tx1"/>
                </a:solidFill>
                <a:effectLst/>
              </a:rPr>
              <a:t> INFORMASI</a:t>
            </a:r>
            <a:endParaRPr lang="en-AU" sz="1500" kern="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98" y="-33238"/>
            <a:ext cx="8443753" cy="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1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FAKULTAS TEKNOLOGI INFORMASI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51384" y="4149080"/>
            <a:ext cx="11017224" cy="1512168"/>
          </a:xfrm>
        </p:spPr>
        <p:txBody>
          <a:bodyPr/>
          <a:lstStyle/>
          <a:p>
            <a:r>
              <a:rPr lang="nn-NO" sz="4400" b="1"/>
              <a:t>PENAMBANGAN DATA</a:t>
            </a:r>
          </a:p>
          <a:p>
            <a:r>
              <a:rPr lang="nn-NO" sz="4400" b="1"/>
              <a:t>[ KP368 / 3 SKS ]</a:t>
            </a:r>
            <a:endParaRPr lang="nn-NO" sz="4400" b="1"/>
          </a:p>
        </p:txBody>
      </p:sp>
    </p:spTree>
    <p:extLst>
      <p:ext uri="{BB962C8B-B14F-4D97-AF65-F5344CB8AC3E}">
        <p14:creationId xmlns:p14="http://schemas.microsoft.com/office/powerpoint/2010/main" val="5170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Apa itu Clustering?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8800"/>
            <a:ext cx="6422504" cy="4695800"/>
          </a:xfrm>
        </p:spPr>
        <p:txBody>
          <a:bodyPr/>
          <a:lstStyle/>
          <a:p>
            <a:r>
              <a:rPr lang="en-ID" b="1" smtClean="0">
                <a:solidFill>
                  <a:srgbClr val="FF0000"/>
                </a:solidFill>
              </a:rPr>
              <a:t>Cluster</a:t>
            </a:r>
            <a:r>
              <a:rPr lang="en-ID" smtClean="0"/>
              <a:t> adalah sekumpulan data / object yang memiliki </a:t>
            </a:r>
            <a:r>
              <a:rPr lang="en-ID" b="1" smtClean="0">
                <a:solidFill>
                  <a:srgbClr val="FF0000"/>
                </a:solidFill>
              </a:rPr>
              <a:t>kesamaan (similarity) </a:t>
            </a:r>
            <a:r>
              <a:rPr lang="en-ID" smtClean="0"/>
              <a:t>diantara setiap anggota klaster, atau </a:t>
            </a:r>
            <a:r>
              <a:rPr lang="en-ID" b="1" smtClean="0">
                <a:solidFill>
                  <a:srgbClr val="FF0000"/>
                </a:solidFill>
              </a:rPr>
              <a:t>ketidaksamaan (dissimilarity) </a:t>
            </a:r>
            <a:r>
              <a:rPr lang="en-ID" smtClean="0"/>
              <a:t>dengan data pada klaster yang lain</a:t>
            </a:r>
            <a:endParaRPr lang="en-ID"/>
          </a:p>
        </p:txBody>
      </p:sp>
      <p:pic>
        <p:nvPicPr>
          <p:cNvPr id="1026" name="Picture 2" descr="cluster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104" y="1628800"/>
            <a:ext cx="4840915" cy="363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2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Penerapan Clustering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2400" smtClean="0"/>
              <a:t>Retail / Marketing</a:t>
            </a:r>
          </a:p>
          <a:p>
            <a:pPr lvl="1"/>
            <a:r>
              <a:rPr lang="en-ID" sz="2000" smtClean="0"/>
              <a:t>Analisis pola transaksi yang dilakukan pelanggan</a:t>
            </a:r>
          </a:p>
          <a:p>
            <a:pPr lvl="1"/>
            <a:r>
              <a:rPr lang="en-ID" sz="2000" smtClean="0"/>
              <a:t>Rekomendasi buku, film atau produk baru untuk pelanggan baru</a:t>
            </a:r>
          </a:p>
          <a:p>
            <a:r>
              <a:rPr lang="en-ID" sz="2400" smtClean="0"/>
              <a:t>Perbankan</a:t>
            </a:r>
          </a:p>
          <a:p>
            <a:pPr lvl="1"/>
            <a:r>
              <a:rPr lang="en-ID" sz="2000" smtClean="0"/>
              <a:t>Deteksi fraud dalam transaksi perbankan</a:t>
            </a:r>
          </a:p>
          <a:p>
            <a:pPr lvl="1"/>
            <a:r>
              <a:rPr lang="en-ID" sz="2000" smtClean="0"/>
              <a:t>Pengelompokan nasabah (program loyalitas nasabah)</a:t>
            </a:r>
          </a:p>
          <a:p>
            <a:r>
              <a:rPr lang="en-ID" sz="2400" smtClean="0"/>
              <a:t>Asuransi</a:t>
            </a:r>
          </a:p>
          <a:p>
            <a:pPr lvl="1"/>
            <a:r>
              <a:rPr lang="en-ID" sz="2000" smtClean="0"/>
              <a:t>Deteksi fraud dalam klaim asuransi</a:t>
            </a:r>
          </a:p>
          <a:p>
            <a:pPr lvl="1"/>
            <a:r>
              <a:rPr lang="en-ID" sz="2000" smtClean="0"/>
              <a:t>Analisis resiko asuransi bagi pelanggan</a:t>
            </a:r>
          </a:p>
          <a:p>
            <a:r>
              <a:rPr lang="en-ID" sz="2400" smtClean="0"/>
              <a:t>Berita dan Penerbitan</a:t>
            </a:r>
          </a:p>
          <a:p>
            <a:pPr lvl="1"/>
            <a:r>
              <a:rPr lang="en-ID" sz="2000" smtClean="0"/>
              <a:t>Kategorisasi berita secara otomatis</a:t>
            </a:r>
          </a:p>
          <a:p>
            <a:pPr lvl="1"/>
            <a:r>
              <a:rPr lang="en-ID" sz="2000" smtClean="0"/>
              <a:t>Rekomendasi artikel / berita baru</a:t>
            </a:r>
            <a:endParaRPr lang="en-ID" sz="2000"/>
          </a:p>
        </p:txBody>
      </p:sp>
    </p:spTree>
    <p:extLst>
      <p:ext uri="{BB962C8B-B14F-4D97-AF65-F5344CB8AC3E}">
        <p14:creationId xmlns:p14="http://schemas.microsoft.com/office/powerpoint/2010/main" val="92808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Penggunaan Algoritma Clustering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Exploratory Data Analysis (EDA)</a:t>
            </a:r>
          </a:p>
          <a:p>
            <a:r>
              <a:rPr lang="en-ID" smtClean="0"/>
              <a:t>Generate Rangkuman (summary generation)</a:t>
            </a:r>
          </a:p>
          <a:p>
            <a:r>
              <a:rPr lang="en-ID" smtClean="0"/>
              <a:t>Deteksi pencilan (outlier detection)</a:t>
            </a:r>
          </a:p>
          <a:p>
            <a:r>
              <a:rPr lang="en-ID" smtClean="0"/>
              <a:t>Mencari duplikat (finding duplicates)</a:t>
            </a:r>
          </a:p>
          <a:p>
            <a:r>
              <a:rPr lang="en-ID" smtClean="0"/>
              <a:t>Tahap pra-pemrosesan data (Data pre-processing)</a:t>
            </a:r>
          </a:p>
          <a:p>
            <a:r>
              <a:rPr lang="en-ID" smtClean="0"/>
              <a:t>Kompresi data / image</a:t>
            </a:r>
          </a:p>
          <a:p>
            <a:r>
              <a:rPr lang="en-ID" smtClean="0"/>
              <a:t>Optimasi algoritma k-NN</a:t>
            </a:r>
          </a:p>
          <a:p>
            <a:r>
              <a:rPr lang="en-ID" smtClean="0"/>
              <a:t>dll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24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Algoritma Clustering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Partitioning-based clustering</a:t>
            </a:r>
          </a:p>
          <a:p>
            <a:pPr lvl="1"/>
            <a:r>
              <a:rPr lang="en-ID" smtClean="0"/>
              <a:t>K-Means, </a:t>
            </a:r>
          </a:p>
          <a:p>
            <a:pPr lvl="1"/>
            <a:r>
              <a:rPr lang="en-ID" smtClean="0"/>
              <a:t>K-Medoid, </a:t>
            </a:r>
          </a:p>
          <a:p>
            <a:pPr lvl="1"/>
            <a:r>
              <a:rPr lang="en-ID" smtClean="0"/>
              <a:t>K-Medians, </a:t>
            </a:r>
          </a:p>
          <a:p>
            <a:pPr lvl="1"/>
            <a:r>
              <a:rPr lang="en-ID" smtClean="0"/>
              <a:t>Fuzzy C-Means, dll</a:t>
            </a:r>
          </a:p>
          <a:p>
            <a:r>
              <a:rPr lang="en-ID" smtClean="0"/>
              <a:t>Hierarchical Clustering</a:t>
            </a:r>
          </a:p>
          <a:p>
            <a:pPr lvl="1"/>
            <a:r>
              <a:rPr lang="en-ID" smtClean="0"/>
              <a:t>Agglomerative</a:t>
            </a:r>
          </a:p>
          <a:p>
            <a:pPr lvl="1"/>
            <a:r>
              <a:rPr lang="en-ID" smtClean="0"/>
              <a:t>Divisive, dll</a:t>
            </a:r>
          </a:p>
          <a:p>
            <a:r>
              <a:rPr lang="en-ID" smtClean="0"/>
              <a:t>Density-based Clustering</a:t>
            </a:r>
          </a:p>
          <a:p>
            <a:pPr lvl="1"/>
            <a:r>
              <a:rPr lang="en-ID" smtClean="0"/>
              <a:t>DBSCAN, dll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DEE59-9CBC-4858-B937-BF3090420D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944" y="3848100"/>
            <a:ext cx="2727497" cy="1944216"/>
          </a:xfrm>
          <a:prstGeom prst="rect">
            <a:avLst/>
          </a:prstGeom>
        </p:spPr>
      </p:pic>
      <p:pic>
        <p:nvPicPr>
          <p:cNvPr id="2050" name="Picture 2" descr="https://ichi.pro/assets/images/max/724/1*JsfEdbXKwJw_Euprvx17K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056" y="1828800"/>
            <a:ext cx="2738685" cy="179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iro.medium.com/max/1400/1*A1P4UT8NwQAmWmXGt5RgIw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304" y="2924944"/>
            <a:ext cx="2481957" cy="213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76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5400" smtClean="0">
                <a:solidFill>
                  <a:srgbClr val="FF0000"/>
                </a:solidFill>
              </a:rPr>
              <a:t>ALGORITMA K-MEANS</a:t>
            </a:r>
            <a:endParaRPr lang="en-ID" sz="540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3200" smtClean="0"/>
              <a:t>PARTITIONING-BASED CLUSTERING</a:t>
            </a:r>
            <a:endParaRPr lang="en-ID" sz="3200"/>
          </a:p>
        </p:txBody>
      </p:sp>
    </p:spTree>
    <p:extLst>
      <p:ext uri="{BB962C8B-B14F-4D97-AF65-F5344CB8AC3E}">
        <p14:creationId xmlns:p14="http://schemas.microsoft.com/office/powerpoint/2010/main" val="14703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K-Means Clustering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/>
              <a:t>Algoritma </a:t>
            </a:r>
            <a:r>
              <a:rPr lang="en-ID" smtClean="0"/>
              <a:t>K-Means </a:t>
            </a:r>
            <a:r>
              <a:rPr lang="en-ID"/>
              <a:t>adalah salah satu algoritma clustering yang bersifat </a:t>
            </a:r>
            <a:r>
              <a:rPr lang="en-ID">
                <a:solidFill>
                  <a:srgbClr val="FF0000"/>
                </a:solidFill>
              </a:rPr>
              <a:t>iteratif</a:t>
            </a:r>
            <a:r>
              <a:rPr lang="en-ID"/>
              <a:t> yang mencoba untuk mempartisi dataset menjadi </a:t>
            </a:r>
            <a:r>
              <a:rPr lang="en-ID">
                <a:solidFill>
                  <a:srgbClr val="FF0000"/>
                </a:solidFill>
              </a:rPr>
              <a:t>subkelompok </a:t>
            </a:r>
            <a:r>
              <a:rPr lang="en-ID" smtClean="0">
                <a:solidFill>
                  <a:srgbClr val="FF0000"/>
                </a:solidFill>
              </a:rPr>
              <a:t>non-overlapping </a:t>
            </a:r>
            <a:r>
              <a:rPr lang="en-ID" smtClean="0"/>
              <a:t>berbeda </a:t>
            </a:r>
            <a:r>
              <a:rPr lang="en-ID"/>
              <a:t>yang ditentukan oleh </a:t>
            </a:r>
            <a:r>
              <a:rPr lang="en-ID">
                <a:solidFill>
                  <a:srgbClr val="FF0000"/>
                </a:solidFill>
              </a:rPr>
              <a:t>K (cluster) </a:t>
            </a:r>
            <a:r>
              <a:rPr lang="en-ID" smtClean="0"/>
              <a:t>yang </a:t>
            </a:r>
            <a:r>
              <a:rPr lang="en-ID"/>
              <a:t>mana setiap titik data hanya dimiliki oleh satu kelompok. </a:t>
            </a:r>
          </a:p>
          <a:p>
            <a:r>
              <a:rPr lang="en-ID"/>
              <a:t>K-Means mencoba membuat titik data </a:t>
            </a:r>
            <a:r>
              <a:rPr lang="en-ID">
                <a:solidFill>
                  <a:srgbClr val="FF0000"/>
                </a:solidFill>
              </a:rPr>
              <a:t>intra-cluster semirip mungkin </a:t>
            </a:r>
            <a:r>
              <a:rPr lang="en-ID" smtClean="0">
                <a:solidFill>
                  <a:srgbClr val="FF0000"/>
                </a:solidFill>
              </a:rPr>
              <a:t>dengan </a:t>
            </a:r>
            <a:r>
              <a:rPr lang="en-ID">
                <a:solidFill>
                  <a:srgbClr val="FF0000"/>
                </a:solidFill>
              </a:rPr>
              <a:t>titik data </a:t>
            </a:r>
            <a:r>
              <a:rPr lang="en-ID"/>
              <a:t>yang lain pada satu cluster. </a:t>
            </a:r>
          </a:p>
          <a:p>
            <a:r>
              <a:rPr lang="en-ID"/>
              <a:t>K-Means menetapkan poin data ke cluster sedemikian rupa sehingga jumlah jarak kuadrat antara titik data dan pusat massa cluster </a:t>
            </a:r>
            <a:r>
              <a:rPr lang="en-ID" smtClean="0"/>
              <a:t>(centroid) adalah minimal</a:t>
            </a:r>
            <a:r>
              <a:rPr lang="en-ID"/>
              <a:t>. </a:t>
            </a:r>
          </a:p>
          <a:p>
            <a:r>
              <a:rPr lang="en-ID"/>
              <a:t>Semakin sedikit variasi </a:t>
            </a:r>
            <a:r>
              <a:rPr lang="en-ID" smtClean="0"/>
              <a:t>dalam sebuah cluster</a:t>
            </a:r>
            <a:r>
              <a:rPr lang="en-ID"/>
              <a:t>, semakin homogen (serupa) titik data dalam cluster yang sama</a:t>
            </a:r>
            <a:r>
              <a:rPr lang="en-ID" smtClean="0"/>
              <a:t>.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806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K-Means Clustering: Similarity / Dissimilarity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5414392" cy="4953000"/>
          </a:xfrm>
        </p:spPr>
        <p:txBody>
          <a:bodyPr/>
          <a:lstStyle/>
          <a:p>
            <a:r>
              <a:rPr lang="en-ID" smtClean="0">
                <a:solidFill>
                  <a:srgbClr val="FF0000"/>
                </a:solidFill>
              </a:rPr>
              <a:t>Intra-cluster:</a:t>
            </a:r>
          </a:p>
          <a:p>
            <a:pPr lvl="1"/>
            <a:r>
              <a:rPr lang="en-ID" smtClean="0"/>
              <a:t>Memaksimalkan similarity (kesamaan) di dalam klaster</a:t>
            </a:r>
          </a:p>
          <a:p>
            <a:pPr lvl="1"/>
            <a:r>
              <a:rPr lang="en-ID" smtClean="0">
                <a:sym typeface="Wingdings" panose="05000000000000000000" pitchFamily="2" charset="2"/>
              </a:rPr>
              <a:t>Meminimalkan dissimilarity di dalam klaster</a:t>
            </a:r>
          </a:p>
          <a:p>
            <a:r>
              <a:rPr lang="en-ID" smtClean="0">
                <a:solidFill>
                  <a:srgbClr val="FF0000"/>
                </a:solidFill>
                <a:sym typeface="Wingdings" panose="05000000000000000000" pitchFamily="2" charset="2"/>
              </a:rPr>
              <a:t>Inter-cluster:</a:t>
            </a:r>
          </a:p>
          <a:p>
            <a:pPr lvl="1"/>
            <a:r>
              <a:rPr lang="en-ID" smtClean="0">
                <a:sym typeface="Wingdings" panose="05000000000000000000" pitchFamily="2" charset="2"/>
              </a:rPr>
              <a:t>Meminimalkan similarity antar-klaster</a:t>
            </a:r>
          </a:p>
          <a:p>
            <a:pPr lvl="1"/>
            <a:r>
              <a:rPr lang="en-ID" smtClean="0">
                <a:sym typeface="Wingdings" panose="05000000000000000000" pitchFamily="2" charset="2"/>
              </a:rPr>
              <a:t>Memaksimalkan dissimilarity antar-klaster</a:t>
            </a:r>
            <a:endParaRPr lang="en-ID" smtClean="0"/>
          </a:p>
          <a:p>
            <a:endParaRPr lang="en-ID"/>
          </a:p>
        </p:txBody>
      </p:sp>
      <p:pic>
        <p:nvPicPr>
          <p:cNvPr id="5" name="Picture 2" descr="https://ichi.pro/assets/images/max/724/1*JsfEdbXKwJw_Euprvx17K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166" y="1916832"/>
            <a:ext cx="559943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07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K-Means Clustering: Metode Perhitungan Similarity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3974232" cy="4953000"/>
          </a:xfrm>
        </p:spPr>
        <p:txBody>
          <a:bodyPr/>
          <a:lstStyle/>
          <a:p>
            <a:r>
              <a:rPr lang="en-ID" sz="2400"/>
              <a:t>Jarak Euclidean</a:t>
            </a:r>
          </a:p>
          <a:p>
            <a:r>
              <a:rPr lang="en-ID" sz="2400"/>
              <a:t>Jarak City-Block</a:t>
            </a:r>
          </a:p>
          <a:p>
            <a:r>
              <a:rPr lang="en-ID" sz="2400"/>
              <a:t>Jarak Kotak Catur (Chebychef)</a:t>
            </a:r>
          </a:p>
          <a:p>
            <a:r>
              <a:rPr lang="en-ID" sz="2400"/>
              <a:t>Jarak Minkowski</a:t>
            </a:r>
          </a:p>
          <a:p>
            <a:r>
              <a:rPr lang="en-ID" sz="2400"/>
              <a:t>Jarak Canberra</a:t>
            </a:r>
          </a:p>
          <a:p>
            <a:r>
              <a:rPr lang="en-ID" sz="2400"/>
              <a:t>Jarak Bray-Curtis (Sorensen)</a:t>
            </a:r>
          </a:p>
          <a:p>
            <a:r>
              <a:rPr lang="en-ID" sz="2400"/>
              <a:t>Divergensi Kullback Leibler</a:t>
            </a:r>
          </a:p>
          <a:p>
            <a:r>
              <a:rPr lang="en-ID" sz="2400"/>
              <a:t>Divergensi Jensen </a:t>
            </a:r>
            <a:r>
              <a:rPr lang="en-ID" sz="2400" smtClean="0"/>
              <a:t>Shannon</a:t>
            </a:r>
          </a:p>
          <a:p>
            <a:r>
              <a:rPr lang="en-ID" sz="2400" smtClean="0"/>
              <a:t>dll</a:t>
            </a:r>
            <a:endParaRPr lang="en-ID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687" y="1628800"/>
            <a:ext cx="7094285" cy="2550345"/>
          </a:xfrm>
          <a:prstGeom prst="rect">
            <a:avLst/>
          </a:prstGeom>
        </p:spPr>
      </p:pic>
      <p:pic>
        <p:nvPicPr>
          <p:cNvPr id="5" name="Google Shape;154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920" y="4365104"/>
            <a:ext cx="2918099" cy="233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5;p1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264" y="5157192"/>
            <a:ext cx="3033949" cy="482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8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Langkah / Algoritma K-Means Clustering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D" smtClean="0"/>
              <a:t>Tentukan jumlah klaster (nilai k)</a:t>
            </a:r>
          </a:p>
          <a:p>
            <a:pPr marL="514350" indent="-514350">
              <a:buFont typeface="+mj-lt"/>
              <a:buAutoNum type="arabicPeriod"/>
            </a:pPr>
            <a:r>
              <a:rPr lang="en-ID" smtClean="0"/>
              <a:t>Inisialisasi nilai centroid awal setiap klaster secara acak</a:t>
            </a:r>
          </a:p>
          <a:p>
            <a:pPr marL="514350" indent="-514350">
              <a:buFont typeface="+mj-lt"/>
              <a:buAutoNum type="arabicPeriod"/>
            </a:pPr>
            <a:r>
              <a:rPr lang="en-ID" smtClean="0"/>
              <a:t>Hitung jarak setiap titik data dengan setiap centroid</a:t>
            </a:r>
          </a:p>
          <a:p>
            <a:pPr marL="514350" indent="-514350">
              <a:buFont typeface="+mj-lt"/>
              <a:buAutoNum type="arabicPeriod"/>
            </a:pPr>
            <a:r>
              <a:rPr lang="en-ID" smtClean="0"/>
              <a:t>Masukkan setiap titik data ke dalam klaster berdasarkan jarak terdekat dengan pusat klaster</a:t>
            </a:r>
          </a:p>
          <a:p>
            <a:pPr marL="514350" indent="-514350">
              <a:buFont typeface="+mj-lt"/>
              <a:buAutoNum type="arabicPeriod"/>
            </a:pPr>
            <a:r>
              <a:rPr lang="en-ID" smtClean="0"/>
              <a:t>Untuk setiap klaster, tentukan nilai centroid baru berdasarkan rerata (means) dari setiap data di dalam klaster</a:t>
            </a:r>
          </a:p>
          <a:p>
            <a:pPr marL="514350" indent="-514350">
              <a:buFont typeface="+mj-lt"/>
              <a:buAutoNum type="arabicPeriod"/>
            </a:pPr>
            <a:r>
              <a:rPr lang="en-ID" smtClean="0"/>
              <a:t>Ulangi langkah 3-5 sedemikian hingga tidak ada perubahan anggota klaster.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774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Ilustrasi Cara Kerja Algoritma K-Means</a:t>
            </a:r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0" y="1371600"/>
            <a:ext cx="6604000" cy="4953000"/>
          </a:xfrm>
        </p:spPr>
      </p:pic>
    </p:spTree>
    <p:extLst>
      <p:ext uri="{BB962C8B-B14F-4D97-AF65-F5344CB8AC3E}">
        <p14:creationId xmlns:p14="http://schemas.microsoft.com/office/powerpoint/2010/main" val="25549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63084" y="2348880"/>
            <a:ext cx="10363200" cy="1500187"/>
          </a:xfrm>
        </p:spPr>
        <p:txBody>
          <a:bodyPr/>
          <a:lstStyle/>
          <a:p>
            <a:r>
              <a:rPr lang="id-ID" sz="2800" smtClean="0"/>
              <a:t>Pertemuan </a:t>
            </a:r>
            <a:r>
              <a:rPr lang="en-ID" sz="2800" smtClean="0"/>
              <a:t>11</a:t>
            </a:r>
            <a:endParaRPr lang="id-ID" sz="2800" dirty="0"/>
          </a:p>
        </p:txBody>
      </p:sp>
      <p:sp>
        <p:nvSpPr>
          <p:cNvPr id="6" name="Subtitle 4"/>
          <p:cNvSpPr>
            <a:spLocks noGrp="1"/>
          </p:cNvSpPr>
          <p:nvPr>
            <p:ph type="title"/>
          </p:nvPr>
        </p:nvSpPr>
        <p:spPr>
          <a:xfrm>
            <a:off x="963084" y="3849068"/>
            <a:ext cx="10363200" cy="1362075"/>
          </a:xfrm>
        </p:spPr>
        <p:txBody>
          <a:bodyPr/>
          <a:lstStyle/>
          <a:p>
            <a:r>
              <a:rPr lang="en-ID" sz="4800" smtClean="0">
                <a:solidFill>
                  <a:schemeClr val="tx1"/>
                </a:solidFill>
              </a:rPr>
              <a:t>UNSUPERVISED LEARNING: </a:t>
            </a:r>
            <a:br>
              <a:rPr lang="en-ID" sz="4800" smtClean="0">
                <a:solidFill>
                  <a:schemeClr val="tx1"/>
                </a:solidFill>
              </a:rPr>
            </a:br>
            <a:r>
              <a:rPr lang="en-ID" sz="4800" smtClean="0">
                <a:solidFill>
                  <a:srgbClr val="FF0000"/>
                </a:solidFill>
              </a:rPr>
              <a:t>K-MEANS CLUSTERING</a:t>
            </a:r>
            <a:endParaRPr lang="id-ID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0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429240"/>
              </p:ext>
            </p:extLst>
          </p:nvPr>
        </p:nvGraphicFramePr>
        <p:xfrm>
          <a:off x="753617" y="2141944"/>
          <a:ext cx="4550295" cy="402336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1597968">
                  <a:extLst>
                    <a:ext uri="{9D8B030D-6E8A-4147-A177-3AD203B41FA5}">
                      <a16:colId xmlns:a16="http://schemas.microsoft.com/office/drawing/2014/main" val="270339984"/>
                    </a:ext>
                  </a:extLst>
                </a:gridCol>
                <a:gridCol w="1435562">
                  <a:extLst>
                    <a:ext uri="{9D8B030D-6E8A-4147-A177-3AD203B41FA5}">
                      <a16:colId xmlns:a16="http://schemas.microsoft.com/office/drawing/2014/main" val="3729210069"/>
                    </a:ext>
                  </a:extLst>
                </a:gridCol>
                <a:gridCol w="1516765">
                  <a:extLst>
                    <a:ext uri="{9D8B030D-6E8A-4147-A177-3AD203B41FA5}">
                      <a16:colId xmlns:a16="http://schemas.microsoft.com/office/drawing/2014/main" val="15306405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CustID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>
                          <a:solidFill>
                            <a:srgbClr val="000000"/>
                          </a:solidFill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7444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61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1250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0035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8204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3146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8155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770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345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804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99212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992" y="3212976"/>
            <a:ext cx="4896544" cy="3261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1944" y="1836420"/>
            <a:ext cx="604867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ID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Diketahui data pelanggan sebagaimana tabel di samping, kita diminta mengelompokkan data pelanggan menjadi 2 (dua) kelompok.</a:t>
            </a:r>
            <a:endParaRPr lang="en-ID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392" y="1552136"/>
            <a:ext cx="2166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Pelanggan</a:t>
            </a:r>
            <a:endParaRPr lang="en-ID" sz="24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3617" y="2141944"/>
          <a:ext cx="4550295" cy="402336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1597968">
                  <a:extLst>
                    <a:ext uri="{9D8B030D-6E8A-4147-A177-3AD203B41FA5}">
                      <a16:colId xmlns:a16="http://schemas.microsoft.com/office/drawing/2014/main" val="270339984"/>
                    </a:ext>
                  </a:extLst>
                </a:gridCol>
                <a:gridCol w="1435562">
                  <a:extLst>
                    <a:ext uri="{9D8B030D-6E8A-4147-A177-3AD203B41FA5}">
                      <a16:colId xmlns:a16="http://schemas.microsoft.com/office/drawing/2014/main" val="3729210069"/>
                    </a:ext>
                  </a:extLst>
                </a:gridCol>
                <a:gridCol w="1516765">
                  <a:extLst>
                    <a:ext uri="{9D8B030D-6E8A-4147-A177-3AD203B41FA5}">
                      <a16:colId xmlns:a16="http://schemas.microsoft.com/office/drawing/2014/main" val="15306405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CustID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>
                          <a:solidFill>
                            <a:srgbClr val="000000"/>
                          </a:solidFill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7444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61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1250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0035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8204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3146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8155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770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345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804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99212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3392" y="1552136"/>
            <a:ext cx="944111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ID" sz="2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Tentukan jumlah klaster. Dalam contoh kasus ini kita gunakan nilai k=2</a:t>
            </a:r>
            <a:endParaRPr lang="en-ID" sz="2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96000" y="3212976"/>
            <a:ext cx="1512168" cy="1512168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mtClean="0"/>
              <a:t>Klaster 1</a:t>
            </a:r>
            <a:endParaRPr lang="en-ID"/>
          </a:p>
        </p:txBody>
      </p:sp>
      <p:sp>
        <p:nvSpPr>
          <p:cNvPr id="9" name="Oval 8"/>
          <p:cNvSpPr/>
          <p:nvPr/>
        </p:nvSpPr>
        <p:spPr>
          <a:xfrm>
            <a:off x="8040216" y="3212976"/>
            <a:ext cx="1512168" cy="1512168"/>
          </a:xfrm>
          <a:prstGeom prst="ellipse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/>
              <a:t>Klaster 2</a:t>
            </a:r>
          </a:p>
        </p:txBody>
      </p:sp>
    </p:spTree>
    <p:extLst>
      <p:ext uri="{BB962C8B-B14F-4D97-AF65-F5344CB8AC3E}">
        <p14:creationId xmlns:p14="http://schemas.microsoft.com/office/powerpoint/2010/main" val="17195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3617" y="2141944"/>
          <a:ext cx="4550295" cy="402336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1597968">
                  <a:extLst>
                    <a:ext uri="{9D8B030D-6E8A-4147-A177-3AD203B41FA5}">
                      <a16:colId xmlns:a16="http://schemas.microsoft.com/office/drawing/2014/main" val="270339984"/>
                    </a:ext>
                  </a:extLst>
                </a:gridCol>
                <a:gridCol w="1435562">
                  <a:extLst>
                    <a:ext uri="{9D8B030D-6E8A-4147-A177-3AD203B41FA5}">
                      <a16:colId xmlns:a16="http://schemas.microsoft.com/office/drawing/2014/main" val="3729210069"/>
                    </a:ext>
                  </a:extLst>
                </a:gridCol>
                <a:gridCol w="1516765">
                  <a:extLst>
                    <a:ext uri="{9D8B030D-6E8A-4147-A177-3AD203B41FA5}">
                      <a16:colId xmlns:a16="http://schemas.microsoft.com/office/drawing/2014/main" val="15306405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CustID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>
                          <a:solidFill>
                            <a:srgbClr val="000000"/>
                          </a:solidFill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7444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61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1250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0035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8204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3146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8155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770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345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804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99212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3392" y="1552136"/>
            <a:ext cx="751353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ID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Inisialisasi nilai centroid awal setiap klaster secara acak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5960" y="2270537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 penentuan centroid awal: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Memilih salah satu data untuk atribut “Age” dan “Income” secara acak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Membangkitkan bilangan acak sesuai rentang nilai “Age” dan “Income”</a:t>
            </a:r>
            <a:endParaRPr lang="en-ID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5960" y="4532927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 contoh ini kita memilih centroid awal dengan cara 1, kita tentukan </a:t>
            </a:r>
            <a:r>
              <a:rPr lang="en-ID" sz="2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 = (41,19)</a:t>
            </a:r>
            <a:r>
              <a:rPr lang="en-ID" sz="24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2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C2 = (47,100)</a:t>
            </a:r>
            <a:endParaRPr lang="en-ID" sz="24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4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3617" y="2141944"/>
          <a:ext cx="4550295" cy="402336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1597968">
                  <a:extLst>
                    <a:ext uri="{9D8B030D-6E8A-4147-A177-3AD203B41FA5}">
                      <a16:colId xmlns:a16="http://schemas.microsoft.com/office/drawing/2014/main" val="270339984"/>
                    </a:ext>
                  </a:extLst>
                </a:gridCol>
                <a:gridCol w="1435562">
                  <a:extLst>
                    <a:ext uri="{9D8B030D-6E8A-4147-A177-3AD203B41FA5}">
                      <a16:colId xmlns:a16="http://schemas.microsoft.com/office/drawing/2014/main" val="3729210069"/>
                    </a:ext>
                  </a:extLst>
                </a:gridCol>
                <a:gridCol w="1516765">
                  <a:extLst>
                    <a:ext uri="{9D8B030D-6E8A-4147-A177-3AD203B41FA5}">
                      <a16:colId xmlns:a16="http://schemas.microsoft.com/office/drawing/2014/main" val="15306405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b="1" smtClean="0">
                          <a:solidFill>
                            <a:srgbClr val="000000"/>
                          </a:solidFill>
                        </a:rPr>
                        <a:t>CustID</a:t>
                      </a:r>
                      <a:endParaRPr lang="en-ID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>
                          <a:solidFill>
                            <a:srgbClr val="000000"/>
                          </a:solidFill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7444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61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1250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0035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8204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3146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8155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770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345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804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</a:rPr>
                        <a:t>115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99212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3392" y="1552136"/>
            <a:ext cx="751353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ID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Inisialisasi nilai centroid awal setiap klaster secara acak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735960" y="2564904"/>
            <a:ext cx="5696139" cy="3261283"/>
            <a:chOff x="6023992" y="3212976"/>
            <a:chExt cx="5696139" cy="32612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3992" y="3212976"/>
              <a:ext cx="4896544" cy="326128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9480376" y="5805264"/>
              <a:ext cx="72008" cy="720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560496" y="5013176"/>
              <a:ext cx="72008" cy="720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516640" y="5707995"/>
              <a:ext cx="9909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160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C1(41,19)</a:t>
              </a:r>
              <a:endParaRPr lang="en-ID" sz="1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624959" y="4843617"/>
              <a:ext cx="10951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160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C2(47,100)</a:t>
              </a:r>
              <a:endParaRPr lang="en-ID" sz="1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1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7776901"/>
                  </p:ext>
                </p:extLst>
              </p:nvPr>
            </p:nvGraphicFramePr>
            <p:xfrm>
              <a:off x="753617" y="2141944"/>
              <a:ext cx="9878887" cy="3803020"/>
            </p:xfrm>
            <a:graphic>
              <a:graphicData uri="http://schemas.openxmlformats.org/drawingml/2006/table">
                <a:tbl>
                  <a:tblPr bandRow="1">
                    <a:tableStyleId>{284E427A-3D55-4303-BF80-6455036E1DE7}</a:tableStyleId>
                  </a:tblPr>
                  <a:tblGrid>
                    <a:gridCol w="1093911">
                      <a:extLst>
                        <a:ext uri="{9D8B030D-6E8A-4147-A177-3AD203B41FA5}">
                          <a16:colId xmlns:a16="http://schemas.microsoft.com/office/drawing/2014/main" val="270339984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3729210069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1530640578"/>
                        </a:ext>
                      </a:extLst>
                    </a:gridCol>
                    <a:gridCol w="3240360">
                      <a:extLst>
                        <a:ext uri="{9D8B030D-6E8A-4147-A177-3AD203B41FA5}">
                          <a16:colId xmlns:a16="http://schemas.microsoft.com/office/drawing/2014/main" val="3938464827"/>
                        </a:ext>
                      </a:extLst>
                    </a:gridCol>
                    <a:gridCol w="3528392">
                      <a:extLst>
                        <a:ext uri="{9D8B030D-6E8A-4147-A177-3AD203B41FA5}">
                          <a16:colId xmlns:a16="http://schemas.microsoft.com/office/drawing/2014/main" val="63898827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CustID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Income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C1(41,19)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C2(47,100)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74448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(41−41)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(41−47)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(19−100)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=81,22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8613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(100−19)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=81,22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(100−100)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112503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(33−41)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(57−19)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=38,83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(33−47)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(57−100)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=45,22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003522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(29−41)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=12,0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(29−47)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(19−100)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=82,98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820466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(253−19)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=234,08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(253−100)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=153,0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1314657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(81−19)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=62,01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(40−47)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(81−100)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=20,25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681557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(38−41)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(56−19)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=37,12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(38−47)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(56−100)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=44,91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837702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(42−41)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(64−19)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=45,01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(42−47)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(64−100)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=36,35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93453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(26−41)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(18−19)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=15,03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(26−47)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(18−100)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=84,65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28045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(115−19)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=96,19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(115−100)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=15,0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19921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7776901"/>
                  </p:ext>
                </p:extLst>
              </p:nvPr>
            </p:nvGraphicFramePr>
            <p:xfrm>
              <a:off x="753617" y="2141944"/>
              <a:ext cx="9878887" cy="3803020"/>
            </p:xfrm>
            <a:graphic>
              <a:graphicData uri="http://schemas.openxmlformats.org/drawingml/2006/table">
                <a:tbl>
                  <a:tblPr bandRow="1">
                    <a:tableStyleId>{284E427A-3D55-4303-BF80-6455036E1DE7}</a:tableStyleId>
                  </a:tblPr>
                  <a:tblGrid>
                    <a:gridCol w="1093911">
                      <a:extLst>
                        <a:ext uri="{9D8B030D-6E8A-4147-A177-3AD203B41FA5}">
                          <a16:colId xmlns:a16="http://schemas.microsoft.com/office/drawing/2014/main" val="270339984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3729210069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1530640578"/>
                        </a:ext>
                      </a:extLst>
                    </a:gridCol>
                    <a:gridCol w="3240360">
                      <a:extLst>
                        <a:ext uri="{9D8B030D-6E8A-4147-A177-3AD203B41FA5}">
                          <a16:colId xmlns:a16="http://schemas.microsoft.com/office/drawing/2014/main" val="3938464827"/>
                        </a:ext>
                      </a:extLst>
                    </a:gridCol>
                    <a:gridCol w="3528392">
                      <a:extLst>
                        <a:ext uri="{9D8B030D-6E8A-4147-A177-3AD203B41FA5}">
                          <a16:colId xmlns:a16="http://schemas.microsoft.com/office/drawing/2014/main" val="638988272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CustID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Income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C1(41,19)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C2(47,100)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744485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7368" t="-93103" r="-110338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347" t="-93103" r="-1382" b="-9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613834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7368" t="-196491" r="-110338" b="-8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347" t="-196491" r="-1382" b="-8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125033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7368" t="-291379" r="-110338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347" t="-291379" r="-1382" b="-7120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0035221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7368" t="-398246" r="-110338" b="-6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347" t="-398246" r="-1382" b="-6245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8204663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7368" t="-489655" r="-110338" b="-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347" t="-489655" r="-1382" b="-5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314657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7368" t="-600000" r="-110338" b="-4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347" t="-600000" r="-1382" b="-4228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815575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7368" t="-687931" r="-110338" b="-3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347" t="-687931" r="-1382" b="-3155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377024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7368" t="-801754" r="-110338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347" t="-801754" r="-1382" b="-22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9345372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7368" t="-886207" r="-110338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347" t="-886207" r="-1382" b="-1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280452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7368" t="-1003509" r="-110338" b="-19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347" t="-1003509" r="-1382" b="-192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9921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623393" y="1445875"/>
            <a:ext cx="1116220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Hitung jarak setiap titik data dengan setiap </a:t>
            </a:r>
            <a:r>
              <a:rPr lang="en-ID" sz="2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centroid. Contoh: Euclidean Distance</a:t>
            </a:r>
            <a:endParaRPr lang="en-ID" sz="2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1744" y="1988840"/>
            <a:ext cx="6984776" cy="4104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733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53490926"/>
                  </p:ext>
                </p:extLst>
              </p:nvPr>
            </p:nvGraphicFramePr>
            <p:xfrm>
              <a:off x="753617" y="2141944"/>
              <a:ext cx="10959008" cy="3803020"/>
            </p:xfrm>
            <a:graphic>
              <a:graphicData uri="http://schemas.openxmlformats.org/drawingml/2006/table">
                <a:tbl>
                  <a:tblPr bandRow="1">
                    <a:tableStyleId>{284E427A-3D55-4303-BF80-6455036E1DE7}</a:tableStyleId>
                  </a:tblPr>
                  <a:tblGrid>
                    <a:gridCol w="894155">
                      <a:extLst>
                        <a:ext uri="{9D8B030D-6E8A-4147-A177-3AD203B41FA5}">
                          <a16:colId xmlns:a16="http://schemas.microsoft.com/office/drawing/2014/main" val="270339984"/>
                        </a:ext>
                      </a:extLst>
                    </a:gridCol>
                    <a:gridCol w="765164">
                      <a:extLst>
                        <a:ext uri="{9D8B030D-6E8A-4147-A177-3AD203B41FA5}">
                          <a16:colId xmlns:a16="http://schemas.microsoft.com/office/drawing/2014/main" val="3729210069"/>
                        </a:ext>
                      </a:extLst>
                    </a:gridCol>
                    <a:gridCol w="1378808">
                      <a:extLst>
                        <a:ext uri="{9D8B030D-6E8A-4147-A177-3AD203B41FA5}">
                          <a16:colId xmlns:a16="http://schemas.microsoft.com/office/drawing/2014/main" val="1530640578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val="3938464827"/>
                        </a:ext>
                      </a:extLst>
                    </a:gridCol>
                    <a:gridCol w="2952328">
                      <a:extLst>
                        <a:ext uri="{9D8B030D-6E8A-4147-A177-3AD203B41FA5}">
                          <a16:colId xmlns:a16="http://schemas.microsoft.com/office/drawing/2014/main" val="638988272"/>
                        </a:ext>
                      </a:extLst>
                    </a:gridCol>
                    <a:gridCol w="1152129">
                      <a:extLst>
                        <a:ext uri="{9D8B030D-6E8A-4147-A177-3AD203B41FA5}">
                          <a16:colId xmlns:a16="http://schemas.microsoft.com/office/drawing/2014/main" val="319774318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CustID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Income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C1(41,19)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C2(47,100)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Klaster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74448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(41−41)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(41−47)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(19−100)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=81,22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8613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(100−19)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=81,22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(100−100)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112503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(33−41)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(57−19)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38,83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(33−47)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(57−100)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=45,22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003522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(29−41)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12,0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(29−47)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(19−100)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=82,98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820466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(253−19)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=234,08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(253−100)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153,0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1314657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(81−19)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=62,01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(40−47)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(81−100)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20,25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681557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(38−41)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(56−19)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37,12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(38−47)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(56−100)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=44,91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837702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(42−41)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(64−19)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=45,01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(42−47)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(64−100)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36,35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93453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(26−41)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(18−19)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15,03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(26−47)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(18−100)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=84,65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28045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(115−19)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=96,19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(115−100)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19921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53490926"/>
                  </p:ext>
                </p:extLst>
              </p:nvPr>
            </p:nvGraphicFramePr>
            <p:xfrm>
              <a:off x="753617" y="2141944"/>
              <a:ext cx="10959008" cy="3803020"/>
            </p:xfrm>
            <a:graphic>
              <a:graphicData uri="http://schemas.openxmlformats.org/drawingml/2006/table">
                <a:tbl>
                  <a:tblPr bandRow="1">
                    <a:tableStyleId>{284E427A-3D55-4303-BF80-6455036E1DE7}</a:tableStyleId>
                  </a:tblPr>
                  <a:tblGrid>
                    <a:gridCol w="894155">
                      <a:extLst>
                        <a:ext uri="{9D8B030D-6E8A-4147-A177-3AD203B41FA5}">
                          <a16:colId xmlns:a16="http://schemas.microsoft.com/office/drawing/2014/main" val="270339984"/>
                        </a:ext>
                      </a:extLst>
                    </a:gridCol>
                    <a:gridCol w="765164">
                      <a:extLst>
                        <a:ext uri="{9D8B030D-6E8A-4147-A177-3AD203B41FA5}">
                          <a16:colId xmlns:a16="http://schemas.microsoft.com/office/drawing/2014/main" val="3729210069"/>
                        </a:ext>
                      </a:extLst>
                    </a:gridCol>
                    <a:gridCol w="1378808">
                      <a:extLst>
                        <a:ext uri="{9D8B030D-6E8A-4147-A177-3AD203B41FA5}">
                          <a16:colId xmlns:a16="http://schemas.microsoft.com/office/drawing/2014/main" val="1530640578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val="3938464827"/>
                        </a:ext>
                      </a:extLst>
                    </a:gridCol>
                    <a:gridCol w="2952328">
                      <a:extLst>
                        <a:ext uri="{9D8B030D-6E8A-4147-A177-3AD203B41FA5}">
                          <a16:colId xmlns:a16="http://schemas.microsoft.com/office/drawing/2014/main" val="638988272"/>
                        </a:ext>
                      </a:extLst>
                    </a:gridCol>
                    <a:gridCol w="1152129">
                      <a:extLst>
                        <a:ext uri="{9D8B030D-6E8A-4147-A177-3AD203B41FA5}">
                          <a16:colId xmlns:a16="http://schemas.microsoft.com/office/drawing/2014/main" val="3197743183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CustID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Income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C1(41,19)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C2(47,100)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Klaster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744485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93103" r="-108946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93103" r="-40619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8613834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196491" r="-108946" b="-8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196491" r="-40619" b="-8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1125033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291379" r="-108946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291379" r="-40619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0035221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398246" r="-108946" b="-6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398246" r="-40619" b="-6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8204663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489655" r="-108946" b="-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489655" r="-40619" b="-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1314657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600000" r="-108946" b="-4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600000" r="-40619" b="-4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6815575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687931" r="-108946" b="-3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687931" r="-40619" b="-3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8377024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801754" r="-108946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801754" r="-40619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9345372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886207" r="-108946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886207" r="-40619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280452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1003509" r="-108946" b="-19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1003509" r="-40619" b="-19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19921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623392" y="1445875"/>
            <a:ext cx="11305255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Masukkan setiap titik data ke dalam klaster berdasarkan jarak terdekat dengan </a:t>
            </a:r>
            <a:r>
              <a:rPr lang="en-ID" sz="22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centroid</a:t>
            </a:r>
            <a:endParaRPr lang="en-ID" sz="2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p:sp>
        <p:nvSpPr>
          <p:cNvPr id="8" name="TextBox 7"/>
          <p:cNvSpPr txBox="1"/>
          <p:nvPr/>
        </p:nvSpPr>
        <p:spPr>
          <a:xfrm>
            <a:off x="623392" y="1445875"/>
            <a:ext cx="11305255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Masukkan setiap titik data ke dalam klaster berdasarkan jarak terdekat dengan </a:t>
            </a:r>
            <a:r>
              <a:rPr lang="en-ID" sz="22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centroid</a:t>
            </a:r>
            <a:endParaRPr lang="en-ID" sz="2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75520" y="2708920"/>
            <a:ext cx="3456384" cy="3456384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u="sng" smtClean="0"/>
              <a:t>Klaster 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D" smtClean="0"/>
              <a:t>Cust 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D" smtClean="0"/>
              <a:t>Cust 3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D" smtClean="0"/>
              <a:t>Cust 4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D" smtClean="0"/>
              <a:t>Cust 7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D" smtClean="0"/>
              <a:t>Cust 9</a:t>
            </a:r>
            <a:endParaRPr lang="en-ID"/>
          </a:p>
        </p:txBody>
      </p:sp>
      <p:sp>
        <p:nvSpPr>
          <p:cNvPr id="7" name="Oval 6"/>
          <p:cNvSpPr/>
          <p:nvPr/>
        </p:nvSpPr>
        <p:spPr>
          <a:xfrm>
            <a:off x="6168008" y="2708920"/>
            <a:ext cx="3456384" cy="3456384"/>
          </a:xfrm>
          <a:prstGeom prst="ellipse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u="sng"/>
              <a:t>Klaster </a:t>
            </a:r>
            <a:r>
              <a:rPr lang="en-ID" b="1" u="sng" smtClean="0"/>
              <a:t>2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D" smtClean="0"/>
              <a:t>Cust 2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D" smtClean="0"/>
              <a:t>Cust 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D" smtClean="0"/>
              <a:t>Cust 6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D" smtClean="0"/>
              <a:t>Cust 8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D" smtClean="0"/>
              <a:t>Cust 10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88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56961314"/>
                  </p:ext>
                </p:extLst>
              </p:nvPr>
            </p:nvGraphicFramePr>
            <p:xfrm>
              <a:off x="753617" y="2290276"/>
              <a:ext cx="10959008" cy="3803020"/>
            </p:xfrm>
            <a:graphic>
              <a:graphicData uri="http://schemas.openxmlformats.org/drawingml/2006/table">
                <a:tbl>
                  <a:tblPr bandRow="1">
                    <a:tableStyleId>{284E427A-3D55-4303-BF80-6455036E1DE7}</a:tableStyleId>
                  </a:tblPr>
                  <a:tblGrid>
                    <a:gridCol w="894155">
                      <a:extLst>
                        <a:ext uri="{9D8B030D-6E8A-4147-A177-3AD203B41FA5}">
                          <a16:colId xmlns:a16="http://schemas.microsoft.com/office/drawing/2014/main" val="270339984"/>
                        </a:ext>
                      </a:extLst>
                    </a:gridCol>
                    <a:gridCol w="765164">
                      <a:extLst>
                        <a:ext uri="{9D8B030D-6E8A-4147-A177-3AD203B41FA5}">
                          <a16:colId xmlns:a16="http://schemas.microsoft.com/office/drawing/2014/main" val="3729210069"/>
                        </a:ext>
                      </a:extLst>
                    </a:gridCol>
                    <a:gridCol w="1378808">
                      <a:extLst>
                        <a:ext uri="{9D8B030D-6E8A-4147-A177-3AD203B41FA5}">
                          <a16:colId xmlns:a16="http://schemas.microsoft.com/office/drawing/2014/main" val="1530640578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val="3938464827"/>
                        </a:ext>
                      </a:extLst>
                    </a:gridCol>
                    <a:gridCol w="2952328">
                      <a:extLst>
                        <a:ext uri="{9D8B030D-6E8A-4147-A177-3AD203B41FA5}">
                          <a16:colId xmlns:a16="http://schemas.microsoft.com/office/drawing/2014/main" val="638988272"/>
                        </a:ext>
                      </a:extLst>
                    </a:gridCol>
                    <a:gridCol w="1152129">
                      <a:extLst>
                        <a:ext uri="{9D8B030D-6E8A-4147-A177-3AD203B41FA5}">
                          <a16:colId xmlns:a16="http://schemas.microsoft.com/office/drawing/2014/main" val="319774318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CustID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Income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C1(41,19)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C2(47,100)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Klaster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74448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(41−41)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(41−47)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(19−100)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=81,22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8613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(100−19)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=81,22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(100−100)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112503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(33−41)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(57−19)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38,83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(33−47)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(57−100)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=45,22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003522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(29−41)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12,0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(29−47)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(19−100)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=82,98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820466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(253−19)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=234,08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(253−100)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153,0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1314657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(81−19)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=62,01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(40−47)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(81−100)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20,25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681557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(38−41)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(56−19)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37,12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(38−47)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(56−100)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=44,91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837702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(42−41)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(64−19)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=45,01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(42−47)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(64−100)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36,35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93453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(26−41)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(18−19)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15,03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(26−47)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(18−100)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=84,65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28045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(115−19)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=96,19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(115−100)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19921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56961314"/>
                  </p:ext>
                </p:extLst>
              </p:nvPr>
            </p:nvGraphicFramePr>
            <p:xfrm>
              <a:off x="753617" y="2290276"/>
              <a:ext cx="10959008" cy="3803020"/>
            </p:xfrm>
            <a:graphic>
              <a:graphicData uri="http://schemas.openxmlformats.org/drawingml/2006/table">
                <a:tbl>
                  <a:tblPr bandRow="1">
                    <a:tableStyleId>{284E427A-3D55-4303-BF80-6455036E1DE7}</a:tableStyleId>
                  </a:tblPr>
                  <a:tblGrid>
                    <a:gridCol w="894155">
                      <a:extLst>
                        <a:ext uri="{9D8B030D-6E8A-4147-A177-3AD203B41FA5}">
                          <a16:colId xmlns:a16="http://schemas.microsoft.com/office/drawing/2014/main" val="270339984"/>
                        </a:ext>
                      </a:extLst>
                    </a:gridCol>
                    <a:gridCol w="765164">
                      <a:extLst>
                        <a:ext uri="{9D8B030D-6E8A-4147-A177-3AD203B41FA5}">
                          <a16:colId xmlns:a16="http://schemas.microsoft.com/office/drawing/2014/main" val="3729210069"/>
                        </a:ext>
                      </a:extLst>
                    </a:gridCol>
                    <a:gridCol w="1378808">
                      <a:extLst>
                        <a:ext uri="{9D8B030D-6E8A-4147-A177-3AD203B41FA5}">
                          <a16:colId xmlns:a16="http://schemas.microsoft.com/office/drawing/2014/main" val="1530640578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val="3938464827"/>
                        </a:ext>
                      </a:extLst>
                    </a:gridCol>
                    <a:gridCol w="2952328">
                      <a:extLst>
                        <a:ext uri="{9D8B030D-6E8A-4147-A177-3AD203B41FA5}">
                          <a16:colId xmlns:a16="http://schemas.microsoft.com/office/drawing/2014/main" val="638988272"/>
                        </a:ext>
                      </a:extLst>
                    </a:gridCol>
                    <a:gridCol w="1152129">
                      <a:extLst>
                        <a:ext uri="{9D8B030D-6E8A-4147-A177-3AD203B41FA5}">
                          <a16:colId xmlns:a16="http://schemas.microsoft.com/office/drawing/2014/main" val="3197743183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CustID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Income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C1(41,19)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C2(47,100)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Klaster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744485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93103" r="-108946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93103" r="-40619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8613834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196491" r="-108946" b="-8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196491" r="-40619" b="-8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1125033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291379" r="-108946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291379" r="-40619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0035221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398246" r="-108946" b="-6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398246" r="-40619" b="-6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8204663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489655" r="-108946" b="-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489655" r="-40619" b="-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1314657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600000" r="-108946" b="-4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600000" r="-40619" b="-4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6815575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687931" r="-108946" b="-3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687931" r="-40619" b="-3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8377024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801754" r="-108946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801754" r="-40619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9345372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886207" r="-108946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886207" r="-40619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280452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1003509" r="-108946" b="-19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1003509" r="-40619" b="-19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19921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623392" y="1445875"/>
            <a:ext cx="1130525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Untuk setiap klaster, </a:t>
            </a:r>
            <a:r>
              <a:rPr lang="en-ID" sz="22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hitung </a:t>
            </a:r>
            <a:r>
              <a:rPr lang="en-ID" sz="2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nilai centroid baru berdasarkan rerata (means) dari setiap data di dalam </a:t>
            </a:r>
            <a:r>
              <a:rPr lang="en-ID" sz="22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klaster</a:t>
            </a:r>
            <a:endParaRPr lang="en-ID" sz="2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3392" y="6309320"/>
            <a:ext cx="8031647" cy="369332"/>
            <a:chOff x="623392" y="6309320"/>
            <a:chExt cx="80316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623392" y="6309320"/>
              <a:ext cx="150701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ID" b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Centroid Baru</a:t>
              </a:r>
              <a:endParaRPr lang="en-ID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79576" y="6309320"/>
              <a:ext cx="6375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b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  <a:r>
                <a:rPr lang="en-ID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(mean(41;33;29;38;26), mean(19;57;19;56;18)) = </a:t>
              </a:r>
              <a:r>
                <a:rPr lang="en-ID" b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(33,4; 33,8)</a:t>
              </a:r>
              <a:endParaRPr lang="en-ID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3392" y="2492896"/>
            <a:ext cx="3276364" cy="3312368"/>
            <a:chOff x="623392" y="2492896"/>
            <a:chExt cx="3276364" cy="3312368"/>
          </a:xfrm>
        </p:grpSpPr>
        <p:sp>
          <p:nvSpPr>
            <p:cNvPr id="6" name="Rectangle 5"/>
            <p:cNvSpPr/>
            <p:nvPr/>
          </p:nvSpPr>
          <p:spPr>
            <a:xfrm>
              <a:off x="623392" y="2492896"/>
              <a:ext cx="3240360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59396" y="3259432"/>
              <a:ext cx="3240360" cy="8176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9396" y="4625528"/>
              <a:ext cx="3240360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9396" y="5301208"/>
              <a:ext cx="3240360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09454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753617" y="2290276"/>
              <a:ext cx="10959008" cy="3803020"/>
            </p:xfrm>
            <a:graphic>
              <a:graphicData uri="http://schemas.openxmlformats.org/drawingml/2006/table">
                <a:tbl>
                  <a:tblPr bandRow="1">
                    <a:tableStyleId>{284E427A-3D55-4303-BF80-6455036E1DE7}</a:tableStyleId>
                  </a:tblPr>
                  <a:tblGrid>
                    <a:gridCol w="894155">
                      <a:extLst>
                        <a:ext uri="{9D8B030D-6E8A-4147-A177-3AD203B41FA5}">
                          <a16:colId xmlns:a16="http://schemas.microsoft.com/office/drawing/2014/main" val="270339984"/>
                        </a:ext>
                      </a:extLst>
                    </a:gridCol>
                    <a:gridCol w="765164">
                      <a:extLst>
                        <a:ext uri="{9D8B030D-6E8A-4147-A177-3AD203B41FA5}">
                          <a16:colId xmlns:a16="http://schemas.microsoft.com/office/drawing/2014/main" val="3729210069"/>
                        </a:ext>
                      </a:extLst>
                    </a:gridCol>
                    <a:gridCol w="1378808">
                      <a:extLst>
                        <a:ext uri="{9D8B030D-6E8A-4147-A177-3AD203B41FA5}">
                          <a16:colId xmlns:a16="http://schemas.microsoft.com/office/drawing/2014/main" val="1530640578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val="3938464827"/>
                        </a:ext>
                      </a:extLst>
                    </a:gridCol>
                    <a:gridCol w="2952328">
                      <a:extLst>
                        <a:ext uri="{9D8B030D-6E8A-4147-A177-3AD203B41FA5}">
                          <a16:colId xmlns:a16="http://schemas.microsoft.com/office/drawing/2014/main" val="638988272"/>
                        </a:ext>
                      </a:extLst>
                    </a:gridCol>
                    <a:gridCol w="1152129">
                      <a:extLst>
                        <a:ext uri="{9D8B030D-6E8A-4147-A177-3AD203B41FA5}">
                          <a16:colId xmlns:a16="http://schemas.microsoft.com/office/drawing/2014/main" val="319774318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CustID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Income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C1(41,19)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C2(47,100)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Klaster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74448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(41−41)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(41−47)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(19−100)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=81,22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8613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(100−19)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=81,22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(100−100)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112503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(33−41)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(57−19)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38,83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(33−47)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(57−100)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=45,22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003522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(29−41)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(19−19)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12,0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(29−47)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(19−100)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=82,98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820466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(253−19)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=234,08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(253−100)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153,0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1314657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(40−41)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(81−19)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=62,01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(40−47)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(81−100)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20,25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681557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(38−41)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(56−19)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37,12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(38−47)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(56−100)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=44,91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837702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(42−41)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(64−19)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=45,01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(42−47)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(64−100)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36,35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93453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(26−41)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(18−19)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15,03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(26−47)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(18−100)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=84,65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28045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l-GR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(47−41)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D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l-GR" sz="1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(115−19)</m:t>
                                        </m:r>
                                      </m:e>
                                      <m:sup>
                                        <m:r>
                                          <a:rPr lang="en-ID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ID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=96,19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kumimoji="0" lang="el-G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(47−47)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ID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l-GR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(115−100)</m:t>
                                        </m:r>
                                      </m:e>
                                      <m:sup>
                                        <m:r>
                                          <a:rPr kumimoji="0" lang="en-ID" sz="1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ID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15,0</m:t>
                                </m:r>
                              </m:oMath>
                            </m:oMathPara>
                          </a14:m>
                          <a:endParaRPr lang="en-ID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19921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753617" y="2290276"/>
              <a:ext cx="10959008" cy="3803020"/>
            </p:xfrm>
            <a:graphic>
              <a:graphicData uri="http://schemas.openxmlformats.org/drawingml/2006/table">
                <a:tbl>
                  <a:tblPr bandRow="1">
                    <a:tableStyleId>{284E427A-3D55-4303-BF80-6455036E1DE7}</a:tableStyleId>
                  </a:tblPr>
                  <a:tblGrid>
                    <a:gridCol w="894155">
                      <a:extLst>
                        <a:ext uri="{9D8B030D-6E8A-4147-A177-3AD203B41FA5}">
                          <a16:colId xmlns:a16="http://schemas.microsoft.com/office/drawing/2014/main" val="270339984"/>
                        </a:ext>
                      </a:extLst>
                    </a:gridCol>
                    <a:gridCol w="765164">
                      <a:extLst>
                        <a:ext uri="{9D8B030D-6E8A-4147-A177-3AD203B41FA5}">
                          <a16:colId xmlns:a16="http://schemas.microsoft.com/office/drawing/2014/main" val="3729210069"/>
                        </a:ext>
                      </a:extLst>
                    </a:gridCol>
                    <a:gridCol w="1378808">
                      <a:extLst>
                        <a:ext uri="{9D8B030D-6E8A-4147-A177-3AD203B41FA5}">
                          <a16:colId xmlns:a16="http://schemas.microsoft.com/office/drawing/2014/main" val="1530640578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val="3938464827"/>
                        </a:ext>
                      </a:extLst>
                    </a:gridCol>
                    <a:gridCol w="2952328">
                      <a:extLst>
                        <a:ext uri="{9D8B030D-6E8A-4147-A177-3AD203B41FA5}">
                          <a16:colId xmlns:a16="http://schemas.microsoft.com/office/drawing/2014/main" val="638988272"/>
                        </a:ext>
                      </a:extLst>
                    </a:gridCol>
                    <a:gridCol w="1152129">
                      <a:extLst>
                        <a:ext uri="{9D8B030D-6E8A-4147-A177-3AD203B41FA5}">
                          <a16:colId xmlns:a16="http://schemas.microsoft.com/office/drawing/2014/main" val="3197743183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CustID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>
                              <a:solidFill>
                                <a:srgbClr val="000000"/>
                              </a:solidFill>
                            </a:rPr>
                            <a:t>Income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C1(41,19)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Jarak ke C2(47,100)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b="1" smtClean="0">
                              <a:solidFill>
                                <a:srgbClr val="000000"/>
                              </a:solidFill>
                            </a:rPr>
                            <a:t>Klaster</a:t>
                          </a:r>
                          <a:endParaRPr lang="en-ID" sz="1400" b="1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744485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93103" r="-108946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93103" r="-40619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8613834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196491" r="-108946" b="-8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196491" r="-40619" b="-8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1125033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291379" r="-108946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291379" r="-40619" b="-7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0035221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398246" r="-108946" b="-6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398246" r="-40619" b="-6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8204663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489655" r="-108946" b="-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489655" r="-40619" b="-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1314657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600000" r="-108946" b="-4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600000" r="-40619" b="-4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6815575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687931" r="-108946" b="-3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687931" r="-40619" b="-3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83770249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801754" r="-108946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801754" r="-40619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9345372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886207" r="-108946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886207" r="-40619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2804525"/>
                      </a:ext>
                    </a:extLst>
                  </a:tr>
                  <a:tr h="34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>
                              <a:solidFill>
                                <a:srgbClr val="000000"/>
                              </a:solidFill>
                            </a:rPr>
                            <a:t>115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831" t="-1003509" r="-108946" b="-19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402" t="-1003509" r="-40619" b="-19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400" smtClean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lang="en-ID" sz="1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19921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623392" y="1445875"/>
            <a:ext cx="1130525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Untuk setiap klaster, </a:t>
            </a:r>
            <a:r>
              <a:rPr lang="en-ID" sz="22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hitung </a:t>
            </a:r>
            <a:r>
              <a:rPr lang="en-ID" sz="2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nilai centroid baru berdasarkan rerata (means) dari setiap data di dalam </a:t>
            </a:r>
            <a:r>
              <a:rPr lang="en-ID" sz="22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klaster</a:t>
            </a:r>
            <a:endParaRPr lang="en-ID" sz="2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3392" y="6309320"/>
            <a:ext cx="8512548" cy="369332"/>
            <a:chOff x="623392" y="6309320"/>
            <a:chExt cx="8512548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623392" y="6309320"/>
              <a:ext cx="150701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ID" b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Centroid Baru</a:t>
              </a:r>
              <a:endParaRPr lang="en-ID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79576" y="6309320"/>
              <a:ext cx="6856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b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  <a:r>
                <a:rPr lang="en-ID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(mean(47;47;40;42;47), mean(100;253;81;64;115)) = </a:t>
              </a:r>
              <a:r>
                <a:rPr lang="en-ID" b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(44,6; 122,6)</a:t>
              </a:r>
              <a:endParaRPr lang="en-ID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3392" y="2852936"/>
            <a:ext cx="3240360" cy="3312368"/>
            <a:chOff x="623392" y="2852936"/>
            <a:chExt cx="3240360" cy="3312368"/>
          </a:xfrm>
        </p:grpSpPr>
        <p:sp>
          <p:nvSpPr>
            <p:cNvPr id="7" name="Rectangle 6"/>
            <p:cNvSpPr/>
            <p:nvPr/>
          </p:nvSpPr>
          <p:spPr>
            <a:xfrm>
              <a:off x="623392" y="2852936"/>
              <a:ext cx="3240360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3392" y="3933056"/>
              <a:ext cx="3240360" cy="7920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3392" y="4941168"/>
              <a:ext cx="3240360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3392" y="5661248"/>
              <a:ext cx="3240360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42202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p:sp>
        <p:nvSpPr>
          <p:cNvPr id="8" name="TextBox 7"/>
          <p:cNvSpPr txBox="1"/>
          <p:nvPr/>
        </p:nvSpPr>
        <p:spPr>
          <a:xfrm>
            <a:off x="623392" y="1445875"/>
            <a:ext cx="11305255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Pergeseran Centroid setiap klaster. C1 =(33,4; 33,8) dan C2 = (44,6; 122,6) 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14400" y="2276872"/>
            <a:ext cx="5621928" cy="3744416"/>
            <a:chOff x="623392" y="2564904"/>
            <a:chExt cx="4896544" cy="3261283"/>
          </a:xfrm>
        </p:grpSpPr>
        <p:grpSp>
          <p:nvGrpSpPr>
            <p:cNvPr id="9" name="Group 8"/>
            <p:cNvGrpSpPr/>
            <p:nvPr/>
          </p:nvGrpSpPr>
          <p:grpSpPr>
            <a:xfrm>
              <a:off x="623392" y="2564904"/>
              <a:ext cx="4896544" cy="3261283"/>
              <a:chOff x="6023992" y="3212976"/>
              <a:chExt cx="4896544" cy="326128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23992" y="3212976"/>
                <a:ext cx="4896544" cy="3261283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9480376" y="5805264"/>
                <a:ext cx="72008" cy="720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0560496" y="5013176"/>
                <a:ext cx="72008" cy="720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639616" y="5013176"/>
              <a:ext cx="72008" cy="720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39616" y="4746630"/>
              <a:ext cx="1305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160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C1(33,4;33,8)</a:t>
              </a:r>
              <a:endParaRPr lang="en-ID" sz="1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2761085" y="5068340"/>
              <a:ext cx="1262059" cy="1248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682793" y="3602919"/>
              <a:ext cx="14093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160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C2(44,6;122,6)</a:t>
              </a:r>
              <a:endParaRPr lang="en-ID" sz="1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81854" y="4005064"/>
              <a:ext cx="72008" cy="720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4611528" y="4094347"/>
              <a:ext cx="480624" cy="25900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57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Pembelajaran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Mahasiswa dapat memahami konsep pembelajaran tidak tersupervisi (unsupervised learning), khususnya menggunakan metode </a:t>
            </a:r>
            <a:r>
              <a:rPr lang="en-ID" smtClean="0"/>
              <a:t>K-Means c</a:t>
            </a:r>
            <a:r>
              <a:rPr lang="id-ID" smtClean="0"/>
              <a:t>lustering</a:t>
            </a:r>
            <a:endParaRPr lang="en-ID" smtClean="0"/>
          </a:p>
          <a:p>
            <a:r>
              <a:rPr lang="en-ID" smtClean="0"/>
              <a:t>Mahasiswa dapat menjelaskan beberapa penerapan algoritma klastering dalam menyelesaikan berbagai masalah.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08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299208"/>
              </p:ext>
            </p:extLst>
          </p:nvPr>
        </p:nvGraphicFramePr>
        <p:xfrm>
          <a:off x="753617" y="2141944"/>
          <a:ext cx="9878886" cy="335280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949895">
                  <a:extLst>
                    <a:ext uri="{9D8B030D-6E8A-4147-A177-3AD203B41FA5}">
                      <a16:colId xmlns:a16="http://schemas.microsoft.com/office/drawing/2014/main" val="27033998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7292100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30640578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938464827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38988272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30772805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 b="1" smtClean="0">
                          <a:solidFill>
                            <a:srgbClr val="000000"/>
                          </a:solidFill>
                        </a:rPr>
                        <a:t>CustID</a:t>
                      </a:r>
                      <a:endParaRPr lang="en-ID" sz="1400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>
                          <a:solidFill>
                            <a:srgbClr val="000000"/>
                          </a:solidFill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 smtClean="0">
                          <a:solidFill>
                            <a:srgbClr val="000000"/>
                          </a:solidFill>
                        </a:rPr>
                        <a:t>Jarak ke C1(33,4; 33,8)</a:t>
                      </a:r>
                      <a:endParaRPr lang="en-ID" sz="1400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 smtClean="0">
                          <a:solidFill>
                            <a:srgbClr val="000000"/>
                          </a:solidFill>
                        </a:rPr>
                        <a:t>Jarak ke C2(44,6; 122,6)</a:t>
                      </a:r>
                      <a:endParaRPr lang="en-ID" sz="1400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 smtClean="0">
                          <a:solidFill>
                            <a:srgbClr val="000000"/>
                          </a:solidFill>
                        </a:rPr>
                        <a:t>Klaster</a:t>
                      </a:r>
                      <a:endParaRPr lang="en-ID" sz="1400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7444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16,64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103,66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3861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67,58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22,73</a:t>
                      </a:r>
                    </a:p>
                  </a:txBody>
                  <a:tcPr marL="6350" marR="6350" marT="6350" marB="0" anchor="b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11250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23,20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66,62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0035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15,44</a:t>
                      </a:r>
                    </a:p>
                  </a:txBody>
                  <a:tcPr marL="6350" marR="6350" marT="6350" marB="0" anchor="b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104,77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98204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253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219,62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130,42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13146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47,66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41,85</a:t>
                      </a:r>
                    </a:p>
                  </a:txBody>
                  <a:tcPr marL="6350" marR="6350" marT="6350" marB="0" anchor="b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68155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22,67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66,93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83770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31,40</a:t>
                      </a:r>
                    </a:p>
                  </a:txBody>
                  <a:tcPr marL="6350" marR="6350" marT="6350" marB="0" anchor="b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58,66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9345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17,45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106,24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72804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82,33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7,97</a:t>
                      </a:r>
                    </a:p>
                  </a:txBody>
                  <a:tcPr marL="6350" marR="6350" marT="6350" marB="0" anchor="b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199212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3393" y="1445875"/>
            <a:ext cx="1116220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Ulangi langkah 3-5 menggunakan centroid baru</a:t>
            </a:r>
            <a:endParaRPr lang="en-ID" sz="2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3617" y="2141944"/>
          <a:ext cx="9878886" cy="335280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949895">
                  <a:extLst>
                    <a:ext uri="{9D8B030D-6E8A-4147-A177-3AD203B41FA5}">
                      <a16:colId xmlns:a16="http://schemas.microsoft.com/office/drawing/2014/main" val="27033998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7292100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30640578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938464827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38988272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30772805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 b="1" smtClean="0">
                          <a:solidFill>
                            <a:srgbClr val="000000"/>
                          </a:solidFill>
                        </a:rPr>
                        <a:t>CustID</a:t>
                      </a:r>
                      <a:endParaRPr lang="en-ID" sz="1400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>
                          <a:solidFill>
                            <a:srgbClr val="000000"/>
                          </a:solidFill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 smtClean="0">
                          <a:solidFill>
                            <a:srgbClr val="000000"/>
                          </a:solidFill>
                        </a:rPr>
                        <a:t>Jarak ke C1(33,4; 33,8)</a:t>
                      </a:r>
                      <a:endParaRPr lang="en-ID" sz="1400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 smtClean="0">
                          <a:solidFill>
                            <a:srgbClr val="000000"/>
                          </a:solidFill>
                        </a:rPr>
                        <a:t>Jarak ke C2(44,6; 122,6)</a:t>
                      </a:r>
                      <a:endParaRPr lang="en-ID" sz="1400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 smtClean="0">
                          <a:solidFill>
                            <a:srgbClr val="000000"/>
                          </a:solidFill>
                        </a:rPr>
                        <a:t>Klaster</a:t>
                      </a:r>
                      <a:endParaRPr lang="en-ID" sz="1400" b="1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7444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16,64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103,66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3861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67,58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22,73</a:t>
                      </a:r>
                    </a:p>
                  </a:txBody>
                  <a:tcPr marL="6350" marR="6350" marT="6350" marB="0" anchor="b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11250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23,20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66,62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0035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15,44</a:t>
                      </a:r>
                    </a:p>
                  </a:txBody>
                  <a:tcPr marL="6350" marR="6350" marT="6350" marB="0" anchor="b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104,77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98204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253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219,62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130,42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13146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47,66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41,85</a:t>
                      </a:r>
                    </a:p>
                  </a:txBody>
                  <a:tcPr marL="6350" marR="6350" marT="6350" marB="0" anchor="b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68155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22,67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66,93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83770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31,40</a:t>
                      </a:r>
                    </a:p>
                  </a:txBody>
                  <a:tcPr marL="6350" marR="6350" marT="6350" marB="0" anchor="b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58,66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9345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17,45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106,24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72804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>
                          <a:solidFill>
                            <a:srgbClr val="000000"/>
                          </a:solidFill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82,33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7,97</a:t>
                      </a:r>
                    </a:p>
                  </a:txBody>
                  <a:tcPr marL="6350" marR="6350" marT="6350" marB="0" anchor="b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D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199212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3393" y="1445875"/>
            <a:ext cx="1116220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Ulangi langkah 3-5 menggunakan centroid baru</a:t>
            </a:r>
            <a:endParaRPr lang="en-ID" sz="2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20336" y="1907540"/>
            <a:ext cx="1656184" cy="3825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/>
          <p:cNvSpPr txBox="1"/>
          <p:nvPr/>
        </p:nvSpPr>
        <p:spPr>
          <a:xfrm>
            <a:off x="4079776" y="5805264"/>
            <a:ext cx="6674982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Apakah hasil klasterisasinya sama dengan tahap sebelumnya?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Jika sama, hentikan proses klasterisasi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Jika belum sama, ulangi langkah 3-5</a:t>
            </a:r>
            <a:endParaRPr lang="en-ID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Contoh Kasus: Klasterisasi Pelanggan</a:t>
            </a:r>
            <a:endParaRPr lang="en-ID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1649731"/>
            <a:ext cx="3851610" cy="3240360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4645069" y="1656149"/>
            <a:ext cx="2079096" cy="3240360"/>
            <a:chOff x="4645069" y="1656149"/>
            <a:chExt cx="2079096" cy="32403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7090" y="1656149"/>
              <a:ext cx="1457075" cy="324036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2" name="Right Arrow 11"/>
            <p:cNvSpPr/>
            <p:nvPr/>
          </p:nvSpPr>
          <p:spPr>
            <a:xfrm>
              <a:off x="4645069" y="2701809"/>
              <a:ext cx="432048" cy="59726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60096" y="1613998"/>
            <a:ext cx="2088232" cy="3282511"/>
            <a:chOff x="6960096" y="1613998"/>
            <a:chExt cx="2088232" cy="328251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6160" y="1613998"/>
              <a:ext cx="1512168" cy="328251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3" name="Right Arrow 12"/>
            <p:cNvSpPr/>
            <p:nvPr/>
          </p:nvSpPr>
          <p:spPr>
            <a:xfrm>
              <a:off x="6960096" y="2701809"/>
              <a:ext cx="432048" cy="59726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64352" y="1613998"/>
            <a:ext cx="2134143" cy="3240361"/>
            <a:chOff x="9264352" y="1613998"/>
            <a:chExt cx="2134143" cy="324036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2424" y="1613998"/>
              <a:ext cx="1486071" cy="324036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4" name="Right Arrow 13"/>
            <p:cNvSpPr/>
            <p:nvPr/>
          </p:nvSpPr>
          <p:spPr>
            <a:xfrm>
              <a:off x="9264352" y="2708920"/>
              <a:ext cx="432048" cy="59726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21592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Optimasi Nilai k pada K-Means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Salah </a:t>
            </a:r>
            <a:r>
              <a:rPr lang="en-ID"/>
              <a:t>satu faktor krusial baik tidaknya metode </a:t>
            </a:r>
            <a:r>
              <a:rPr lang="en-ID" smtClean="0"/>
              <a:t>K-Means </a:t>
            </a:r>
            <a:r>
              <a:rPr lang="en-ID"/>
              <a:t>adalah </a:t>
            </a:r>
            <a:r>
              <a:rPr lang="en-ID" b="1" smtClean="0"/>
              <a:t>jumlah </a:t>
            </a:r>
            <a:r>
              <a:rPr lang="en-ID" b="1"/>
              <a:t>klusternya (nilai K)</a:t>
            </a:r>
            <a:r>
              <a:rPr lang="en-ID"/>
              <a:t>. </a:t>
            </a:r>
            <a:r>
              <a:rPr lang="en-ID" smtClean="0"/>
              <a:t>Hasil pengelompokan </a:t>
            </a:r>
            <a:r>
              <a:rPr lang="en-ID"/>
              <a:t>akan menghasilkan analisa yang berbeda untuk jumlah klaster yang berbeda juga. </a:t>
            </a:r>
          </a:p>
          <a:p>
            <a:r>
              <a:rPr lang="en-ID" b="1" smtClean="0"/>
              <a:t>Semakin kecil nilai K </a:t>
            </a:r>
            <a:r>
              <a:rPr lang="en-ID"/>
              <a:t>(misal 2), maka pembagian kluster menjadi cepat, namun mungkin ada informasi tersembunyi yang tidak terungkap.</a:t>
            </a:r>
          </a:p>
          <a:p>
            <a:r>
              <a:rPr lang="en-ID" b="1" smtClean="0"/>
              <a:t>Semakin besar nilai K </a:t>
            </a:r>
            <a:r>
              <a:rPr lang="en-ID" smtClean="0"/>
              <a:t>(misal K=10), </a:t>
            </a:r>
            <a:r>
              <a:rPr lang="en-ID"/>
              <a:t>maka terlalu banyak kluster. Mungkin akan terlalu sulit untuk membuat analisa atau memilih dukungan keputusan dari hasil cluster.</a:t>
            </a:r>
          </a:p>
        </p:txBody>
      </p:sp>
    </p:spTree>
    <p:extLst>
      <p:ext uri="{BB962C8B-B14F-4D97-AF65-F5344CB8AC3E}">
        <p14:creationId xmlns:p14="http://schemas.microsoft.com/office/powerpoint/2010/main" val="356355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Optimasi Nilai k pada K-Means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Penentuan nilai k terbaik dapat dilakukan berdasarkan ukuran kualitas hasil klasterisasi.</a:t>
            </a:r>
          </a:p>
          <a:p>
            <a:r>
              <a:rPr lang="en-ID" smtClean="0"/>
              <a:t>Beberapa ukuran kualitas klaster:</a:t>
            </a:r>
          </a:p>
          <a:p>
            <a:pPr lvl="1"/>
            <a:r>
              <a:rPr lang="en-ID" smtClean="0"/>
              <a:t>Sum Square Error (SSE)</a:t>
            </a:r>
          </a:p>
          <a:p>
            <a:pPr lvl="1"/>
            <a:r>
              <a:rPr lang="en-ID" smtClean="0"/>
              <a:t>Davies-Bouldin </a:t>
            </a:r>
            <a:r>
              <a:rPr lang="en-ID"/>
              <a:t>Index (DBI)</a:t>
            </a:r>
            <a:endParaRPr lang="en-ID" smtClean="0"/>
          </a:p>
          <a:p>
            <a:pPr lvl="1"/>
            <a:r>
              <a:rPr lang="en-ID" smtClean="0"/>
              <a:t>Silhouette </a:t>
            </a:r>
            <a:r>
              <a:rPr lang="en-ID"/>
              <a:t>Coefficient </a:t>
            </a:r>
          </a:p>
          <a:p>
            <a:pPr lvl="1"/>
            <a:r>
              <a:rPr lang="en-ID"/>
              <a:t>Rand Index</a:t>
            </a:r>
          </a:p>
          <a:p>
            <a:pPr lvl="1"/>
            <a:r>
              <a:rPr lang="en-ID"/>
              <a:t>Mutual Information</a:t>
            </a:r>
          </a:p>
          <a:p>
            <a:pPr lvl="1"/>
            <a:r>
              <a:rPr lang="en-ID"/>
              <a:t>Calinski-Harabasz Index (C-H Index)</a:t>
            </a:r>
          </a:p>
          <a:p>
            <a:pPr lvl="1"/>
            <a:r>
              <a:rPr lang="en-ID" smtClean="0"/>
              <a:t>Dunn Index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81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Penentuan Nilai k Terbaik dengan Metode Elbow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6206480" cy="4953000"/>
          </a:xfrm>
        </p:spPr>
        <p:txBody>
          <a:bodyPr/>
          <a:lstStyle/>
          <a:p>
            <a:r>
              <a:rPr lang="en-ID"/>
              <a:t>Untuk mengetahui jumlah klaster yang paling baik </a:t>
            </a:r>
            <a:r>
              <a:rPr lang="en-ID" smtClean="0"/>
              <a:t>adalah </a:t>
            </a:r>
            <a:r>
              <a:rPr lang="en-ID"/>
              <a:t>dengan cara  melihat perbandingan </a:t>
            </a:r>
            <a:r>
              <a:rPr lang="en-ID" smtClean="0"/>
              <a:t>kualitas klaster untuk setiap pilihan nilai k (missal k=2, 3, 4, 5, …).</a:t>
            </a:r>
          </a:p>
          <a:p>
            <a:r>
              <a:rPr lang="en-ID" smtClean="0"/>
              <a:t>Nilai k yang dipilih adalah nilai k yang memiliki perubahan kualitas signifikan, </a:t>
            </a:r>
            <a:r>
              <a:rPr lang="en-ID"/>
              <a:t>seperti sebuah </a:t>
            </a:r>
            <a:r>
              <a:rPr lang="en-ID" b="1"/>
              <a:t>siku (elbow)</a:t>
            </a:r>
            <a:r>
              <a:rPr lang="en-ID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A94F8-4F46-4FF1-95AB-EFE47984B72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112" y="1628799"/>
            <a:ext cx="4681488" cy="33416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8112224" y="3212976"/>
            <a:ext cx="1368152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324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Kesimpulan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Clustering merupakan salah satu metode pembelajaran tidak tersupervisi</a:t>
            </a:r>
          </a:p>
          <a:p>
            <a:r>
              <a:rPr lang="en-ID" smtClean="0"/>
              <a:t>Metode clustering dibagi menjadi 3 jenis: partitioning-based, hierarchical, dan density-based.</a:t>
            </a:r>
          </a:p>
          <a:p>
            <a:r>
              <a:rPr lang="en-ID"/>
              <a:t>Algoritma K-means adalah salah satu algoritma clustering yang bersifat iteratif yang </a:t>
            </a:r>
            <a:r>
              <a:rPr lang="en-ID" smtClean="0"/>
              <a:t>mempartisi </a:t>
            </a:r>
            <a:r>
              <a:rPr lang="en-ID"/>
              <a:t>dataset menjadi subkelompok non-overlapping berbeda yang ditentukan oleh K (cluster) </a:t>
            </a:r>
            <a:endParaRPr lang="en-ID" smtClean="0"/>
          </a:p>
          <a:p>
            <a:r>
              <a:rPr lang="en-ID" smtClean="0"/>
              <a:t>Algoritma K-Means:</a:t>
            </a:r>
          </a:p>
          <a:p>
            <a:pPr lvl="1"/>
            <a:r>
              <a:rPr lang="en-ID" smtClean="0"/>
              <a:t>Relatif efisien untuk data kecil hingga besar</a:t>
            </a:r>
          </a:p>
          <a:p>
            <a:pPr lvl="1"/>
            <a:r>
              <a:rPr lang="en-ID" smtClean="0"/>
              <a:t>Menghasilkan kelompok klaster</a:t>
            </a:r>
          </a:p>
          <a:p>
            <a:pPr lvl="1"/>
            <a:r>
              <a:rPr lang="en-ID" smtClean="0"/>
              <a:t>Memerlukan inisialisasi nilai k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054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51384" y="5046857"/>
            <a:ext cx="10363200" cy="953650"/>
          </a:xfrm>
        </p:spPr>
        <p:txBody>
          <a:bodyPr/>
          <a:lstStyle/>
          <a:p>
            <a:pPr algn="ctr"/>
            <a:r>
              <a:rPr lang="id-ID" sz="6000" dirty="0" smtClean="0"/>
              <a:t>SELESAI</a:t>
            </a:r>
            <a:endParaRPr lang="id-ID" sz="6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719736" y="1689238"/>
            <a:ext cx="3960440" cy="3241812"/>
            <a:chOff x="3719736" y="1689238"/>
            <a:chExt cx="3960440" cy="32418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9736" y="1689238"/>
              <a:ext cx="3960440" cy="32418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3912" y="1916832"/>
              <a:ext cx="720080" cy="72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80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Outline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Pengantar Clustering</a:t>
            </a:r>
          </a:p>
          <a:p>
            <a:r>
              <a:rPr lang="en-ID" smtClean="0"/>
              <a:t>Penerapan Algoritma Clustering</a:t>
            </a:r>
          </a:p>
          <a:p>
            <a:r>
              <a:rPr lang="en-ID" smtClean="0"/>
              <a:t>Macam-macam  Algoritma Clustering</a:t>
            </a:r>
          </a:p>
          <a:p>
            <a:r>
              <a:rPr lang="en-ID" smtClean="0"/>
              <a:t>Langkah Algoritma K-Means Clustering</a:t>
            </a:r>
          </a:p>
          <a:p>
            <a:r>
              <a:rPr lang="en-ID" smtClean="0"/>
              <a:t>Contoh Perhitungan Algoritma K-Means</a:t>
            </a:r>
          </a:p>
          <a:p>
            <a:r>
              <a:rPr lang="en-ID" smtClean="0"/>
              <a:t>Optimasi Nilai k pada K-Means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49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539" y="1478859"/>
            <a:ext cx="806974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15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Bebas Neue Bold" panose="020B0606020202050201" pitchFamily="34" charset="0"/>
              </a:rPr>
              <a:t>K-MEANS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0916" y="2034714"/>
            <a:ext cx="5515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400" b="1" smtClean="0"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Condensed" panose="020B0502040204020203" pitchFamily="34" charset="0"/>
              </a:rPr>
              <a:t>Contoh Perhitungan dan Studi Kasus</a:t>
            </a:r>
            <a:endParaRPr lang="en-ID" sz="5400" b="1">
              <a:solidFill>
                <a:srgbClr val="FFFF00"/>
              </a:solidFill>
              <a:effectLst>
                <a:outerShdw blurRad="50800" dist="101600" dir="2700000" algn="tl" rotWithShape="0">
                  <a:prstClr val="black">
                    <a:alpha val="40000"/>
                  </a:prstClr>
                </a:outerShdw>
              </a:effectLst>
              <a:latin typeface="Bahnschrift SemiCondensed" panose="020B0502040204020203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1424" y="5440972"/>
            <a:ext cx="4309536" cy="1077218"/>
            <a:chOff x="4280877" y="5401540"/>
            <a:chExt cx="4309536" cy="10772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4389" y="5401540"/>
              <a:ext cx="1036024" cy="103602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280877" y="5401540"/>
              <a:ext cx="311623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ID" sz="2800" b="1" smtClean="0">
                  <a:latin typeface="Bebas Neue Bold" panose="020B0606020202050201" pitchFamily="34" charset="0"/>
                </a:rPr>
                <a:t>Dr. ACHMAD SOLICHIN</a:t>
              </a:r>
            </a:p>
            <a:p>
              <a:pPr algn="r"/>
              <a:r>
                <a:rPr lang="en-ID" b="1" smtClean="0">
                  <a:latin typeface="Calibri" panose="020F0502020204030204" pitchFamily="34" charset="0"/>
                  <a:cs typeface="Calibri" panose="020F0502020204030204" pitchFamily="34" charset="0"/>
                </a:rPr>
                <a:t>@achmatim</a:t>
              </a:r>
            </a:p>
            <a:p>
              <a:pPr algn="r"/>
              <a:r>
                <a:rPr lang="en-ID" b="1" smtClean="0">
                  <a:latin typeface="Calibri" panose="020F0502020204030204" pitchFamily="34" charset="0"/>
                  <a:cs typeface="Calibri" panose="020F0502020204030204" pitchFamily="34" charset="0"/>
                </a:rPr>
                <a:t>Universitas Budi Luhur, Jakarta</a:t>
              </a:r>
              <a:endParaRPr lang="en-ID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286" y="365490"/>
            <a:ext cx="1347535" cy="13475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1945" y="689822"/>
            <a:ext cx="7180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800" b="1" smtClean="0">
                <a:latin typeface="Bradley Hand ITC" panose="03070402050302030203" pitchFamily="66" charset="0"/>
              </a:rPr>
              <a:t>Unsupervised Learning</a:t>
            </a:r>
            <a:endParaRPr lang="en-ID" sz="4800" b="1">
              <a:latin typeface="Bradley Hand ITC" panose="03070402050302030203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6539" y="2897609"/>
            <a:ext cx="49733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52400">
                    <a:srgbClr val="0070C0"/>
                  </a:glow>
                </a:effectLst>
                <a:latin typeface="Bebas Neue Bold" panose="020B0606020202050201" pitchFamily="34" charset="0"/>
              </a:rPr>
              <a:t>CLUSTERING </a:t>
            </a:r>
          </a:p>
        </p:txBody>
      </p:sp>
      <p:sp>
        <p:nvSpPr>
          <p:cNvPr id="5" name="Isosceles Triangle 4"/>
          <p:cNvSpPr/>
          <p:nvPr/>
        </p:nvSpPr>
        <p:spPr>
          <a:xfrm rot="5400000">
            <a:off x="4072268" y="2700666"/>
            <a:ext cx="2060251" cy="317044"/>
          </a:xfrm>
          <a:prstGeom prst="triangl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89" t="12053" r="13748"/>
          <a:stretch/>
        </p:blipFill>
        <p:spPr>
          <a:xfrm>
            <a:off x="5915689" y="2708920"/>
            <a:ext cx="6372999" cy="4149080"/>
          </a:xfrm>
          <a:prstGeom prst="rect">
            <a:avLst/>
          </a:prstGeom>
          <a:effectLst>
            <a:glow rad="152400">
              <a:schemeClr val="bg1">
                <a:alpha val="74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7099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Supervised vs Unsupervised Learning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Supervised</a:t>
            </a:r>
          </a:p>
          <a:p>
            <a:pPr lvl="1"/>
            <a:r>
              <a:rPr lang="en-ID" smtClean="0"/>
              <a:t>Classification</a:t>
            </a:r>
          </a:p>
          <a:p>
            <a:pPr lvl="1"/>
            <a:r>
              <a:rPr lang="en-ID" smtClean="0"/>
              <a:t>Regression</a:t>
            </a:r>
          </a:p>
          <a:p>
            <a:r>
              <a:rPr lang="en-ID" smtClean="0"/>
              <a:t>Unsupervised</a:t>
            </a:r>
          </a:p>
          <a:p>
            <a:pPr lvl="1"/>
            <a:r>
              <a:rPr lang="en-ID" smtClean="0"/>
              <a:t>Clustering</a:t>
            </a:r>
          </a:p>
          <a:p>
            <a:pPr lvl="1"/>
            <a:r>
              <a:rPr lang="en-ID" smtClean="0"/>
              <a:t>Association</a:t>
            </a:r>
          </a:p>
          <a:p>
            <a:pPr lvl="1"/>
            <a:r>
              <a:rPr lang="en-ID" smtClean="0"/>
              <a:t>Dimension Reduction</a:t>
            </a:r>
            <a:endParaRPr lang="en-ID"/>
          </a:p>
        </p:txBody>
      </p:sp>
      <p:pic>
        <p:nvPicPr>
          <p:cNvPr id="6" name="Picture 2" descr="https://camo.githubusercontent.com/a537edffaf330adda5e556ddd87e5a61bd78914fac9120ada446594abae696a7/68747470733a2f2f692e766173336b2e72752f3777312e6a706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9816" y="1628800"/>
            <a:ext cx="702170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6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Taksonomi AI</a:t>
            </a:r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298" y="1484784"/>
            <a:ext cx="9183403" cy="516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Pengantar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7408" y="1371600"/>
            <a:ext cx="11018192" cy="1121296"/>
          </a:xfrm>
        </p:spPr>
        <p:txBody>
          <a:bodyPr/>
          <a:lstStyle/>
          <a:p>
            <a:r>
              <a:rPr lang="en-US" altLang="en-US" sz="2400" smtClean="0"/>
              <a:t>Diberikan data profil pelanggan (customer), </a:t>
            </a:r>
            <a:r>
              <a:rPr lang="en-US" altLang="en-US" sz="2400" smtClean="0">
                <a:solidFill>
                  <a:srgbClr val="FF0000"/>
                </a:solidFill>
              </a:rPr>
              <a:t>bagaimana memilih data pelanggan</a:t>
            </a:r>
            <a:r>
              <a:rPr lang="en-US" altLang="en-US" sz="2400" smtClean="0"/>
              <a:t> yang potensial untuk ditawarkan produk tertentu?</a:t>
            </a:r>
          </a:p>
          <a:p>
            <a:endParaRPr lang="en-US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92896"/>
            <a:ext cx="7776864" cy="369752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976320" y="2492896"/>
            <a:ext cx="2809280" cy="163121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 diminta untuk mengelompokkan data customer di samping, berdasarkan kesamaan profil pelanggan</a:t>
            </a:r>
            <a:endParaRPr lang="en-ID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982425" y="4221088"/>
            <a:ext cx="2809280" cy="1411123"/>
            <a:chOff x="8982425" y="4221088"/>
            <a:chExt cx="2809280" cy="1411123"/>
          </a:xfrm>
        </p:grpSpPr>
        <p:sp>
          <p:nvSpPr>
            <p:cNvPr id="4" name="Down Arrow 3"/>
            <p:cNvSpPr/>
            <p:nvPr/>
          </p:nvSpPr>
          <p:spPr>
            <a:xfrm>
              <a:off x="10056924" y="4221088"/>
              <a:ext cx="648072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982425" y="4678104"/>
              <a:ext cx="2809280" cy="95410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80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 Segmentation</a:t>
              </a:r>
              <a:endParaRPr lang="en-ID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76320" y="5733256"/>
            <a:ext cx="2809280" cy="1008112"/>
            <a:chOff x="8976320" y="5733256"/>
            <a:chExt cx="2809280" cy="1008112"/>
          </a:xfrm>
        </p:grpSpPr>
        <p:sp>
          <p:nvSpPr>
            <p:cNvPr id="8" name="TextBox 7"/>
            <p:cNvSpPr txBox="1"/>
            <p:nvPr/>
          </p:nvSpPr>
          <p:spPr>
            <a:xfrm>
              <a:off x="8976320" y="6218148"/>
              <a:ext cx="2809280" cy="52322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80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Clustering</a:t>
              </a:r>
              <a:endParaRPr lang="en-ID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10056440" y="5733256"/>
              <a:ext cx="648072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400765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Pengantar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7408" y="1371600"/>
            <a:ext cx="11018192" cy="1121296"/>
          </a:xfrm>
        </p:spPr>
        <p:txBody>
          <a:bodyPr/>
          <a:lstStyle/>
          <a:p>
            <a:r>
              <a:rPr lang="en-US" altLang="en-US" sz="2400" smtClean="0"/>
              <a:t>Contoh hasil clustering / segmentasi pelanggan</a:t>
            </a:r>
          </a:p>
          <a:p>
            <a:endParaRPr lang="en-US" alt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132856"/>
            <a:ext cx="8167968" cy="36004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8256240" y="2060848"/>
            <a:ext cx="1008112" cy="3816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9382720" y="2060848"/>
            <a:ext cx="2402880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Setiap pelanggan berhasil dikelompokkan</a:t>
            </a:r>
            <a:endParaRPr lang="en-ID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1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powerpoint-template-apr7">
  <a:themeElements>
    <a:clrScheme name="Office Theme 1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FF9900"/>
      </a:accent2>
      <a:accent3>
        <a:srgbClr val="FFFFFF"/>
      </a:accent3>
      <a:accent4>
        <a:srgbClr val="122B6A"/>
      </a:accent4>
      <a:accent5>
        <a:srgbClr val="BDD8F1"/>
      </a:accent5>
      <a:accent6>
        <a:srgbClr val="E78A00"/>
      </a:accent6>
      <a:hlink>
        <a:srgbClr val="9999FF"/>
      </a:hlink>
      <a:folHlink>
        <a:srgbClr val="96969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FF9900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20411</TotalTime>
  <Words>1678</Words>
  <Application>Microsoft Office PowerPoint</Application>
  <PresentationFormat>Widescreen</PresentationFormat>
  <Paragraphs>709</Paragraphs>
  <Slides>37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Arial</vt:lpstr>
      <vt:lpstr>Bahnschrift SemiCondensed</vt:lpstr>
      <vt:lpstr>Bebas Neue Bold</vt:lpstr>
      <vt:lpstr>Bradley Hand ITC</vt:lpstr>
      <vt:lpstr>Calibri</vt:lpstr>
      <vt:lpstr>Cambria Math</vt:lpstr>
      <vt:lpstr>Courier New</vt:lpstr>
      <vt:lpstr>Tw Cen MT</vt:lpstr>
      <vt:lpstr>Tw Cen MT Condensed</vt:lpstr>
      <vt:lpstr>Verdana</vt:lpstr>
      <vt:lpstr>Wingdings</vt:lpstr>
      <vt:lpstr>Wingdings 3</vt:lpstr>
      <vt:lpstr>powerpoint-template-apr7</vt:lpstr>
      <vt:lpstr>Integral</vt:lpstr>
      <vt:lpstr>FAKULTAS TEKNOLOGI INFORMASI</vt:lpstr>
      <vt:lpstr>UNSUPERVISED LEARNING:  K-MEANS CLUSTERING</vt:lpstr>
      <vt:lpstr>Tujuan Pembelajaran</vt:lpstr>
      <vt:lpstr>Outline</vt:lpstr>
      <vt:lpstr>PowerPoint Presentation</vt:lpstr>
      <vt:lpstr>Supervised vs Unsupervised Learning</vt:lpstr>
      <vt:lpstr>Taksonomi AI</vt:lpstr>
      <vt:lpstr>Pengantar</vt:lpstr>
      <vt:lpstr>Pengantar</vt:lpstr>
      <vt:lpstr>Apa itu Clustering?</vt:lpstr>
      <vt:lpstr>Contoh Penerapan Clustering</vt:lpstr>
      <vt:lpstr>Penggunaan Algoritma Clustering</vt:lpstr>
      <vt:lpstr>Algoritma Clustering</vt:lpstr>
      <vt:lpstr>ALGORITMA K-MEANS</vt:lpstr>
      <vt:lpstr>K-Means Clustering</vt:lpstr>
      <vt:lpstr>K-Means Clustering: Similarity / Dissimilarity</vt:lpstr>
      <vt:lpstr>K-Means Clustering: Metode Perhitungan Similarity</vt:lpstr>
      <vt:lpstr>Langkah / Algoritma K-Means Clustering</vt:lpstr>
      <vt:lpstr>Ilustrasi Cara Kerja Algoritma K-Means</vt:lpstr>
      <vt:lpstr>Contoh Kasus: Klasterisasi Pelanggan</vt:lpstr>
      <vt:lpstr>Contoh Kasus: Klasterisasi Pelanggan</vt:lpstr>
      <vt:lpstr>Contoh Kasus: Klasterisasi Pelanggan</vt:lpstr>
      <vt:lpstr>Contoh Kasus: Klasterisasi Pelanggan</vt:lpstr>
      <vt:lpstr>Contoh Kasus: Klasterisasi Pelanggan</vt:lpstr>
      <vt:lpstr>Contoh Kasus: Klasterisasi Pelanggan</vt:lpstr>
      <vt:lpstr>Contoh Kasus: Klasterisasi Pelanggan</vt:lpstr>
      <vt:lpstr>Contoh Kasus: Klasterisasi Pelanggan</vt:lpstr>
      <vt:lpstr>Contoh Kasus: Klasterisasi Pelanggan</vt:lpstr>
      <vt:lpstr>Contoh Kasus: Klasterisasi Pelanggan</vt:lpstr>
      <vt:lpstr>Contoh Kasus: Klasterisasi Pelanggan</vt:lpstr>
      <vt:lpstr>Contoh Kasus: Klasterisasi Pelanggan</vt:lpstr>
      <vt:lpstr>Contoh Kasus: Klasterisasi Pelanggan</vt:lpstr>
      <vt:lpstr>Optimasi Nilai k pada K-Means</vt:lpstr>
      <vt:lpstr>Optimasi Nilai k pada K-Means</vt:lpstr>
      <vt:lpstr>Penentuan Nilai k Terbaik dengan Metode Elbow</vt:lpstr>
      <vt:lpstr>Kesimpulan</vt:lpstr>
      <vt:lpstr>Kesimpulan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Achmad Solichin</cp:lastModifiedBy>
  <cp:revision>683</cp:revision>
  <dcterms:created xsi:type="dcterms:W3CDTF">2011-05-21T14:11:58Z</dcterms:created>
  <dcterms:modified xsi:type="dcterms:W3CDTF">2021-12-15T15:52:21Z</dcterms:modified>
</cp:coreProperties>
</file>