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3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23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2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84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6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29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4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2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1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0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48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3724-F5A4-4BCE-8B02-D19EF63E4B65}" type="datetimeFigureOut">
              <a:rPr lang="en-US" smtClean="0"/>
              <a:t>03-May-20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A8C88-3CE3-4AE3-BB26-632C1CB89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32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ARSITEKTUR KOMPUTER</a:t>
            </a:r>
            <a:br>
              <a:rPr lang="en-US" dirty="0" smtClean="0"/>
            </a:br>
            <a:r>
              <a:rPr lang="en-US" dirty="0" smtClean="0"/>
              <a:t>PERTEMUAN 6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14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7"/>
          <p:cNvSpPr txBox="1">
            <a:spLocks/>
          </p:cNvSpPr>
          <p:nvPr/>
        </p:nvSpPr>
        <p:spPr>
          <a:xfrm>
            <a:off x="1869621" y="102790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- Velocity</a:t>
            </a:r>
            <a:endParaRPr lang="en-US" dirty="0"/>
          </a:p>
        </p:txBody>
      </p:sp>
      <p:sp>
        <p:nvSpPr>
          <p:cNvPr id="5" name="Content Placeholder 8"/>
          <p:cNvSpPr txBox="1">
            <a:spLocks/>
          </p:cNvSpPr>
          <p:nvPr/>
        </p:nvSpPr>
        <p:spPr>
          <a:xfrm>
            <a:off x="1869621" y="248840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Issue: Bit near centre of rotating disk passes fixed point slower than bit on outside of disk</a:t>
            </a:r>
          </a:p>
          <a:p>
            <a:r>
              <a:rPr lang="en-US" smtClean="0"/>
              <a:t>Solution:</a:t>
            </a:r>
          </a:p>
          <a:p>
            <a:pPr lvl="1"/>
            <a:r>
              <a:rPr lang="en-US" smtClean="0"/>
              <a:t>Increasing the spacing between bits of information recorded in segments of the disk</a:t>
            </a:r>
          </a:p>
          <a:p>
            <a:pPr lvl="1"/>
            <a:r>
              <a:rPr lang="en-US" smtClean="0"/>
              <a:t>The info can then be scanned at the same rate by rotating the disk at a fixed speed known as </a:t>
            </a:r>
            <a:r>
              <a:rPr lang="en-US" b="1" smtClean="0"/>
              <a:t>constant angular velocity (CAV)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36415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00250" y="66557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- </a:t>
            </a:r>
            <a:r>
              <a:rPr lang="en-GB" smtClean="0"/>
              <a:t>Layout Methods Diagram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5554" y="2126070"/>
            <a:ext cx="5636092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5371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457450" y="50006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</a:t>
            </a:r>
            <a:r>
              <a:rPr lang="en-GB" smtClean="0"/>
              <a:t>Constant Angular Velocity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0" t="14778" r="51484" b="25870"/>
          <a:stretch/>
        </p:blipFill>
        <p:spPr bwMode="auto">
          <a:xfrm>
            <a:off x="2057400" y="1887536"/>
            <a:ext cx="3668486" cy="389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715000" y="2009773"/>
            <a:ext cx="4800600" cy="45259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The disk is divided into a number of pie-shaped sectors and into a series of concentric tracks</a:t>
            </a:r>
          </a:p>
          <a:p>
            <a:r>
              <a:rPr lang="en-US" smtClean="0"/>
              <a:t>Advantage of CAV:</a:t>
            </a:r>
          </a:p>
          <a:p>
            <a:pPr lvl="1"/>
            <a:r>
              <a:rPr lang="en-US" smtClean="0"/>
              <a:t>The individual blocks of data can be directly addressed by tracks and sectors</a:t>
            </a:r>
          </a:p>
          <a:p>
            <a:r>
              <a:rPr lang="en-US" smtClean="0"/>
              <a:t>Disadvantage of CAV:</a:t>
            </a:r>
          </a:p>
          <a:p>
            <a:pPr lvl="1"/>
            <a:r>
              <a:rPr lang="en-US" smtClean="0"/>
              <a:t>The amount of data that can be stored on the long outer tracks is the only same as what can be stored on the short inner tracks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539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43942" y="65250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</a:t>
            </a:r>
            <a:r>
              <a:rPr lang="en-GB" smtClean="0"/>
              <a:t>Multiple Zone Recording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63" t="14778" r="8742" b="25870"/>
          <a:stretch/>
        </p:blipFill>
        <p:spPr bwMode="auto">
          <a:xfrm>
            <a:off x="1820092" y="2039983"/>
            <a:ext cx="3189514" cy="389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401492" y="2162220"/>
            <a:ext cx="4800600" cy="45259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The surface is divided into a number of concentric </a:t>
            </a:r>
            <a:r>
              <a:rPr lang="en-US" b="1" smtClean="0"/>
              <a:t>zones</a:t>
            </a:r>
            <a:r>
              <a:rPr lang="en-US" smtClean="0"/>
              <a:t> – </a:t>
            </a:r>
          </a:p>
          <a:p>
            <a:pPr lvl="1"/>
            <a:r>
              <a:rPr lang="en-US" smtClean="0"/>
              <a:t>The number of bits per track is constant (Within the zone)</a:t>
            </a:r>
          </a:p>
          <a:p>
            <a:pPr lvl="1"/>
            <a:r>
              <a:rPr lang="en-US" smtClean="0"/>
              <a:t>Zones farther from the center contain more bits (since more sectors) than zones closer to the center</a:t>
            </a:r>
          </a:p>
          <a:p>
            <a:r>
              <a:rPr lang="en-US" smtClean="0"/>
              <a:t>Advantage:</a:t>
            </a:r>
          </a:p>
          <a:p>
            <a:pPr lvl="1"/>
            <a:r>
              <a:rPr lang="en-US" smtClean="0"/>
              <a:t>Increase density</a:t>
            </a:r>
          </a:p>
          <a:p>
            <a:r>
              <a:rPr lang="en-US" smtClean="0"/>
              <a:t>Disadvantage:</a:t>
            </a:r>
          </a:p>
          <a:p>
            <a:pPr lvl="1"/>
            <a:r>
              <a:rPr lang="en-US" smtClean="0"/>
              <a:t>Require complex circuitry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458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091690" y="70476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</a:t>
            </a:r>
            <a:br>
              <a:rPr lang="en-US" smtClean="0"/>
            </a:br>
            <a:r>
              <a:rPr lang="en-US" smtClean="0"/>
              <a:t>Physical Characteristics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1920240" y="213827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Head motion</a:t>
            </a:r>
          </a:p>
          <a:p>
            <a:pPr lvl="1"/>
            <a:r>
              <a:rPr lang="en-US" smtClean="0"/>
              <a:t>Fixed head</a:t>
            </a:r>
          </a:p>
          <a:p>
            <a:pPr lvl="2"/>
            <a:r>
              <a:rPr lang="en-US" smtClean="0"/>
              <a:t>One read write head per track</a:t>
            </a:r>
          </a:p>
          <a:p>
            <a:pPr lvl="2"/>
            <a:r>
              <a:rPr lang="en-US" smtClean="0"/>
              <a:t>Heads mounted on fixed ridged arm</a:t>
            </a:r>
          </a:p>
          <a:p>
            <a:pPr lvl="1"/>
            <a:r>
              <a:rPr lang="en-US" smtClean="0"/>
              <a:t>Movable head</a:t>
            </a:r>
          </a:p>
          <a:p>
            <a:pPr lvl="2"/>
            <a:r>
              <a:rPr lang="en-US" smtClean="0"/>
              <a:t>One read write head per side</a:t>
            </a:r>
          </a:p>
          <a:p>
            <a:pPr lvl="2"/>
            <a:r>
              <a:rPr lang="en-US" smtClean="0"/>
              <a:t>Mounted on a movable arm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974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61953" y="11628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</a:t>
            </a:r>
            <a:br>
              <a:rPr lang="en-US" smtClean="0"/>
            </a:br>
            <a:r>
              <a:rPr lang="en-US" smtClean="0"/>
              <a:t>Physical Characteristics (Cont.)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2390503" y="259635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Removable disk</a:t>
            </a:r>
          </a:p>
          <a:p>
            <a:pPr lvl="1"/>
            <a:r>
              <a:rPr lang="en-GB" smtClean="0"/>
              <a:t>Can be removed from drive and replaced with another disk</a:t>
            </a:r>
          </a:p>
          <a:p>
            <a:pPr lvl="1"/>
            <a:r>
              <a:rPr lang="en-GB" smtClean="0"/>
              <a:t>Provides unlimited storage capacity</a:t>
            </a:r>
          </a:p>
          <a:p>
            <a:pPr lvl="1"/>
            <a:r>
              <a:rPr lang="en-GB" smtClean="0"/>
              <a:t>Easy data transfer between systems</a:t>
            </a:r>
          </a:p>
          <a:p>
            <a:r>
              <a:rPr lang="en-GB" smtClean="0"/>
              <a:t>Non-removable disk</a:t>
            </a:r>
          </a:p>
          <a:p>
            <a:pPr lvl="1"/>
            <a:r>
              <a:rPr lang="en-GB" smtClean="0"/>
              <a:t>Permanently mounted in the drive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50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74570" y="8848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</a:t>
            </a:r>
            <a:br>
              <a:rPr lang="en-US" smtClean="0"/>
            </a:br>
            <a:r>
              <a:rPr lang="en-US" smtClean="0"/>
              <a:t>Physical Characteristics (Cont.)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2103120" y="2318339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Multiple Platter</a:t>
            </a:r>
          </a:p>
          <a:p>
            <a:pPr lvl="1"/>
            <a:r>
              <a:rPr lang="en-US" smtClean="0"/>
              <a:t>One head per side</a:t>
            </a:r>
          </a:p>
          <a:p>
            <a:pPr lvl="1"/>
            <a:r>
              <a:rPr lang="en-US" smtClean="0"/>
              <a:t>Heads are joined and aligned</a:t>
            </a:r>
          </a:p>
          <a:p>
            <a:pPr lvl="1"/>
            <a:r>
              <a:rPr lang="en-US" smtClean="0"/>
              <a:t>Aligned tracks on each platter form cylinders</a:t>
            </a:r>
          </a:p>
          <a:p>
            <a:pPr lvl="1"/>
            <a:r>
              <a:rPr lang="en-US" smtClean="0"/>
              <a:t>Data is striped by cylinder</a:t>
            </a:r>
          </a:p>
          <a:p>
            <a:pPr lvl="2"/>
            <a:r>
              <a:rPr lang="en-US" smtClean="0"/>
              <a:t>Reduces head movement</a:t>
            </a:r>
          </a:p>
          <a:p>
            <a:pPr lvl="2"/>
            <a:r>
              <a:rPr lang="en-US" smtClean="0"/>
              <a:t>Increases speed (transfer rate)</a:t>
            </a:r>
          </a:p>
          <a:p>
            <a:pPr lvl="1"/>
            <a:endParaRPr lang="en-GB" smtClean="0"/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38447" y="2345327"/>
            <a:ext cx="335944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354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143941" y="62638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</a:t>
            </a:r>
            <a:br>
              <a:rPr lang="en-US" smtClean="0"/>
            </a:br>
            <a:r>
              <a:rPr lang="en-US" smtClean="0"/>
              <a:t>Physical Characteristics (Cont.)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1972491" y="2059894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Tracks and Cylinders</a:t>
            </a:r>
          </a:p>
          <a:p>
            <a:pPr lvl="1"/>
            <a:endParaRPr lang="en-GB" smtClean="0"/>
          </a:p>
          <a:p>
            <a:pPr lvl="1"/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11" t="27205" r="27182" b="27205"/>
          <a:stretch>
            <a:fillRect/>
          </a:stretch>
        </p:blipFill>
        <p:spPr bwMode="auto">
          <a:xfrm>
            <a:off x="6163491" y="2003213"/>
            <a:ext cx="3657600" cy="4735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9803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50" y="500062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Classifications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Head mechanism</a:t>
            </a:r>
          </a:p>
          <a:p>
            <a:r>
              <a:rPr lang="en-US" smtClean="0"/>
              <a:t>#1 Traditional head</a:t>
            </a:r>
          </a:p>
          <a:p>
            <a:pPr lvl="1"/>
            <a:r>
              <a:rPr lang="en-GB" smtClean="0"/>
              <a:t>Positioned a fixed distance above the platter-allowing an air gap</a:t>
            </a:r>
          </a:p>
          <a:p>
            <a:r>
              <a:rPr lang="en-GB" smtClean="0"/>
              <a:t>#2 head mechanism that actually comes into physical contact with the medium during R/W operation</a:t>
            </a:r>
          </a:p>
          <a:p>
            <a:pPr lvl="1"/>
            <a:r>
              <a:rPr lang="en-GB" smtClean="0"/>
              <a:t>Used in floppy disk</a:t>
            </a:r>
          </a:p>
          <a:p>
            <a:pPr lvl="2"/>
            <a:r>
              <a:rPr lang="en-US" smtClean="0"/>
              <a:t>8”, 5.25”, 3.5”</a:t>
            </a:r>
          </a:p>
          <a:p>
            <a:pPr lvl="2"/>
            <a:r>
              <a:rPr lang="en-US" smtClean="0"/>
              <a:t>Small capacity</a:t>
            </a:r>
          </a:p>
          <a:p>
            <a:pPr lvl="2"/>
            <a:r>
              <a:rPr lang="en-US" smtClean="0"/>
              <a:t>Up to 1.44Mbyte (2.88M never popular)</a:t>
            </a:r>
          </a:p>
          <a:p>
            <a:pPr lvl="2"/>
            <a:r>
              <a:rPr lang="en-US" smtClean="0"/>
              <a:t>Slow</a:t>
            </a:r>
          </a:p>
          <a:p>
            <a:pPr lvl="2"/>
            <a:r>
              <a:rPr lang="en-US" smtClean="0"/>
              <a:t>Universal</a:t>
            </a:r>
          </a:p>
          <a:p>
            <a:pPr lvl="2"/>
            <a:r>
              <a:rPr lang="en-US" smtClean="0"/>
              <a:t>Cheap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771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43496" y="50006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Classifications (Cont.)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1843496" y="196056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mtClean="0"/>
              <a:t>Head mechanism</a:t>
            </a:r>
          </a:p>
          <a:p>
            <a:r>
              <a:rPr lang="en-US" smtClean="0"/>
              <a:t>#3 Winchester</a:t>
            </a:r>
          </a:p>
          <a:p>
            <a:pPr lvl="1"/>
            <a:r>
              <a:rPr lang="en-US" smtClean="0"/>
              <a:t>Aerodynamic gap</a:t>
            </a:r>
          </a:p>
          <a:p>
            <a:pPr lvl="1"/>
            <a:r>
              <a:rPr lang="en-US" smtClean="0"/>
              <a:t>Generate or sense an electromagnetic field of sufficient magnitude - write/read</a:t>
            </a:r>
          </a:p>
          <a:p>
            <a:pPr lvl="1"/>
            <a:r>
              <a:rPr lang="en-US" smtClean="0"/>
              <a:t>Used in sealed drive – free of contamination – able to reduce the risk of error</a:t>
            </a:r>
          </a:p>
          <a:p>
            <a:pPr lvl="1"/>
            <a:r>
              <a:rPr lang="en-US" smtClean="0"/>
              <a:t>Operate closer to the disk’s surface </a:t>
            </a:r>
            <a:r>
              <a:rPr lang="en-US" smtClean="0">
                <a:sym typeface="Wingdings" pitchFamily="2" charset="2"/>
              </a:rPr>
              <a:t></a:t>
            </a:r>
            <a:r>
              <a:rPr lang="en-US" smtClean="0"/>
              <a:t> greater data density</a:t>
            </a:r>
          </a:p>
          <a:p>
            <a:pPr lvl="1"/>
            <a:r>
              <a:rPr lang="en-US" smtClean="0"/>
              <a:t>Material - Aerodynamic foil - rests lightly on the platter’s surface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25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40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23851" y="365125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i="1" dirty="0" smtClean="0"/>
              <a:t>Recall: Chapter 4 – Common Memory Parameters</a:t>
            </a:r>
            <a:endParaRPr lang="en-US" sz="3600" i="1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135365"/>
              </p:ext>
            </p:extLst>
          </p:nvPr>
        </p:nvGraphicFramePr>
        <p:xfrm>
          <a:off x="1347651" y="2129245"/>
          <a:ext cx="8305800" cy="4937760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1756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5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65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Memory Type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 Technology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Size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 Access</a:t>
                      </a:r>
                      <a:r>
                        <a:rPr lang="en-US" sz="2400" baseline="0" dirty="0" smtClean="0"/>
                        <a:t> Time</a:t>
                      </a:r>
                      <a:endParaRPr lang="en-US" sz="2400" dirty="0" smtClean="0"/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580"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Cache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Semiconductor RAM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128-512 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/>
                        <a:t>10 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5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Main Memory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Semiconductor</a:t>
                      </a:r>
                    </a:p>
                    <a:p>
                      <a:r>
                        <a:rPr lang="en-US" sz="2400" dirty="0" smtClean="0"/>
                        <a:t>RAM 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4-128 MB 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 ns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5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Magnetic</a:t>
                      </a:r>
                    </a:p>
                    <a:p>
                      <a:r>
                        <a:rPr lang="en-US" sz="2400" dirty="0" smtClean="0"/>
                        <a:t>Disk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Hard Disk 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Gigabyte 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 ms,10 MB/sec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5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Optical Disk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CD-ROM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Gigabyte 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300 ms,</a:t>
                      </a:r>
                    </a:p>
                    <a:p>
                      <a:r>
                        <a:rPr lang="en-US" sz="2400" dirty="0" smtClean="0"/>
                        <a:t>600 KB/sec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5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Magnetic</a:t>
                      </a:r>
                    </a:p>
                    <a:p>
                      <a:r>
                        <a:rPr lang="en-US" sz="2400" dirty="0" smtClean="0"/>
                        <a:t>Tape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Tape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100s MB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Sec-min.,10MB/min</a:t>
                      </a:r>
                      <a:endParaRPr lang="en-US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0744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313759" y="169068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- Performance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313759" y="3151187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Depends on;</a:t>
            </a:r>
          </a:p>
          <a:p>
            <a:pPr lvl="1"/>
            <a:r>
              <a:rPr lang="en-GB" smtClean="0"/>
              <a:t>Computer system</a:t>
            </a:r>
          </a:p>
          <a:p>
            <a:pPr lvl="1"/>
            <a:r>
              <a:rPr lang="en-GB" smtClean="0"/>
              <a:t>OS</a:t>
            </a:r>
          </a:p>
          <a:p>
            <a:pPr lvl="1"/>
            <a:r>
              <a:rPr lang="en-GB" smtClean="0"/>
              <a:t>Nature of the I/O channel </a:t>
            </a:r>
          </a:p>
          <a:p>
            <a:pPr lvl="1"/>
            <a:r>
              <a:rPr lang="en-GB" smtClean="0"/>
              <a:t>Disk controller hardware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87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65119" y="102790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Performance (Cont.)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93669" y="2262980"/>
            <a:ext cx="8229600" cy="26336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mtClean="0"/>
              <a:t>General timing of disk I/O transfer</a:t>
            </a:r>
          </a:p>
          <a:p>
            <a:pPr>
              <a:buFont typeface="Arial" charset="0"/>
              <a:buChar char="•"/>
            </a:pPr>
            <a:r>
              <a:rPr lang="en-GB" smtClean="0"/>
              <a:t>Seek time </a:t>
            </a:r>
            <a:r>
              <a:rPr lang="en-GB" smtClean="0">
                <a:sym typeface="Wingdings" pitchFamily="2" charset="2"/>
              </a:rPr>
              <a:t></a:t>
            </a:r>
            <a:r>
              <a:rPr lang="en-GB" smtClean="0"/>
              <a:t> Moving head to correct track</a:t>
            </a:r>
          </a:p>
          <a:p>
            <a:pPr>
              <a:buFont typeface="Arial" charset="0"/>
              <a:buChar char="•"/>
            </a:pPr>
            <a:r>
              <a:rPr lang="en-GB" smtClean="0"/>
              <a:t>(Rotational) latency/delay </a:t>
            </a:r>
            <a:r>
              <a:rPr lang="en-GB" smtClean="0">
                <a:sym typeface="Wingdings" pitchFamily="2" charset="2"/>
              </a:rPr>
              <a:t> </a:t>
            </a:r>
            <a:r>
              <a:rPr lang="en-GB" smtClean="0"/>
              <a:t>Waiting for data to rotate under head</a:t>
            </a:r>
          </a:p>
          <a:p>
            <a:pPr>
              <a:buFont typeface="Arial" charset="0"/>
              <a:buChar char="•"/>
            </a:pPr>
            <a:r>
              <a:rPr lang="en-GB" smtClean="0"/>
              <a:t>Access time = Seek + Latency</a:t>
            </a:r>
          </a:p>
          <a:p>
            <a:pPr>
              <a:buFont typeface="Arial" charset="0"/>
              <a:buChar char="•"/>
            </a:pPr>
            <a:r>
              <a:rPr lang="en-GB" smtClean="0"/>
              <a:t>Transfer rate-the time required for the transfer data</a:t>
            </a:r>
          </a:p>
          <a:p>
            <a:endParaRPr lang="en-US" smtClean="0"/>
          </a:p>
          <a:p>
            <a:endParaRPr lang="en-GB" smtClean="0"/>
          </a:p>
          <a:p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78" t="30522" r="16350" b="45781"/>
          <a:stretch>
            <a:fillRect/>
          </a:stretch>
        </p:blipFill>
        <p:spPr bwMode="auto">
          <a:xfrm>
            <a:off x="1593669" y="4896643"/>
            <a:ext cx="8229600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0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59724" y="16639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Types of External Memory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59724" y="3124426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Magnetic Disk</a:t>
            </a:r>
          </a:p>
          <a:p>
            <a:r>
              <a:rPr lang="en-US" smtClean="0"/>
              <a:t>Optical</a:t>
            </a:r>
          </a:p>
          <a:p>
            <a:r>
              <a:rPr lang="en-US" smtClean="0"/>
              <a:t>Magnetic Tape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275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468" y="1890939"/>
            <a:ext cx="10515600" cy="4351338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itle 6"/>
          <p:cNvSpPr txBox="1">
            <a:spLocks/>
          </p:cNvSpPr>
          <p:nvPr/>
        </p:nvSpPr>
        <p:spPr>
          <a:xfrm>
            <a:off x="1877922" y="1857330"/>
            <a:ext cx="7886700" cy="2852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cap="all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Magnetic Disk</a:t>
            </a:r>
            <a:endParaRPr lang="en-US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9090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51610" y="117502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</a:t>
            </a:r>
            <a:endParaRPr lang="en-US" dirty="0"/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1451610" y="2635522"/>
            <a:ext cx="38862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Disk</a:t>
            </a:r>
          </a:p>
          <a:p>
            <a:pPr lvl="1"/>
            <a:r>
              <a:rPr lang="en-US" smtClean="0"/>
              <a:t>A circular platter constructed of nonmagnetic material called </a:t>
            </a:r>
            <a:r>
              <a:rPr lang="en-US" b="1" smtClean="0"/>
              <a:t>substrate</a:t>
            </a:r>
          </a:p>
          <a:p>
            <a:pPr lvl="2"/>
            <a:r>
              <a:rPr lang="en-US" smtClean="0"/>
              <a:t>Aluminium (old)</a:t>
            </a:r>
          </a:p>
          <a:p>
            <a:pPr lvl="2"/>
            <a:r>
              <a:rPr lang="en-US" smtClean="0"/>
              <a:t>Glass (new)</a:t>
            </a:r>
          </a:p>
          <a:p>
            <a:pPr lvl="1"/>
            <a:r>
              <a:rPr lang="en-GB" smtClean="0"/>
              <a:t>Coated with a magnetisable material</a:t>
            </a:r>
            <a:endParaRPr lang="en-US" dirty="0"/>
          </a:p>
        </p:txBody>
      </p:sp>
      <p:pic>
        <p:nvPicPr>
          <p:cNvPr id="6" name="Picture 4" descr="http://thumbs.dreamstime.com/x/new-magnetic-disk-142698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560" y="2867297"/>
            <a:ext cx="433797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691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098913" y="63944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(Cont.)</a:t>
            </a:r>
            <a:endParaRPr lang="en-US" dirty="0"/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1098913" y="209994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Glass</a:t>
            </a:r>
          </a:p>
          <a:p>
            <a:pPr lvl="1"/>
            <a:r>
              <a:rPr lang="en-US" smtClean="0"/>
              <a:t>Improved surface uniformity</a:t>
            </a:r>
          </a:p>
          <a:p>
            <a:pPr lvl="2"/>
            <a:r>
              <a:rPr lang="en-US" smtClean="0"/>
              <a:t>Increases reliability</a:t>
            </a:r>
          </a:p>
          <a:p>
            <a:pPr lvl="1"/>
            <a:r>
              <a:rPr lang="en-US" smtClean="0"/>
              <a:t>Reduction in surface defects</a:t>
            </a:r>
          </a:p>
          <a:p>
            <a:pPr lvl="2"/>
            <a:r>
              <a:rPr lang="en-US" smtClean="0"/>
              <a:t>Reduced read/write errors</a:t>
            </a:r>
          </a:p>
          <a:p>
            <a:pPr lvl="1"/>
            <a:r>
              <a:rPr lang="en-US" smtClean="0"/>
              <a:t>Better stiffness – to reduce disk dynamics</a:t>
            </a:r>
          </a:p>
          <a:p>
            <a:pPr lvl="1"/>
            <a:r>
              <a:rPr lang="en-US" smtClean="0"/>
              <a:t>Greater ability to withstand shock and damage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9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12421" y="79620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Read/Write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240971" y="2031275"/>
            <a:ext cx="8229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Mechanisms</a:t>
            </a:r>
          </a:p>
          <a:p>
            <a:pPr lvl="1"/>
            <a:r>
              <a:rPr lang="en-US" smtClean="0"/>
              <a:t>Recording &amp; retrieval via conductive coil called a head</a:t>
            </a:r>
          </a:p>
          <a:p>
            <a:pPr lvl="1"/>
            <a:r>
              <a:rPr lang="en-US" smtClean="0"/>
              <a:t>May be single read/write head or separate ones</a:t>
            </a:r>
          </a:p>
          <a:p>
            <a:pPr lvl="1"/>
            <a:r>
              <a:rPr lang="en-US" smtClean="0"/>
              <a:t>During read/write, head is stationary, platter rotates</a:t>
            </a:r>
          </a:p>
          <a:p>
            <a:pPr lvl="1"/>
            <a:endParaRPr lang="en-U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21" b="38060"/>
          <a:stretch>
            <a:fillRect/>
          </a:stretch>
        </p:blipFill>
        <p:spPr bwMode="auto">
          <a:xfrm>
            <a:off x="2841171" y="3936274"/>
            <a:ext cx="5435682" cy="3056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4017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Read/Write (Cont.)</a:t>
            </a:r>
            <a:endParaRPr lang="en-US" dirty="0"/>
          </a:p>
        </p:txBody>
      </p:sp>
      <p:sp>
        <p:nvSpPr>
          <p:cNvPr id="5" name="Text Placeholder 6"/>
          <p:cNvSpPr txBox="1">
            <a:spLocks/>
          </p:cNvSpPr>
          <p:nvPr/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Write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Current through coil produces magnetic field</a:t>
            </a:r>
          </a:p>
          <a:p>
            <a:r>
              <a:rPr lang="en-US" smtClean="0"/>
              <a:t>Pulses sent to head</a:t>
            </a:r>
          </a:p>
          <a:p>
            <a:r>
              <a:rPr lang="en-US" smtClean="0"/>
              <a:t>Magnetic pattern recorded on surface below</a:t>
            </a:r>
          </a:p>
          <a:p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Read</a:t>
            </a:r>
            <a:endParaRPr lang="en-US" dirty="0"/>
          </a:p>
        </p:txBody>
      </p:sp>
      <p:sp>
        <p:nvSpPr>
          <p:cNvPr id="8" name="Content Placeholder 8"/>
          <p:cNvSpPr txBox="1">
            <a:spLocks/>
          </p:cNvSpPr>
          <p:nvPr/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Traditional</a:t>
            </a:r>
          </a:p>
          <a:p>
            <a:pPr lvl="1"/>
            <a:r>
              <a:rPr lang="en-US" smtClean="0"/>
              <a:t>Magnetic field moving relative to coil produces current</a:t>
            </a:r>
          </a:p>
          <a:p>
            <a:pPr lvl="1"/>
            <a:r>
              <a:rPr lang="en-US" smtClean="0"/>
              <a:t>Coil is the same for read and write</a:t>
            </a:r>
          </a:p>
          <a:p>
            <a:r>
              <a:rPr lang="en-US" smtClean="0"/>
              <a:t>Contemporary</a:t>
            </a:r>
          </a:p>
          <a:p>
            <a:pPr lvl="1"/>
            <a:r>
              <a:rPr lang="en-US" smtClean="0"/>
              <a:t>Separate read head, close to write head</a:t>
            </a:r>
          </a:p>
          <a:p>
            <a:pPr lvl="1"/>
            <a:r>
              <a:rPr lang="en-US" smtClean="0"/>
              <a:t>Partially shielded magneto resistive (MR) sensor</a:t>
            </a:r>
          </a:p>
          <a:p>
            <a:pPr lvl="1"/>
            <a:r>
              <a:rPr lang="en-US" smtClean="0"/>
              <a:t>Electrical resistance depends on direction of magnetic field</a:t>
            </a:r>
          </a:p>
          <a:p>
            <a:pPr lvl="1"/>
            <a:r>
              <a:rPr lang="en-US" smtClean="0"/>
              <a:t>High frequency operation</a:t>
            </a:r>
          </a:p>
          <a:p>
            <a:pPr lvl="2"/>
            <a:r>
              <a:rPr lang="en-US" smtClean="0"/>
              <a:t>Higher storage density and speed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8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04307" y="65250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Magnetic Disk – </a:t>
            </a:r>
            <a:br>
              <a:rPr lang="en-US" smtClean="0"/>
            </a:br>
            <a:r>
              <a:rPr lang="en-US" smtClean="0"/>
              <a:t>Organization, Formatting &amp; Layout</a:t>
            </a:r>
            <a:endParaRPr lang="en-US" dirty="0"/>
          </a:p>
        </p:txBody>
      </p:sp>
      <p:graphicFrame>
        <p:nvGraphicFramePr>
          <p:cNvPr id="5" name="Content Placeholder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49376"/>
              </p:ext>
            </p:extLst>
          </p:nvPr>
        </p:nvGraphicFramePr>
        <p:xfrm>
          <a:off x="1480457" y="2344783"/>
          <a:ext cx="41910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4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Term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 small device capable of reading from or writing to a portion of the platter rotating beneath it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Track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Organize data on</a:t>
                      </a:r>
                      <a:r>
                        <a:rPr lang="en-GB" dirty="0" smtClean="0"/>
                        <a:t> the platter in a concentric set of rings 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Width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Track width = head width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Gaps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separate the adjacent tracks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Sectors</a:t>
                      </a:r>
                      <a:endParaRPr lang="en-US" dirty="0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Form of transferring the data</a:t>
                      </a:r>
                    </a:p>
                    <a:p>
                      <a:r>
                        <a:rPr lang="en-US" dirty="0" smtClean="0"/>
                        <a:t>Fixed length or variable length</a:t>
                      </a:r>
                      <a:endParaRPr lang="en-US" dirty="0"/>
                    </a:p>
                  </a:txBody>
                  <a:tcPr marL="44873" marR="4487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68184" y="2113008"/>
            <a:ext cx="335944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9809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778</Words>
  <Application>Microsoft Office PowerPoint</Application>
  <PresentationFormat>Widescreen</PresentationFormat>
  <Paragraphs>161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ARSITEKTUR KOMPUTER PERTEMUAN 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ARSITEKTUR KOMPUTER PERTEMUAN 6</dc:title>
  <dc:creator>user</dc:creator>
  <cp:lastModifiedBy>user</cp:lastModifiedBy>
  <cp:revision>3</cp:revision>
  <dcterms:created xsi:type="dcterms:W3CDTF">2020-05-03T05:23:17Z</dcterms:created>
  <dcterms:modified xsi:type="dcterms:W3CDTF">2020-05-03T05:49:41Z</dcterms:modified>
</cp:coreProperties>
</file>