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22"/>
  </p:notesMasterIdLst>
  <p:handoutMasterIdLst>
    <p:handoutMasterId r:id="rId23"/>
  </p:handoutMasterIdLst>
  <p:sldIdLst>
    <p:sldId id="324" r:id="rId3"/>
    <p:sldId id="351" r:id="rId4"/>
    <p:sldId id="352" r:id="rId5"/>
    <p:sldId id="354" r:id="rId6"/>
    <p:sldId id="355" r:id="rId7"/>
    <p:sldId id="356" r:id="rId8"/>
    <p:sldId id="363" r:id="rId9"/>
    <p:sldId id="364" r:id="rId10"/>
    <p:sldId id="359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3" r:id="rId19"/>
    <p:sldId id="374" r:id="rId20"/>
    <p:sldId id="348" r:id="rId21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92A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>
      <p:cViewPr varScale="1">
        <p:scale>
          <a:sx n="88" d="100"/>
          <a:sy n="88" d="100"/>
        </p:scale>
        <p:origin x="-102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30/06/2020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30/06/2020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3140" name="Object 68"/>
          <p:cNvGraphicFramePr>
            <a:graphicFrameLocks noChangeAspect="1"/>
          </p:cNvGraphicFramePr>
          <p:nvPr/>
        </p:nvGraphicFramePr>
        <p:xfrm>
          <a:off x="6187017" y="-9525"/>
          <a:ext cx="2954867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3" name="Image" r:id="rId3" imgW="4330159" imgH="6146032" progId="">
                  <p:embed/>
                </p:oleObj>
              </mc:Choice>
              <mc:Fallback>
                <p:oleObj name="Image" r:id="rId3" imgW="4330159" imgH="6146032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7017" y="-9525"/>
                        <a:ext cx="2954867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1" name="Object 69"/>
          <p:cNvGraphicFramePr>
            <a:graphicFrameLocks noChangeAspect="1"/>
          </p:cNvGraphicFramePr>
          <p:nvPr/>
        </p:nvGraphicFramePr>
        <p:xfrm>
          <a:off x="3048000" y="0"/>
          <a:ext cx="3058584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4" name="Image" r:id="rId5" imgW="2526984" imgH="3428571" progId="">
                  <p:embed/>
                </p:oleObj>
              </mc:Choice>
              <mc:Fallback>
                <p:oleObj name="Image" r:id="rId5" imgW="2526984" imgH="3428571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0"/>
                        <a:ext cx="3058584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11733" y="1"/>
            <a:ext cx="2980267" cy="31273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1201" y="3048000"/>
            <a:ext cx="8834967" cy="762000"/>
          </a:xfrm>
        </p:spPr>
        <p:txBody>
          <a:bodyPr/>
          <a:lstStyle>
            <a:lvl1pPr>
              <a:defRPr baseline="0"/>
            </a:lvl1pPr>
          </a:lstStyle>
          <a:p>
            <a:endParaRPr lang="en-A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3586" name="Picture 514" descr="http://www.liputan1.com/wp-content/uploads/2016/02/Universitas-BudiLuhur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" y="588464"/>
            <a:ext cx="2840513" cy="18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30-Jun-20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30-Jun-20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30-Jun-20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30-Jun-20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30-Jun-20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30-Jun-20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30-Jun-20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30-Jun-20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30-Jun-20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30-Jun-20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30-Jun-20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Master text styles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59553" y="-1"/>
            <a:ext cx="2892435" cy="731839"/>
          </a:xfrm>
          <a:prstGeom prst="rect">
            <a:avLst/>
          </a:prstGeom>
        </p:spPr>
      </p:pic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graphicFrame>
        <p:nvGraphicFramePr>
          <p:cNvPr id="1095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547933"/>
              </p:ext>
            </p:extLst>
          </p:nvPr>
        </p:nvGraphicFramePr>
        <p:xfrm>
          <a:off x="3791744" y="0"/>
          <a:ext cx="2743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" name="Image" r:id="rId16" imgW="4330159" imgH="6146032" progId="">
                  <p:embed/>
                </p:oleObj>
              </mc:Choice>
              <mc:Fallback>
                <p:oleObj name="Image" r:id="rId16" imgW="4330159" imgH="6146032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9179" b="45369"/>
                      <a:stretch>
                        <a:fillRect/>
                      </a:stretch>
                    </p:blipFill>
                    <p:spPr bwMode="auto">
                      <a:xfrm>
                        <a:off x="3791744" y="0"/>
                        <a:ext cx="2743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7B7E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7347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6" name="Picture 7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72251" y="-9525"/>
            <a:ext cx="2781300" cy="7080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2266"/>
            <a:ext cx="648072" cy="60126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 userDrawn="1"/>
        </p:nvSpPr>
        <p:spPr bwMode="white">
          <a:xfrm>
            <a:off x="9353551" y="42266"/>
            <a:ext cx="283844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FAKULTAS </a:t>
            </a:r>
          </a:p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TEKNOLOGI</a:t>
            </a:r>
            <a:r>
              <a:rPr lang="id-ID" sz="1500" kern="0" baseline="0" dirty="0" smtClean="0">
                <a:solidFill>
                  <a:schemeClr val="tx1"/>
                </a:solidFill>
                <a:effectLst/>
              </a:rPr>
              <a:t> INFORMASI</a:t>
            </a:r>
            <a:endParaRPr lang="en-AU" sz="1500" kern="0" dirty="0" smtClean="0">
              <a:solidFill>
                <a:schemeClr val="tx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22493C-64D7-45E0-9B64-F5BE042087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30-Jun-20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FAKULTAS TEKNOLOGI INFORMASI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83432" y="4653136"/>
            <a:ext cx="10363200" cy="1512168"/>
          </a:xfrm>
        </p:spPr>
        <p:txBody>
          <a:bodyPr/>
          <a:lstStyle/>
          <a:p>
            <a:r>
              <a:rPr lang="en-US" sz="4400" b="1" dirty="0" err="1" smtClean="0">
                <a:latin typeface="+mj-lt"/>
              </a:rPr>
              <a:t>ARSITEKTUR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KOMPUTER</a:t>
            </a:r>
            <a:endParaRPr lang="id-ID" sz="4400" b="1" dirty="0" smtClean="0">
              <a:latin typeface="+mj-lt"/>
            </a:endParaRPr>
          </a:p>
          <a:p>
            <a:r>
              <a:rPr lang="id-ID" sz="3600" b="1" dirty="0" smtClean="0">
                <a:latin typeface="+mj-lt"/>
              </a:rPr>
              <a:t>[ </a:t>
            </a:r>
            <a:r>
              <a:rPr lang="en-US" sz="3600" b="1" dirty="0" err="1" smtClean="0">
                <a:latin typeface="+mj-lt"/>
              </a:rPr>
              <a:t>KP011</a:t>
            </a:r>
            <a:r>
              <a:rPr lang="id-ID" sz="3600" b="1" dirty="0" smtClean="0">
                <a:latin typeface="+mj-lt"/>
              </a:rPr>
              <a:t>/</a:t>
            </a:r>
            <a:r>
              <a:rPr lang="en-US" sz="3600" b="1" dirty="0" err="1" smtClean="0">
                <a:latin typeface="+mj-lt"/>
              </a:rPr>
              <a:t>3SKS</a:t>
            </a:r>
            <a:r>
              <a:rPr lang="id-ID" sz="3600" b="1" dirty="0" smtClean="0">
                <a:latin typeface="+mj-lt"/>
              </a:rPr>
              <a:t> ]</a:t>
            </a:r>
            <a:endParaRPr lang="id-ID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Ada 3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Penanganan</a:t>
            </a:r>
            <a:r>
              <a:rPr lang="en-US" dirty="0" smtClean="0">
                <a:solidFill>
                  <a:srgbClr val="FF0000"/>
                </a:solidFill>
              </a:rPr>
              <a:t> I/O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Programmed I/O</a:t>
            </a:r>
            <a:endParaRPr lang="en-US" dirty="0"/>
          </a:p>
          <a:p>
            <a:r>
              <a:rPr lang="en-US" dirty="0"/>
              <a:t>Interrupt </a:t>
            </a:r>
            <a:r>
              <a:rPr lang="en-US" dirty="0" smtClean="0"/>
              <a:t>driven I/O</a:t>
            </a:r>
            <a:endParaRPr lang="en-US" dirty="0"/>
          </a:p>
          <a:p>
            <a:r>
              <a:rPr lang="en-US" dirty="0"/>
              <a:t>Direct Memory Access (DMA</a:t>
            </a:r>
            <a:r>
              <a:rPr lang="en-US" dirty="0" smtClean="0"/>
              <a:t>) I/O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0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Programmed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I/O</a:t>
            </a:r>
            <a:endParaRPr lang="en-US" dirty="0"/>
          </a:p>
          <a:p>
            <a:pPr lvl="1"/>
            <a:r>
              <a:rPr lang="en-US" dirty="0"/>
              <a:t>Sensing status</a:t>
            </a:r>
          </a:p>
          <a:p>
            <a:pPr lvl="1"/>
            <a:r>
              <a:rPr lang="en-US" dirty="0"/>
              <a:t>Read/write commands</a:t>
            </a:r>
          </a:p>
          <a:p>
            <a:pPr lvl="1"/>
            <a:r>
              <a:rPr lang="en-US" dirty="0"/>
              <a:t>Transferring data</a:t>
            </a:r>
          </a:p>
          <a:p>
            <a:r>
              <a:rPr lang="en-US" dirty="0"/>
              <a:t>CPU </a:t>
            </a:r>
            <a:r>
              <a:rPr lang="en-US" dirty="0" err="1" smtClean="0"/>
              <a:t>menunggu</a:t>
            </a:r>
            <a:r>
              <a:rPr lang="en-US" dirty="0" smtClean="0"/>
              <a:t> I/O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I/O</a:t>
            </a:r>
            <a:endParaRPr lang="en-US" dirty="0"/>
          </a:p>
          <a:p>
            <a:r>
              <a:rPr lang="en-US" dirty="0" err="1" smtClean="0"/>
              <a:t>Memboroskan</a:t>
            </a:r>
            <a:r>
              <a:rPr lang="en-US" dirty="0" smtClean="0"/>
              <a:t> CPU time</a:t>
            </a:r>
          </a:p>
          <a:p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Respons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Realtime</a:t>
            </a:r>
            <a:r>
              <a:rPr lang="en-US" dirty="0" smtClean="0"/>
              <a:t> System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5648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Interrupt </a:t>
            </a:r>
            <a:r>
              <a:rPr lang="en-US" dirty="0"/>
              <a:t>Driven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 </a:t>
            </a:r>
            <a:r>
              <a:rPr lang="en-US" dirty="0"/>
              <a:t>CPU waiting</a:t>
            </a:r>
          </a:p>
          <a:p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pengulangan</a:t>
            </a:r>
            <a:r>
              <a:rPr lang="en-US" dirty="0" smtClean="0"/>
              <a:t> CPU </a:t>
            </a:r>
            <a:r>
              <a:rPr lang="en-US" dirty="0"/>
              <a:t>checking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/>
              <a:t>device</a:t>
            </a:r>
          </a:p>
          <a:p>
            <a:r>
              <a:rPr lang="en-US" dirty="0"/>
              <a:t>I/O module </a:t>
            </a:r>
            <a:r>
              <a:rPr lang="en-US" dirty="0" err="1" smtClean="0"/>
              <a:t>melakukan</a:t>
            </a:r>
            <a:r>
              <a:rPr lang="en-US" dirty="0" smtClean="0"/>
              <a:t> interrupts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/>
              <a:t>ready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56487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Interrupt Driven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endParaRPr lang="en-US" dirty="0"/>
          </a:p>
          <a:p>
            <a:r>
              <a:rPr lang="en-US" dirty="0"/>
              <a:t>I/O </a:t>
            </a:r>
            <a:r>
              <a:rPr lang="en-US" dirty="0" err="1" smtClean="0"/>
              <a:t>mengambil</a:t>
            </a:r>
            <a:r>
              <a:rPr lang="en-US" dirty="0" smtClean="0"/>
              <a:t>  </a:t>
            </a:r>
            <a:r>
              <a:rPr lang="en-US" dirty="0"/>
              <a:t>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/>
              <a:t>peripheral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/>
              <a:t>CPU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/>
          </a:p>
          <a:p>
            <a:r>
              <a:rPr lang="en-US" dirty="0"/>
              <a:t>I/O module </a:t>
            </a:r>
            <a:r>
              <a:rPr lang="en-US" dirty="0" err="1" smtClean="0"/>
              <a:t>melakukan</a:t>
            </a:r>
            <a:r>
              <a:rPr lang="en-US" dirty="0" smtClean="0"/>
              <a:t> interrupts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/>
              <a:t>CPU</a:t>
            </a:r>
          </a:p>
          <a:p>
            <a:r>
              <a:rPr lang="en-US" dirty="0"/>
              <a:t>CPU requests data</a:t>
            </a:r>
          </a:p>
          <a:p>
            <a:r>
              <a:rPr lang="en-US" dirty="0"/>
              <a:t>I/O module </a:t>
            </a:r>
            <a:r>
              <a:rPr lang="en-US" dirty="0" smtClean="0"/>
              <a:t>transfer </a:t>
            </a:r>
            <a:r>
              <a:rPr lang="en-US" dirty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8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Proses </a:t>
            </a:r>
            <a:r>
              <a:rPr lang="en-US" dirty="0" err="1" smtClean="0"/>
              <a:t>Interupsi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2"/>
          <a:stretch>
            <a:fillRect/>
          </a:stretch>
        </p:blipFill>
        <p:spPr bwMode="auto">
          <a:xfrm>
            <a:off x="4138695" y="1371600"/>
            <a:ext cx="391460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48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Interupsi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 err="1"/>
              <a:t>Perintah</a:t>
            </a:r>
            <a:r>
              <a:rPr lang="en-US" b="0" dirty="0"/>
              <a:t> </a:t>
            </a:r>
            <a:r>
              <a:rPr lang="en-US" b="0" dirty="0" err="1"/>
              <a:t>baca</a:t>
            </a:r>
            <a:r>
              <a:rPr lang="en-US" b="0" dirty="0"/>
              <a:t> </a:t>
            </a:r>
            <a:r>
              <a:rPr lang="en-US" b="0" dirty="0" err="1"/>
              <a:t>masalah</a:t>
            </a: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err="1"/>
              <a:t>Lakukan</a:t>
            </a:r>
            <a:r>
              <a:rPr lang="en-US" b="0" dirty="0"/>
              <a:t> </a:t>
            </a:r>
            <a:r>
              <a:rPr lang="en-US" b="0" dirty="0" err="1"/>
              <a:t>pekerjaan</a:t>
            </a:r>
            <a:r>
              <a:rPr lang="en-US" b="0" dirty="0"/>
              <a:t> lain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err="1"/>
              <a:t>Periksa</a:t>
            </a:r>
            <a:r>
              <a:rPr lang="en-US" b="0" dirty="0"/>
              <a:t> </a:t>
            </a:r>
            <a:r>
              <a:rPr lang="en-US" b="0" dirty="0" err="1"/>
              <a:t>interupsi</a:t>
            </a:r>
            <a:r>
              <a:rPr lang="en-US" b="0" dirty="0"/>
              <a:t> </a:t>
            </a:r>
            <a:r>
              <a:rPr lang="en-US" b="0" dirty="0" err="1"/>
              <a:t>pada</a:t>
            </a:r>
            <a:r>
              <a:rPr lang="en-US" b="0" dirty="0"/>
              <a:t> </a:t>
            </a:r>
            <a:r>
              <a:rPr lang="en-US" b="0" dirty="0" err="1"/>
              <a:t>akhir</a:t>
            </a:r>
            <a:r>
              <a:rPr lang="en-US" b="0" dirty="0"/>
              <a:t> </a:t>
            </a:r>
            <a:r>
              <a:rPr lang="en-US" b="0" dirty="0" err="1"/>
              <a:t>setiap</a:t>
            </a:r>
            <a:r>
              <a:rPr lang="en-US" b="0" dirty="0"/>
              <a:t> </a:t>
            </a:r>
            <a:r>
              <a:rPr lang="en-US" b="0" dirty="0" err="1"/>
              <a:t>siklus</a:t>
            </a:r>
            <a:r>
              <a:rPr lang="en-US" b="0" dirty="0"/>
              <a:t> </a:t>
            </a:r>
            <a:r>
              <a:rPr lang="en-US" b="0" dirty="0" err="1"/>
              <a:t>instruksi</a:t>
            </a: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err="1"/>
              <a:t>Jika</a:t>
            </a:r>
            <a:r>
              <a:rPr lang="en-US" b="0" dirty="0"/>
              <a:t> </a:t>
            </a:r>
            <a:r>
              <a:rPr lang="en-US" b="0" dirty="0" err="1"/>
              <a:t>terputus</a:t>
            </a:r>
            <a:r>
              <a:rPr lang="en-US" b="0" dirty="0"/>
              <a:t>: -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err="1"/>
              <a:t>Simpan</a:t>
            </a:r>
            <a:r>
              <a:rPr lang="en-US" b="0" dirty="0"/>
              <a:t> </a:t>
            </a:r>
            <a:r>
              <a:rPr lang="en-US" b="0" dirty="0" err="1"/>
              <a:t>konteks</a:t>
            </a:r>
            <a:r>
              <a:rPr lang="en-US" b="0" dirty="0"/>
              <a:t> (register)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/>
              <a:t>Proses </a:t>
            </a:r>
            <a:r>
              <a:rPr lang="en-US" b="0" dirty="0" err="1"/>
              <a:t>interupsi</a:t>
            </a: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err="1"/>
              <a:t>Ambil</a:t>
            </a:r>
            <a:r>
              <a:rPr lang="en-US" b="0" dirty="0"/>
              <a:t> data &amp; </a:t>
            </a:r>
            <a:r>
              <a:rPr lang="en-US" b="0" dirty="0" err="1"/>
              <a:t>simpan</a:t>
            </a: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err="1"/>
              <a:t>Lihat</a:t>
            </a:r>
            <a:r>
              <a:rPr lang="en-US" b="0" dirty="0"/>
              <a:t> </a:t>
            </a:r>
            <a:r>
              <a:rPr lang="en-US" b="0" dirty="0" err="1"/>
              <a:t>catatan</a:t>
            </a:r>
            <a:r>
              <a:rPr lang="en-US" b="0" dirty="0"/>
              <a:t> </a:t>
            </a:r>
            <a:r>
              <a:rPr lang="en-US" b="0" dirty="0" err="1"/>
              <a:t>Sistem</a:t>
            </a:r>
            <a:r>
              <a:rPr lang="en-US" b="0" dirty="0"/>
              <a:t> </a:t>
            </a:r>
            <a:r>
              <a:rPr lang="en-US" b="0" dirty="0" err="1"/>
              <a:t>Operasi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5648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Interupsi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module</a:t>
            </a:r>
            <a:endParaRPr lang="en-US" dirty="0"/>
          </a:p>
          <a:p>
            <a:pPr lvl="1"/>
            <a:r>
              <a:rPr lang="en-US" dirty="0"/>
              <a:t>PC</a:t>
            </a:r>
          </a:p>
          <a:p>
            <a:pPr lvl="1"/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endParaRPr lang="en-US" dirty="0"/>
          </a:p>
          <a:p>
            <a:r>
              <a:rPr lang="en-US" dirty="0"/>
              <a:t>Software poll</a:t>
            </a:r>
          </a:p>
          <a:p>
            <a:pPr lvl="1"/>
            <a:r>
              <a:rPr lang="en-US" dirty="0"/>
              <a:t>CPU </a:t>
            </a:r>
            <a:r>
              <a:rPr lang="en-US" dirty="0" err="1" smtClean="0"/>
              <a:t>menanyakan</a:t>
            </a:r>
            <a:r>
              <a:rPr lang="en-US" dirty="0" smtClean="0"/>
              <a:t> </a:t>
            </a:r>
            <a:r>
              <a:rPr lang="en-US" dirty="0" err="1" smtClean="0"/>
              <a:t>giliran</a:t>
            </a:r>
            <a:endParaRPr lang="en-US" dirty="0"/>
          </a:p>
          <a:p>
            <a:pPr lvl="1"/>
            <a:r>
              <a:rPr lang="en-US" dirty="0" smtClean="0"/>
              <a:t>Slow / </a:t>
            </a:r>
            <a:r>
              <a:rPr lang="en-US" dirty="0" err="1" smtClean="0"/>
              <a:t>Lambat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5648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Interupsi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Daisy Chain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/>
              <a:t>Hardware poll</a:t>
            </a:r>
          </a:p>
          <a:p>
            <a:pPr lvl="1"/>
            <a:r>
              <a:rPr lang="en-US" dirty="0"/>
              <a:t>Interrupt Acknowledge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endParaRPr lang="en-US" dirty="0" smtClean="0"/>
          </a:p>
          <a:p>
            <a:pPr lvl="1"/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menempatkan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bus</a:t>
            </a:r>
          </a:p>
          <a:p>
            <a:pPr lvl="1"/>
            <a:r>
              <a:rPr lang="en-US" dirty="0" smtClean="0"/>
              <a:t>CPU </a:t>
            </a:r>
            <a:r>
              <a:rPr lang="nb-NO" dirty="0"/>
              <a:t>menggunakan vektor untuk mengidentifikasi </a:t>
            </a:r>
            <a:r>
              <a:rPr lang="en-US" dirty="0" smtClean="0"/>
              <a:t>routine Handler</a:t>
            </a:r>
            <a:endParaRPr lang="en-US" dirty="0"/>
          </a:p>
          <a:p>
            <a:pPr lvl="1"/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mengklaim</a:t>
            </a:r>
            <a:r>
              <a:rPr lang="en-US" dirty="0"/>
              <a:t> bus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 smtClean="0"/>
              <a:t>interupsi</a:t>
            </a:r>
            <a:endParaRPr lang="en-US" dirty="0" smtClean="0"/>
          </a:p>
          <a:p>
            <a:pPr lvl="1"/>
            <a:r>
              <a:rPr lang="en-US" dirty="0" err="1" smtClean="0"/>
              <a:t>Contoh</a:t>
            </a:r>
            <a:r>
              <a:rPr lang="en-US" dirty="0" smtClean="0"/>
              <a:t>:  </a:t>
            </a:r>
            <a:r>
              <a:rPr lang="en-US" dirty="0"/>
              <a:t>PCI &amp; SCSI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8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 err="1"/>
              <a:t>Setiap</a:t>
            </a:r>
            <a:r>
              <a:rPr lang="en-US" b="0" dirty="0"/>
              <a:t> </a:t>
            </a:r>
            <a:r>
              <a:rPr lang="en-US" b="0" dirty="0" err="1"/>
              <a:t>garis</a:t>
            </a:r>
            <a:r>
              <a:rPr lang="en-US" b="0" dirty="0"/>
              <a:t> </a:t>
            </a:r>
            <a:r>
              <a:rPr lang="en-US" b="0" dirty="0" err="1"/>
              <a:t>interupsi</a:t>
            </a:r>
            <a:r>
              <a:rPr lang="en-US" b="0" dirty="0"/>
              <a:t> </a:t>
            </a:r>
            <a:r>
              <a:rPr lang="en-US" b="0" dirty="0" err="1"/>
              <a:t>memiliki</a:t>
            </a:r>
            <a:r>
              <a:rPr lang="en-US" b="0" dirty="0"/>
              <a:t> </a:t>
            </a:r>
            <a:r>
              <a:rPr lang="en-US" b="0" dirty="0" err="1"/>
              <a:t>prioritas</a:t>
            </a: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err="1"/>
              <a:t>Jalur</a:t>
            </a:r>
            <a:r>
              <a:rPr lang="en-US" b="0" dirty="0"/>
              <a:t> </a:t>
            </a:r>
            <a:r>
              <a:rPr lang="en-US" b="0" dirty="0" err="1"/>
              <a:t>prioritas</a:t>
            </a:r>
            <a:r>
              <a:rPr lang="en-US" b="0" dirty="0"/>
              <a:t> yang </a:t>
            </a:r>
            <a:r>
              <a:rPr lang="en-US" b="0" dirty="0" err="1"/>
              <a:t>lebih</a:t>
            </a:r>
            <a:r>
              <a:rPr lang="en-US" b="0" dirty="0"/>
              <a:t> </a:t>
            </a:r>
            <a:r>
              <a:rPr lang="en-US" b="0" dirty="0" err="1"/>
              <a:t>tinggi</a:t>
            </a:r>
            <a:r>
              <a:rPr lang="en-US" b="0" dirty="0"/>
              <a:t> 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mengganggu</a:t>
            </a:r>
            <a:r>
              <a:rPr lang="en-US" b="0" dirty="0"/>
              <a:t> </a:t>
            </a:r>
            <a:r>
              <a:rPr lang="en-US" b="0" dirty="0" err="1"/>
              <a:t>jalur</a:t>
            </a:r>
            <a:r>
              <a:rPr lang="en-US" b="0" dirty="0"/>
              <a:t> </a:t>
            </a:r>
            <a:r>
              <a:rPr lang="en-US" b="0" dirty="0" err="1"/>
              <a:t>prioritas</a:t>
            </a:r>
            <a:r>
              <a:rPr lang="en-US" b="0" dirty="0"/>
              <a:t> yang </a:t>
            </a:r>
            <a:r>
              <a:rPr lang="en-US" b="0" dirty="0" err="1"/>
              <a:t>lebih</a:t>
            </a:r>
            <a:r>
              <a:rPr lang="en-US" b="0" dirty="0"/>
              <a:t> </a:t>
            </a:r>
            <a:r>
              <a:rPr lang="en-US" b="0" dirty="0" err="1"/>
              <a:t>rendah</a:t>
            </a:r>
            <a:endParaRPr lang="en-US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0" dirty="0" err="1"/>
              <a:t>Jika</a:t>
            </a:r>
            <a:r>
              <a:rPr lang="en-US" b="0" dirty="0"/>
              <a:t> bus </a:t>
            </a:r>
            <a:r>
              <a:rPr lang="en-US" b="0" dirty="0" err="1"/>
              <a:t>menguasai</a:t>
            </a:r>
            <a:r>
              <a:rPr lang="en-US" b="0" dirty="0"/>
              <a:t> </a:t>
            </a:r>
            <a:r>
              <a:rPr lang="en-US" b="0" dirty="0" err="1"/>
              <a:t>hanya</a:t>
            </a:r>
            <a:r>
              <a:rPr lang="en-US" b="0" dirty="0"/>
              <a:t> master </a:t>
            </a:r>
            <a:r>
              <a:rPr lang="en-US" b="0" dirty="0" err="1"/>
              <a:t>saat</a:t>
            </a:r>
            <a:r>
              <a:rPr lang="en-US" b="0" dirty="0"/>
              <a:t> </a:t>
            </a:r>
            <a:r>
              <a:rPr lang="en-US" b="0" dirty="0" err="1"/>
              <a:t>ini</a:t>
            </a:r>
            <a:r>
              <a:rPr lang="en-US" b="0" dirty="0"/>
              <a:t> yang </a:t>
            </a:r>
            <a:r>
              <a:rPr lang="en-US" b="0" dirty="0" err="1"/>
              <a:t>dapat</a:t>
            </a:r>
            <a:r>
              <a:rPr lang="en-US" b="0" dirty="0"/>
              <a:t> </a:t>
            </a:r>
            <a:r>
              <a:rPr lang="en-US" b="0" dirty="0" err="1"/>
              <a:t>mengganggu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56487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id-ID" sz="6000" dirty="0" smtClean="0"/>
              <a:t>SELESAI</a:t>
            </a:r>
            <a:endParaRPr lang="id-ID" sz="6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719736" y="1689238"/>
            <a:ext cx="3960440" cy="3241812"/>
            <a:chOff x="3719736" y="1689238"/>
            <a:chExt cx="3960440" cy="3241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736" y="1689238"/>
              <a:ext cx="3960440" cy="32418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912" y="1916832"/>
              <a:ext cx="720080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0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800" dirty="0" smtClean="0"/>
              <a:t>Pertemuan </a:t>
            </a:r>
            <a:r>
              <a:rPr lang="en-US" sz="2800" dirty="0" smtClean="0"/>
              <a:t>9</a:t>
            </a:r>
            <a:endParaRPr lang="id-ID" sz="2800" dirty="0"/>
          </a:p>
        </p:txBody>
      </p:sp>
      <p:sp>
        <p:nvSpPr>
          <p:cNvPr id="6" name="Sub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INPUT - OUTPUT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7408" y="1556792"/>
            <a:ext cx="10814992" cy="4767808"/>
          </a:xfrm>
        </p:spPr>
        <p:txBody>
          <a:bodyPr/>
          <a:lstStyle/>
          <a:p>
            <a:r>
              <a:rPr lang="en-US" b="0" dirty="0" smtClean="0"/>
              <a:t>1. </a:t>
            </a:r>
            <a:r>
              <a:rPr lang="en-US" b="0" dirty="0" err="1" smtClean="0"/>
              <a:t>Memahami</a:t>
            </a:r>
            <a:r>
              <a:rPr lang="en-US" b="0" dirty="0" smtClean="0"/>
              <a:t> </a:t>
            </a:r>
            <a:r>
              <a:rPr lang="en-US" b="0" dirty="0" err="1" smtClean="0"/>
              <a:t>Konsep</a:t>
            </a:r>
            <a:r>
              <a:rPr lang="en-US" b="0" dirty="0" smtClean="0"/>
              <a:t> </a:t>
            </a:r>
            <a:r>
              <a:rPr lang="en-US" b="0" dirty="0" smtClean="0"/>
              <a:t>Input-Output</a:t>
            </a:r>
            <a:endParaRPr lang="en-US" b="0" dirty="0" smtClean="0"/>
          </a:p>
          <a:p>
            <a:r>
              <a:rPr lang="en-US" b="0" dirty="0" smtClean="0"/>
              <a:t>2. </a:t>
            </a:r>
            <a:r>
              <a:rPr lang="en-US" b="0" dirty="0" err="1" smtClean="0"/>
              <a:t>Memahami</a:t>
            </a:r>
            <a:r>
              <a:rPr lang="en-US" b="0" dirty="0" smtClean="0"/>
              <a:t> </a:t>
            </a:r>
            <a:r>
              <a:rPr lang="en-US" b="0" dirty="0" err="1" smtClean="0"/>
              <a:t>Arti</a:t>
            </a:r>
            <a:r>
              <a:rPr lang="en-US" b="0" dirty="0" smtClean="0"/>
              <a:t> </a:t>
            </a:r>
            <a:r>
              <a:rPr lang="en-US" b="0" dirty="0" err="1" smtClean="0"/>
              <a:t>Struktur</a:t>
            </a:r>
            <a:r>
              <a:rPr lang="en-US" b="0" dirty="0" smtClean="0"/>
              <a:t> </a:t>
            </a:r>
            <a:r>
              <a:rPr lang="en-US" b="0" dirty="0"/>
              <a:t>Input-Output</a:t>
            </a:r>
          </a:p>
          <a:p>
            <a:r>
              <a:rPr lang="en-US" b="0" dirty="0" smtClean="0"/>
              <a:t>3</a:t>
            </a:r>
            <a:r>
              <a:rPr lang="en-US" b="0" dirty="0" smtClean="0"/>
              <a:t>. </a:t>
            </a:r>
            <a:r>
              <a:rPr lang="en-US" b="0" dirty="0" err="1" smtClean="0"/>
              <a:t>Memahami</a:t>
            </a:r>
            <a:r>
              <a:rPr lang="en-US" b="0" dirty="0" smtClean="0"/>
              <a:t> </a:t>
            </a:r>
            <a:r>
              <a:rPr lang="en-US" b="0" dirty="0" err="1" smtClean="0"/>
              <a:t>Arti</a:t>
            </a:r>
            <a:r>
              <a:rPr lang="en-US" b="0" dirty="0" smtClean="0"/>
              <a:t> </a:t>
            </a:r>
            <a:r>
              <a:rPr lang="en-US" b="0" dirty="0" err="1" smtClean="0"/>
              <a:t>Fungsi</a:t>
            </a:r>
            <a:r>
              <a:rPr lang="en-US" b="0" dirty="0" smtClean="0"/>
              <a:t> </a:t>
            </a:r>
            <a:r>
              <a:rPr lang="en-US" b="0" dirty="0" err="1" smtClean="0"/>
              <a:t>Dasar</a:t>
            </a:r>
            <a:r>
              <a:rPr lang="en-US" b="0" dirty="0" smtClean="0"/>
              <a:t> </a:t>
            </a:r>
            <a:r>
              <a:rPr lang="en-US" b="0" dirty="0"/>
              <a:t>Input-Output</a:t>
            </a:r>
          </a:p>
          <a:p>
            <a:r>
              <a:rPr lang="en-US" b="0" dirty="0" smtClean="0"/>
              <a:t>4</a:t>
            </a:r>
            <a:r>
              <a:rPr lang="en-US" b="0" dirty="0" smtClean="0"/>
              <a:t>. </a:t>
            </a:r>
            <a:r>
              <a:rPr lang="en-US" b="0" dirty="0" err="1" smtClean="0"/>
              <a:t>Memahami</a:t>
            </a:r>
            <a:r>
              <a:rPr lang="en-US" b="0" dirty="0" smtClean="0"/>
              <a:t> </a:t>
            </a:r>
            <a:r>
              <a:rPr lang="en-US" b="0" dirty="0" err="1" smtClean="0"/>
              <a:t>Terminologi</a:t>
            </a:r>
            <a:r>
              <a:rPr lang="en-US" b="0" dirty="0" smtClean="0"/>
              <a:t> </a:t>
            </a:r>
            <a:r>
              <a:rPr lang="en-US" b="0" dirty="0"/>
              <a:t>Input-Output</a:t>
            </a:r>
          </a:p>
        </p:txBody>
      </p:sp>
    </p:spTree>
    <p:extLst>
      <p:ext uri="{BB962C8B-B14F-4D97-AF65-F5344CB8AC3E}">
        <p14:creationId xmlns:p14="http://schemas.microsoft.com/office/powerpoint/2010/main" val="6108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Generic </a:t>
            </a:r>
            <a:r>
              <a:rPr lang="en-GB" dirty="0"/>
              <a:t>Model </a:t>
            </a:r>
            <a:r>
              <a:rPr lang="en-GB" dirty="0" err="1" smtClean="0"/>
              <a:t>dari</a:t>
            </a:r>
            <a:r>
              <a:rPr lang="en-GB" dirty="0" smtClean="0"/>
              <a:t> I/O </a:t>
            </a:r>
            <a:r>
              <a:rPr lang="en-GB" dirty="0"/>
              <a:t>Module</a:t>
            </a:r>
            <a:endParaRPr lang="id-ID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16350" r="10925" b="21777"/>
          <a:stretch>
            <a:fillRect/>
          </a:stretch>
        </p:blipFill>
        <p:spPr bwMode="auto">
          <a:xfrm>
            <a:off x="3828693" y="1676077"/>
            <a:ext cx="4534613" cy="434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 err="1" smtClean="0"/>
              <a:t>Definisi</a:t>
            </a:r>
            <a:r>
              <a:rPr lang="en-US" b="0" dirty="0" smtClean="0"/>
              <a:t> Peripheral -&gt;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  <a:r>
              <a:rPr lang="en-US" b="0" dirty="0" err="1" smtClean="0"/>
              <a:t>semua</a:t>
            </a:r>
            <a:r>
              <a:rPr lang="en-US" b="0" dirty="0" smtClean="0"/>
              <a:t> </a:t>
            </a:r>
            <a:r>
              <a:rPr lang="en-US" b="0" dirty="0" err="1" smtClean="0"/>
              <a:t>jenis</a:t>
            </a:r>
            <a:r>
              <a:rPr lang="en-US" b="0" dirty="0" smtClean="0"/>
              <a:t> </a:t>
            </a:r>
            <a:r>
              <a:rPr lang="en-US" b="0" dirty="0" err="1" smtClean="0"/>
              <a:t>peralatan</a:t>
            </a:r>
            <a:r>
              <a:rPr lang="en-US" b="0" dirty="0" smtClean="0"/>
              <a:t> </a:t>
            </a:r>
            <a:r>
              <a:rPr lang="en-US" b="0" dirty="0" err="1" smtClean="0"/>
              <a:t>atau</a:t>
            </a:r>
            <a:r>
              <a:rPr lang="en-US" b="0" dirty="0" smtClean="0"/>
              <a:t> device </a:t>
            </a:r>
            <a:r>
              <a:rPr lang="en-US" b="0" dirty="0" err="1" smtClean="0"/>
              <a:t>komputer</a:t>
            </a:r>
            <a:r>
              <a:rPr lang="en-US" b="0" dirty="0" smtClean="0"/>
              <a:t> yang </a:t>
            </a:r>
            <a:r>
              <a:rPr lang="en-US" b="0" dirty="0" err="1" smtClean="0"/>
              <a:t>terkoneksi</a:t>
            </a:r>
            <a:r>
              <a:rPr lang="en-US" b="0" dirty="0" smtClean="0"/>
              <a:t> </a:t>
            </a:r>
            <a:r>
              <a:rPr lang="en-US" b="0" dirty="0" err="1" smtClean="0"/>
              <a:t>kedalam</a:t>
            </a:r>
            <a:r>
              <a:rPr lang="en-US" b="0" dirty="0" smtClean="0"/>
              <a:t> </a:t>
            </a:r>
            <a:r>
              <a:rPr lang="en-US" b="0" dirty="0" err="1" smtClean="0"/>
              <a:t>Modul</a:t>
            </a:r>
            <a:r>
              <a:rPr lang="en-US" b="0" dirty="0" smtClean="0"/>
              <a:t> I/O </a:t>
            </a:r>
            <a:r>
              <a:rPr lang="en-US" b="0" dirty="0" err="1" smtClean="0"/>
              <a:t>dari</a:t>
            </a:r>
            <a:r>
              <a:rPr lang="en-US" b="0" dirty="0" smtClean="0"/>
              <a:t> </a:t>
            </a:r>
            <a:r>
              <a:rPr lang="en-US" b="0" dirty="0" err="1" smtClean="0"/>
              <a:t>komputer</a:t>
            </a:r>
            <a:r>
              <a:rPr lang="en-US" b="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Ada 3 </a:t>
            </a:r>
            <a:r>
              <a:rPr lang="en-US" dirty="0" err="1" smtClean="0"/>
              <a:t>Jenis</a:t>
            </a:r>
            <a:r>
              <a:rPr lang="en-US" dirty="0" smtClean="0"/>
              <a:t> Peripheral </a:t>
            </a:r>
            <a:r>
              <a:rPr lang="en-US" dirty="0" err="1" smtClean="0"/>
              <a:t>yaitu</a:t>
            </a:r>
            <a:endParaRPr lang="en-US" dirty="0" smtClean="0"/>
          </a:p>
          <a:p>
            <a:r>
              <a:rPr lang="en-US" sz="2000" dirty="0" smtClean="0"/>
              <a:t>Human readable : </a:t>
            </a:r>
            <a:r>
              <a:rPr lang="en-US" sz="2000" b="0" dirty="0" err="1" smtClean="0"/>
              <a:t>berinteraksi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langsung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manusia</a:t>
            </a:r>
            <a:endParaRPr lang="en-US" sz="2000" dirty="0" smtClean="0"/>
          </a:p>
          <a:p>
            <a:pPr lvl="1"/>
            <a:r>
              <a:rPr lang="en-US" dirty="0" smtClean="0"/>
              <a:t>Screen, printer, keyboard</a:t>
            </a:r>
          </a:p>
          <a:p>
            <a:r>
              <a:rPr lang="en-US" sz="2000" dirty="0" smtClean="0"/>
              <a:t>Machine readable: </a:t>
            </a:r>
            <a:r>
              <a:rPr lang="en-US" sz="2000" b="0" dirty="0" err="1" smtClean="0"/>
              <a:t>bekerja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tanpa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campur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tangan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manusia</a:t>
            </a:r>
            <a:endParaRPr lang="en-US" sz="2000" dirty="0" smtClean="0"/>
          </a:p>
          <a:p>
            <a:pPr lvl="1"/>
            <a:r>
              <a:rPr lang="en-US" dirty="0" smtClean="0"/>
              <a:t>Monitoring and control</a:t>
            </a:r>
          </a:p>
          <a:p>
            <a:r>
              <a:rPr lang="en-US" sz="2000" dirty="0" smtClean="0"/>
              <a:t>Communication: </a:t>
            </a:r>
            <a:r>
              <a:rPr lang="en-US" sz="2000" b="0" dirty="0" err="1" smtClean="0"/>
              <a:t>berfungsi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untuk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komunikasi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interkoneksi</a:t>
            </a:r>
            <a:endParaRPr lang="en-US" sz="2000" dirty="0" smtClean="0"/>
          </a:p>
          <a:p>
            <a:pPr lvl="1"/>
            <a:r>
              <a:rPr lang="en-US" dirty="0" smtClean="0"/>
              <a:t>Modem</a:t>
            </a:r>
          </a:p>
          <a:p>
            <a:pPr lvl="1"/>
            <a:r>
              <a:rPr lang="en-US" dirty="0" smtClean="0"/>
              <a:t>Network Interface Card (</a:t>
            </a:r>
            <a:r>
              <a:rPr lang="en-US" dirty="0" err="1" smtClean="0"/>
              <a:t>NIC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id-ID" b="0" dirty="0"/>
          </a:p>
        </p:txBody>
      </p:sp>
    </p:spTree>
    <p:extLst>
      <p:ext uri="{BB962C8B-B14F-4D97-AF65-F5344CB8AC3E}">
        <p14:creationId xmlns:p14="http://schemas.microsoft.com/office/powerpoint/2010/main" val="24059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Peripheral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t="21777" r="17647" b="36266"/>
          <a:stretch>
            <a:fillRect/>
          </a:stretch>
        </p:blipFill>
        <p:spPr bwMode="auto">
          <a:xfrm>
            <a:off x="2567608" y="1340768"/>
            <a:ext cx="6336704" cy="530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02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r>
              <a:rPr lang="en-US" dirty="0" smtClean="0"/>
              <a:t> I/O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&amp; Timing</a:t>
            </a:r>
          </a:p>
          <a:p>
            <a:r>
              <a:rPr lang="en-US" dirty="0"/>
              <a:t>CPU Communication</a:t>
            </a:r>
          </a:p>
          <a:p>
            <a:r>
              <a:rPr lang="en-US" dirty="0"/>
              <a:t>Device Communication</a:t>
            </a:r>
          </a:p>
          <a:p>
            <a:r>
              <a:rPr lang="en-US" dirty="0"/>
              <a:t>Data Buffering</a:t>
            </a:r>
          </a:p>
          <a:p>
            <a:r>
              <a:rPr lang="en-US" dirty="0"/>
              <a:t>Error Detection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2620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I/O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checks I/O module device status</a:t>
            </a:r>
          </a:p>
          <a:p>
            <a:r>
              <a:rPr lang="en-US" dirty="0"/>
              <a:t>I/O module returns status</a:t>
            </a:r>
          </a:p>
          <a:p>
            <a:r>
              <a:rPr lang="en-US" dirty="0"/>
              <a:t>If ready, CPU requests data transfer</a:t>
            </a:r>
          </a:p>
          <a:p>
            <a:r>
              <a:rPr lang="en-US" dirty="0"/>
              <a:t>I/O module gets data from device</a:t>
            </a:r>
          </a:p>
          <a:p>
            <a:r>
              <a:rPr lang="en-US" dirty="0"/>
              <a:t>I/O module transfers data to CPU</a:t>
            </a:r>
          </a:p>
          <a:p>
            <a:r>
              <a:rPr lang="en-US" dirty="0"/>
              <a:t>Variations for output, DMA, etc.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0379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</a:t>
            </a:r>
            <a:r>
              <a:rPr lang="en-US" dirty="0" err="1" smtClean="0"/>
              <a:t>dari</a:t>
            </a:r>
            <a:r>
              <a:rPr lang="en-US" dirty="0" smtClean="0"/>
              <a:t> I/O Module</a:t>
            </a:r>
            <a:endParaRPr lang="en-US" dirty="0"/>
          </a:p>
        </p:txBody>
      </p:sp>
      <p:pic>
        <p:nvPicPr>
          <p:cNvPr id="4" name="Picture 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13445" r="9837" b="23286"/>
          <a:stretch>
            <a:fillRect/>
          </a:stretch>
        </p:blipFill>
        <p:spPr bwMode="auto">
          <a:xfrm>
            <a:off x="1631504" y="1412776"/>
            <a:ext cx="8712968" cy="515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90098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6250</TotalTime>
  <Words>407</Words>
  <Application>Microsoft Office PowerPoint</Application>
  <PresentationFormat>Custom</PresentationFormat>
  <Paragraphs>91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powerpoint-template-apr7</vt:lpstr>
      <vt:lpstr>3_Custom Design</vt:lpstr>
      <vt:lpstr>Image</vt:lpstr>
      <vt:lpstr>FAKULTAS TEKNOLOGI INFORMASI</vt:lpstr>
      <vt:lpstr>INPUT - OUTPUT</vt:lpstr>
      <vt:lpstr>Tujuan Pembelajaran</vt:lpstr>
      <vt:lpstr>Generic Model dari I/O Module</vt:lpstr>
      <vt:lpstr>Peripheral</vt:lpstr>
      <vt:lpstr>Diagram Umum dari Peripheral</vt:lpstr>
      <vt:lpstr>Fungsi dan Kegunaan I/O Module</vt:lpstr>
      <vt:lpstr>Cara Kerja I/O Module</vt:lpstr>
      <vt:lpstr>Diagram dari I/O Module</vt:lpstr>
      <vt:lpstr>Teknik Penanganan I/O</vt:lpstr>
      <vt:lpstr>Teknik Programmed I/O</vt:lpstr>
      <vt:lpstr>Teknik Interrupt Driven I/O</vt:lpstr>
      <vt:lpstr>Cara Kerja Interrupt Driven I/O</vt:lpstr>
      <vt:lpstr>Flowchart Proses Interupsi</vt:lpstr>
      <vt:lpstr>Proses Interupsi dilihat dari sisi CPU</vt:lpstr>
      <vt:lpstr>Modul Interupsi</vt:lpstr>
      <vt:lpstr>Modul Interupsi</vt:lpstr>
      <vt:lpstr>Multiple Interrupt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Lenovo</cp:lastModifiedBy>
  <cp:revision>384</cp:revision>
  <dcterms:created xsi:type="dcterms:W3CDTF">2011-05-21T14:11:58Z</dcterms:created>
  <dcterms:modified xsi:type="dcterms:W3CDTF">2020-06-30T16:49:30Z</dcterms:modified>
</cp:coreProperties>
</file>