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693400" cy="7556500"/>
  <p:notesSz cx="106934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256" y="1595263"/>
            <a:ext cx="7742854" cy="3668705"/>
          </a:xfrm>
        </p:spPr>
        <p:txBody>
          <a:bodyPr anchor="b"/>
          <a:lstStyle>
            <a:lvl1pPr>
              <a:defRPr sz="79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3256" y="5263965"/>
            <a:ext cx="7742854" cy="949157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17672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5289536"/>
            <a:ext cx="7742853" cy="624461"/>
          </a:xfrm>
        </p:spPr>
        <p:txBody>
          <a:bodyPr anchor="b">
            <a:normAutofit/>
          </a:bodyPr>
          <a:lstStyle>
            <a:lvl1pPr algn="l">
              <a:defRPr sz="264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3256" y="755650"/>
            <a:ext cx="7742854" cy="4011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7" y="5913997"/>
            <a:ext cx="7742852" cy="543997"/>
          </a:xfrm>
        </p:spPr>
        <p:txBody>
          <a:bodyPr>
            <a:normAutofit/>
          </a:bodyPr>
          <a:lstStyle>
            <a:lvl1pPr marL="0" indent="0">
              <a:buNone/>
              <a:defRPr sz="1322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20119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6" y="1595261"/>
            <a:ext cx="7742854" cy="2182989"/>
          </a:xfrm>
        </p:spPr>
        <p:txBody>
          <a:bodyPr/>
          <a:lstStyle>
            <a:lvl1pPr>
              <a:defRPr sz="52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030134"/>
            <a:ext cx="7742854" cy="2602794"/>
          </a:xfrm>
        </p:spPr>
        <p:txBody>
          <a:bodyPr anchor="ctr">
            <a:normAutofit/>
          </a:bodyPr>
          <a:lstStyle>
            <a:lvl1pPr marL="0" indent="0">
              <a:buNone/>
              <a:defRPr sz="198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414282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593" y="1595261"/>
            <a:ext cx="7017893" cy="2560014"/>
          </a:xfrm>
        </p:spPr>
        <p:txBody>
          <a:bodyPr/>
          <a:lstStyle>
            <a:lvl1pPr>
              <a:defRPr sz="52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93563" y="4155275"/>
            <a:ext cx="6386522" cy="3770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6" y="4793780"/>
            <a:ext cx="7742854" cy="1847144"/>
          </a:xfrm>
        </p:spPr>
        <p:txBody>
          <a:bodyPr anchor="ctr">
            <a:normAutofit/>
          </a:bodyPr>
          <a:lstStyle>
            <a:lvl1pPr marL="0" indent="0">
              <a:buNone/>
              <a:defRPr sz="198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  <p:sp>
        <p:nvSpPr>
          <p:cNvPr id="12" name="TextBox 11"/>
          <p:cNvSpPr txBox="1"/>
          <p:nvPr/>
        </p:nvSpPr>
        <p:spPr>
          <a:xfrm>
            <a:off x="788086" y="1070177"/>
            <a:ext cx="703527" cy="216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85749" y="2880007"/>
            <a:ext cx="703527" cy="216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483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3442407"/>
            <a:ext cx="7742855" cy="1821559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63966"/>
            <a:ext cx="7742854" cy="948033"/>
          </a:xfrm>
        </p:spPr>
        <p:txBody>
          <a:bodyPr anchor="t"/>
          <a:lstStyle>
            <a:lvl1pPr marL="0" indent="0" algn="l">
              <a:buNone/>
              <a:defRPr sz="2204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416286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293" y="2182989"/>
            <a:ext cx="2585320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72414" y="2938639"/>
            <a:ext cx="2568198" cy="395491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7181" y="2182989"/>
            <a:ext cx="2575998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97922" y="2938639"/>
            <a:ext cx="2585257" cy="395491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2182989"/>
            <a:ext cx="2572378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250583" y="2938639"/>
            <a:ext cx="2572378" cy="395491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8988" y="2350911"/>
            <a:ext cx="0" cy="436597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8043" y="2350911"/>
            <a:ext cx="0" cy="43709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414087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14" y="4683916"/>
            <a:ext cx="2579341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72414" y="2434872"/>
            <a:ext cx="2579341" cy="16792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72414" y="5318873"/>
            <a:ext cx="2579341" cy="72632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2196" y="4683916"/>
            <a:ext cx="2570984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12194" y="2434872"/>
            <a:ext cx="2570984" cy="16792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008" y="5318872"/>
            <a:ext cx="2574389" cy="72632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50583" y="4683916"/>
            <a:ext cx="2572378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250582" y="2434872"/>
            <a:ext cx="2572378" cy="16792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50476" y="5318870"/>
            <a:ext cx="2575784" cy="726329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68988" y="2350911"/>
            <a:ext cx="0" cy="436597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08043" y="2350911"/>
            <a:ext cx="0" cy="437091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69958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3813762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5385" y="474032"/>
            <a:ext cx="1537577" cy="6419527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2414" y="851958"/>
            <a:ext cx="6512416" cy="604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76332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410925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8" y="3153208"/>
            <a:ext cx="7742853" cy="2110759"/>
          </a:xfrm>
        </p:spPr>
        <p:txBody>
          <a:bodyPr anchor="b"/>
          <a:lstStyle>
            <a:lvl1pPr algn="l">
              <a:defRPr sz="440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56" y="5263966"/>
            <a:ext cx="7742854" cy="948033"/>
          </a:xfrm>
        </p:spPr>
        <p:txBody>
          <a:bodyPr anchor="t"/>
          <a:lstStyle>
            <a:lvl1pPr marL="0" indent="0" algn="l">
              <a:buNone/>
              <a:defRPr sz="2204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1718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50" y="2270450"/>
            <a:ext cx="3856960" cy="4623109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0755" y="2265510"/>
            <a:ext cx="3856962" cy="4628048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6944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099028"/>
            <a:ext cx="3856959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7950" y="2770717"/>
            <a:ext cx="3856960" cy="4122841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0756" y="2099028"/>
            <a:ext cx="3856960" cy="634955"/>
          </a:xfrm>
        </p:spPr>
        <p:txBody>
          <a:bodyPr anchor="b">
            <a:noAutofit/>
          </a:bodyPr>
          <a:lstStyle>
            <a:lvl1pPr marL="0" indent="0">
              <a:buNone/>
              <a:defRPr sz="2645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0756" y="2770717"/>
            <a:ext cx="3856960" cy="4122841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3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138965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305979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425143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55" y="1595261"/>
            <a:ext cx="2983793" cy="1595261"/>
          </a:xfrm>
        </p:spPr>
        <p:txBody>
          <a:bodyPr anchor="b"/>
          <a:lstStyle>
            <a:lvl1pPr algn="l">
              <a:defRPr sz="2645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601" y="1595261"/>
            <a:ext cx="4558510" cy="5037667"/>
          </a:xfrm>
        </p:spPr>
        <p:txBody>
          <a:bodyPr anchor="ctr">
            <a:normAutofit/>
          </a:bodyPr>
          <a:lstStyle>
            <a:lvl1pPr>
              <a:defRPr sz="2204"/>
            </a:lvl1pPr>
            <a:lvl2pPr>
              <a:defRPr sz="1983"/>
            </a:lvl2pPr>
            <a:lvl3pPr>
              <a:defRPr sz="1763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3448005"/>
            <a:ext cx="2983793" cy="3190521"/>
          </a:xfrm>
        </p:spPr>
        <p:txBody>
          <a:bodyPr/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31187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37" y="2043045"/>
            <a:ext cx="4468066" cy="1735205"/>
          </a:xfrm>
        </p:spPr>
        <p:txBody>
          <a:bodyPr anchor="b">
            <a:normAutofit/>
          </a:bodyPr>
          <a:lstStyle>
            <a:lvl1pPr algn="l">
              <a:defRPr sz="39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919" y="1259417"/>
            <a:ext cx="2807748" cy="5037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255" y="4030133"/>
            <a:ext cx="4461112" cy="1511300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02712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366836" y="1847145"/>
            <a:ext cx="3297132" cy="310656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653942" y="-503767"/>
            <a:ext cx="1871345" cy="1763183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366836" y="6716889"/>
            <a:ext cx="1158452" cy="109149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80081" y="2938639"/>
            <a:ext cx="4901142" cy="461786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82086" y="3190522"/>
            <a:ext cx="2762462" cy="260279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9058100" y="0"/>
            <a:ext cx="802005" cy="121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841" y="498828"/>
            <a:ext cx="8250875" cy="1543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49" y="2262020"/>
            <a:ext cx="7848906" cy="4622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798453" y="2007307"/>
            <a:ext cx="1091493" cy="2674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19986" y="3588024"/>
            <a:ext cx="4252922" cy="267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2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12700">
              <a:lnSpc>
                <a:spcPts val="1555"/>
              </a:lnSpc>
            </a:pPr>
            <a:r>
              <a:rPr lang="en-US" spc="5"/>
              <a:t>created</a:t>
            </a:r>
            <a:r>
              <a:rPr lang="en-US"/>
              <a:t> </a:t>
            </a:r>
            <a:r>
              <a:rPr lang="en-US" spc="5"/>
              <a:t>by</a:t>
            </a:r>
            <a:r>
              <a:rPr lang="en-US" spc="-25"/>
              <a:t> </a:t>
            </a:r>
            <a:r>
              <a:rPr lang="en-US" spc="5"/>
              <a:t>PENS's</a:t>
            </a:r>
            <a:r>
              <a:rPr lang="en-US"/>
              <a:t> </a:t>
            </a:r>
            <a:r>
              <a:rPr lang="en-US" spc="5"/>
              <a:t>lecturer</a:t>
            </a:r>
            <a:endParaRPr lang="en-US" spc="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9082410" y="325858"/>
            <a:ext cx="735362" cy="845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6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555"/>
              </a:lnSpc>
            </a:pPr>
            <a:fld id="{81D60167-4931-47E6-BA6A-407CBD079E47}" type="slidenum">
              <a:rPr lang="en-US" spc="10" smtClean="0"/>
              <a:t>‹#›</a:t>
            </a:fld>
            <a:endParaRPr lang="en-US" spc="10" dirty="0"/>
          </a:p>
        </p:txBody>
      </p:sp>
    </p:spTree>
    <p:extLst>
      <p:ext uri="{BB962C8B-B14F-4D97-AF65-F5344CB8AC3E}">
        <p14:creationId xmlns:p14="http://schemas.microsoft.com/office/powerpoint/2010/main" val="2696834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503796" rtl="0" eaLnBrk="1" latinLnBrk="0" hangingPunct="1">
        <a:spcBef>
          <a:spcPct val="0"/>
        </a:spcBef>
        <a:buNone/>
        <a:defRPr sz="4628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848" indent="-377848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204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670" indent="-314873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83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494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6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290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087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0884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4680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8478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2274" indent="-251899" algn="l" defTabSz="503796" rtl="0" eaLnBrk="1" latinLnBrk="0" hangingPunct="1">
        <a:spcBef>
          <a:spcPts val="1102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96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94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90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89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85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83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79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77" algn="l" defTabSz="503796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251" y="0"/>
            <a:ext cx="10075164" cy="75559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9251" y="21335"/>
            <a:ext cx="10067925" cy="7534909"/>
            <a:chOff x="309251" y="21335"/>
            <a:chExt cx="10067925" cy="753490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251" y="21335"/>
              <a:ext cx="10067545" cy="7534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7063" y="6906767"/>
              <a:ext cx="3189733" cy="6492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4826" y="6649210"/>
              <a:ext cx="5573040" cy="9067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89449" y="6649212"/>
              <a:ext cx="3872229" cy="906780"/>
            </a:xfrm>
            <a:custGeom>
              <a:avLst/>
              <a:gdLst/>
              <a:ahLst/>
              <a:cxnLst/>
              <a:rect l="l" t="t" r="r" b="b"/>
              <a:pathLst>
                <a:path w="3872229" h="906779">
                  <a:moveTo>
                    <a:pt x="326136" y="128016"/>
                  </a:moveTo>
                  <a:lnTo>
                    <a:pt x="283464" y="117348"/>
                  </a:lnTo>
                  <a:lnTo>
                    <a:pt x="64008" y="0"/>
                  </a:lnTo>
                  <a:lnTo>
                    <a:pt x="94488" y="35052"/>
                  </a:lnTo>
                  <a:lnTo>
                    <a:pt x="42672" y="57912"/>
                  </a:lnTo>
                  <a:lnTo>
                    <a:pt x="32004" y="128016"/>
                  </a:lnTo>
                  <a:lnTo>
                    <a:pt x="74676" y="222504"/>
                  </a:lnTo>
                  <a:lnTo>
                    <a:pt x="83820" y="316992"/>
                  </a:lnTo>
                  <a:lnTo>
                    <a:pt x="0" y="690372"/>
                  </a:lnTo>
                  <a:lnTo>
                    <a:pt x="94488" y="455676"/>
                  </a:lnTo>
                  <a:lnTo>
                    <a:pt x="147828" y="422148"/>
                  </a:lnTo>
                  <a:lnTo>
                    <a:pt x="220980" y="245364"/>
                  </a:lnTo>
                  <a:lnTo>
                    <a:pt x="252984" y="234696"/>
                  </a:lnTo>
                  <a:lnTo>
                    <a:pt x="252984" y="175260"/>
                  </a:lnTo>
                  <a:lnTo>
                    <a:pt x="326136" y="128016"/>
                  </a:lnTo>
                  <a:close/>
                </a:path>
                <a:path w="3872229" h="906779">
                  <a:moveTo>
                    <a:pt x="1278636" y="309372"/>
                  </a:moveTo>
                  <a:lnTo>
                    <a:pt x="1057656" y="339852"/>
                  </a:lnTo>
                  <a:lnTo>
                    <a:pt x="775716" y="271272"/>
                  </a:lnTo>
                  <a:lnTo>
                    <a:pt x="649224" y="176784"/>
                  </a:lnTo>
                  <a:lnTo>
                    <a:pt x="638556" y="198120"/>
                  </a:lnTo>
                  <a:lnTo>
                    <a:pt x="618744" y="245364"/>
                  </a:lnTo>
                  <a:lnTo>
                    <a:pt x="722376" y="387096"/>
                  </a:lnTo>
                  <a:lnTo>
                    <a:pt x="1159764" y="650748"/>
                  </a:lnTo>
                  <a:lnTo>
                    <a:pt x="1124712" y="419100"/>
                  </a:lnTo>
                  <a:lnTo>
                    <a:pt x="1278636" y="309372"/>
                  </a:lnTo>
                  <a:close/>
                </a:path>
                <a:path w="3872229" h="906779">
                  <a:moveTo>
                    <a:pt x="1935480" y="257556"/>
                  </a:moveTo>
                  <a:lnTo>
                    <a:pt x="1885188" y="175260"/>
                  </a:lnTo>
                  <a:lnTo>
                    <a:pt x="1924812" y="129540"/>
                  </a:lnTo>
                  <a:lnTo>
                    <a:pt x="1863852" y="129540"/>
                  </a:lnTo>
                  <a:lnTo>
                    <a:pt x="1664208" y="129540"/>
                  </a:lnTo>
                  <a:lnTo>
                    <a:pt x="1674876" y="140208"/>
                  </a:lnTo>
                  <a:lnTo>
                    <a:pt x="1674876" y="164592"/>
                  </a:lnTo>
                  <a:lnTo>
                    <a:pt x="1664208" y="175260"/>
                  </a:lnTo>
                  <a:lnTo>
                    <a:pt x="1799844" y="246888"/>
                  </a:lnTo>
                  <a:lnTo>
                    <a:pt x="1831848" y="211836"/>
                  </a:lnTo>
                  <a:lnTo>
                    <a:pt x="1935480" y="257556"/>
                  </a:lnTo>
                  <a:close/>
                </a:path>
                <a:path w="3872229" h="906779">
                  <a:moveTo>
                    <a:pt x="3871912" y="906780"/>
                  </a:moveTo>
                  <a:lnTo>
                    <a:pt x="3672840" y="839724"/>
                  </a:lnTo>
                  <a:lnTo>
                    <a:pt x="3336036" y="664464"/>
                  </a:lnTo>
                  <a:lnTo>
                    <a:pt x="3089148" y="658368"/>
                  </a:lnTo>
                  <a:lnTo>
                    <a:pt x="2714244" y="446532"/>
                  </a:lnTo>
                  <a:lnTo>
                    <a:pt x="2446020" y="126492"/>
                  </a:lnTo>
                  <a:lnTo>
                    <a:pt x="2223516" y="12192"/>
                  </a:lnTo>
                  <a:lnTo>
                    <a:pt x="2261616" y="56388"/>
                  </a:lnTo>
                  <a:lnTo>
                    <a:pt x="2223516" y="124968"/>
                  </a:lnTo>
                  <a:lnTo>
                    <a:pt x="2261616" y="192468"/>
                  </a:lnTo>
                  <a:lnTo>
                    <a:pt x="2276856" y="219456"/>
                  </a:lnTo>
                  <a:lnTo>
                    <a:pt x="2354580" y="437388"/>
                  </a:lnTo>
                  <a:lnTo>
                    <a:pt x="2302764" y="749808"/>
                  </a:lnTo>
                  <a:lnTo>
                    <a:pt x="2354580" y="718667"/>
                  </a:lnTo>
                  <a:lnTo>
                    <a:pt x="2574036" y="586740"/>
                  </a:lnTo>
                  <a:lnTo>
                    <a:pt x="3205696" y="906780"/>
                  </a:lnTo>
                  <a:lnTo>
                    <a:pt x="3871912" y="90678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5699" y="6766559"/>
              <a:ext cx="73153" cy="1402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9251" y="6649210"/>
              <a:ext cx="6751537" cy="9067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387480" y="474980"/>
            <a:ext cx="6000115" cy="20408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algn="ctr">
              <a:lnSpc>
                <a:spcPct val="100200"/>
              </a:lnSpc>
              <a:spcBef>
                <a:spcPts val="90"/>
              </a:spcBef>
            </a:pPr>
            <a:r>
              <a:rPr dirty="0"/>
              <a:t>Reduced Instruction </a:t>
            </a:r>
            <a:r>
              <a:rPr spc="-5" dirty="0"/>
              <a:t>Set </a:t>
            </a:r>
            <a:r>
              <a:rPr spc="-1215" dirty="0"/>
              <a:t> </a:t>
            </a:r>
            <a:r>
              <a:rPr dirty="0"/>
              <a:t>Computer(RISC) </a:t>
            </a:r>
            <a:r>
              <a:rPr spc="5" dirty="0"/>
              <a:t> </a:t>
            </a:r>
            <a:r>
              <a:rPr dirty="0" err="1"/>
              <a:t>Pertemuan</a:t>
            </a:r>
            <a:r>
              <a:rPr spc="-5" dirty="0"/>
              <a:t> 1</a:t>
            </a:r>
            <a:r>
              <a:rPr lang="en-US" spc="-5" dirty="0"/>
              <a:t>0</a:t>
            </a:r>
            <a:endParaRPr spc="-5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pc="5" dirty="0"/>
              <a:t>created</a:t>
            </a:r>
            <a:r>
              <a:rPr dirty="0"/>
              <a:t> </a:t>
            </a:r>
            <a:r>
              <a:rPr spc="5" dirty="0"/>
              <a:t>by</a:t>
            </a:r>
            <a:r>
              <a:rPr spc="-25" dirty="0"/>
              <a:t> </a:t>
            </a:r>
            <a:r>
              <a:rPr spc="5" dirty="0"/>
              <a:t>PENS's</a:t>
            </a:r>
            <a:r>
              <a:rPr dirty="0"/>
              <a:t> </a:t>
            </a:r>
            <a:r>
              <a:rPr spc="5" dirty="0"/>
              <a:t>lecturer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1</a:t>
            </a:fld>
            <a:endParaRPr spc="10" dirty="0"/>
          </a:p>
        </p:txBody>
      </p:sp>
      <p:sp>
        <p:nvSpPr>
          <p:cNvPr id="17" name="object 17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0121" y="252474"/>
            <a:ext cx="323024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60" dirty="0"/>
              <a:t>Kesimpulan</a:t>
            </a:r>
            <a:r>
              <a:rPr sz="3500" spc="-35" dirty="0"/>
              <a:t> </a:t>
            </a:r>
            <a:r>
              <a:rPr sz="3500" dirty="0"/>
              <a:t>(2)</a:t>
            </a:r>
            <a:endParaRPr sz="3500"/>
          </a:p>
        </p:txBody>
      </p:sp>
      <p:sp>
        <p:nvSpPr>
          <p:cNvPr id="15" name="object 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90525" algn="just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konvergensinya</a:t>
            </a:r>
            <a:r>
              <a:rPr spc="-5" dirty="0"/>
              <a:t> </a:t>
            </a:r>
            <a:r>
              <a:rPr spc="10" dirty="0"/>
              <a:t>teknologi.</a:t>
            </a:r>
          </a:p>
          <a:p>
            <a:pPr marL="390525" marR="6985" indent="-378460" algn="just">
              <a:lnSpc>
                <a:spcPct val="80800"/>
              </a:lnSpc>
              <a:spcBef>
                <a:spcPts val="750"/>
              </a:spcBef>
              <a:buClr>
                <a:srgbClr val="E3E3FF"/>
              </a:buClr>
              <a:buChar char="•"/>
              <a:tabLst>
                <a:tab pos="391160" algn="l"/>
              </a:tabLst>
            </a:pPr>
            <a:r>
              <a:rPr spc="15" dirty="0"/>
              <a:t>Dengan</a:t>
            </a:r>
            <a:r>
              <a:rPr spc="20" dirty="0"/>
              <a:t> </a:t>
            </a:r>
            <a:r>
              <a:rPr spc="15" dirty="0"/>
              <a:t>semakin</a:t>
            </a:r>
            <a:r>
              <a:rPr spc="20" dirty="0"/>
              <a:t> </a:t>
            </a:r>
            <a:r>
              <a:rPr spc="15" dirty="0"/>
              <a:t>bertambahnya</a:t>
            </a:r>
            <a:r>
              <a:rPr spc="20" dirty="0"/>
              <a:t> </a:t>
            </a:r>
            <a:r>
              <a:rPr spc="15" dirty="0"/>
              <a:t>kerapatan </a:t>
            </a:r>
            <a:r>
              <a:rPr spc="-835" dirty="0"/>
              <a:t> </a:t>
            </a:r>
            <a:r>
              <a:rPr spc="15" dirty="0"/>
              <a:t>keeping dan </a:t>
            </a:r>
            <a:r>
              <a:rPr spc="20" dirty="0"/>
              <a:t>semakin </a:t>
            </a:r>
            <a:r>
              <a:rPr spc="15" dirty="0"/>
              <a:t>cepatnya perangkat keras, </a:t>
            </a:r>
            <a:r>
              <a:rPr spc="-835" dirty="0"/>
              <a:t> </a:t>
            </a:r>
            <a:r>
              <a:rPr spc="20" dirty="0"/>
              <a:t>maka</a:t>
            </a:r>
            <a:r>
              <a:rPr spc="-10" dirty="0"/>
              <a:t> </a:t>
            </a:r>
            <a:r>
              <a:rPr spc="15" dirty="0"/>
              <a:t>system</a:t>
            </a:r>
            <a:r>
              <a:rPr spc="-5" dirty="0"/>
              <a:t> </a:t>
            </a:r>
            <a:r>
              <a:rPr spc="20" dirty="0"/>
              <a:t>RISC</a:t>
            </a:r>
            <a:r>
              <a:rPr dirty="0"/>
              <a:t> </a:t>
            </a:r>
            <a:r>
              <a:rPr spc="15" dirty="0"/>
              <a:t>menjadi</a:t>
            </a:r>
            <a:r>
              <a:rPr spc="-5" dirty="0"/>
              <a:t> </a:t>
            </a:r>
            <a:r>
              <a:rPr spc="20" dirty="0"/>
              <a:t>semakin</a:t>
            </a:r>
            <a:r>
              <a:rPr spc="-10" dirty="0"/>
              <a:t> </a:t>
            </a:r>
            <a:r>
              <a:rPr spc="20" dirty="0"/>
              <a:t>kompleks.</a:t>
            </a:r>
          </a:p>
          <a:p>
            <a:pPr marL="390525" marR="5080" indent="-378460" algn="just">
              <a:lnSpc>
                <a:spcPct val="80900"/>
              </a:lnSpc>
              <a:spcBef>
                <a:spcPts val="745"/>
              </a:spcBef>
              <a:buClr>
                <a:srgbClr val="E3E3FF"/>
              </a:buClr>
              <a:buChar char="•"/>
              <a:tabLst>
                <a:tab pos="391160" algn="l"/>
              </a:tabLst>
            </a:pPr>
            <a:r>
              <a:rPr spc="15" dirty="0"/>
              <a:t>Bersamaan</a:t>
            </a:r>
            <a:r>
              <a:rPr spc="20" dirty="0"/>
              <a:t> dengan</a:t>
            </a:r>
            <a:r>
              <a:rPr spc="25" dirty="0"/>
              <a:t> </a:t>
            </a:r>
            <a:r>
              <a:rPr spc="15" dirty="0"/>
              <a:t>hal</a:t>
            </a:r>
            <a:r>
              <a:rPr spc="20" dirty="0"/>
              <a:t> </a:t>
            </a:r>
            <a:r>
              <a:rPr spc="5" dirty="0"/>
              <a:t>itu,</a:t>
            </a:r>
            <a:r>
              <a:rPr spc="10" dirty="0"/>
              <a:t> untuk</a:t>
            </a:r>
            <a:r>
              <a:rPr spc="15" dirty="0"/>
              <a:t> </a:t>
            </a:r>
            <a:r>
              <a:rPr spc="20" dirty="0"/>
              <a:t>mencapai </a:t>
            </a:r>
            <a:r>
              <a:rPr spc="25" dirty="0"/>
              <a:t> </a:t>
            </a:r>
            <a:r>
              <a:rPr spc="15" dirty="0"/>
              <a:t>kinerja yang maksimum, rancangan </a:t>
            </a:r>
            <a:r>
              <a:rPr spc="20" dirty="0"/>
              <a:t>CISC </a:t>
            </a:r>
            <a:r>
              <a:rPr spc="10" dirty="0"/>
              <a:t>telah </a:t>
            </a:r>
            <a:r>
              <a:rPr spc="15" dirty="0"/>
              <a:t> </a:t>
            </a:r>
            <a:r>
              <a:rPr spc="10" dirty="0"/>
              <a:t>difokuskan</a:t>
            </a:r>
            <a:r>
              <a:rPr spc="15" dirty="0"/>
              <a:t> terhadap</a:t>
            </a:r>
            <a:r>
              <a:rPr spc="20" dirty="0"/>
              <a:t> masalah-masalah </a:t>
            </a:r>
            <a:r>
              <a:rPr spc="25" dirty="0"/>
              <a:t> </a:t>
            </a:r>
            <a:r>
              <a:rPr spc="10" dirty="0"/>
              <a:t>tradisional </a:t>
            </a:r>
            <a:r>
              <a:rPr spc="15" dirty="0"/>
              <a:t>yang berkaitan dengan RISC, </a:t>
            </a:r>
            <a:r>
              <a:rPr spc="10" dirty="0"/>
              <a:t>seperti </a:t>
            </a:r>
            <a:r>
              <a:rPr spc="15" dirty="0"/>
              <a:t> misalnya</a:t>
            </a:r>
            <a:r>
              <a:rPr spc="20" dirty="0"/>
              <a:t> </a:t>
            </a:r>
            <a:r>
              <a:rPr spc="15" dirty="0"/>
              <a:t>pertambahan jumlah </a:t>
            </a:r>
            <a:r>
              <a:rPr spc="10" dirty="0"/>
              <a:t>register</a:t>
            </a:r>
            <a:r>
              <a:rPr spc="15" dirty="0"/>
              <a:t> general </a:t>
            </a:r>
            <a:r>
              <a:rPr spc="20" dirty="0"/>
              <a:t> </a:t>
            </a:r>
            <a:r>
              <a:rPr spc="15" dirty="0"/>
              <a:t>purpose</a:t>
            </a:r>
            <a:r>
              <a:rPr spc="20" dirty="0"/>
              <a:t> dan</a:t>
            </a:r>
            <a:r>
              <a:rPr spc="25" dirty="0"/>
              <a:t> </a:t>
            </a:r>
            <a:r>
              <a:rPr spc="15" dirty="0"/>
              <a:t>penekanan</a:t>
            </a:r>
            <a:r>
              <a:rPr spc="20" dirty="0"/>
              <a:t> pada</a:t>
            </a:r>
            <a:r>
              <a:rPr spc="25" dirty="0"/>
              <a:t> </a:t>
            </a:r>
            <a:r>
              <a:rPr spc="15" dirty="0"/>
              <a:t>rancangan </a:t>
            </a:r>
            <a:r>
              <a:rPr spc="-835" dirty="0"/>
              <a:t> </a:t>
            </a:r>
            <a:r>
              <a:rPr spc="10" dirty="0"/>
              <a:t>pipeline instruksi.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10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1279531" y="1585976"/>
            <a:ext cx="6342380" cy="49593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22245" algn="l"/>
                <a:tab pos="4627245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disebabkan</a:t>
            </a:r>
            <a:r>
              <a:rPr sz="3050" spc="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karena</a:t>
            </a:r>
            <a:r>
              <a:rPr sz="3050" spc="1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terjadinya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579" y="1209547"/>
            <a:ext cx="8885555" cy="871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77825" marR="5080" indent="-377825" algn="r">
              <a:lnSpc>
                <a:spcPts val="3310"/>
              </a:lnSpc>
              <a:spcBef>
                <a:spcPts val="135"/>
              </a:spcBef>
              <a:buClr>
                <a:srgbClr val="E3E3FF"/>
              </a:buClr>
              <a:buChar char="•"/>
              <a:tabLst>
                <a:tab pos="377825" algn="l"/>
                <a:tab pos="378460" algn="l"/>
                <a:tab pos="3384550" algn="l"/>
                <a:tab pos="5648960" algn="l"/>
                <a:tab pos="6927215" algn="l"/>
                <a:tab pos="7924800" algn="l"/>
              </a:tabLst>
            </a:pP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Pe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rk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050" spc="3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ba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3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on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v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rs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3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3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30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IS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endParaRPr sz="3050">
              <a:latin typeface="Arial MT"/>
              <a:cs typeface="Arial MT"/>
            </a:endParaRPr>
          </a:p>
          <a:p>
            <a:pPr marR="5080" algn="r">
              <a:lnSpc>
                <a:spcPts val="3310"/>
              </a:lnSpc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semakin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20" dirty="0"/>
              <a:t>Pertanyaan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11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1094944"/>
            <a:ext cx="8554720" cy="539178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390525" indent="-378460">
              <a:lnSpc>
                <a:spcPct val="100000"/>
              </a:lnSpc>
              <a:spcBef>
                <a:spcPts val="95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Sebutkan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ciri-ciri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operasi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!</a:t>
            </a:r>
            <a:endParaRPr sz="3500" dirty="0">
              <a:latin typeface="Arial MT"/>
              <a:cs typeface="Arial MT"/>
            </a:endParaRPr>
          </a:p>
          <a:p>
            <a:pPr marL="390525" marR="109855" indent="-378460">
              <a:lnSpc>
                <a:spcPct val="100899"/>
              </a:lnSpc>
              <a:spcBef>
                <a:spcPts val="83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Mengapa program yang ada pada Mesin </a:t>
            </a:r>
            <a:r>
              <a:rPr sz="3500" spc="-9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lebih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panjang dari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mensin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 CISC</a:t>
            </a:r>
            <a:r>
              <a:rPr sz="3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!</a:t>
            </a:r>
            <a:endParaRPr sz="3500" dirty="0">
              <a:latin typeface="Arial MT"/>
              <a:cs typeface="Arial MT"/>
            </a:endParaRPr>
          </a:p>
          <a:p>
            <a:pPr marL="390525" marR="231140" indent="-378460">
              <a:lnSpc>
                <a:spcPct val="100600"/>
              </a:lnSpc>
              <a:spcBef>
                <a:spcPts val="83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Kenapa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CISC 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cenderung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menggunakan </a:t>
            </a:r>
            <a:r>
              <a:rPr sz="3500" spc="-9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instruksi sederhana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!</a:t>
            </a:r>
            <a:endParaRPr sz="3500" dirty="0">
              <a:latin typeface="Arial MT"/>
              <a:cs typeface="Arial MT"/>
            </a:endParaRPr>
          </a:p>
          <a:p>
            <a:pPr marL="390525" marR="1299210" indent="-378460">
              <a:lnSpc>
                <a:spcPct val="100600"/>
              </a:lnSpc>
              <a:spcBef>
                <a:spcPts val="85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Jelaskan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mengapa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NOOP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dapat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mengatasi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percabangan?</a:t>
            </a:r>
            <a:endParaRPr sz="3500" dirty="0">
              <a:latin typeface="Arial MT"/>
              <a:cs typeface="Arial MT"/>
            </a:endParaRPr>
          </a:p>
          <a:p>
            <a:pPr marL="390525" marR="5080" indent="-378460">
              <a:lnSpc>
                <a:spcPct val="100600"/>
              </a:lnSpc>
              <a:spcBef>
                <a:spcPts val="85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Apakah</a:t>
            </a:r>
            <a:r>
              <a:rPr sz="35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mesin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terdapat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mode </a:t>
            </a:r>
            <a:r>
              <a:rPr sz="3500" spc="-9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pengalamatan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inderect?,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mengapa?</a:t>
            </a:r>
            <a:endParaRPr sz="3500" dirty="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78408" y="517652"/>
            <a:ext cx="1735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Tujuan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55"/>
              </a:lnSpc>
            </a:pPr>
            <a:r>
              <a:rPr spc="5" dirty="0"/>
              <a:t>created</a:t>
            </a:r>
            <a:r>
              <a:rPr dirty="0"/>
              <a:t> </a:t>
            </a:r>
            <a:r>
              <a:rPr spc="5" dirty="0"/>
              <a:t>by</a:t>
            </a:r>
            <a:r>
              <a:rPr spc="-25" dirty="0"/>
              <a:t> </a:t>
            </a:r>
            <a:r>
              <a:rPr spc="5" dirty="0"/>
              <a:t>PENS's</a:t>
            </a:r>
            <a:r>
              <a:rPr dirty="0"/>
              <a:t> </a:t>
            </a:r>
            <a:r>
              <a:rPr spc="5" dirty="0"/>
              <a:t>lecturer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2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1788667"/>
            <a:ext cx="8408670" cy="367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133350" indent="-378460">
              <a:lnSpc>
                <a:spcPct val="100600"/>
              </a:lnSpc>
              <a:spcBef>
                <a:spcPts val="10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Memahami Alasan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mengapa digunakan </a:t>
            </a:r>
            <a:r>
              <a:rPr sz="3500" spc="-9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menggunakan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endParaRPr sz="3500">
              <a:latin typeface="Arial MT"/>
              <a:cs typeface="Arial MT"/>
            </a:endParaRPr>
          </a:p>
          <a:p>
            <a:pPr marL="390525" indent="-378460">
              <a:lnSpc>
                <a:spcPct val="100000"/>
              </a:lnSpc>
              <a:spcBef>
                <a:spcPts val="86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Memahami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Kareteristik</a:t>
            </a:r>
            <a:r>
              <a:rPr sz="35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endParaRPr sz="3500">
              <a:latin typeface="Arial MT"/>
              <a:cs typeface="Arial MT"/>
            </a:endParaRPr>
          </a:p>
          <a:p>
            <a:pPr marL="390525" indent="-378460">
              <a:lnSpc>
                <a:spcPct val="100000"/>
              </a:lnSpc>
              <a:spcBef>
                <a:spcPts val="87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Memahami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Ciri-ciri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r>
              <a:rPr sz="3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CISC</a:t>
            </a:r>
            <a:endParaRPr sz="3500">
              <a:latin typeface="Arial MT"/>
              <a:cs typeface="Arial MT"/>
            </a:endParaRPr>
          </a:p>
          <a:p>
            <a:pPr marL="390525" indent="-378460">
              <a:lnSpc>
                <a:spcPct val="100000"/>
              </a:lnSpc>
              <a:spcBef>
                <a:spcPts val="86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Memahami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proses</a:t>
            </a:r>
            <a:r>
              <a:rPr sz="35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pipelining</a:t>
            </a:r>
            <a:r>
              <a:rPr sz="35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endParaRPr sz="3500">
              <a:latin typeface="Arial MT"/>
              <a:cs typeface="Arial MT"/>
            </a:endParaRPr>
          </a:p>
          <a:p>
            <a:pPr marL="390525" indent="-378460">
              <a:lnSpc>
                <a:spcPct val="100000"/>
              </a:lnSpc>
              <a:spcBef>
                <a:spcPts val="86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Memahami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mesin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RISC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91352" y="517636"/>
            <a:ext cx="77108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Fase</a:t>
            </a:r>
            <a:r>
              <a:rPr spc="-10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Fase</a:t>
            </a:r>
            <a:r>
              <a:rPr spc="-10" dirty="0"/>
              <a:t> </a:t>
            </a:r>
            <a:r>
              <a:rPr dirty="0"/>
              <a:t>Operasi</a:t>
            </a:r>
            <a:r>
              <a:rPr spc="-10" dirty="0"/>
              <a:t> </a:t>
            </a:r>
            <a:r>
              <a:rPr dirty="0"/>
              <a:t>Komputer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3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1788667"/>
            <a:ext cx="8051800" cy="346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570230" indent="-378460">
              <a:lnSpc>
                <a:spcPct val="100600"/>
              </a:lnSpc>
              <a:spcBef>
                <a:spcPts val="100"/>
              </a:spcBef>
              <a:buClr>
                <a:srgbClr val="E3E3FF"/>
              </a:buClr>
              <a:buFont typeface="MS UI Gothic"/>
              <a:buChar char="➢"/>
              <a:tabLst>
                <a:tab pos="391160" algn="l"/>
              </a:tabLst>
            </a:pP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F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: instruksi fetch (pengambilan </a:t>
            </a:r>
            <a:r>
              <a:rPr sz="3500" spc="10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3500" spc="-9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register</a:t>
            </a:r>
            <a:r>
              <a:rPr sz="35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atau</a:t>
            </a:r>
            <a:r>
              <a:rPr sz="35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memori)</a:t>
            </a:r>
            <a:endParaRPr sz="3500">
              <a:latin typeface="Arial MT"/>
              <a:cs typeface="Arial MT"/>
            </a:endParaRPr>
          </a:p>
          <a:p>
            <a:pPr marL="390525" marR="98425" indent="-378460">
              <a:lnSpc>
                <a:spcPct val="100899"/>
              </a:lnSpc>
              <a:spcBef>
                <a:spcPts val="825"/>
              </a:spcBef>
              <a:buClr>
                <a:srgbClr val="E3E3FF"/>
              </a:buClr>
              <a:buFont typeface="MS UI Gothic"/>
              <a:buChar char="➢"/>
              <a:tabLst>
                <a:tab pos="391160" algn="l"/>
              </a:tabLst>
            </a:pP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E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: eksekusi (melakukan operasi pada </a:t>
            </a:r>
            <a:r>
              <a:rPr sz="3500" spc="-9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15" dirty="0">
                <a:solidFill>
                  <a:srgbClr val="FFFFFF"/>
                </a:solidFill>
                <a:latin typeface="Arial MT"/>
                <a:cs typeface="Arial MT"/>
              </a:rPr>
              <a:t>ALU)</a:t>
            </a:r>
            <a:endParaRPr sz="3500">
              <a:latin typeface="Arial MT"/>
              <a:cs typeface="Arial MT"/>
            </a:endParaRPr>
          </a:p>
          <a:p>
            <a:pPr marL="390525" marR="5080" indent="-378460">
              <a:lnSpc>
                <a:spcPct val="100600"/>
              </a:lnSpc>
              <a:spcBef>
                <a:spcPts val="840"/>
              </a:spcBef>
              <a:buClr>
                <a:srgbClr val="E3E3FF"/>
              </a:buClr>
              <a:buFont typeface="MS UI Gothic"/>
              <a:buChar char="➢"/>
              <a:tabLst>
                <a:tab pos="391160" algn="l"/>
              </a:tabLst>
            </a:pPr>
            <a:r>
              <a:rPr sz="3500" spc="20" dirty="0">
                <a:solidFill>
                  <a:srgbClr val="FFFFFF"/>
                </a:solidFill>
                <a:latin typeface="Arial MT"/>
                <a:cs typeface="Arial MT"/>
              </a:rPr>
              <a:t>M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: memori (operasi penyimpanan dari </a:t>
            </a:r>
            <a:r>
              <a:rPr sz="3500" spc="-9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register</a:t>
            </a:r>
            <a:r>
              <a:rPr sz="35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500" spc="5" dirty="0">
                <a:solidFill>
                  <a:srgbClr val="FFFFFF"/>
                </a:solidFill>
                <a:latin typeface="Arial MT"/>
                <a:cs typeface="Arial MT"/>
              </a:rPr>
              <a:t>ke memori)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83848" y="517652"/>
            <a:ext cx="61233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Operasi</a:t>
            </a:r>
            <a:r>
              <a:rPr spc="-20" dirty="0"/>
              <a:t> </a:t>
            </a:r>
            <a:r>
              <a:rPr dirty="0"/>
              <a:t>tanpa</a:t>
            </a:r>
            <a:r>
              <a:rPr spc="-25" dirty="0"/>
              <a:t> </a:t>
            </a:r>
            <a:r>
              <a:rPr spc="-5" dirty="0"/>
              <a:t>Pipelining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4</a:t>
            </a:fld>
            <a:endParaRPr spc="1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515" y="1679448"/>
              <a:ext cx="9486900" cy="20985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5347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800"/>
                  </a:lnTo>
                  <a:lnTo>
                    <a:pt x="10062972" y="7543800"/>
                  </a:lnTo>
                  <a:lnTo>
                    <a:pt x="10062972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60404" y="517652"/>
            <a:ext cx="6370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Operasi</a:t>
            </a:r>
            <a:r>
              <a:rPr spc="-20" dirty="0"/>
              <a:t> </a:t>
            </a:r>
            <a:r>
              <a:rPr spc="-5" dirty="0"/>
              <a:t>Pipelining</a:t>
            </a:r>
            <a:r>
              <a:rPr spc="-20" dirty="0"/>
              <a:t> </a:t>
            </a:r>
            <a:r>
              <a:rPr dirty="0"/>
              <a:t>2</a:t>
            </a:r>
            <a:r>
              <a:rPr spc="-15" dirty="0"/>
              <a:t> </a:t>
            </a:r>
            <a:r>
              <a:rPr dirty="0"/>
              <a:t>Arah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5</a:t>
            </a:fld>
            <a:endParaRPr spc="1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876" y="1679448"/>
              <a:ext cx="9235440" cy="20147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5347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800"/>
                  </a:lnTo>
                  <a:lnTo>
                    <a:pt x="10062972" y="7543800"/>
                  </a:lnTo>
                  <a:lnTo>
                    <a:pt x="10062972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60404" y="517652"/>
            <a:ext cx="6370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Operasi</a:t>
            </a:r>
            <a:r>
              <a:rPr spc="-20" dirty="0"/>
              <a:t> </a:t>
            </a:r>
            <a:r>
              <a:rPr spc="-5" dirty="0"/>
              <a:t>Pipelining</a:t>
            </a:r>
            <a:r>
              <a:rPr spc="-20" dirty="0"/>
              <a:t> </a:t>
            </a:r>
            <a:r>
              <a:rPr dirty="0"/>
              <a:t>3</a:t>
            </a:r>
            <a:r>
              <a:rPr spc="-15" dirty="0"/>
              <a:t> </a:t>
            </a:r>
            <a:r>
              <a:rPr dirty="0"/>
              <a:t>Arah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6</a:t>
            </a:fld>
            <a:endParaRPr spc="10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6891" y="1595628"/>
              <a:ext cx="9739884" cy="20985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5347" y="6095"/>
              <a:ext cx="10063480" cy="7543800"/>
            </a:xfrm>
            <a:custGeom>
              <a:avLst/>
              <a:gdLst/>
              <a:ahLst/>
              <a:cxnLst/>
              <a:rect l="l" t="t" r="r" b="b"/>
              <a:pathLst>
                <a:path w="10063480" h="7543800">
                  <a:moveTo>
                    <a:pt x="0" y="0"/>
                  </a:moveTo>
                  <a:lnTo>
                    <a:pt x="0" y="7543800"/>
                  </a:lnTo>
                  <a:lnTo>
                    <a:pt x="10062972" y="7543800"/>
                  </a:lnTo>
                  <a:lnTo>
                    <a:pt x="10062972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29765" y="84834"/>
            <a:ext cx="28333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60" dirty="0"/>
              <a:t>Pipelining</a:t>
            </a:r>
            <a:r>
              <a:rPr sz="3500" spc="-55" dirty="0"/>
              <a:t> </a:t>
            </a:r>
            <a:r>
              <a:rPr sz="3500" dirty="0"/>
              <a:t>(1)</a:t>
            </a:r>
            <a:endParaRPr sz="35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7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790447"/>
            <a:ext cx="8672830" cy="57626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390525" marR="5080" indent="-378460">
              <a:lnSpc>
                <a:spcPts val="2960"/>
              </a:lnSpc>
              <a:spcBef>
                <a:spcPts val="81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Pipelining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akan lebih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mudah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diimplementasikan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bila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set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instruksi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sederhana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teratur.</a:t>
            </a:r>
            <a:endParaRPr sz="3050">
              <a:latin typeface="Arial MT"/>
              <a:cs typeface="Arial MT"/>
            </a:endParaRPr>
          </a:p>
          <a:p>
            <a:pPr marL="390525" marR="32384" indent="-378460">
              <a:lnSpc>
                <a:spcPts val="2960"/>
              </a:lnSpc>
              <a:spcBef>
                <a:spcPts val="74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Kebanyakan rancangan komputer memiliki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panjang set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sama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sehingga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masalah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hal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ini.</a:t>
            </a:r>
            <a:endParaRPr sz="3050">
              <a:latin typeface="Arial MT"/>
              <a:cs typeface="Arial MT"/>
            </a:endParaRPr>
          </a:p>
          <a:p>
            <a:pPr marL="390525" marR="26034" indent="-378460">
              <a:lnSpc>
                <a:spcPct val="80800"/>
              </a:lnSpc>
              <a:spcBef>
                <a:spcPts val="77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Hal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perlu diperhatikan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adalah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durasi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antar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set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instruksi,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karena tidak semua operasi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waktu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operasi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sama.</a:t>
            </a:r>
            <a:endParaRPr sz="3050">
              <a:latin typeface="Arial MT"/>
              <a:cs typeface="Arial MT"/>
            </a:endParaRPr>
          </a:p>
          <a:p>
            <a:pPr marL="390525" marR="377190" indent="-378460">
              <a:lnSpc>
                <a:spcPts val="2960"/>
              </a:lnSpc>
              <a:spcBef>
                <a:spcPts val="73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Operasi perpindahan data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antar register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lebih </a:t>
            </a:r>
            <a:r>
              <a:rPr sz="3050" spc="-8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cepat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daripada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akses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ke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memori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utama.</a:t>
            </a:r>
            <a:endParaRPr sz="3050">
              <a:latin typeface="Arial MT"/>
              <a:cs typeface="Arial MT"/>
            </a:endParaRPr>
          </a:p>
          <a:p>
            <a:pPr marL="390525" marR="29845" indent="-378460">
              <a:lnSpc>
                <a:spcPct val="80900"/>
              </a:lnSpc>
              <a:spcBef>
                <a:spcPts val="77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Keteraturan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dan</a:t>
            </a:r>
            <a:r>
              <a:rPr sz="3050" spc="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durasi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akan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sulit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diantisipasi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bila</a:t>
            </a: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set</a:t>
            </a: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instruksi</a:t>
            </a: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beragam,</a:t>
            </a: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ada</a:t>
            </a:r>
            <a:r>
              <a:rPr sz="305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sederhana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ada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kompleks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seperti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rancangan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CISC.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29765" y="84834"/>
            <a:ext cx="2833370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60" dirty="0"/>
              <a:t>Pipelining</a:t>
            </a:r>
            <a:r>
              <a:rPr sz="3500" spc="-55" dirty="0"/>
              <a:t> </a:t>
            </a:r>
            <a:r>
              <a:rPr sz="3500" dirty="0"/>
              <a:t>(2)</a:t>
            </a:r>
            <a:endParaRPr sz="35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8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866647"/>
            <a:ext cx="8733790" cy="5860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0525" marR="241300" indent="-378460">
              <a:lnSpc>
                <a:spcPct val="101099"/>
              </a:lnSpc>
              <a:spcBef>
                <a:spcPts val="9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Karena pertimbangan inilah RISC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lebih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mudah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menerapkan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pipelining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untuk meningkatkan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kinerjanya.</a:t>
            </a:r>
            <a:endParaRPr sz="3050">
              <a:latin typeface="Arial MT"/>
              <a:cs typeface="Arial MT"/>
            </a:endParaRPr>
          </a:p>
          <a:p>
            <a:pPr marL="390525" marR="5080" indent="-378460">
              <a:lnSpc>
                <a:spcPct val="101200"/>
              </a:lnSpc>
              <a:spcBef>
                <a:spcPts val="75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– instruksi RISC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dibuat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sederhana 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sehingga hampir durasi eksekusi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sama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sehingga akan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mudah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melakukan penjadwalan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operasi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teknik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pipelining-nya.</a:t>
            </a:r>
            <a:endParaRPr sz="3050">
              <a:latin typeface="Arial MT"/>
              <a:cs typeface="Arial MT"/>
            </a:endParaRPr>
          </a:p>
          <a:p>
            <a:pPr marL="390525" marR="282575" indent="-378460">
              <a:lnSpc>
                <a:spcPct val="101200"/>
              </a:lnSpc>
              <a:spcBef>
                <a:spcPts val="750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Disamping keteraturan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instruksi, untuk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memperoleh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pipelining yang optimal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harus 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dipertimbangkan kecepatan kerja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komponen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–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komponen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komputer, penjadwalan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instruksi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yang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tepat</a:t>
            </a:r>
            <a:r>
              <a:rPr sz="305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 alokasi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register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dinamis.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9251" y="0"/>
            <a:ext cx="10075545" cy="7556500"/>
            <a:chOff x="309251" y="0"/>
            <a:chExt cx="10075545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2327" y="6632447"/>
              <a:ext cx="5625293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92497" y="6632447"/>
              <a:ext cx="3924300" cy="923925"/>
            </a:xfrm>
            <a:custGeom>
              <a:avLst/>
              <a:gdLst/>
              <a:ahLst/>
              <a:cxnLst/>
              <a:rect l="l" t="t" r="r" b="b"/>
              <a:pathLst>
                <a:path w="3924300" h="923925">
                  <a:moveTo>
                    <a:pt x="324612" y="129540"/>
                  </a:moveTo>
                  <a:lnTo>
                    <a:pt x="281940" y="117348"/>
                  </a:lnTo>
                  <a:lnTo>
                    <a:pt x="62484" y="0"/>
                  </a:lnTo>
                  <a:lnTo>
                    <a:pt x="94488" y="35052"/>
                  </a:lnTo>
                  <a:lnTo>
                    <a:pt x="41148" y="59436"/>
                  </a:lnTo>
                  <a:lnTo>
                    <a:pt x="30480" y="129540"/>
                  </a:lnTo>
                  <a:lnTo>
                    <a:pt x="73152" y="224028"/>
                  </a:lnTo>
                  <a:lnTo>
                    <a:pt x="83820" y="316992"/>
                  </a:lnTo>
                  <a:lnTo>
                    <a:pt x="0" y="691896"/>
                  </a:lnTo>
                  <a:lnTo>
                    <a:pt x="94488" y="457200"/>
                  </a:lnTo>
                  <a:lnTo>
                    <a:pt x="146304" y="423672"/>
                  </a:lnTo>
                  <a:lnTo>
                    <a:pt x="219456" y="246888"/>
                  </a:lnTo>
                  <a:lnTo>
                    <a:pt x="251460" y="234696"/>
                  </a:lnTo>
                  <a:lnTo>
                    <a:pt x="251460" y="176784"/>
                  </a:lnTo>
                  <a:lnTo>
                    <a:pt x="324612" y="129540"/>
                  </a:lnTo>
                  <a:close/>
                </a:path>
                <a:path w="3924300" h="923925">
                  <a:moveTo>
                    <a:pt x="1278636" y="309372"/>
                  </a:moveTo>
                  <a:lnTo>
                    <a:pt x="1056132" y="341376"/>
                  </a:lnTo>
                  <a:lnTo>
                    <a:pt x="774192" y="271272"/>
                  </a:lnTo>
                  <a:lnTo>
                    <a:pt x="647700" y="176784"/>
                  </a:lnTo>
                  <a:lnTo>
                    <a:pt x="637032" y="199644"/>
                  </a:lnTo>
                  <a:lnTo>
                    <a:pt x="617220" y="246888"/>
                  </a:lnTo>
                  <a:lnTo>
                    <a:pt x="722376" y="388620"/>
                  </a:lnTo>
                  <a:lnTo>
                    <a:pt x="1158240" y="650748"/>
                  </a:lnTo>
                  <a:lnTo>
                    <a:pt x="1124712" y="420624"/>
                  </a:lnTo>
                  <a:lnTo>
                    <a:pt x="1278636" y="309372"/>
                  </a:lnTo>
                  <a:close/>
                </a:path>
                <a:path w="3924300" h="923925">
                  <a:moveTo>
                    <a:pt x="1933956" y="259080"/>
                  </a:moveTo>
                  <a:lnTo>
                    <a:pt x="1883664" y="176784"/>
                  </a:lnTo>
                  <a:lnTo>
                    <a:pt x="1923288" y="129540"/>
                  </a:lnTo>
                  <a:lnTo>
                    <a:pt x="1862328" y="129540"/>
                  </a:lnTo>
                  <a:lnTo>
                    <a:pt x="1662684" y="129540"/>
                  </a:lnTo>
                  <a:lnTo>
                    <a:pt x="1673352" y="141732"/>
                  </a:lnTo>
                  <a:lnTo>
                    <a:pt x="1673352" y="164592"/>
                  </a:lnTo>
                  <a:lnTo>
                    <a:pt x="1662684" y="176784"/>
                  </a:lnTo>
                  <a:lnTo>
                    <a:pt x="1799844" y="246888"/>
                  </a:lnTo>
                  <a:lnTo>
                    <a:pt x="1830324" y="211836"/>
                  </a:lnTo>
                  <a:lnTo>
                    <a:pt x="1933956" y="259080"/>
                  </a:lnTo>
                  <a:close/>
                </a:path>
                <a:path w="3924300" h="923925">
                  <a:moveTo>
                    <a:pt x="3924084" y="923544"/>
                  </a:moveTo>
                  <a:lnTo>
                    <a:pt x="3671316" y="839724"/>
                  </a:lnTo>
                  <a:lnTo>
                    <a:pt x="3334512" y="664464"/>
                  </a:lnTo>
                  <a:lnTo>
                    <a:pt x="3087624" y="659892"/>
                  </a:lnTo>
                  <a:lnTo>
                    <a:pt x="2712720" y="448056"/>
                  </a:lnTo>
                  <a:lnTo>
                    <a:pt x="2444496" y="128016"/>
                  </a:lnTo>
                  <a:lnTo>
                    <a:pt x="2221992" y="12192"/>
                  </a:lnTo>
                  <a:lnTo>
                    <a:pt x="2261616" y="57912"/>
                  </a:lnTo>
                  <a:lnTo>
                    <a:pt x="2221992" y="126492"/>
                  </a:lnTo>
                  <a:lnTo>
                    <a:pt x="2261616" y="196684"/>
                  </a:lnTo>
                  <a:lnTo>
                    <a:pt x="2275332" y="220980"/>
                  </a:lnTo>
                  <a:lnTo>
                    <a:pt x="2353056" y="437388"/>
                  </a:lnTo>
                  <a:lnTo>
                    <a:pt x="2301240" y="751332"/>
                  </a:lnTo>
                  <a:lnTo>
                    <a:pt x="2353056" y="720191"/>
                  </a:lnTo>
                  <a:lnTo>
                    <a:pt x="2572512" y="588264"/>
                  </a:lnTo>
                  <a:lnTo>
                    <a:pt x="3250234" y="923544"/>
                  </a:lnTo>
                  <a:lnTo>
                    <a:pt x="3924084" y="923544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7223" y="6749795"/>
              <a:ext cx="74675" cy="1417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251" y="6664450"/>
              <a:ext cx="6864392" cy="8915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01697" y="6633971"/>
              <a:ext cx="4764405" cy="922019"/>
            </a:xfrm>
            <a:custGeom>
              <a:avLst/>
              <a:gdLst/>
              <a:ahLst/>
              <a:cxnLst/>
              <a:rect l="l" t="t" r="r" b="b"/>
              <a:pathLst>
                <a:path w="4764405" h="922020">
                  <a:moveTo>
                    <a:pt x="638556" y="234696"/>
                  </a:moveTo>
                  <a:lnTo>
                    <a:pt x="627888" y="224028"/>
                  </a:lnTo>
                  <a:lnTo>
                    <a:pt x="585216" y="202692"/>
                  </a:lnTo>
                  <a:lnTo>
                    <a:pt x="522732" y="160020"/>
                  </a:lnTo>
                  <a:lnTo>
                    <a:pt x="449580" y="128016"/>
                  </a:lnTo>
                  <a:lnTo>
                    <a:pt x="374904" y="96012"/>
                  </a:lnTo>
                  <a:lnTo>
                    <a:pt x="301752" y="64008"/>
                  </a:lnTo>
                  <a:lnTo>
                    <a:pt x="249936" y="42672"/>
                  </a:lnTo>
                  <a:lnTo>
                    <a:pt x="228600" y="32004"/>
                  </a:lnTo>
                  <a:lnTo>
                    <a:pt x="166116" y="32004"/>
                  </a:lnTo>
                  <a:lnTo>
                    <a:pt x="124968" y="21336"/>
                  </a:lnTo>
                  <a:lnTo>
                    <a:pt x="114300" y="21336"/>
                  </a:lnTo>
                  <a:lnTo>
                    <a:pt x="94488" y="10680"/>
                  </a:lnTo>
                  <a:lnTo>
                    <a:pt x="73152" y="0"/>
                  </a:lnTo>
                  <a:lnTo>
                    <a:pt x="51816" y="0"/>
                  </a:lnTo>
                  <a:lnTo>
                    <a:pt x="41148" y="42672"/>
                  </a:lnTo>
                  <a:lnTo>
                    <a:pt x="0" y="106680"/>
                  </a:lnTo>
                  <a:lnTo>
                    <a:pt x="114300" y="192024"/>
                  </a:lnTo>
                  <a:lnTo>
                    <a:pt x="249936" y="320040"/>
                  </a:lnTo>
                  <a:lnTo>
                    <a:pt x="333756" y="298704"/>
                  </a:lnTo>
                  <a:lnTo>
                    <a:pt x="595884" y="509016"/>
                  </a:lnTo>
                  <a:lnTo>
                    <a:pt x="533400" y="309372"/>
                  </a:lnTo>
                  <a:lnTo>
                    <a:pt x="638556" y="234696"/>
                  </a:lnTo>
                  <a:close/>
                </a:path>
                <a:path w="4764405" h="922020">
                  <a:moveTo>
                    <a:pt x="4764379" y="922020"/>
                  </a:moveTo>
                  <a:lnTo>
                    <a:pt x="2488692" y="489204"/>
                  </a:lnTo>
                  <a:lnTo>
                    <a:pt x="2205228" y="341376"/>
                  </a:lnTo>
                  <a:lnTo>
                    <a:pt x="2049780" y="256032"/>
                  </a:lnTo>
                  <a:lnTo>
                    <a:pt x="1944624" y="224028"/>
                  </a:lnTo>
                  <a:lnTo>
                    <a:pt x="1798320" y="170688"/>
                  </a:lnTo>
                  <a:lnTo>
                    <a:pt x="1632204" y="94488"/>
                  </a:lnTo>
                  <a:lnTo>
                    <a:pt x="1546860" y="74676"/>
                  </a:lnTo>
                  <a:lnTo>
                    <a:pt x="1473708" y="64008"/>
                  </a:lnTo>
                  <a:lnTo>
                    <a:pt x="1368552" y="64008"/>
                  </a:lnTo>
                  <a:lnTo>
                    <a:pt x="1327404" y="106680"/>
                  </a:lnTo>
                  <a:lnTo>
                    <a:pt x="1306068" y="288036"/>
                  </a:lnTo>
                  <a:lnTo>
                    <a:pt x="1411224" y="245364"/>
                  </a:lnTo>
                  <a:lnTo>
                    <a:pt x="1463040" y="298704"/>
                  </a:lnTo>
                  <a:lnTo>
                    <a:pt x="1568196" y="330708"/>
                  </a:lnTo>
                  <a:lnTo>
                    <a:pt x="1671828" y="541020"/>
                  </a:lnTo>
                  <a:lnTo>
                    <a:pt x="2007108" y="691896"/>
                  </a:lnTo>
                  <a:lnTo>
                    <a:pt x="2665476" y="691896"/>
                  </a:lnTo>
                  <a:lnTo>
                    <a:pt x="4738027" y="922020"/>
                  </a:lnTo>
                  <a:lnTo>
                    <a:pt x="4764379" y="92202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9652" y="6687310"/>
              <a:ext cx="124968" cy="1066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04295" y="6720840"/>
              <a:ext cx="281940" cy="287020"/>
            </a:xfrm>
            <a:custGeom>
              <a:avLst/>
              <a:gdLst/>
              <a:ahLst/>
              <a:cxnLst/>
              <a:rect l="l" t="t" r="r" b="b"/>
              <a:pathLst>
                <a:path w="281939" h="287020">
                  <a:moveTo>
                    <a:pt x="281939" y="286510"/>
                  </a:moveTo>
                  <a:lnTo>
                    <a:pt x="281939" y="275843"/>
                  </a:lnTo>
                  <a:lnTo>
                    <a:pt x="271271" y="243839"/>
                  </a:lnTo>
                  <a:lnTo>
                    <a:pt x="249935" y="201167"/>
                  </a:lnTo>
                  <a:lnTo>
                    <a:pt x="210312" y="169163"/>
                  </a:lnTo>
                  <a:lnTo>
                    <a:pt x="188975" y="147827"/>
                  </a:lnTo>
                  <a:lnTo>
                    <a:pt x="167639" y="105155"/>
                  </a:lnTo>
                  <a:lnTo>
                    <a:pt x="167639" y="94487"/>
                  </a:lnTo>
                  <a:lnTo>
                    <a:pt x="199644" y="21334"/>
                  </a:lnTo>
                  <a:lnTo>
                    <a:pt x="126491" y="10667"/>
                  </a:lnTo>
                  <a:lnTo>
                    <a:pt x="83819" y="10667"/>
                  </a:lnTo>
                  <a:lnTo>
                    <a:pt x="53339" y="0"/>
                  </a:lnTo>
                  <a:lnTo>
                    <a:pt x="0" y="0"/>
                  </a:lnTo>
                  <a:lnTo>
                    <a:pt x="53339" y="94487"/>
                  </a:lnTo>
                  <a:lnTo>
                    <a:pt x="167639" y="179831"/>
                  </a:lnTo>
                  <a:lnTo>
                    <a:pt x="281939" y="286510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3692" y="6740650"/>
              <a:ext cx="103630" cy="10668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99623" y="6665974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4" h="363220">
                  <a:moveTo>
                    <a:pt x="429769" y="74675"/>
                  </a:moveTo>
                  <a:lnTo>
                    <a:pt x="408433" y="64009"/>
                  </a:lnTo>
                  <a:lnTo>
                    <a:pt x="355092" y="42673"/>
                  </a:lnTo>
                  <a:lnTo>
                    <a:pt x="260604" y="32005"/>
                  </a:lnTo>
                  <a:lnTo>
                    <a:pt x="249936" y="32005"/>
                  </a:lnTo>
                  <a:lnTo>
                    <a:pt x="219456" y="21335"/>
                  </a:lnTo>
                  <a:lnTo>
                    <a:pt x="176784" y="21335"/>
                  </a:lnTo>
                  <a:lnTo>
                    <a:pt x="155448" y="10669"/>
                  </a:lnTo>
                  <a:lnTo>
                    <a:pt x="82296" y="10669"/>
                  </a:lnTo>
                  <a:lnTo>
                    <a:pt x="21336" y="0"/>
                  </a:lnTo>
                  <a:lnTo>
                    <a:pt x="0" y="0"/>
                  </a:lnTo>
                  <a:lnTo>
                    <a:pt x="0" y="21335"/>
                  </a:lnTo>
                  <a:lnTo>
                    <a:pt x="103632" y="64009"/>
                  </a:lnTo>
                  <a:lnTo>
                    <a:pt x="155448" y="117348"/>
                  </a:lnTo>
                  <a:lnTo>
                    <a:pt x="82296" y="149353"/>
                  </a:lnTo>
                  <a:lnTo>
                    <a:pt x="135636" y="234697"/>
                  </a:lnTo>
                  <a:lnTo>
                    <a:pt x="313944" y="362711"/>
                  </a:lnTo>
                  <a:lnTo>
                    <a:pt x="292608" y="277369"/>
                  </a:lnTo>
                  <a:lnTo>
                    <a:pt x="249936" y="234697"/>
                  </a:lnTo>
                  <a:lnTo>
                    <a:pt x="365761" y="149353"/>
                  </a:lnTo>
                  <a:lnTo>
                    <a:pt x="429769" y="74675"/>
                  </a:lnTo>
                  <a:close/>
                </a:path>
              </a:pathLst>
            </a:custGeom>
            <a:solidFill>
              <a:srgbClr val="46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730121" y="252474"/>
            <a:ext cx="3230245" cy="563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00" spc="160" dirty="0"/>
              <a:t>Kesimpulan</a:t>
            </a:r>
            <a:r>
              <a:rPr sz="3500" spc="-35" dirty="0"/>
              <a:t> </a:t>
            </a:r>
            <a:r>
              <a:rPr sz="3500" dirty="0"/>
              <a:t>(1)</a:t>
            </a:r>
            <a:endParaRPr sz="350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555"/>
              </a:lnSpc>
            </a:pPr>
            <a:fld id="{81D60167-4931-47E6-BA6A-407CBD079E47}" type="slidenum">
              <a:rPr spc="10" dirty="0"/>
              <a:t>9</a:t>
            </a:fld>
            <a:endParaRPr spc="10" dirty="0"/>
          </a:p>
        </p:txBody>
      </p:sp>
      <p:sp>
        <p:nvSpPr>
          <p:cNvPr id="13" name="object 13"/>
          <p:cNvSpPr txBox="1"/>
          <p:nvPr/>
        </p:nvSpPr>
        <p:spPr>
          <a:xfrm>
            <a:off x="901579" y="1247647"/>
            <a:ext cx="8824595" cy="43999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90525" marR="789940" indent="-378460" algn="just">
              <a:lnSpc>
                <a:spcPts val="3340"/>
              </a:lnSpc>
              <a:spcBef>
                <a:spcPts val="509"/>
              </a:spcBef>
              <a:buClr>
                <a:srgbClr val="E3E3FF"/>
              </a:buClr>
              <a:buChar char="•"/>
              <a:tabLst>
                <a:tab pos="391160" algn="l"/>
              </a:tabLst>
            </a:pP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Prosesor RISC, yang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berkembang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dari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riset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akademis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telah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menjadi prosesor komersial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terbukti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mampu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beroperasi lebih cepat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dengan penggunaan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luas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chip</a:t>
            </a: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3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efisien.</a:t>
            </a:r>
            <a:endParaRPr sz="3050">
              <a:latin typeface="Arial MT"/>
              <a:cs typeface="Arial MT"/>
            </a:endParaRPr>
          </a:p>
          <a:p>
            <a:pPr marL="390525" marR="5080" indent="-378460">
              <a:lnSpc>
                <a:spcPct val="91100"/>
              </a:lnSpc>
              <a:spcBef>
                <a:spcPts val="665"/>
              </a:spcBef>
              <a:buClr>
                <a:srgbClr val="E3E3FF"/>
              </a:buClr>
              <a:buChar char="•"/>
              <a:tabLst>
                <a:tab pos="390525" algn="l"/>
                <a:tab pos="391160" algn="l"/>
              </a:tabLst>
            </a:pPr>
            <a:r>
              <a:rPr sz="3050" spc="5" dirty="0">
                <a:solidFill>
                  <a:srgbClr val="FFFFFF"/>
                </a:solidFill>
                <a:latin typeface="Arial MT"/>
                <a:cs typeface="Arial MT"/>
              </a:rPr>
              <a:t>Bila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teknik emulasi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terus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dikembangkan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maka </a:t>
            </a:r>
            <a:r>
              <a:rPr sz="30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pemakai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tidak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perlu lagi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mempedulikan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prosesor </a:t>
            </a:r>
            <a:r>
              <a:rPr sz="3050" spc="-8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apa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yang ada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dalam sistem komputernya,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selama prosesor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tersebut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dapat menjalankan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sistem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operasi ataupun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program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aplikasi </a:t>
            </a:r>
            <a:r>
              <a:rPr sz="3050" spc="15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3050" spc="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3050" spc="10" dirty="0">
                <a:solidFill>
                  <a:srgbClr val="FFFFFF"/>
                </a:solidFill>
                <a:latin typeface="Arial MT"/>
                <a:cs typeface="Arial MT"/>
              </a:rPr>
              <a:t>diinginkan.</a:t>
            </a:r>
            <a:endParaRPr sz="30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5347" y="6095"/>
            <a:ext cx="10063480" cy="7543800"/>
          </a:xfrm>
          <a:custGeom>
            <a:avLst/>
            <a:gdLst/>
            <a:ahLst/>
            <a:cxnLst/>
            <a:rect l="l" t="t" r="r" b="b"/>
            <a:pathLst>
              <a:path w="10063480" h="7543800">
                <a:moveTo>
                  <a:pt x="0" y="0"/>
                </a:moveTo>
                <a:lnTo>
                  <a:pt x="0" y="7543800"/>
                </a:lnTo>
                <a:lnTo>
                  <a:pt x="10062972" y="7543800"/>
                </a:lnTo>
                <a:lnTo>
                  <a:pt x="10062972" y="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437</Words>
  <Application>Microsoft Office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UI Gothic</vt:lpstr>
      <vt:lpstr>Arial</vt:lpstr>
      <vt:lpstr>Arial MT</vt:lpstr>
      <vt:lpstr>Century Gothic</vt:lpstr>
      <vt:lpstr>Times New Roman</vt:lpstr>
      <vt:lpstr>Wingdings 3</vt:lpstr>
      <vt:lpstr>Ion</vt:lpstr>
      <vt:lpstr>Reduced Instruction Set  Computer(RISC)  Pertemuan 10</vt:lpstr>
      <vt:lpstr>Tujuan</vt:lpstr>
      <vt:lpstr>Fase - Fase Operasi Komputer</vt:lpstr>
      <vt:lpstr>Operasi tanpa Pipelining</vt:lpstr>
      <vt:lpstr>Operasi Pipelining 2 Arah</vt:lpstr>
      <vt:lpstr>Operasi Pipelining 3 Arah</vt:lpstr>
      <vt:lpstr>Pipelining (1)</vt:lpstr>
      <vt:lpstr>Pipelining (2)</vt:lpstr>
      <vt:lpstr>Kesimpulan (1)</vt:lpstr>
      <vt:lpstr>Kesimpulan (2)</vt:lpstr>
      <vt:lpstr>Pertanyaan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Pertemuan 14.ppt</dc:title>
  <dc:creator>Administrator@G4R3NX</dc:creator>
  <cp:lastModifiedBy>admin</cp:lastModifiedBy>
  <cp:revision>1</cp:revision>
  <dcterms:created xsi:type="dcterms:W3CDTF">2023-05-30T05:54:31Z</dcterms:created>
  <dcterms:modified xsi:type="dcterms:W3CDTF">2023-05-30T05:59:34Z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2005-09-03T00:00:00Z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2005-09-03T00:00:00Z</vt:filetime>
  </property>
</Properties>
</file>