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0" r:id="rId3"/>
    <p:sldId id="271" r:id="rId4"/>
    <p:sldId id="272" r:id="rId5"/>
    <p:sldId id="273" r:id="rId6"/>
    <p:sldId id="274" r:id="rId7"/>
    <p:sldId id="269" r:id="rId8"/>
  </p:sldIdLst>
  <p:sldSz cx="18288000" cy="10287000"/>
  <p:notesSz cx="6858000" cy="9144000"/>
  <p:embeddedFontLst>
    <p:embeddedFont>
      <p:font typeface="Roboto" charset="0"/>
      <p:regular r:id="rId9"/>
    </p:embeddedFont>
    <p:embeddedFont>
      <p:font typeface="Calibri" pitchFamily="34" charset="0"/>
      <p:regular r:id="rId10"/>
      <p:bold r:id="rId11"/>
      <p:italic r:id="rId12"/>
      <p:boldItalic r:id="rId13"/>
    </p:embeddedFont>
    <p:embeddedFont>
      <p:font typeface="Arial Narrow" pitchFamily="34" charset="0"/>
      <p:regular r:id="rId14"/>
      <p:bold r:id="rId15"/>
      <p:italic r:id="rId16"/>
      <p:boldItalic r:id="rId17"/>
    </p:embeddedFont>
    <p:embeddedFont>
      <p:font typeface="Segoe UI Black" pitchFamily="34" charset="0"/>
      <p:bold r:id="rId18"/>
      <p:boldItalic r:id="rId19"/>
    </p:embeddedFont>
    <p:embeddedFont>
      <p:font typeface="Cambria Math" pitchFamily="18" charset="0"/>
      <p:regular r:id="rId20"/>
    </p:embeddedFont>
    <p:embeddedFont>
      <p:font typeface="Calibri Light" pitchFamily="34" charset="0"/>
      <p:regular r:id="rId21"/>
      <p:italic r:id="rId22"/>
    </p:embeddedFont>
    <p:embeddedFont>
      <p:font typeface="Roboto Bold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40" d="100"/>
          <a:sy n="40" d="100"/>
        </p:scale>
        <p:origin x="-2958" y="-2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font" Target="fonts/font15.fntdata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font" Target="fonts/font14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2.png"/><Relationship Id="rId7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slide" Target="slide1.xml"/><Relationship Id="rId4" Type="http://schemas.openxmlformats.org/officeDocument/2006/relationships/image" Target="../media/image3.png"/><Relationship Id="rId9" Type="http://schemas.openxmlformats.org/officeDocument/2006/relationships/image" Target="../media/image4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2.png"/><Relationship Id="rId7" Type="http://schemas.openxmlformats.org/officeDocument/2006/relationships/slide" Target="slide3.xml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slide" Target="slide1.xml"/><Relationship Id="rId4" Type="http://schemas.openxmlformats.org/officeDocument/2006/relationships/image" Target="../media/image3.png"/><Relationship Id="rId9" Type="http://schemas.openxmlformats.org/officeDocument/2006/relationships/image" Target="../media/image4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2.png"/><Relationship Id="rId7" Type="http://schemas.openxmlformats.org/officeDocument/2006/relationships/slide" Target="slide3.xml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slide" Target="slide1.xml"/><Relationship Id="rId4" Type="http://schemas.openxmlformats.org/officeDocument/2006/relationships/image" Target="../media/image3.png"/><Relationship Id="rId9" Type="http://schemas.openxmlformats.org/officeDocument/2006/relationships/image" Target="../media/image4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2.png"/><Relationship Id="rId7" Type="http://schemas.openxmlformats.org/officeDocument/2006/relationships/slide" Target="slide3.xml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image" Target="../media/image7.png"/><Relationship Id="rId5" Type="http://schemas.openxmlformats.org/officeDocument/2006/relationships/slide" Target="slide1.xml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4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2.png"/><Relationship Id="rId7" Type="http://schemas.openxmlformats.org/officeDocument/2006/relationships/slide" Target="slide3.xml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slide" Target="slide1.xml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4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2.png"/><Relationship Id="rId7" Type="http://schemas.openxmlformats.org/officeDocument/2006/relationships/slide" Target="slide3.xml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slide" Target="slide1.xml"/><Relationship Id="rId4" Type="http://schemas.openxmlformats.org/officeDocument/2006/relationships/image" Target="../media/image3.png"/><Relationship Id="rId9" Type="http://schemas.openxmlformats.org/officeDocument/2006/relationships/image" Target="../media/image4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2.png"/><Relationship Id="rId7" Type="http://schemas.openxmlformats.org/officeDocument/2006/relationships/slide" Target="slide3.xml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slide" Target="slide1.xml"/><Relationship Id="rId4" Type="http://schemas.openxmlformats.org/officeDocument/2006/relationships/image" Target="../media/image3.png"/><Relationship Id="rId9" Type="http://schemas.openxmlformats.org/officeDocument/2006/relationships/image" Target="../media/image4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4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877"/>
            <a:ext cx="18288000" cy="13651894"/>
            <a:chOff x="0" y="0"/>
            <a:chExt cx="24384000" cy="1820252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5332" r="5332"/>
            <a:stretch>
              <a:fillRect/>
            </a:stretch>
          </p:blipFill>
          <p:spPr>
            <a:xfrm>
              <a:off x="0" y="0"/>
              <a:ext cx="24384000" cy="18202525"/>
            </a:xfrm>
            <a:prstGeom prst="rect">
              <a:avLst/>
            </a:prstGeom>
          </p:spPr>
        </p:pic>
      </p:grpSp>
      <p:grpSp>
        <p:nvGrpSpPr>
          <p:cNvPr id="56" name="Group 55"/>
          <p:cNvGrpSpPr/>
          <p:nvPr/>
        </p:nvGrpSpPr>
        <p:grpSpPr>
          <a:xfrm>
            <a:off x="1" y="9867900"/>
            <a:ext cx="18440400" cy="1678612"/>
            <a:chOff x="0" y="0"/>
            <a:chExt cx="5382011" cy="612362"/>
          </a:xfrm>
        </p:grpSpPr>
        <p:sp>
          <p:nvSpPr>
            <p:cNvPr id="57" name="Freeform 56"/>
            <p:cNvSpPr/>
            <p:nvPr/>
          </p:nvSpPr>
          <p:spPr>
            <a:xfrm>
              <a:off x="0" y="0"/>
              <a:ext cx="5382011" cy="612362"/>
            </a:xfrm>
            <a:custGeom>
              <a:avLst/>
              <a:gdLst/>
              <a:ahLst/>
              <a:cxnLst/>
              <a:rect l="l" t="t" r="r" b="b"/>
              <a:pathLst>
                <a:path w="5382011" h="612362">
                  <a:moveTo>
                    <a:pt x="0" y="0"/>
                  </a:moveTo>
                  <a:lnTo>
                    <a:pt x="5382011" y="0"/>
                  </a:lnTo>
                  <a:lnTo>
                    <a:pt x="5382011" y="612362"/>
                  </a:lnTo>
                  <a:lnTo>
                    <a:pt x="0" y="612362"/>
                  </a:lnTo>
                  <a:close/>
                </a:path>
              </a:pathLst>
            </a:custGeom>
            <a:solidFill>
              <a:srgbClr val="08244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7571997"/>
            <a:ext cx="2163232" cy="765246"/>
            <a:chOff x="0" y="0"/>
            <a:chExt cx="2504936" cy="8861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504936" cy="886125"/>
            </a:xfrm>
            <a:custGeom>
              <a:avLst/>
              <a:gdLst/>
              <a:ahLst/>
              <a:cxnLst/>
              <a:rect l="l" t="t" r="r" b="b"/>
              <a:pathLst>
                <a:path w="2504936" h="886125">
                  <a:moveTo>
                    <a:pt x="0" y="0"/>
                  </a:moveTo>
                  <a:lnTo>
                    <a:pt x="2504936" y="0"/>
                  </a:lnTo>
                  <a:lnTo>
                    <a:pt x="2504936" y="886125"/>
                  </a:lnTo>
                  <a:lnTo>
                    <a:pt x="0" y="886125"/>
                  </a:lnTo>
                  <a:close/>
                </a:path>
              </a:pathLst>
            </a:custGeom>
            <a:solidFill>
              <a:srgbClr val="FF9000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189878" y="3253366"/>
            <a:ext cx="3725983" cy="706950"/>
            <a:chOff x="0" y="0"/>
            <a:chExt cx="4314539" cy="81862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314539" cy="818620"/>
            </a:xfrm>
            <a:custGeom>
              <a:avLst/>
              <a:gdLst/>
              <a:ahLst/>
              <a:cxnLst/>
              <a:rect l="l" t="t" r="r" b="b"/>
              <a:pathLst>
                <a:path w="4314539" h="818620">
                  <a:moveTo>
                    <a:pt x="0" y="0"/>
                  </a:moveTo>
                  <a:lnTo>
                    <a:pt x="4314539" y="0"/>
                  </a:lnTo>
                  <a:lnTo>
                    <a:pt x="4314539" y="818620"/>
                  </a:lnTo>
                  <a:lnTo>
                    <a:pt x="0" y="818620"/>
                  </a:lnTo>
                  <a:close/>
                </a:path>
              </a:pathLst>
            </a:custGeom>
            <a:solidFill>
              <a:srgbClr val="FF9000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3610186" y="7571997"/>
            <a:ext cx="2163232" cy="765246"/>
            <a:chOff x="0" y="0"/>
            <a:chExt cx="2618291" cy="92622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618291" cy="926224"/>
            </a:xfrm>
            <a:custGeom>
              <a:avLst/>
              <a:gdLst/>
              <a:ahLst/>
              <a:cxnLst/>
              <a:rect l="l" t="t" r="r" b="b"/>
              <a:pathLst>
                <a:path w="2618291" h="926224">
                  <a:moveTo>
                    <a:pt x="2618291" y="279400"/>
                  </a:moveTo>
                  <a:lnTo>
                    <a:pt x="2618291" y="0"/>
                  </a:lnTo>
                  <a:lnTo>
                    <a:pt x="0" y="0"/>
                  </a:lnTo>
                  <a:lnTo>
                    <a:pt x="0" y="926224"/>
                  </a:lnTo>
                  <a:lnTo>
                    <a:pt x="2618291" y="926224"/>
                  </a:lnTo>
                  <a:lnTo>
                    <a:pt x="2618291" y="279400"/>
                  </a:lnTo>
                  <a:close/>
                  <a:moveTo>
                    <a:pt x="2539551" y="279400"/>
                  </a:moveTo>
                  <a:lnTo>
                    <a:pt x="2539551" y="847484"/>
                  </a:lnTo>
                  <a:lnTo>
                    <a:pt x="78740" y="847484"/>
                  </a:lnTo>
                  <a:lnTo>
                    <a:pt x="78740" y="78740"/>
                  </a:lnTo>
                  <a:lnTo>
                    <a:pt x="2539551" y="78740"/>
                  </a:lnTo>
                  <a:lnTo>
                    <a:pt x="2539551" y="279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1028700" y="4103191"/>
            <a:ext cx="8115300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7"/>
              </a:lnSpc>
            </a:pPr>
            <a:r>
              <a:rPr lang="en-US" sz="3600" spc="317" dirty="0">
                <a:solidFill>
                  <a:srgbClr val="FF9000"/>
                </a:solidFill>
                <a:latin typeface="Roboto Bold"/>
              </a:rPr>
              <a:t>Mata </a:t>
            </a:r>
            <a:r>
              <a:rPr lang="en-US" sz="3600" spc="317" dirty="0" err="1">
                <a:solidFill>
                  <a:srgbClr val="FF9000"/>
                </a:solidFill>
                <a:latin typeface="Roboto Bold"/>
              </a:rPr>
              <a:t>Kuliah</a:t>
            </a:r>
            <a:r>
              <a:rPr lang="en-US" sz="3600" spc="317" dirty="0">
                <a:solidFill>
                  <a:srgbClr val="FF9000"/>
                </a:solidFill>
                <a:latin typeface="Roboto Bold"/>
              </a:rPr>
              <a:t> </a:t>
            </a:r>
            <a:r>
              <a:rPr lang="en-US" sz="3600" spc="317" dirty="0" err="1">
                <a:solidFill>
                  <a:srgbClr val="FF9000"/>
                </a:solidFill>
                <a:latin typeface="Roboto Bold"/>
              </a:rPr>
              <a:t>Statistiak</a:t>
            </a:r>
            <a:r>
              <a:rPr lang="en-US" sz="3600" spc="317" dirty="0">
                <a:solidFill>
                  <a:srgbClr val="FF9000"/>
                </a:solidFill>
                <a:latin typeface="Roboto Bold"/>
              </a:rPr>
              <a:t> II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8700" y="4851022"/>
            <a:ext cx="9239714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b="1" spc="60" dirty="0" err="1">
                <a:solidFill>
                  <a:srgbClr val="FFFFFF"/>
                </a:solidFill>
                <a:latin typeface="Roboto"/>
              </a:rPr>
              <a:t>Vidio</a:t>
            </a:r>
            <a:r>
              <a:rPr lang="en-US" sz="2000" b="1" spc="60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2000" b="1" spc="60" dirty="0" err="1">
                <a:solidFill>
                  <a:srgbClr val="FFFFFF"/>
                </a:solidFill>
                <a:latin typeface="Roboto"/>
              </a:rPr>
              <a:t>pembelajaran</a:t>
            </a:r>
            <a:r>
              <a:rPr lang="en-US" sz="2000" b="1" spc="60" dirty="0">
                <a:solidFill>
                  <a:srgbClr val="FFFFFF"/>
                </a:solidFill>
                <a:latin typeface="Roboto"/>
              </a:rPr>
              <a:t> Daring </a:t>
            </a:r>
            <a:r>
              <a:rPr lang="en-US" sz="2000" b="1" spc="60" dirty="0" err="1">
                <a:solidFill>
                  <a:srgbClr val="FFFFFF"/>
                </a:solidFill>
                <a:latin typeface="Roboto"/>
              </a:rPr>
              <a:t>Kolaboratif</a:t>
            </a:r>
            <a:r>
              <a:rPr lang="en-US" sz="2000" b="1" spc="60" dirty="0">
                <a:solidFill>
                  <a:srgbClr val="FFFFFF"/>
                </a:solidFill>
                <a:latin typeface="Roboto"/>
              </a:rPr>
              <a:t> (PDK)  </a:t>
            </a:r>
          </a:p>
          <a:p>
            <a:pPr>
              <a:lnSpc>
                <a:spcPts val="2800"/>
              </a:lnSpc>
            </a:pPr>
            <a:r>
              <a:rPr lang="en-US" sz="2000" b="1" spc="60" dirty="0" smtClean="0">
                <a:solidFill>
                  <a:srgbClr val="FFFFFF"/>
                </a:solidFill>
                <a:latin typeface="Roboto"/>
              </a:rPr>
              <a:t>Prodi </a:t>
            </a:r>
            <a:r>
              <a:rPr lang="en-US" sz="2000" b="1" spc="60" dirty="0" err="1">
                <a:solidFill>
                  <a:srgbClr val="FFFFFF"/>
                </a:solidFill>
                <a:latin typeface="Roboto"/>
              </a:rPr>
              <a:t>Teknik</a:t>
            </a:r>
            <a:r>
              <a:rPr lang="en-US" sz="2000" b="1" spc="60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2000" b="1" spc="60" dirty="0" err="1">
                <a:solidFill>
                  <a:srgbClr val="FFFFFF"/>
                </a:solidFill>
                <a:latin typeface="Roboto"/>
              </a:rPr>
              <a:t>Industri</a:t>
            </a:r>
            <a:r>
              <a:rPr lang="en-US" sz="2000" b="1" spc="60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2000" b="1" spc="60" dirty="0" err="1">
                <a:solidFill>
                  <a:srgbClr val="FFFFFF"/>
                </a:solidFill>
                <a:latin typeface="Roboto"/>
              </a:rPr>
              <a:t>Teknik</a:t>
            </a:r>
            <a:r>
              <a:rPr lang="en-US" sz="2000" b="1" spc="60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2000" b="1" spc="60" dirty="0" err="1">
                <a:solidFill>
                  <a:srgbClr val="FFFFFF"/>
                </a:solidFill>
                <a:latin typeface="Roboto"/>
              </a:rPr>
              <a:t>Industri</a:t>
            </a:r>
            <a:r>
              <a:rPr lang="en-US" sz="2000" b="1" spc="60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2000" b="1" spc="60" dirty="0" err="1">
                <a:solidFill>
                  <a:srgbClr val="FFFFFF"/>
                </a:solidFill>
                <a:latin typeface="Roboto"/>
              </a:rPr>
              <a:t>Universitas</a:t>
            </a:r>
            <a:r>
              <a:rPr lang="en-US" sz="2000" b="1" spc="60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2000" b="1" spc="60" dirty="0" err="1">
                <a:solidFill>
                  <a:srgbClr val="FFFFFF"/>
                </a:solidFill>
                <a:latin typeface="Roboto"/>
              </a:rPr>
              <a:t>Teknologi</a:t>
            </a:r>
            <a:r>
              <a:rPr lang="en-US" sz="2000" b="1" spc="60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2000" b="1" spc="60" dirty="0" err="1">
                <a:solidFill>
                  <a:srgbClr val="FFFFFF"/>
                </a:solidFill>
                <a:latin typeface="Roboto"/>
              </a:rPr>
              <a:t>Subawa</a:t>
            </a:r>
            <a:endParaRPr lang="en-US" sz="2000" b="1" spc="60" dirty="0">
              <a:solidFill>
                <a:srgbClr val="FFFFFF"/>
              </a:solidFill>
              <a:latin typeface="Roboto"/>
            </a:endParaRPr>
          </a:p>
          <a:p>
            <a:pPr>
              <a:lnSpc>
                <a:spcPts val="2800"/>
              </a:lnSpc>
            </a:pPr>
            <a:r>
              <a:rPr lang="en-US" sz="2000" b="1" spc="60" dirty="0" smtClean="0">
                <a:solidFill>
                  <a:srgbClr val="FFFFFF"/>
                </a:solidFill>
                <a:latin typeface="Roboto"/>
              </a:rPr>
              <a:t>Prodi </a:t>
            </a:r>
            <a:r>
              <a:rPr lang="en-US" sz="2000" b="1" spc="60" dirty="0" err="1">
                <a:solidFill>
                  <a:srgbClr val="FFFFFF"/>
                </a:solidFill>
                <a:latin typeface="Roboto"/>
              </a:rPr>
              <a:t>Manajemen</a:t>
            </a:r>
            <a:r>
              <a:rPr lang="en-US" sz="2000" b="1" spc="60" dirty="0">
                <a:solidFill>
                  <a:srgbClr val="FFFFFF"/>
                </a:solidFill>
                <a:latin typeface="Roboto"/>
              </a:rPr>
              <a:t> STIE </a:t>
            </a:r>
            <a:r>
              <a:rPr lang="en-US" sz="2000" b="1" spc="60" dirty="0" err="1">
                <a:solidFill>
                  <a:srgbClr val="FFFFFF"/>
                </a:solidFill>
                <a:latin typeface="Roboto"/>
              </a:rPr>
              <a:t>Bima</a:t>
            </a:r>
            <a:endParaRPr lang="en-US" sz="2000" b="1" spc="60" dirty="0">
              <a:solidFill>
                <a:srgbClr val="FFFFFF"/>
              </a:solidFill>
              <a:latin typeface="Roboto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301937" y="7746658"/>
            <a:ext cx="1616759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spc="60">
                <a:solidFill>
                  <a:srgbClr val="000000"/>
                </a:solidFill>
                <a:latin typeface="Roboto Bold"/>
              </a:rPr>
              <a:t>PREVIOUS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883423" y="7746658"/>
            <a:ext cx="1616759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spc="60" dirty="0">
                <a:solidFill>
                  <a:srgbClr val="FFFFFF"/>
                </a:solidFill>
                <a:latin typeface="Roboto Bold"/>
              </a:rPr>
              <a:t>NEXT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33546" y="2835290"/>
            <a:ext cx="5716772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15"/>
              </a:lnSpc>
            </a:pPr>
            <a:r>
              <a:rPr lang="en-US" sz="8277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Roboto Bold"/>
              </a:rPr>
              <a:t>REGRESI &amp;</a:t>
            </a:r>
            <a:endParaRPr lang="en-US" sz="8277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Roboto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5616996" y="2784541"/>
            <a:ext cx="5736804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562"/>
              </a:lnSpc>
            </a:pPr>
            <a:r>
              <a:rPr lang="en-US" sz="9307" spc="93" dirty="0" smtClean="0">
                <a:solidFill>
                  <a:srgbClr val="FF9000"/>
                </a:solidFill>
                <a:latin typeface="Roboto Bold"/>
              </a:rPr>
              <a:t>KORELASI</a:t>
            </a:r>
            <a:endParaRPr lang="en-US" sz="9307" spc="93" dirty="0">
              <a:solidFill>
                <a:srgbClr val="FF9000"/>
              </a:solidFill>
              <a:latin typeface="Roboto Bold"/>
            </a:endParaRPr>
          </a:p>
        </p:txBody>
      </p:sp>
      <p:sp>
        <p:nvSpPr>
          <p:cNvPr id="33" name="AutoShape 15"/>
          <p:cNvSpPr/>
          <p:nvPr/>
        </p:nvSpPr>
        <p:spPr>
          <a:xfrm>
            <a:off x="0" y="9867900"/>
            <a:ext cx="18288000" cy="0"/>
          </a:xfrm>
          <a:prstGeom prst="line">
            <a:avLst/>
          </a:prstGeom>
          <a:ln w="47625" cap="flat">
            <a:solidFill>
              <a:srgbClr val="FF9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5" name="Group 44"/>
          <p:cNvGrpSpPr/>
          <p:nvPr/>
        </p:nvGrpSpPr>
        <p:grpSpPr>
          <a:xfrm>
            <a:off x="4343400" y="0"/>
            <a:ext cx="13944599" cy="1678612"/>
            <a:chOff x="0" y="0"/>
            <a:chExt cx="5382011" cy="612362"/>
          </a:xfrm>
        </p:grpSpPr>
        <p:sp>
          <p:nvSpPr>
            <p:cNvPr id="46" name="Freeform 45"/>
            <p:cNvSpPr/>
            <p:nvPr/>
          </p:nvSpPr>
          <p:spPr>
            <a:xfrm>
              <a:off x="0" y="0"/>
              <a:ext cx="5382011" cy="612362"/>
            </a:xfrm>
            <a:custGeom>
              <a:avLst/>
              <a:gdLst/>
              <a:ahLst/>
              <a:cxnLst/>
              <a:rect l="l" t="t" r="r" b="b"/>
              <a:pathLst>
                <a:path w="5382011" h="612362">
                  <a:moveTo>
                    <a:pt x="0" y="0"/>
                  </a:moveTo>
                  <a:lnTo>
                    <a:pt x="5382011" y="0"/>
                  </a:lnTo>
                  <a:lnTo>
                    <a:pt x="5382011" y="612362"/>
                  </a:lnTo>
                  <a:lnTo>
                    <a:pt x="0" y="612362"/>
                  </a:lnTo>
                  <a:close/>
                </a:path>
              </a:pathLst>
            </a:custGeom>
            <a:solidFill>
              <a:srgbClr val="08244D"/>
            </a:solidFill>
          </p:spPr>
        </p:sp>
      </p:grpSp>
      <p:sp>
        <p:nvSpPr>
          <p:cNvPr id="47" name="AutoShape 10"/>
          <p:cNvSpPr/>
          <p:nvPr/>
        </p:nvSpPr>
        <p:spPr>
          <a:xfrm>
            <a:off x="0" y="1654799"/>
            <a:ext cx="18288000" cy="0"/>
          </a:xfrm>
          <a:prstGeom prst="line">
            <a:avLst/>
          </a:prstGeom>
          <a:ln w="47625" cap="flat">
            <a:solidFill>
              <a:srgbClr val="FF9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8" name="Freeform 14"/>
          <p:cNvSpPr/>
          <p:nvPr/>
        </p:nvSpPr>
        <p:spPr>
          <a:xfrm>
            <a:off x="1868438" y="116718"/>
            <a:ext cx="1560561" cy="1369182"/>
          </a:xfrm>
          <a:custGeom>
            <a:avLst/>
            <a:gdLst/>
            <a:ahLst/>
            <a:cxnLst/>
            <a:rect l="l" t="t" r="r" b="b"/>
            <a:pathLst>
              <a:path w="1538437" h="1485387">
                <a:moveTo>
                  <a:pt x="0" y="0"/>
                </a:moveTo>
                <a:lnTo>
                  <a:pt x="1538437" y="0"/>
                </a:lnTo>
                <a:lnTo>
                  <a:pt x="1538437" y="1485387"/>
                </a:lnTo>
                <a:lnTo>
                  <a:pt x="0" y="14853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9" name="Freeform 16"/>
          <p:cNvSpPr/>
          <p:nvPr/>
        </p:nvSpPr>
        <p:spPr>
          <a:xfrm>
            <a:off x="333546" y="111653"/>
            <a:ext cx="1347768" cy="1450447"/>
          </a:xfrm>
          <a:custGeom>
            <a:avLst/>
            <a:gdLst/>
            <a:ahLst/>
            <a:cxnLst/>
            <a:rect l="l" t="t" r="r" b="b"/>
            <a:pathLst>
              <a:path w="1485387" h="1485387">
                <a:moveTo>
                  <a:pt x="0" y="0"/>
                </a:moveTo>
                <a:lnTo>
                  <a:pt x="1485387" y="0"/>
                </a:lnTo>
                <a:lnTo>
                  <a:pt x="1485387" y="1485387"/>
                </a:lnTo>
                <a:lnTo>
                  <a:pt x="0" y="14853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1" name="TextBox 14">
            <a:hlinkClick r:id="rId5" action="ppaction://hlinksldjump"/>
          </p:cNvPr>
          <p:cNvSpPr txBox="1"/>
          <p:nvPr/>
        </p:nvSpPr>
        <p:spPr>
          <a:xfrm>
            <a:off x="12420600" y="712470"/>
            <a:ext cx="983397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54" dirty="0">
                <a:solidFill>
                  <a:srgbClr val="FFFFFF"/>
                </a:solidFill>
                <a:latin typeface="Roboto Bold"/>
              </a:rPr>
              <a:t>Home</a:t>
            </a:r>
          </a:p>
        </p:txBody>
      </p:sp>
      <p:sp>
        <p:nvSpPr>
          <p:cNvPr id="52" name="TextBox 16">
            <a:hlinkClick r:id="rId6" action="ppaction://hlinksldjump"/>
          </p:cNvPr>
          <p:cNvSpPr txBox="1"/>
          <p:nvPr/>
        </p:nvSpPr>
        <p:spPr>
          <a:xfrm>
            <a:off x="13577516" y="712470"/>
            <a:ext cx="1323575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54" dirty="0" err="1">
                <a:solidFill>
                  <a:srgbClr val="FFFFFF"/>
                </a:solidFill>
                <a:latin typeface="Roboto Bold"/>
              </a:rPr>
              <a:t>Definis</a:t>
            </a:r>
            <a:endParaRPr lang="en-US" sz="1800" spc="54" dirty="0">
              <a:solidFill>
                <a:srgbClr val="FFFFFF"/>
              </a:solidFill>
              <a:latin typeface="Roboto Bold"/>
            </a:endParaRPr>
          </a:p>
        </p:txBody>
      </p:sp>
      <p:sp>
        <p:nvSpPr>
          <p:cNvPr id="53" name="TextBox 17">
            <a:hlinkClick r:id="rId7" action="ppaction://hlinksldjump"/>
          </p:cNvPr>
          <p:cNvSpPr txBox="1"/>
          <p:nvPr/>
        </p:nvSpPr>
        <p:spPr>
          <a:xfrm>
            <a:off x="14979915" y="762643"/>
            <a:ext cx="1782136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54" dirty="0" err="1">
                <a:solidFill>
                  <a:srgbClr val="FFFFFF"/>
                </a:solidFill>
                <a:latin typeface="Roboto Bold"/>
              </a:rPr>
              <a:t>Karakteristik</a:t>
            </a:r>
            <a:endParaRPr lang="en-US" sz="1800" spc="54" dirty="0">
              <a:solidFill>
                <a:srgbClr val="FFFFFF"/>
              </a:solidFill>
              <a:latin typeface="Roboto Bold"/>
            </a:endParaRPr>
          </a:p>
        </p:txBody>
      </p:sp>
      <p:sp>
        <p:nvSpPr>
          <p:cNvPr id="54" name="TextBox 18">
            <a:hlinkClick r:id="rId8" action="ppaction://hlinksldjump"/>
          </p:cNvPr>
          <p:cNvSpPr txBox="1"/>
          <p:nvPr/>
        </p:nvSpPr>
        <p:spPr>
          <a:xfrm>
            <a:off x="15233700" y="765191"/>
            <a:ext cx="1172536" cy="298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54" dirty="0" err="1" smtClean="0">
                <a:solidFill>
                  <a:srgbClr val="FFFFFF"/>
                </a:solidFill>
                <a:latin typeface="Roboto Bold"/>
              </a:rPr>
              <a:t>Rumus</a:t>
            </a:r>
            <a:endParaRPr lang="en-US" sz="1800" spc="54" dirty="0">
              <a:solidFill>
                <a:srgbClr val="FFFFFF"/>
              </a:solidFill>
              <a:latin typeface="Roboto Bold"/>
            </a:endParaRPr>
          </a:p>
        </p:txBody>
      </p:sp>
      <p:sp>
        <p:nvSpPr>
          <p:cNvPr id="55" name="TextBox 18">
            <a:hlinkClick r:id="" action="ppaction://noaction"/>
          </p:cNvPr>
          <p:cNvSpPr txBox="1"/>
          <p:nvPr/>
        </p:nvSpPr>
        <p:spPr>
          <a:xfrm>
            <a:off x="16546953" y="760095"/>
            <a:ext cx="1172536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54" dirty="0" err="1">
                <a:solidFill>
                  <a:srgbClr val="FFFFFF"/>
                </a:solidFill>
                <a:latin typeface="Roboto Bold"/>
              </a:rPr>
              <a:t>Contoh</a:t>
            </a:r>
            <a:endParaRPr lang="en-US" sz="1800" spc="54" dirty="0">
              <a:solidFill>
                <a:srgbClr val="FFFFFF"/>
              </a:solidFill>
              <a:latin typeface="Roboto Bold"/>
            </a:endParaRPr>
          </a:p>
        </p:txBody>
      </p:sp>
      <p:sp>
        <p:nvSpPr>
          <p:cNvPr id="58" name="TextBox 17"/>
          <p:cNvSpPr txBox="1"/>
          <p:nvPr/>
        </p:nvSpPr>
        <p:spPr>
          <a:xfrm>
            <a:off x="-18288000" y="9867901"/>
            <a:ext cx="384810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b="1" spc="54" dirty="0" err="1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Pembelajaran</a:t>
            </a:r>
            <a:r>
              <a:rPr lang="en-US" b="1" spc="54" dirty="0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Daring </a:t>
            </a:r>
            <a:r>
              <a:rPr lang="en-US" b="1" spc="54" dirty="0" err="1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Kolaboratif</a:t>
            </a:r>
            <a:r>
              <a:rPr lang="en-US" b="1" spc="54" dirty="0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Prodi </a:t>
            </a:r>
            <a:r>
              <a:rPr lang="en-US" b="1" spc="54" dirty="0" err="1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Teknik</a:t>
            </a:r>
            <a:r>
              <a:rPr lang="en-US" b="1" spc="54" dirty="0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b="1" spc="54" dirty="0" err="1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Industri</a:t>
            </a:r>
            <a:r>
              <a:rPr lang="en-US" b="1" spc="54" dirty="0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b="1" spc="54" dirty="0" err="1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Univesitas</a:t>
            </a:r>
            <a:r>
              <a:rPr lang="en-US" b="1" spc="54" dirty="0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b="1" spc="54" dirty="0" err="1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Teknologi</a:t>
            </a:r>
            <a:r>
              <a:rPr lang="en-US" b="1" spc="54" dirty="0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Sumbawa </a:t>
            </a:r>
            <a:r>
              <a:rPr lang="en-US" b="1" spc="54" dirty="0" err="1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dan</a:t>
            </a:r>
            <a:r>
              <a:rPr lang="en-US" b="1" spc="54" dirty="0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Prodi </a:t>
            </a:r>
            <a:r>
              <a:rPr lang="en-US" b="1" spc="54" dirty="0" err="1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Manajemen</a:t>
            </a:r>
            <a:r>
              <a:rPr lang="en-US" b="1" spc="54" dirty="0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STIE </a:t>
            </a:r>
            <a:r>
              <a:rPr lang="en-US" b="1" spc="54" dirty="0" err="1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Bima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Pembelajaran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Daring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Kolaboratif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Prodi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Teknik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Industri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Univesitas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Teknologi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Sumbawa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dan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Prodi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Manajemen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STIE </a:t>
            </a:r>
            <a:r>
              <a:rPr lang="en-US" b="1" spc="54" dirty="0" err="1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Bima</a:t>
            </a:r>
            <a:r>
              <a:rPr lang="en-US" b="1" spc="54" dirty="0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Pembelajaran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Daring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Kolaboratif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Prodi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Teknik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Industri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Univesitas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Teknologi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Sumbawa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dan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Prodi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Manajemen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STIE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Bima</a:t>
            </a:r>
            <a:endParaRPr lang="en-US" b="1" spc="54" dirty="0">
              <a:solidFill>
                <a:schemeClr val="bg1"/>
              </a:solidFill>
              <a:latin typeface="Arial Narrow" pitchFamily="34" charset="0"/>
              <a:ea typeface="Segoe UI Black" pitchFamily="34" charset="0"/>
              <a:cs typeface="Segoe UI Black" pitchFamily="34" charset="0"/>
            </a:endParaRPr>
          </a:p>
          <a:p>
            <a:pPr algn="ctr">
              <a:lnSpc>
                <a:spcPts val="2520"/>
              </a:lnSpc>
            </a:pPr>
            <a:endParaRPr lang="en-US" b="1" spc="54" dirty="0">
              <a:solidFill>
                <a:schemeClr val="bg1"/>
              </a:solidFill>
              <a:latin typeface="Arial Narrow" pitchFamily="34" charset="0"/>
              <a:ea typeface="Segoe UI Black" pitchFamily="34" charset="0"/>
              <a:cs typeface="Segoe UI Black" pitchFamily="34" charset="0"/>
            </a:endParaRPr>
          </a:p>
        </p:txBody>
      </p:sp>
      <p:pic>
        <p:nvPicPr>
          <p:cNvPr id="3075" name="Picture 3" descr="C:\Users\LENOVO\Downloads\Kampus Merdeka(1).ep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092" y="160497"/>
            <a:ext cx="2280918" cy="119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3" name="Group 62"/>
          <p:cNvGrpSpPr/>
          <p:nvPr/>
        </p:nvGrpSpPr>
        <p:grpSpPr>
          <a:xfrm>
            <a:off x="1219201" y="-38100"/>
            <a:ext cx="13944599" cy="1678612"/>
            <a:chOff x="0" y="0"/>
            <a:chExt cx="5382011" cy="612362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64" name="Freeform 63"/>
            <p:cNvSpPr/>
            <p:nvPr/>
          </p:nvSpPr>
          <p:spPr>
            <a:xfrm>
              <a:off x="0" y="0"/>
              <a:ext cx="5382011" cy="612362"/>
            </a:xfrm>
            <a:custGeom>
              <a:avLst/>
              <a:gdLst/>
              <a:ahLst/>
              <a:cxnLst/>
              <a:rect l="l" t="t" r="r" b="b"/>
              <a:pathLst>
                <a:path w="5382011" h="612362">
                  <a:moveTo>
                    <a:pt x="0" y="0"/>
                  </a:moveTo>
                  <a:lnTo>
                    <a:pt x="5382011" y="0"/>
                  </a:lnTo>
                  <a:lnTo>
                    <a:pt x="5382011" y="612362"/>
                  </a:lnTo>
                  <a:lnTo>
                    <a:pt x="0" y="612362"/>
                  </a:lnTo>
                  <a:close/>
                </a:path>
              </a:pathLst>
            </a:custGeom>
            <a:grpFill/>
          </p:spPr>
        </p:sp>
      </p:grpSp>
      <p:grpSp>
        <p:nvGrpSpPr>
          <p:cNvPr id="65" name="Group 64"/>
          <p:cNvGrpSpPr/>
          <p:nvPr/>
        </p:nvGrpSpPr>
        <p:grpSpPr>
          <a:xfrm>
            <a:off x="2362200" y="-38100"/>
            <a:ext cx="13944599" cy="1678612"/>
            <a:chOff x="0" y="0"/>
            <a:chExt cx="5382011" cy="612362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66" name="Freeform 65"/>
            <p:cNvSpPr/>
            <p:nvPr/>
          </p:nvSpPr>
          <p:spPr>
            <a:xfrm>
              <a:off x="0" y="0"/>
              <a:ext cx="5382011" cy="612362"/>
            </a:xfrm>
            <a:custGeom>
              <a:avLst/>
              <a:gdLst/>
              <a:ahLst/>
              <a:cxnLst/>
              <a:rect l="l" t="t" r="r" b="b"/>
              <a:pathLst>
                <a:path w="5382011" h="612362">
                  <a:moveTo>
                    <a:pt x="0" y="0"/>
                  </a:moveTo>
                  <a:lnTo>
                    <a:pt x="5382011" y="0"/>
                  </a:lnTo>
                  <a:lnTo>
                    <a:pt x="5382011" y="612362"/>
                  </a:lnTo>
                  <a:lnTo>
                    <a:pt x="0" y="612362"/>
                  </a:lnTo>
                  <a:close/>
                </a:path>
              </a:pathLst>
            </a:custGeom>
            <a:grpFill/>
          </p:spPr>
        </p:sp>
      </p:grpSp>
      <p:grpSp>
        <p:nvGrpSpPr>
          <p:cNvPr id="67" name="Group 66"/>
          <p:cNvGrpSpPr/>
          <p:nvPr/>
        </p:nvGrpSpPr>
        <p:grpSpPr>
          <a:xfrm>
            <a:off x="3505200" y="-38100"/>
            <a:ext cx="13944599" cy="1678612"/>
            <a:chOff x="0" y="0"/>
            <a:chExt cx="5382011" cy="612362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68" name="Freeform 67"/>
            <p:cNvSpPr/>
            <p:nvPr/>
          </p:nvSpPr>
          <p:spPr>
            <a:xfrm>
              <a:off x="0" y="0"/>
              <a:ext cx="5382011" cy="612362"/>
            </a:xfrm>
            <a:custGeom>
              <a:avLst/>
              <a:gdLst/>
              <a:ahLst/>
              <a:cxnLst/>
              <a:rect l="l" t="t" r="r" b="b"/>
              <a:pathLst>
                <a:path w="5382011" h="612362">
                  <a:moveTo>
                    <a:pt x="0" y="0"/>
                  </a:moveTo>
                  <a:lnTo>
                    <a:pt x="5382011" y="0"/>
                  </a:lnTo>
                  <a:lnTo>
                    <a:pt x="5382011" y="612362"/>
                  </a:lnTo>
                  <a:lnTo>
                    <a:pt x="0" y="612362"/>
                  </a:lnTo>
                  <a:close/>
                </a:path>
              </a:pathLst>
            </a:custGeom>
            <a:grpFill/>
          </p:spPr>
        </p:sp>
      </p:grpSp>
      <p:grpSp>
        <p:nvGrpSpPr>
          <p:cNvPr id="69" name="Group 68"/>
          <p:cNvGrpSpPr/>
          <p:nvPr/>
        </p:nvGrpSpPr>
        <p:grpSpPr>
          <a:xfrm>
            <a:off x="4572000" y="-38100"/>
            <a:ext cx="13944599" cy="1678612"/>
            <a:chOff x="0" y="0"/>
            <a:chExt cx="5382011" cy="612362"/>
          </a:xfrm>
        </p:grpSpPr>
        <p:sp>
          <p:nvSpPr>
            <p:cNvPr id="70" name="Freeform 69"/>
            <p:cNvSpPr/>
            <p:nvPr/>
          </p:nvSpPr>
          <p:spPr>
            <a:xfrm>
              <a:off x="0" y="0"/>
              <a:ext cx="5382011" cy="612362"/>
            </a:xfrm>
            <a:custGeom>
              <a:avLst/>
              <a:gdLst/>
              <a:ahLst/>
              <a:cxnLst/>
              <a:rect l="l" t="t" r="r" b="b"/>
              <a:pathLst>
                <a:path w="5382011" h="612362">
                  <a:moveTo>
                    <a:pt x="0" y="0"/>
                  </a:moveTo>
                  <a:lnTo>
                    <a:pt x="5382011" y="0"/>
                  </a:lnTo>
                  <a:lnTo>
                    <a:pt x="5382011" y="612362"/>
                  </a:lnTo>
                  <a:lnTo>
                    <a:pt x="0" y="612362"/>
                  </a:lnTo>
                  <a:close/>
                </a:path>
              </a:pathLst>
            </a:custGeom>
            <a:solidFill>
              <a:srgbClr val="08244D"/>
            </a:solidFill>
          </p:spPr>
        </p:sp>
      </p:grpSp>
      <p:sp>
        <p:nvSpPr>
          <p:cNvPr id="71" name="AutoShape 10"/>
          <p:cNvSpPr/>
          <p:nvPr/>
        </p:nvSpPr>
        <p:spPr>
          <a:xfrm>
            <a:off x="0" y="1654799"/>
            <a:ext cx="18288000" cy="0"/>
          </a:xfrm>
          <a:prstGeom prst="line">
            <a:avLst/>
          </a:prstGeom>
          <a:ln w="47625" cap="flat">
            <a:solidFill>
              <a:srgbClr val="FF9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2" name="Freeform 14"/>
          <p:cNvSpPr/>
          <p:nvPr/>
        </p:nvSpPr>
        <p:spPr>
          <a:xfrm>
            <a:off x="1868438" y="116718"/>
            <a:ext cx="1560561" cy="1369182"/>
          </a:xfrm>
          <a:custGeom>
            <a:avLst/>
            <a:gdLst/>
            <a:ahLst/>
            <a:cxnLst/>
            <a:rect l="l" t="t" r="r" b="b"/>
            <a:pathLst>
              <a:path w="1538437" h="1485387">
                <a:moveTo>
                  <a:pt x="0" y="0"/>
                </a:moveTo>
                <a:lnTo>
                  <a:pt x="1538437" y="0"/>
                </a:lnTo>
                <a:lnTo>
                  <a:pt x="1538437" y="1485387"/>
                </a:lnTo>
                <a:lnTo>
                  <a:pt x="0" y="14853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3" name="Freeform 16"/>
          <p:cNvSpPr/>
          <p:nvPr/>
        </p:nvSpPr>
        <p:spPr>
          <a:xfrm>
            <a:off x="333546" y="111653"/>
            <a:ext cx="1347768" cy="1450447"/>
          </a:xfrm>
          <a:custGeom>
            <a:avLst/>
            <a:gdLst/>
            <a:ahLst/>
            <a:cxnLst/>
            <a:rect l="l" t="t" r="r" b="b"/>
            <a:pathLst>
              <a:path w="1485387" h="1485387">
                <a:moveTo>
                  <a:pt x="0" y="0"/>
                </a:moveTo>
                <a:lnTo>
                  <a:pt x="1485387" y="0"/>
                </a:lnTo>
                <a:lnTo>
                  <a:pt x="1485387" y="1485387"/>
                </a:lnTo>
                <a:lnTo>
                  <a:pt x="0" y="14853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4" name="TextBox 14">
            <a:hlinkClick r:id="rId5" action="ppaction://hlinksldjump"/>
          </p:cNvPr>
          <p:cNvSpPr txBox="1"/>
          <p:nvPr/>
        </p:nvSpPr>
        <p:spPr>
          <a:xfrm>
            <a:off x="12420600" y="748046"/>
            <a:ext cx="983397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54" dirty="0">
                <a:solidFill>
                  <a:srgbClr val="FFFFFF"/>
                </a:solidFill>
                <a:latin typeface="Roboto Bold"/>
              </a:rPr>
              <a:t>Home</a:t>
            </a:r>
          </a:p>
        </p:txBody>
      </p:sp>
      <p:sp>
        <p:nvSpPr>
          <p:cNvPr id="75" name="TextBox 16">
            <a:hlinkClick r:id="rId6" action="ppaction://hlinksldjump"/>
          </p:cNvPr>
          <p:cNvSpPr txBox="1"/>
          <p:nvPr/>
        </p:nvSpPr>
        <p:spPr>
          <a:xfrm>
            <a:off x="13687825" y="780714"/>
            <a:ext cx="1323575" cy="298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54" dirty="0" err="1" smtClean="0">
                <a:solidFill>
                  <a:srgbClr val="FFFFFF"/>
                </a:solidFill>
                <a:latin typeface="Roboto Bold"/>
              </a:rPr>
              <a:t>Regresi</a:t>
            </a:r>
            <a:endParaRPr lang="en-US" sz="1800" spc="54" dirty="0">
              <a:solidFill>
                <a:srgbClr val="FFFFFF"/>
              </a:solidFill>
              <a:latin typeface="Roboto Bold"/>
            </a:endParaRPr>
          </a:p>
        </p:txBody>
      </p:sp>
      <p:sp>
        <p:nvSpPr>
          <p:cNvPr id="76" name="TextBox 17">
            <a:hlinkClick r:id="rId7" action="ppaction://hlinksldjump"/>
          </p:cNvPr>
          <p:cNvSpPr txBox="1"/>
          <p:nvPr/>
        </p:nvSpPr>
        <p:spPr>
          <a:xfrm>
            <a:off x="14979915" y="762643"/>
            <a:ext cx="1782136" cy="298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54" dirty="0" err="1" smtClean="0">
                <a:solidFill>
                  <a:srgbClr val="FFFFFF"/>
                </a:solidFill>
                <a:latin typeface="Roboto Bold"/>
              </a:rPr>
              <a:t>Korelasi</a:t>
            </a:r>
            <a:endParaRPr lang="en-US" sz="1800" spc="54" dirty="0">
              <a:solidFill>
                <a:srgbClr val="FFFFFF"/>
              </a:solidFill>
              <a:latin typeface="Roboto Bold"/>
            </a:endParaRPr>
          </a:p>
        </p:txBody>
      </p:sp>
      <p:sp>
        <p:nvSpPr>
          <p:cNvPr id="78" name="TextBox 18">
            <a:hlinkClick r:id="" action="ppaction://noaction"/>
          </p:cNvPr>
          <p:cNvSpPr txBox="1"/>
          <p:nvPr/>
        </p:nvSpPr>
        <p:spPr>
          <a:xfrm>
            <a:off x="16546953" y="760095"/>
            <a:ext cx="1172536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54" dirty="0" err="1">
                <a:solidFill>
                  <a:srgbClr val="FFFFFF"/>
                </a:solidFill>
                <a:latin typeface="Roboto Bold"/>
              </a:rPr>
              <a:t>Contoh</a:t>
            </a:r>
            <a:endParaRPr lang="en-US" sz="1800" spc="54" dirty="0">
              <a:solidFill>
                <a:srgbClr val="FFFFFF"/>
              </a:solidFill>
              <a:latin typeface="Roboto Bold"/>
            </a:endParaRPr>
          </a:p>
        </p:txBody>
      </p:sp>
      <p:pic>
        <p:nvPicPr>
          <p:cNvPr id="79" name="Picture 3" descr="C:\Users\LENOVO\Downloads\Kampus Merdeka(1).ep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092" y="286705"/>
            <a:ext cx="2280918" cy="119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dd8f64f4d9cd6f68a3082a875640a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8300"/>
            <a:ext cx="18288000" cy="13716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1219201" y="-38100"/>
            <a:ext cx="13944599" cy="1678612"/>
            <a:chOff x="0" y="0"/>
            <a:chExt cx="5382011" cy="612362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4" name="Freeform 3"/>
            <p:cNvSpPr/>
            <p:nvPr/>
          </p:nvSpPr>
          <p:spPr>
            <a:xfrm>
              <a:off x="0" y="0"/>
              <a:ext cx="5382011" cy="612362"/>
            </a:xfrm>
            <a:custGeom>
              <a:avLst/>
              <a:gdLst/>
              <a:ahLst/>
              <a:cxnLst/>
              <a:rect l="l" t="t" r="r" b="b"/>
              <a:pathLst>
                <a:path w="5382011" h="612362">
                  <a:moveTo>
                    <a:pt x="0" y="0"/>
                  </a:moveTo>
                  <a:lnTo>
                    <a:pt x="5382011" y="0"/>
                  </a:lnTo>
                  <a:lnTo>
                    <a:pt x="5382011" y="612362"/>
                  </a:lnTo>
                  <a:lnTo>
                    <a:pt x="0" y="612362"/>
                  </a:lnTo>
                  <a:close/>
                </a:path>
              </a:pathLst>
            </a:custGeom>
            <a:grpFill/>
          </p:spPr>
        </p:sp>
      </p:grpSp>
      <p:grpSp>
        <p:nvGrpSpPr>
          <p:cNvPr id="5" name="Group 4"/>
          <p:cNvGrpSpPr/>
          <p:nvPr/>
        </p:nvGrpSpPr>
        <p:grpSpPr>
          <a:xfrm>
            <a:off x="2362200" y="-38100"/>
            <a:ext cx="13944599" cy="1678612"/>
            <a:chOff x="0" y="0"/>
            <a:chExt cx="5382011" cy="612362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6" name="Freeform 5"/>
            <p:cNvSpPr/>
            <p:nvPr/>
          </p:nvSpPr>
          <p:spPr>
            <a:xfrm>
              <a:off x="0" y="0"/>
              <a:ext cx="5382011" cy="612362"/>
            </a:xfrm>
            <a:custGeom>
              <a:avLst/>
              <a:gdLst/>
              <a:ahLst/>
              <a:cxnLst/>
              <a:rect l="l" t="t" r="r" b="b"/>
              <a:pathLst>
                <a:path w="5382011" h="612362">
                  <a:moveTo>
                    <a:pt x="0" y="0"/>
                  </a:moveTo>
                  <a:lnTo>
                    <a:pt x="5382011" y="0"/>
                  </a:lnTo>
                  <a:lnTo>
                    <a:pt x="5382011" y="612362"/>
                  </a:lnTo>
                  <a:lnTo>
                    <a:pt x="0" y="612362"/>
                  </a:lnTo>
                  <a:close/>
                </a:path>
              </a:pathLst>
            </a:custGeom>
            <a:grpFill/>
          </p:spPr>
        </p:sp>
      </p:grpSp>
      <p:grpSp>
        <p:nvGrpSpPr>
          <p:cNvPr id="7" name="Group 6"/>
          <p:cNvGrpSpPr/>
          <p:nvPr/>
        </p:nvGrpSpPr>
        <p:grpSpPr>
          <a:xfrm>
            <a:off x="3505200" y="-38100"/>
            <a:ext cx="13944599" cy="1678612"/>
            <a:chOff x="0" y="0"/>
            <a:chExt cx="5382011" cy="612362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8" name="Freeform 7"/>
            <p:cNvSpPr/>
            <p:nvPr/>
          </p:nvSpPr>
          <p:spPr>
            <a:xfrm>
              <a:off x="0" y="0"/>
              <a:ext cx="5382011" cy="612362"/>
            </a:xfrm>
            <a:custGeom>
              <a:avLst/>
              <a:gdLst/>
              <a:ahLst/>
              <a:cxnLst/>
              <a:rect l="l" t="t" r="r" b="b"/>
              <a:pathLst>
                <a:path w="5382011" h="612362">
                  <a:moveTo>
                    <a:pt x="0" y="0"/>
                  </a:moveTo>
                  <a:lnTo>
                    <a:pt x="5382011" y="0"/>
                  </a:lnTo>
                  <a:lnTo>
                    <a:pt x="5382011" y="612362"/>
                  </a:lnTo>
                  <a:lnTo>
                    <a:pt x="0" y="612362"/>
                  </a:lnTo>
                  <a:close/>
                </a:path>
              </a:pathLst>
            </a:custGeom>
            <a:grpFill/>
          </p:spPr>
        </p:sp>
      </p:grpSp>
      <p:grpSp>
        <p:nvGrpSpPr>
          <p:cNvPr id="9" name="Group 8"/>
          <p:cNvGrpSpPr/>
          <p:nvPr/>
        </p:nvGrpSpPr>
        <p:grpSpPr>
          <a:xfrm>
            <a:off x="4572000" y="-38100"/>
            <a:ext cx="13944599" cy="1678612"/>
            <a:chOff x="0" y="0"/>
            <a:chExt cx="5382011" cy="612362"/>
          </a:xfrm>
        </p:grpSpPr>
        <p:sp>
          <p:nvSpPr>
            <p:cNvPr id="10" name="Freeform 9"/>
            <p:cNvSpPr/>
            <p:nvPr/>
          </p:nvSpPr>
          <p:spPr>
            <a:xfrm>
              <a:off x="0" y="0"/>
              <a:ext cx="5382011" cy="612362"/>
            </a:xfrm>
            <a:custGeom>
              <a:avLst/>
              <a:gdLst/>
              <a:ahLst/>
              <a:cxnLst/>
              <a:rect l="l" t="t" r="r" b="b"/>
              <a:pathLst>
                <a:path w="5382011" h="612362">
                  <a:moveTo>
                    <a:pt x="0" y="0"/>
                  </a:moveTo>
                  <a:lnTo>
                    <a:pt x="5382011" y="0"/>
                  </a:lnTo>
                  <a:lnTo>
                    <a:pt x="5382011" y="612362"/>
                  </a:lnTo>
                  <a:lnTo>
                    <a:pt x="0" y="612362"/>
                  </a:lnTo>
                  <a:close/>
                </a:path>
              </a:pathLst>
            </a:custGeom>
            <a:solidFill>
              <a:srgbClr val="08244D"/>
            </a:solidFill>
          </p:spPr>
        </p:sp>
      </p:grpSp>
      <p:sp>
        <p:nvSpPr>
          <p:cNvPr id="11" name="AutoShape 10"/>
          <p:cNvSpPr/>
          <p:nvPr/>
        </p:nvSpPr>
        <p:spPr>
          <a:xfrm>
            <a:off x="0" y="1654799"/>
            <a:ext cx="18288000" cy="0"/>
          </a:xfrm>
          <a:prstGeom prst="line">
            <a:avLst/>
          </a:prstGeom>
          <a:ln w="47625" cap="flat">
            <a:solidFill>
              <a:srgbClr val="FF9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Freeform 14"/>
          <p:cNvSpPr/>
          <p:nvPr/>
        </p:nvSpPr>
        <p:spPr>
          <a:xfrm>
            <a:off x="1868438" y="116718"/>
            <a:ext cx="1560561" cy="1369182"/>
          </a:xfrm>
          <a:custGeom>
            <a:avLst/>
            <a:gdLst/>
            <a:ahLst/>
            <a:cxnLst/>
            <a:rect l="l" t="t" r="r" b="b"/>
            <a:pathLst>
              <a:path w="1538437" h="1485387">
                <a:moveTo>
                  <a:pt x="0" y="0"/>
                </a:moveTo>
                <a:lnTo>
                  <a:pt x="1538437" y="0"/>
                </a:lnTo>
                <a:lnTo>
                  <a:pt x="1538437" y="1485387"/>
                </a:lnTo>
                <a:lnTo>
                  <a:pt x="0" y="14853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6"/>
          <p:cNvSpPr/>
          <p:nvPr/>
        </p:nvSpPr>
        <p:spPr>
          <a:xfrm>
            <a:off x="333546" y="111653"/>
            <a:ext cx="1347768" cy="1450447"/>
          </a:xfrm>
          <a:custGeom>
            <a:avLst/>
            <a:gdLst/>
            <a:ahLst/>
            <a:cxnLst/>
            <a:rect l="l" t="t" r="r" b="b"/>
            <a:pathLst>
              <a:path w="1485387" h="1485387">
                <a:moveTo>
                  <a:pt x="0" y="0"/>
                </a:moveTo>
                <a:lnTo>
                  <a:pt x="1485387" y="0"/>
                </a:lnTo>
                <a:lnTo>
                  <a:pt x="1485387" y="1485387"/>
                </a:lnTo>
                <a:lnTo>
                  <a:pt x="0" y="14853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TextBox 14">
            <a:hlinkClick r:id="rId5" action="ppaction://hlinksldjump"/>
          </p:cNvPr>
          <p:cNvSpPr txBox="1"/>
          <p:nvPr/>
        </p:nvSpPr>
        <p:spPr>
          <a:xfrm>
            <a:off x="10664156" y="712470"/>
            <a:ext cx="983397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54" dirty="0">
                <a:solidFill>
                  <a:srgbClr val="FFFFFF"/>
                </a:solidFill>
                <a:latin typeface="Roboto Bold"/>
              </a:rPr>
              <a:t>Home</a:t>
            </a:r>
          </a:p>
        </p:txBody>
      </p:sp>
      <p:sp>
        <p:nvSpPr>
          <p:cNvPr id="15" name="TextBox 16">
            <a:hlinkClick r:id="rId6" action="ppaction://hlinksldjump"/>
          </p:cNvPr>
          <p:cNvSpPr txBox="1"/>
          <p:nvPr/>
        </p:nvSpPr>
        <p:spPr>
          <a:xfrm>
            <a:off x="11821072" y="712470"/>
            <a:ext cx="1323575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54" dirty="0" err="1">
                <a:solidFill>
                  <a:srgbClr val="FFFFFF"/>
                </a:solidFill>
                <a:latin typeface="Roboto Bold"/>
              </a:rPr>
              <a:t>Definis</a:t>
            </a:r>
            <a:endParaRPr lang="en-US" sz="1800" spc="54" dirty="0">
              <a:solidFill>
                <a:srgbClr val="FFFFFF"/>
              </a:solidFill>
              <a:latin typeface="Roboto Bold"/>
            </a:endParaRPr>
          </a:p>
        </p:txBody>
      </p:sp>
      <p:sp>
        <p:nvSpPr>
          <p:cNvPr id="16" name="TextBox 17">
            <a:hlinkClick r:id="rId7" action="ppaction://hlinksldjump"/>
          </p:cNvPr>
          <p:cNvSpPr txBox="1"/>
          <p:nvPr/>
        </p:nvSpPr>
        <p:spPr>
          <a:xfrm>
            <a:off x="13223471" y="762643"/>
            <a:ext cx="1782136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54" dirty="0" err="1">
                <a:solidFill>
                  <a:srgbClr val="FFFFFF"/>
                </a:solidFill>
                <a:latin typeface="Roboto Bold"/>
              </a:rPr>
              <a:t>Karakteristik</a:t>
            </a:r>
            <a:endParaRPr lang="en-US" sz="1800" spc="54" dirty="0">
              <a:solidFill>
                <a:srgbClr val="FFFFFF"/>
              </a:solidFill>
              <a:latin typeface="Roboto Bold"/>
            </a:endParaRPr>
          </a:p>
        </p:txBody>
      </p:sp>
      <p:sp>
        <p:nvSpPr>
          <p:cNvPr id="17" name="TextBox 18">
            <a:hlinkClick r:id="rId8" action="ppaction://hlinksldjump"/>
          </p:cNvPr>
          <p:cNvSpPr txBox="1"/>
          <p:nvPr/>
        </p:nvSpPr>
        <p:spPr>
          <a:xfrm>
            <a:off x="15233700" y="765191"/>
            <a:ext cx="1172536" cy="298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54" dirty="0" err="1" smtClean="0">
                <a:solidFill>
                  <a:srgbClr val="FFFFFF"/>
                </a:solidFill>
                <a:latin typeface="Roboto Bold"/>
              </a:rPr>
              <a:t>Rumus</a:t>
            </a:r>
            <a:endParaRPr lang="en-US" sz="1800" spc="54" dirty="0">
              <a:solidFill>
                <a:srgbClr val="FFFFFF"/>
              </a:solidFill>
              <a:latin typeface="Roboto Bold"/>
            </a:endParaRPr>
          </a:p>
        </p:txBody>
      </p:sp>
      <p:sp>
        <p:nvSpPr>
          <p:cNvPr id="18" name="TextBox 18">
            <a:hlinkClick r:id="" action="ppaction://noaction"/>
          </p:cNvPr>
          <p:cNvSpPr txBox="1"/>
          <p:nvPr/>
        </p:nvSpPr>
        <p:spPr>
          <a:xfrm>
            <a:off x="16546953" y="760095"/>
            <a:ext cx="1172536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54" dirty="0" err="1">
                <a:solidFill>
                  <a:srgbClr val="FFFFFF"/>
                </a:solidFill>
                <a:latin typeface="Roboto Bold"/>
              </a:rPr>
              <a:t>Contoh</a:t>
            </a:r>
            <a:endParaRPr lang="en-US" sz="1800" spc="54" dirty="0">
              <a:solidFill>
                <a:srgbClr val="FFFFFF"/>
              </a:solidFill>
              <a:latin typeface="Roboto Bold"/>
            </a:endParaRPr>
          </a:p>
        </p:txBody>
      </p:sp>
      <p:pic>
        <p:nvPicPr>
          <p:cNvPr id="19" name="Picture 3" descr="C:\Users\LENOVO\Downloads\Kampus Merdeka(1).ep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092" y="286705"/>
            <a:ext cx="2280918" cy="119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1" y="9867900"/>
            <a:ext cx="18440400" cy="1678612"/>
            <a:chOff x="0" y="0"/>
            <a:chExt cx="5382011" cy="612362"/>
          </a:xfrm>
        </p:grpSpPr>
        <p:sp>
          <p:nvSpPr>
            <p:cNvPr id="21" name="Freeform 20"/>
            <p:cNvSpPr/>
            <p:nvPr/>
          </p:nvSpPr>
          <p:spPr>
            <a:xfrm>
              <a:off x="0" y="0"/>
              <a:ext cx="5382011" cy="612362"/>
            </a:xfrm>
            <a:custGeom>
              <a:avLst/>
              <a:gdLst/>
              <a:ahLst/>
              <a:cxnLst/>
              <a:rect l="l" t="t" r="r" b="b"/>
              <a:pathLst>
                <a:path w="5382011" h="612362">
                  <a:moveTo>
                    <a:pt x="0" y="0"/>
                  </a:moveTo>
                  <a:lnTo>
                    <a:pt x="5382011" y="0"/>
                  </a:lnTo>
                  <a:lnTo>
                    <a:pt x="5382011" y="612362"/>
                  </a:lnTo>
                  <a:lnTo>
                    <a:pt x="0" y="612362"/>
                  </a:lnTo>
                  <a:close/>
                </a:path>
              </a:pathLst>
            </a:custGeom>
            <a:solidFill>
              <a:srgbClr val="08244D"/>
            </a:solidFill>
          </p:spPr>
        </p:sp>
      </p:grpSp>
      <p:sp>
        <p:nvSpPr>
          <p:cNvPr id="22" name="AutoShape 15"/>
          <p:cNvSpPr/>
          <p:nvPr/>
        </p:nvSpPr>
        <p:spPr>
          <a:xfrm>
            <a:off x="0" y="9867900"/>
            <a:ext cx="18288000" cy="0"/>
          </a:xfrm>
          <a:prstGeom prst="line">
            <a:avLst/>
          </a:prstGeom>
          <a:ln w="47625" cap="flat">
            <a:solidFill>
              <a:srgbClr val="FF9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TextBox 17"/>
          <p:cNvSpPr txBox="1"/>
          <p:nvPr/>
        </p:nvSpPr>
        <p:spPr>
          <a:xfrm>
            <a:off x="-18288000" y="9867901"/>
            <a:ext cx="384810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b="1" spc="54" dirty="0" err="1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Pembelajaran</a:t>
            </a:r>
            <a:r>
              <a:rPr lang="en-US" b="1" spc="54" dirty="0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Daring </a:t>
            </a:r>
            <a:r>
              <a:rPr lang="en-US" b="1" spc="54" dirty="0" err="1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Kolaboratif</a:t>
            </a:r>
            <a:r>
              <a:rPr lang="en-US" b="1" spc="54" dirty="0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Prodi </a:t>
            </a:r>
            <a:r>
              <a:rPr lang="en-US" b="1" spc="54" dirty="0" err="1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Teknik</a:t>
            </a:r>
            <a:r>
              <a:rPr lang="en-US" b="1" spc="54" dirty="0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b="1" spc="54" dirty="0" err="1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Industri</a:t>
            </a:r>
            <a:r>
              <a:rPr lang="en-US" b="1" spc="54" dirty="0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b="1" spc="54" dirty="0" err="1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Univesitas</a:t>
            </a:r>
            <a:r>
              <a:rPr lang="en-US" b="1" spc="54" dirty="0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b="1" spc="54" dirty="0" err="1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Teknologi</a:t>
            </a:r>
            <a:r>
              <a:rPr lang="en-US" b="1" spc="54" dirty="0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Sumbawa </a:t>
            </a:r>
            <a:r>
              <a:rPr lang="en-US" b="1" spc="54" dirty="0" err="1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dan</a:t>
            </a:r>
            <a:r>
              <a:rPr lang="en-US" b="1" spc="54" dirty="0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Prodi </a:t>
            </a:r>
            <a:r>
              <a:rPr lang="en-US" b="1" spc="54" dirty="0" err="1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Manajemen</a:t>
            </a:r>
            <a:r>
              <a:rPr lang="en-US" b="1" spc="54" dirty="0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STIE </a:t>
            </a:r>
            <a:r>
              <a:rPr lang="en-US" b="1" spc="54" dirty="0" err="1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Bima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Pembelajaran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Daring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Kolaboratif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Prodi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Teknik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Industri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Univesitas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Teknologi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Sumbawa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dan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Prodi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Manajemen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STIE </a:t>
            </a:r>
            <a:r>
              <a:rPr lang="en-US" b="1" spc="54" dirty="0" err="1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Bima</a:t>
            </a:r>
            <a:r>
              <a:rPr lang="en-US" b="1" spc="54" dirty="0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Pembelajaran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Daring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Kolaboratif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Prodi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Teknik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Industri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Univesitas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Teknologi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Sumbawa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dan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Prodi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Manajemen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STIE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Bima</a:t>
            </a:r>
            <a:endParaRPr lang="en-US" b="1" spc="54" dirty="0">
              <a:solidFill>
                <a:schemeClr val="bg1"/>
              </a:solidFill>
              <a:latin typeface="Arial Narrow" pitchFamily="34" charset="0"/>
              <a:ea typeface="Segoe UI Black" pitchFamily="34" charset="0"/>
              <a:cs typeface="Segoe UI Black" pitchFamily="34" charset="0"/>
            </a:endParaRPr>
          </a:p>
          <a:p>
            <a:pPr algn="ctr">
              <a:lnSpc>
                <a:spcPts val="2520"/>
              </a:lnSpc>
            </a:pPr>
            <a:endParaRPr lang="en-US" b="1" spc="54" dirty="0">
              <a:solidFill>
                <a:schemeClr val="bg1"/>
              </a:solidFill>
              <a:latin typeface="Arial Narrow" pitchFamily="34" charset="0"/>
              <a:ea typeface="Segoe UI Black" pitchFamily="34" charset="0"/>
              <a:cs typeface="Segoe UI Black" pitchFamily="34" charset="0"/>
            </a:endParaRP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565996" y="3924300"/>
            <a:ext cx="8501804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id-ID" dirty="0" smtClean="0">
                <a:solidFill>
                  <a:srgbClr val="FFC000"/>
                </a:solidFill>
              </a:rPr>
              <a:t>Analisis regresi digunakan untuk mempelajari dan mengukur hubungan statistik yang terjadi antara dua varibel atau lebih </a:t>
            </a:r>
          </a:p>
          <a:p>
            <a:pPr algn="just">
              <a:defRPr/>
            </a:pPr>
            <a:r>
              <a:rPr lang="id-ID" dirty="0" smtClean="0">
                <a:solidFill>
                  <a:srgbClr val="FFC000"/>
                </a:solidFill>
              </a:rPr>
              <a:t>Variabel tersebut adalah variabel X  (variabel independent / variabel yang mempengaruhi / variabel yang diketahui), dan variabel Y (variabel dependent / variabel yang dipengaruhi/ variabel yang tidak diketahui)</a:t>
            </a:r>
          </a:p>
          <a:p>
            <a:pPr marL="0" indent="0" algn="just">
              <a:buFont typeface="Arial" charset="0"/>
              <a:buNone/>
              <a:defRPr/>
            </a:pPr>
            <a:endParaRPr lang="id-ID" sz="2800" dirty="0" smtClean="0">
              <a:solidFill>
                <a:srgbClr val="FFC000"/>
              </a:solidFill>
            </a:endParaRPr>
          </a:p>
        </p:txBody>
      </p:sp>
      <p:grpSp>
        <p:nvGrpSpPr>
          <p:cNvPr id="25" name="Group 6"/>
          <p:cNvGrpSpPr/>
          <p:nvPr/>
        </p:nvGrpSpPr>
        <p:grpSpPr>
          <a:xfrm>
            <a:off x="10821957" y="2459809"/>
            <a:ext cx="4127691" cy="397691"/>
            <a:chOff x="0" y="0"/>
            <a:chExt cx="15880018" cy="1529995"/>
          </a:xfrm>
        </p:grpSpPr>
        <p:sp>
          <p:nvSpPr>
            <p:cNvPr id="26" name="Freeform 7"/>
            <p:cNvSpPr/>
            <p:nvPr/>
          </p:nvSpPr>
          <p:spPr>
            <a:xfrm>
              <a:off x="0" y="0"/>
              <a:ext cx="15880018" cy="1529995"/>
            </a:xfrm>
            <a:custGeom>
              <a:avLst/>
              <a:gdLst/>
              <a:ahLst/>
              <a:cxnLst/>
              <a:rect l="l" t="t" r="r" b="b"/>
              <a:pathLst>
                <a:path w="15880018" h="1529995">
                  <a:moveTo>
                    <a:pt x="0" y="0"/>
                  </a:moveTo>
                  <a:lnTo>
                    <a:pt x="15880018" y="0"/>
                  </a:lnTo>
                  <a:lnTo>
                    <a:pt x="15880018" y="1529995"/>
                  </a:lnTo>
                  <a:lnTo>
                    <a:pt x="0" y="1529995"/>
                  </a:lnTo>
                  <a:close/>
                </a:path>
              </a:pathLst>
            </a:custGeom>
            <a:solidFill>
              <a:srgbClr val="FF9000"/>
            </a:solidFill>
          </p:spPr>
        </p:sp>
      </p:grpSp>
      <p:sp>
        <p:nvSpPr>
          <p:cNvPr id="27" name="TextBox 17"/>
          <p:cNvSpPr txBox="1"/>
          <p:nvPr/>
        </p:nvSpPr>
        <p:spPr>
          <a:xfrm>
            <a:off x="10643384" y="2116909"/>
            <a:ext cx="4901416" cy="723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50"/>
              </a:lnSpc>
            </a:pPr>
            <a:r>
              <a:rPr lang="en-US" sz="5000" spc="50" dirty="0" err="1" smtClean="0">
                <a:solidFill>
                  <a:schemeClr val="bg1"/>
                </a:solidFill>
                <a:latin typeface="Roboto Bold"/>
              </a:rPr>
              <a:t>Regresi</a:t>
            </a:r>
            <a:endParaRPr lang="en-US" sz="5000" spc="50" dirty="0">
              <a:solidFill>
                <a:schemeClr val="bg1"/>
              </a:solidFill>
              <a:latin typeface="Roboto Bold"/>
            </a:endParaRPr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9753600" y="3815304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id-ID" sz="3600" dirty="0" smtClean="0">
                <a:solidFill>
                  <a:srgbClr val="FFC000"/>
                </a:solidFill>
              </a:rPr>
              <a:t>Pada dasarnya hubungan antar 2 variabel dapat dibedakan atas:</a:t>
            </a:r>
          </a:p>
          <a:p>
            <a:pPr algn="just">
              <a:buFont typeface="Arial" charset="0"/>
              <a:buNone/>
            </a:pPr>
            <a:r>
              <a:rPr lang="id-ID" sz="3600" dirty="0" smtClean="0">
                <a:solidFill>
                  <a:srgbClr val="FFC000"/>
                </a:solidFill>
              </a:rPr>
              <a:t>	1. Hubungan searah/positif</a:t>
            </a:r>
          </a:p>
          <a:p>
            <a:pPr algn="just">
              <a:buFont typeface="Arial" charset="0"/>
              <a:buNone/>
            </a:pPr>
            <a:r>
              <a:rPr lang="id-ID" sz="3600" dirty="0" smtClean="0">
                <a:solidFill>
                  <a:srgbClr val="FFC000"/>
                </a:solidFill>
              </a:rPr>
              <a:t>	2. Hubungan </a:t>
            </a:r>
            <a:r>
              <a:rPr lang="en-US" sz="3600" dirty="0" err="1" smtClean="0">
                <a:solidFill>
                  <a:srgbClr val="FFC000"/>
                </a:solidFill>
              </a:rPr>
              <a:t>tidak</a:t>
            </a:r>
            <a:r>
              <a:rPr lang="en-US" sz="3600" dirty="0" smtClean="0">
                <a:solidFill>
                  <a:srgbClr val="FFC000"/>
                </a:solidFill>
              </a:rPr>
              <a:t> </a:t>
            </a:r>
            <a:r>
              <a:rPr lang="en-US" sz="3600" dirty="0" err="1" smtClean="0">
                <a:solidFill>
                  <a:srgbClr val="FFC000"/>
                </a:solidFill>
              </a:rPr>
              <a:t>searah</a:t>
            </a:r>
            <a:r>
              <a:rPr lang="id-ID" sz="3600" dirty="0" smtClean="0">
                <a:solidFill>
                  <a:srgbClr val="FFC000"/>
                </a:solidFill>
              </a:rPr>
              <a:t>/negatif</a:t>
            </a:r>
          </a:p>
          <a:p>
            <a:pPr algn="just">
              <a:buFont typeface="Arial" charset="0"/>
              <a:buNone/>
            </a:pPr>
            <a:r>
              <a:rPr lang="id-ID" sz="3600" dirty="0" smtClean="0">
                <a:solidFill>
                  <a:srgbClr val="FFC000"/>
                </a:solidFill>
              </a:rPr>
              <a:t>	3. Tidak ada hubungan</a:t>
            </a:r>
          </a:p>
          <a:p>
            <a:pPr algn="just">
              <a:buFont typeface="Arial" charset="0"/>
              <a:buNone/>
            </a:pPr>
            <a:endParaRPr lang="id-ID" sz="4000" dirty="0" smtClean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537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dd8f64f4d9cd6f68a3082a875640a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8300"/>
            <a:ext cx="18288000" cy="13716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1219201" y="-38100"/>
            <a:ext cx="13944599" cy="1678612"/>
            <a:chOff x="0" y="0"/>
            <a:chExt cx="5382011" cy="612362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4" name="Freeform 3"/>
            <p:cNvSpPr/>
            <p:nvPr/>
          </p:nvSpPr>
          <p:spPr>
            <a:xfrm>
              <a:off x="0" y="0"/>
              <a:ext cx="5382011" cy="612362"/>
            </a:xfrm>
            <a:custGeom>
              <a:avLst/>
              <a:gdLst/>
              <a:ahLst/>
              <a:cxnLst/>
              <a:rect l="l" t="t" r="r" b="b"/>
              <a:pathLst>
                <a:path w="5382011" h="612362">
                  <a:moveTo>
                    <a:pt x="0" y="0"/>
                  </a:moveTo>
                  <a:lnTo>
                    <a:pt x="5382011" y="0"/>
                  </a:lnTo>
                  <a:lnTo>
                    <a:pt x="5382011" y="612362"/>
                  </a:lnTo>
                  <a:lnTo>
                    <a:pt x="0" y="612362"/>
                  </a:lnTo>
                  <a:close/>
                </a:path>
              </a:pathLst>
            </a:custGeom>
            <a:grpFill/>
          </p:spPr>
        </p:sp>
      </p:grpSp>
      <p:grpSp>
        <p:nvGrpSpPr>
          <p:cNvPr id="5" name="Group 4"/>
          <p:cNvGrpSpPr/>
          <p:nvPr/>
        </p:nvGrpSpPr>
        <p:grpSpPr>
          <a:xfrm>
            <a:off x="2362200" y="-38100"/>
            <a:ext cx="13944599" cy="1678612"/>
            <a:chOff x="0" y="0"/>
            <a:chExt cx="5382011" cy="612362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6" name="Freeform 5"/>
            <p:cNvSpPr/>
            <p:nvPr/>
          </p:nvSpPr>
          <p:spPr>
            <a:xfrm>
              <a:off x="0" y="0"/>
              <a:ext cx="5382011" cy="612362"/>
            </a:xfrm>
            <a:custGeom>
              <a:avLst/>
              <a:gdLst/>
              <a:ahLst/>
              <a:cxnLst/>
              <a:rect l="l" t="t" r="r" b="b"/>
              <a:pathLst>
                <a:path w="5382011" h="612362">
                  <a:moveTo>
                    <a:pt x="0" y="0"/>
                  </a:moveTo>
                  <a:lnTo>
                    <a:pt x="5382011" y="0"/>
                  </a:lnTo>
                  <a:lnTo>
                    <a:pt x="5382011" y="612362"/>
                  </a:lnTo>
                  <a:lnTo>
                    <a:pt x="0" y="612362"/>
                  </a:lnTo>
                  <a:close/>
                </a:path>
              </a:pathLst>
            </a:custGeom>
            <a:grpFill/>
          </p:spPr>
        </p:sp>
      </p:grpSp>
      <p:grpSp>
        <p:nvGrpSpPr>
          <p:cNvPr id="7" name="Group 6"/>
          <p:cNvGrpSpPr/>
          <p:nvPr/>
        </p:nvGrpSpPr>
        <p:grpSpPr>
          <a:xfrm>
            <a:off x="3505200" y="-38100"/>
            <a:ext cx="13944599" cy="1678612"/>
            <a:chOff x="0" y="0"/>
            <a:chExt cx="5382011" cy="612362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8" name="Freeform 7"/>
            <p:cNvSpPr/>
            <p:nvPr/>
          </p:nvSpPr>
          <p:spPr>
            <a:xfrm>
              <a:off x="0" y="0"/>
              <a:ext cx="5382011" cy="612362"/>
            </a:xfrm>
            <a:custGeom>
              <a:avLst/>
              <a:gdLst/>
              <a:ahLst/>
              <a:cxnLst/>
              <a:rect l="l" t="t" r="r" b="b"/>
              <a:pathLst>
                <a:path w="5382011" h="612362">
                  <a:moveTo>
                    <a:pt x="0" y="0"/>
                  </a:moveTo>
                  <a:lnTo>
                    <a:pt x="5382011" y="0"/>
                  </a:lnTo>
                  <a:lnTo>
                    <a:pt x="5382011" y="612362"/>
                  </a:lnTo>
                  <a:lnTo>
                    <a:pt x="0" y="612362"/>
                  </a:lnTo>
                  <a:close/>
                </a:path>
              </a:pathLst>
            </a:custGeom>
            <a:grpFill/>
          </p:spPr>
        </p:sp>
      </p:grpSp>
      <p:grpSp>
        <p:nvGrpSpPr>
          <p:cNvPr id="9" name="Group 8"/>
          <p:cNvGrpSpPr/>
          <p:nvPr/>
        </p:nvGrpSpPr>
        <p:grpSpPr>
          <a:xfrm>
            <a:off x="4572000" y="-38100"/>
            <a:ext cx="13944599" cy="1678612"/>
            <a:chOff x="0" y="0"/>
            <a:chExt cx="5382011" cy="612362"/>
          </a:xfrm>
        </p:grpSpPr>
        <p:sp>
          <p:nvSpPr>
            <p:cNvPr id="10" name="Freeform 9"/>
            <p:cNvSpPr/>
            <p:nvPr/>
          </p:nvSpPr>
          <p:spPr>
            <a:xfrm>
              <a:off x="0" y="0"/>
              <a:ext cx="5382011" cy="612362"/>
            </a:xfrm>
            <a:custGeom>
              <a:avLst/>
              <a:gdLst/>
              <a:ahLst/>
              <a:cxnLst/>
              <a:rect l="l" t="t" r="r" b="b"/>
              <a:pathLst>
                <a:path w="5382011" h="612362">
                  <a:moveTo>
                    <a:pt x="0" y="0"/>
                  </a:moveTo>
                  <a:lnTo>
                    <a:pt x="5382011" y="0"/>
                  </a:lnTo>
                  <a:lnTo>
                    <a:pt x="5382011" y="612362"/>
                  </a:lnTo>
                  <a:lnTo>
                    <a:pt x="0" y="612362"/>
                  </a:lnTo>
                  <a:close/>
                </a:path>
              </a:pathLst>
            </a:custGeom>
            <a:solidFill>
              <a:srgbClr val="08244D"/>
            </a:solidFill>
          </p:spPr>
        </p:sp>
      </p:grpSp>
      <p:sp>
        <p:nvSpPr>
          <p:cNvPr id="11" name="AutoShape 10"/>
          <p:cNvSpPr/>
          <p:nvPr/>
        </p:nvSpPr>
        <p:spPr>
          <a:xfrm>
            <a:off x="0" y="1654799"/>
            <a:ext cx="18288000" cy="0"/>
          </a:xfrm>
          <a:prstGeom prst="line">
            <a:avLst/>
          </a:prstGeom>
          <a:ln w="47625" cap="flat">
            <a:solidFill>
              <a:srgbClr val="FF9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Freeform 14"/>
          <p:cNvSpPr/>
          <p:nvPr/>
        </p:nvSpPr>
        <p:spPr>
          <a:xfrm>
            <a:off x="1868438" y="116718"/>
            <a:ext cx="1560561" cy="1369182"/>
          </a:xfrm>
          <a:custGeom>
            <a:avLst/>
            <a:gdLst/>
            <a:ahLst/>
            <a:cxnLst/>
            <a:rect l="l" t="t" r="r" b="b"/>
            <a:pathLst>
              <a:path w="1538437" h="1485387">
                <a:moveTo>
                  <a:pt x="0" y="0"/>
                </a:moveTo>
                <a:lnTo>
                  <a:pt x="1538437" y="0"/>
                </a:lnTo>
                <a:lnTo>
                  <a:pt x="1538437" y="1485387"/>
                </a:lnTo>
                <a:lnTo>
                  <a:pt x="0" y="14853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6"/>
          <p:cNvSpPr/>
          <p:nvPr/>
        </p:nvSpPr>
        <p:spPr>
          <a:xfrm>
            <a:off x="333546" y="111653"/>
            <a:ext cx="1347768" cy="1450447"/>
          </a:xfrm>
          <a:custGeom>
            <a:avLst/>
            <a:gdLst/>
            <a:ahLst/>
            <a:cxnLst/>
            <a:rect l="l" t="t" r="r" b="b"/>
            <a:pathLst>
              <a:path w="1485387" h="1485387">
                <a:moveTo>
                  <a:pt x="0" y="0"/>
                </a:moveTo>
                <a:lnTo>
                  <a:pt x="1485387" y="0"/>
                </a:lnTo>
                <a:lnTo>
                  <a:pt x="1485387" y="1485387"/>
                </a:lnTo>
                <a:lnTo>
                  <a:pt x="0" y="14853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TextBox 14">
            <a:hlinkClick r:id="rId5" action="ppaction://hlinksldjump"/>
          </p:cNvPr>
          <p:cNvSpPr txBox="1"/>
          <p:nvPr/>
        </p:nvSpPr>
        <p:spPr>
          <a:xfrm>
            <a:off x="10664156" y="712470"/>
            <a:ext cx="983397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54" dirty="0">
                <a:solidFill>
                  <a:srgbClr val="FFFFFF"/>
                </a:solidFill>
                <a:latin typeface="Roboto Bold"/>
              </a:rPr>
              <a:t>Home</a:t>
            </a:r>
          </a:p>
        </p:txBody>
      </p:sp>
      <p:sp>
        <p:nvSpPr>
          <p:cNvPr id="15" name="TextBox 16">
            <a:hlinkClick r:id="rId6" action="ppaction://hlinksldjump"/>
          </p:cNvPr>
          <p:cNvSpPr txBox="1"/>
          <p:nvPr/>
        </p:nvSpPr>
        <p:spPr>
          <a:xfrm>
            <a:off x="11821072" y="712470"/>
            <a:ext cx="1323575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54" dirty="0" err="1">
                <a:solidFill>
                  <a:srgbClr val="FFFFFF"/>
                </a:solidFill>
                <a:latin typeface="Roboto Bold"/>
              </a:rPr>
              <a:t>Definis</a:t>
            </a:r>
            <a:endParaRPr lang="en-US" sz="1800" spc="54" dirty="0">
              <a:solidFill>
                <a:srgbClr val="FFFFFF"/>
              </a:solidFill>
              <a:latin typeface="Roboto Bold"/>
            </a:endParaRPr>
          </a:p>
        </p:txBody>
      </p:sp>
      <p:sp>
        <p:nvSpPr>
          <p:cNvPr id="16" name="TextBox 17">
            <a:hlinkClick r:id="rId7" action="ppaction://hlinksldjump"/>
          </p:cNvPr>
          <p:cNvSpPr txBox="1"/>
          <p:nvPr/>
        </p:nvSpPr>
        <p:spPr>
          <a:xfrm>
            <a:off x="13223471" y="762643"/>
            <a:ext cx="1782136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54" dirty="0" err="1">
                <a:solidFill>
                  <a:srgbClr val="FFFFFF"/>
                </a:solidFill>
                <a:latin typeface="Roboto Bold"/>
              </a:rPr>
              <a:t>Karakteristik</a:t>
            </a:r>
            <a:endParaRPr lang="en-US" sz="1800" spc="54" dirty="0">
              <a:solidFill>
                <a:srgbClr val="FFFFFF"/>
              </a:solidFill>
              <a:latin typeface="Roboto Bold"/>
            </a:endParaRPr>
          </a:p>
        </p:txBody>
      </p:sp>
      <p:sp>
        <p:nvSpPr>
          <p:cNvPr id="17" name="TextBox 18">
            <a:hlinkClick r:id="rId8" action="ppaction://hlinksldjump"/>
          </p:cNvPr>
          <p:cNvSpPr txBox="1"/>
          <p:nvPr/>
        </p:nvSpPr>
        <p:spPr>
          <a:xfrm>
            <a:off x="15233700" y="765191"/>
            <a:ext cx="1172536" cy="298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54" dirty="0" err="1" smtClean="0">
                <a:solidFill>
                  <a:srgbClr val="FFFFFF"/>
                </a:solidFill>
                <a:latin typeface="Roboto Bold"/>
              </a:rPr>
              <a:t>Rumus</a:t>
            </a:r>
            <a:endParaRPr lang="en-US" sz="1800" spc="54" dirty="0">
              <a:solidFill>
                <a:srgbClr val="FFFFFF"/>
              </a:solidFill>
              <a:latin typeface="Roboto Bold"/>
            </a:endParaRPr>
          </a:p>
        </p:txBody>
      </p:sp>
      <p:sp>
        <p:nvSpPr>
          <p:cNvPr id="18" name="TextBox 18">
            <a:hlinkClick r:id="" action="ppaction://noaction"/>
          </p:cNvPr>
          <p:cNvSpPr txBox="1"/>
          <p:nvPr/>
        </p:nvSpPr>
        <p:spPr>
          <a:xfrm>
            <a:off x="16546953" y="760095"/>
            <a:ext cx="1172536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54" dirty="0" err="1">
                <a:solidFill>
                  <a:srgbClr val="FFFFFF"/>
                </a:solidFill>
                <a:latin typeface="Roboto Bold"/>
              </a:rPr>
              <a:t>Contoh</a:t>
            </a:r>
            <a:endParaRPr lang="en-US" sz="1800" spc="54" dirty="0">
              <a:solidFill>
                <a:srgbClr val="FFFFFF"/>
              </a:solidFill>
              <a:latin typeface="Roboto Bold"/>
            </a:endParaRPr>
          </a:p>
        </p:txBody>
      </p:sp>
      <p:pic>
        <p:nvPicPr>
          <p:cNvPr id="19" name="Picture 3" descr="C:\Users\LENOVO\Downloads\Kampus Merdeka(1).ep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092" y="286705"/>
            <a:ext cx="2280918" cy="119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1" y="9867900"/>
            <a:ext cx="18440400" cy="1678612"/>
            <a:chOff x="0" y="0"/>
            <a:chExt cx="5382011" cy="612362"/>
          </a:xfrm>
        </p:grpSpPr>
        <p:sp>
          <p:nvSpPr>
            <p:cNvPr id="21" name="Freeform 20"/>
            <p:cNvSpPr/>
            <p:nvPr/>
          </p:nvSpPr>
          <p:spPr>
            <a:xfrm>
              <a:off x="0" y="0"/>
              <a:ext cx="5382011" cy="612362"/>
            </a:xfrm>
            <a:custGeom>
              <a:avLst/>
              <a:gdLst/>
              <a:ahLst/>
              <a:cxnLst/>
              <a:rect l="l" t="t" r="r" b="b"/>
              <a:pathLst>
                <a:path w="5382011" h="612362">
                  <a:moveTo>
                    <a:pt x="0" y="0"/>
                  </a:moveTo>
                  <a:lnTo>
                    <a:pt x="5382011" y="0"/>
                  </a:lnTo>
                  <a:lnTo>
                    <a:pt x="5382011" y="612362"/>
                  </a:lnTo>
                  <a:lnTo>
                    <a:pt x="0" y="612362"/>
                  </a:lnTo>
                  <a:close/>
                </a:path>
              </a:pathLst>
            </a:custGeom>
            <a:solidFill>
              <a:srgbClr val="08244D"/>
            </a:solidFill>
          </p:spPr>
        </p:sp>
      </p:grpSp>
      <p:sp>
        <p:nvSpPr>
          <p:cNvPr id="22" name="AutoShape 15"/>
          <p:cNvSpPr/>
          <p:nvPr/>
        </p:nvSpPr>
        <p:spPr>
          <a:xfrm>
            <a:off x="0" y="9867900"/>
            <a:ext cx="18288000" cy="0"/>
          </a:xfrm>
          <a:prstGeom prst="line">
            <a:avLst/>
          </a:prstGeom>
          <a:ln w="47625" cap="flat">
            <a:solidFill>
              <a:srgbClr val="FF9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TextBox 17"/>
          <p:cNvSpPr txBox="1"/>
          <p:nvPr/>
        </p:nvSpPr>
        <p:spPr>
          <a:xfrm>
            <a:off x="-18288000" y="9867901"/>
            <a:ext cx="384810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b="1" spc="54" dirty="0" err="1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Pembelajaran</a:t>
            </a:r>
            <a:r>
              <a:rPr lang="en-US" b="1" spc="54" dirty="0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Daring </a:t>
            </a:r>
            <a:r>
              <a:rPr lang="en-US" b="1" spc="54" dirty="0" err="1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Kolaboratif</a:t>
            </a:r>
            <a:r>
              <a:rPr lang="en-US" b="1" spc="54" dirty="0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Prodi </a:t>
            </a:r>
            <a:r>
              <a:rPr lang="en-US" b="1" spc="54" dirty="0" err="1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Teknik</a:t>
            </a:r>
            <a:r>
              <a:rPr lang="en-US" b="1" spc="54" dirty="0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b="1" spc="54" dirty="0" err="1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Industri</a:t>
            </a:r>
            <a:r>
              <a:rPr lang="en-US" b="1" spc="54" dirty="0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b="1" spc="54" dirty="0" err="1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Univesitas</a:t>
            </a:r>
            <a:r>
              <a:rPr lang="en-US" b="1" spc="54" dirty="0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b="1" spc="54" dirty="0" err="1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Teknologi</a:t>
            </a:r>
            <a:r>
              <a:rPr lang="en-US" b="1" spc="54" dirty="0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Sumbawa </a:t>
            </a:r>
            <a:r>
              <a:rPr lang="en-US" b="1" spc="54" dirty="0" err="1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dan</a:t>
            </a:r>
            <a:r>
              <a:rPr lang="en-US" b="1" spc="54" dirty="0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Prodi </a:t>
            </a:r>
            <a:r>
              <a:rPr lang="en-US" b="1" spc="54" dirty="0" err="1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Manajemen</a:t>
            </a:r>
            <a:r>
              <a:rPr lang="en-US" b="1" spc="54" dirty="0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STIE </a:t>
            </a:r>
            <a:r>
              <a:rPr lang="en-US" b="1" spc="54" dirty="0" err="1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Bima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Pembelajaran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Daring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Kolaboratif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Prodi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Teknik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Industri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Univesitas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Teknologi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Sumbawa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dan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Prodi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Manajemen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STIE </a:t>
            </a:r>
            <a:r>
              <a:rPr lang="en-US" b="1" spc="54" dirty="0" err="1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Bima</a:t>
            </a:r>
            <a:r>
              <a:rPr lang="en-US" b="1" spc="54" dirty="0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Pembelajaran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Daring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Kolaboratif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Prodi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Teknik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Industri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Univesitas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Teknologi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Sumbawa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dan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Prodi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Manajemen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STIE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Bima</a:t>
            </a:r>
            <a:endParaRPr lang="en-US" b="1" spc="54" dirty="0">
              <a:solidFill>
                <a:schemeClr val="bg1"/>
              </a:solidFill>
              <a:latin typeface="Arial Narrow" pitchFamily="34" charset="0"/>
              <a:ea typeface="Segoe UI Black" pitchFamily="34" charset="0"/>
              <a:cs typeface="Segoe UI Black" pitchFamily="34" charset="0"/>
            </a:endParaRPr>
          </a:p>
          <a:p>
            <a:pPr algn="ctr">
              <a:lnSpc>
                <a:spcPts val="2520"/>
              </a:lnSpc>
            </a:pPr>
            <a:endParaRPr lang="en-US" b="1" spc="54" dirty="0">
              <a:solidFill>
                <a:schemeClr val="bg1"/>
              </a:solidFill>
              <a:latin typeface="Arial Narrow" pitchFamily="34" charset="0"/>
              <a:ea typeface="Segoe UI Black" pitchFamily="34" charset="0"/>
              <a:cs typeface="Segoe UI Black" pitchFamily="34" charset="0"/>
            </a:endParaRPr>
          </a:p>
        </p:txBody>
      </p:sp>
      <p:sp>
        <p:nvSpPr>
          <p:cNvPr id="24" name="Rectangle 3"/>
          <p:cNvSpPr txBox="1">
            <a:spLocks noRot="1" noChangeArrowheads="1"/>
          </p:cNvSpPr>
          <p:nvPr/>
        </p:nvSpPr>
        <p:spPr>
          <a:xfrm>
            <a:off x="1458863" y="2120533"/>
            <a:ext cx="11418937" cy="599476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en-US" sz="3600" dirty="0" err="1" smtClean="0">
                <a:solidFill>
                  <a:srgbClr val="FFC000"/>
                </a:solidFill>
                <a:cs typeface="Calibri Light" pitchFamily="34" charset="0"/>
              </a:rPr>
              <a:t>Regresi</a:t>
            </a:r>
            <a:r>
              <a:rPr lang="en-US" sz="3600" dirty="0" smtClean="0">
                <a:solidFill>
                  <a:srgbClr val="FFC000"/>
                </a:solidFill>
                <a:cs typeface="Calibri Light" pitchFamily="34" charset="0"/>
              </a:rPr>
              <a:t> : Linear </a:t>
            </a:r>
            <a:r>
              <a:rPr lang="en-US" sz="3600" dirty="0" err="1" smtClean="0">
                <a:solidFill>
                  <a:srgbClr val="FFC000"/>
                </a:solidFill>
                <a:cs typeface="Calibri Light" pitchFamily="34" charset="0"/>
              </a:rPr>
              <a:t>dan</a:t>
            </a:r>
            <a:r>
              <a:rPr lang="en-US" sz="3600" dirty="0" smtClean="0">
                <a:solidFill>
                  <a:srgbClr val="FFC000"/>
                </a:solidFill>
                <a:cs typeface="Calibri Light" pitchFamily="34" charset="0"/>
              </a:rPr>
              <a:t> Non Linear (</a:t>
            </a:r>
            <a:r>
              <a:rPr lang="en-US" sz="3600" b="1" dirty="0" err="1" smtClean="0">
                <a:solidFill>
                  <a:srgbClr val="FFC000"/>
                </a:solidFill>
                <a:cs typeface="Calibri Light" pitchFamily="34" charset="0"/>
              </a:rPr>
              <a:t>kuadratik</a:t>
            </a:r>
            <a:r>
              <a:rPr lang="en-US" sz="3600" b="1" dirty="0" smtClean="0">
                <a:solidFill>
                  <a:srgbClr val="FFC000"/>
                </a:solidFill>
                <a:cs typeface="Calibri Light" pitchFamily="34" charset="0"/>
              </a:rPr>
              <a:t>, </a:t>
            </a:r>
            <a:r>
              <a:rPr lang="en-US" sz="3600" b="1" dirty="0" err="1" smtClean="0">
                <a:solidFill>
                  <a:srgbClr val="FFC000"/>
                </a:solidFill>
                <a:cs typeface="Calibri Light" pitchFamily="34" charset="0"/>
              </a:rPr>
              <a:t>logaritmik</a:t>
            </a:r>
            <a:r>
              <a:rPr lang="en-US" sz="3600" b="1" dirty="0" smtClean="0">
                <a:solidFill>
                  <a:srgbClr val="FFC000"/>
                </a:solidFill>
                <a:cs typeface="Calibri Light" pitchFamily="34" charset="0"/>
              </a:rPr>
              <a:t>, </a:t>
            </a:r>
            <a:r>
              <a:rPr lang="en-US" sz="3600" b="1" dirty="0" err="1" smtClean="0">
                <a:solidFill>
                  <a:srgbClr val="FFC000"/>
                </a:solidFill>
                <a:cs typeface="Calibri Light" pitchFamily="34" charset="0"/>
              </a:rPr>
              <a:t>eksponensial</a:t>
            </a:r>
            <a:r>
              <a:rPr lang="en-US" sz="3600" b="1" dirty="0" smtClean="0">
                <a:solidFill>
                  <a:srgbClr val="FFC000"/>
                </a:solidFill>
                <a:cs typeface="Calibri Light" pitchFamily="34" charset="0"/>
              </a:rPr>
              <a:t> </a:t>
            </a:r>
            <a:r>
              <a:rPr lang="en-US" sz="3600" b="1" dirty="0" err="1" smtClean="0">
                <a:solidFill>
                  <a:srgbClr val="FFC000"/>
                </a:solidFill>
                <a:cs typeface="Calibri Light" pitchFamily="34" charset="0"/>
              </a:rPr>
              <a:t>kubik</a:t>
            </a:r>
            <a:r>
              <a:rPr lang="en-US" sz="3600" b="1" dirty="0" smtClean="0">
                <a:solidFill>
                  <a:srgbClr val="FFC000"/>
                </a:solidFill>
                <a:cs typeface="Calibri Light" pitchFamily="34" charset="0"/>
              </a:rPr>
              <a:t>, </a:t>
            </a:r>
            <a:r>
              <a:rPr lang="en-US" sz="3600" b="1" dirty="0" err="1" smtClean="0">
                <a:solidFill>
                  <a:srgbClr val="FFC000"/>
                </a:solidFill>
                <a:cs typeface="Calibri Light" pitchFamily="34" charset="0"/>
              </a:rPr>
              <a:t>hiperbolik</a:t>
            </a:r>
            <a:r>
              <a:rPr lang="en-US" sz="3600" b="1" dirty="0" smtClean="0">
                <a:solidFill>
                  <a:srgbClr val="FFC000"/>
                </a:solidFill>
                <a:cs typeface="Calibri Light" pitchFamily="34" charset="0"/>
              </a:rPr>
              <a:t>, </a:t>
            </a:r>
            <a:r>
              <a:rPr lang="en-US" sz="3600" b="1" dirty="0" err="1" smtClean="0">
                <a:solidFill>
                  <a:srgbClr val="FFC000"/>
                </a:solidFill>
                <a:cs typeface="Calibri Light" pitchFamily="34" charset="0"/>
              </a:rPr>
              <a:t>dll</a:t>
            </a:r>
            <a:r>
              <a:rPr lang="en-US" sz="3600" b="1" dirty="0" smtClean="0">
                <a:solidFill>
                  <a:srgbClr val="FFC000"/>
                </a:solidFill>
                <a:cs typeface="Calibri Light" pitchFamily="34" charset="0"/>
              </a:rPr>
              <a:t>)</a:t>
            </a:r>
            <a:endParaRPr lang="en-US" sz="3600" dirty="0" smtClean="0">
              <a:solidFill>
                <a:srgbClr val="FFC000"/>
              </a:solidFill>
              <a:cs typeface="Calibri Light" pitchFamily="34" charset="0"/>
            </a:endParaRPr>
          </a:p>
          <a:p>
            <a:pPr algn="just">
              <a:buFont typeface="Wingdings" pitchFamily="2" charset="2"/>
              <a:buNone/>
              <a:defRPr/>
            </a:pPr>
            <a:endParaRPr lang="en-US" sz="3600" dirty="0" smtClean="0">
              <a:solidFill>
                <a:srgbClr val="FFC000"/>
              </a:solidFill>
              <a:cs typeface="Calibri Light" pitchFamily="34" charset="0"/>
            </a:endParaRPr>
          </a:p>
          <a:p>
            <a:pPr algn="just">
              <a:defRPr/>
            </a:pPr>
            <a:r>
              <a:rPr lang="en-US" sz="3600" dirty="0" err="1" smtClean="0">
                <a:solidFill>
                  <a:srgbClr val="FFC000"/>
                </a:solidFill>
                <a:cs typeface="Calibri Light" pitchFamily="34" charset="0"/>
              </a:rPr>
              <a:t>Regresi</a:t>
            </a:r>
            <a:r>
              <a:rPr lang="en-US" sz="3600" dirty="0" smtClean="0">
                <a:solidFill>
                  <a:srgbClr val="FFC000"/>
                </a:solidFill>
                <a:cs typeface="Calibri Light" pitchFamily="34" charset="0"/>
              </a:rPr>
              <a:t> : </a:t>
            </a:r>
            <a:r>
              <a:rPr lang="en-US" sz="3600" dirty="0" err="1" smtClean="0">
                <a:solidFill>
                  <a:srgbClr val="FFC000"/>
                </a:solidFill>
                <a:cs typeface="Calibri Light" pitchFamily="34" charset="0"/>
              </a:rPr>
              <a:t>Sederhana</a:t>
            </a:r>
            <a:r>
              <a:rPr lang="en-US" sz="3600" dirty="0" smtClean="0">
                <a:solidFill>
                  <a:srgbClr val="FFC000"/>
                </a:solidFill>
                <a:cs typeface="Calibri Light" pitchFamily="34" charset="0"/>
              </a:rPr>
              <a:t> </a:t>
            </a:r>
            <a:r>
              <a:rPr lang="en-US" sz="3600" dirty="0" err="1" smtClean="0">
                <a:solidFill>
                  <a:srgbClr val="FFC000"/>
                </a:solidFill>
                <a:cs typeface="Calibri Light" pitchFamily="34" charset="0"/>
              </a:rPr>
              <a:t>dan</a:t>
            </a:r>
            <a:r>
              <a:rPr lang="en-US" sz="3600" dirty="0" smtClean="0">
                <a:solidFill>
                  <a:srgbClr val="FFC000"/>
                </a:solidFill>
                <a:cs typeface="Calibri Light" pitchFamily="34" charset="0"/>
              </a:rPr>
              <a:t> </a:t>
            </a:r>
            <a:r>
              <a:rPr lang="en-US" sz="3600" dirty="0" err="1" smtClean="0">
                <a:solidFill>
                  <a:srgbClr val="FFC000"/>
                </a:solidFill>
                <a:cs typeface="Calibri Light" pitchFamily="34" charset="0"/>
              </a:rPr>
              <a:t>Berganda</a:t>
            </a:r>
            <a:endParaRPr lang="en-US" sz="3600" dirty="0" smtClean="0">
              <a:solidFill>
                <a:srgbClr val="FFC000"/>
              </a:solidFill>
              <a:cs typeface="Calibri Light" pitchFamily="34" charset="0"/>
            </a:endParaRPr>
          </a:p>
          <a:p>
            <a:pPr algn="just">
              <a:buFont typeface="Wingdings" pitchFamily="2" charset="2"/>
              <a:buNone/>
              <a:defRPr/>
            </a:pPr>
            <a:r>
              <a:rPr lang="en-US" sz="3600" dirty="0" smtClean="0">
                <a:solidFill>
                  <a:srgbClr val="FFC000"/>
                </a:solidFill>
                <a:cs typeface="Calibri Light" pitchFamily="34" charset="0"/>
              </a:rPr>
              <a:t>   </a:t>
            </a:r>
            <a:r>
              <a:rPr lang="en-US" sz="3600" dirty="0" err="1" smtClean="0">
                <a:solidFill>
                  <a:srgbClr val="FFC000"/>
                </a:solidFill>
                <a:cs typeface="Calibri Light" pitchFamily="34" charset="0"/>
              </a:rPr>
              <a:t>Sederhana</a:t>
            </a:r>
            <a:r>
              <a:rPr lang="en-US" sz="3600" dirty="0" smtClean="0">
                <a:solidFill>
                  <a:srgbClr val="FFC000"/>
                </a:solidFill>
                <a:cs typeface="Calibri Light" pitchFamily="34" charset="0"/>
              </a:rPr>
              <a:t> : </a:t>
            </a:r>
            <a:r>
              <a:rPr lang="en-US" sz="3600" dirty="0" err="1" smtClean="0">
                <a:solidFill>
                  <a:srgbClr val="FFC000"/>
                </a:solidFill>
                <a:cs typeface="Calibri Light" pitchFamily="34" charset="0"/>
              </a:rPr>
              <a:t>jika</a:t>
            </a:r>
            <a:r>
              <a:rPr lang="en-US" sz="3600" dirty="0" smtClean="0">
                <a:solidFill>
                  <a:srgbClr val="FFC000"/>
                </a:solidFill>
                <a:cs typeface="Calibri Light" pitchFamily="34" charset="0"/>
              </a:rPr>
              <a:t> </a:t>
            </a:r>
            <a:r>
              <a:rPr lang="en-US" sz="3600" dirty="0" err="1" smtClean="0">
                <a:solidFill>
                  <a:srgbClr val="FFC000"/>
                </a:solidFill>
                <a:cs typeface="Calibri Light" pitchFamily="34" charset="0"/>
              </a:rPr>
              <a:t>hanya</a:t>
            </a:r>
            <a:r>
              <a:rPr lang="en-US" sz="3600" dirty="0" smtClean="0">
                <a:solidFill>
                  <a:srgbClr val="FFC000"/>
                </a:solidFill>
                <a:cs typeface="Calibri Light" pitchFamily="34" charset="0"/>
              </a:rPr>
              <a:t> </a:t>
            </a:r>
            <a:r>
              <a:rPr lang="en-US" sz="3600" dirty="0" err="1" smtClean="0">
                <a:solidFill>
                  <a:srgbClr val="FFC000"/>
                </a:solidFill>
                <a:cs typeface="Calibri Light" pitchFamily="34" charset="0"/>
              </a:rPr>
              <a:t>terdiri</a:t>
            </a:r>
            <a:r>
              <a:rPr lang="en-US" sz="3600" dirty="0" smtClean="0">
                <a:solidFill>
                  <a:srgbClr val="FFC000"/>
                </a:solidFill>
                <a:cs typeface="Calibri Light" pitchFamily="34" charset="0"/>
              </a:rPr>
              <a:t> </a:t>
            </a:r>
            <a:r>
              <a:rPr lang="en-US" sz="3600" dirty="0" err="1" smtClean="0">
                <a:solidFill>
                  <a:srgbClr val="FFC000"/>
                </a:solidFill>
                <a:cs typeface="Calibri Light" pitchFamily="34" charset="0"/>
              </a:rPr>
              <a:t>dari</a:t>
            </a:r>
            <a:r>
              <a:rPr lang="en-US" sz="3600" dirty="0" smtClean="0">
                <a:solidFill>
                  <a:srgbClr val="FFC000"/>
                </a:solidFill>
                <a:cs typeface="Calibri Light" pitchFamily="34" charset="0"/>
              </a:rPr>
              <a:t> </a:t>
            </a:r>
            <a:r>
              <a:rPr lang="en-US" sz="3600" dirty="0" err="1" smtClean="0">
                <a:solidFill>
                  <a:srgbClr val="FFC000"/>
                </a:solidFill>
                <a:cs typeface="Calibri Light" pitchFamily="34" charset="0"/>
              </a:rPr>
              <a:t>satu</a:t>
            </a:r>
            <a:r>
              <a:rPr lang="en-US" sz="3600" dirty="0" smtClean="0">
                <a:solidFill>
                  <a:srgbClr val="FFC000"/>
                </a:solidFill>
                <a:cs typeface="Calibri Light" pitchFamily="34" charset="0"/>
              </a:rPr>
              <a:t> </a:t>
            </a:r>
            <a:r>
              <a:rPr lang="en-US" sz="3600" dirty="0" err="1" smtClean="0">
                <a:solidFill>
                  <a:srgbClr val="FFC000"/>
                </a:solidFill>
                <a:cs typeface="Calibri Light" pitchFamily="34" charset="0"/>
              </a:rPr>
              <a:t>variabel</a:t>
            </a:r>
            <a:r>
              <a:rPr lang="en-US" sz="3600" dirty="0" smtClean="0">
                <a:solidFill>
                  <a:srgbClr val="FFC000"/>
                </a:solidFill>
                <a:cs typeface="Calibri Light" pitchFamily="34" charset="0"/>
              </a:rPr>
              <a:t> </a:t>
            </a:r>
            <a:r>
              <a:rPr lang="en-US" sz="3600" dirty="0" err="1" smtClean="0">
                <a:solidFill>
                  <a:srgbClr val="FFC000"/>
                </a:solidFill>
                <a:cs typeface="Calibri Light" pitchFamily="34" charset="0"/>
              </a:rPr>
              <a:t>bebas</a:t>
            </a:r>
            <a:r>
              <a:rPr lang="en-US" sz="3600" dirty="0" smtClean="0">
                <a:solidFill>
                  <a:srgbClr val="FFC000"/>
                </a:solidFill>
                <a:cs typeface="Calibri Light" pitchFamily="34" charset="0"/>
              </a:rPr>
              <a:t>/ independent</a:t>
            </a:r>
          </a:p>
          <a:p>
            <a:pPr algn="just">
              <a:buFont typeface="Wingdings" pitchFamily="2" charset="2"/>
              <a:buNone/>
              <a:defRPr/>
            </a:pPr>
            <a:r>
              <a:rPr lang="en-US" sz="3600" dirty="0" smtClean="0">
                <a:solidFill>
                  <a:srgbClr val="FFC000"/>
                </a:solidFill>
                <a:cs typeface="Calibri Light" pitchFamily="34" charset="0"/>
              </a:rPr>
              <a:t>   </a:t>
            </a:r>
            <a:r>
              <a:rPr lang="en-US" sz="3600" dirty="0" err="1" smtClean="0">
                <a:solidFill>
                  <a:srgbClr val="FFC000"/>
                </a:solidFill>
                <a:cs typeface="Calibri Light" pitchFamily="34" charset="0"/>
              </a:rPr>
              <a:t>Berganda</a:t>
            </a:r>
            <a:r>
              <a:rPr lang="en-US" sz="3600" dirty="0" smtClean="0">
                <a:solidFill>
                  <a:srgbClr val="FFC000"/>
                </a:solidFill>
                <a:cs typeface="Calibri Light" pitchFamily="34" charset="0"/>
              </a:rPr>
              <a:t> : </a:t>
            </a:r>
            <a:r>
              <a:rPr lang="en-US" sz="3600" dirty="0" err="1" smtClean="0">
                <a:solidFill>
                  <a:srgbClr val="FFC000"/>
                </a:solidFill>
                <a:cs typeface="Calibri Light" pitchFamily="34" charset="0"/>
              </a:rPr>
              <a:t>jika</a:t>
            </a:r>
            <a:r>
              <a:rPr lang="en-US" sz="3600" dirty="0" smtClean="0">
                <a:solidFill>
                  <a:srgbClr val="FFC000"/>
                </a:solidFill>
                <a:cs typeface="Calibri Light" pitchFamily="34" charset="0"/>
              </a:rPr>
              <a:t> </a:t>
            </a:r>
            <a:r>
              <a:rPr lang="en-US" sz="3600" dirty="0" err="1" smtClean="0">
                <a:solidFill>
                  <a:srgbClr val="FFC000"/>
                </a:solidFill>
                <a:cs typeface="Calibri Light" pitchFamily="34" charset="0"/>
              </a:rPr>
              <a:t>terdiri</a:t>
            </a:r>
            <a:r>
              <a:rPr lang="en-US" sz="3600" dirty="0" smtClean="0">
                <a:solidFill>
                  <a:srgbClr val="FFC000"/>
                </a:solidFill>
                <a:cs typeface="Calibri Light" pitchFamily="34" charset="0"/>
              </a:rPr>
              <a:t> </a:t>
            </a:r>
            <a:r>
              <a:rPr lang="en-US" sz="3600" dirty="0" err="1" smtClean="0">
                <a:solidFill>
                  <a:srgbClr val="FFC000"/>
                </a:solidFill>
                <a:cs typeface="Calibri Light" pitchFamily="34" charset="0"/>
              </a:rPr>
              <a:t>lebih</a:t>
            </a:r>
            <a:r>
              <a:rPr lang="en-US" sz="3600" dirty="0" smtClean="0">
                <a:solidFill>
                  <a:srgbClr val="FFC000"/>
                </a:solidFill>
                <a:cs typeface="Calibri Light" pitchFamily="34" charset="0"/>
              </a:rPr>
              <a:t> </a:t>
            </a:r>
            <a:r>
              <a:rPr lang="en-US" sz="3600" dirty="0" err="1" smtClean="0">
                <a:solidFill>
                  <a:srgbClr val="FFC000"/>
                </a:solidFill>
                <a:cs typeface="Calibri Light" pitchFamily="34" charset="0"/>
              </a:rPr>
              <a:t>dari</a:t>
            </a:r>
            <a:r>
              <a:rPr lang="en-US" sz="3600" dirty="0" smtClean="0">
                <a:solidFill>
                  <a:srgbClr val="FFC000"/>
                </a:solidFill>
                <a:cs typeface="Calibri Light" pitchFamily="34" charset="0"/>
              </a:rPr>
              <a:t> </a:t>
            </a:r>
            <a:r>
              <a:rPr lang="en-US" sz="3600" dirty="0" err="1" smtClean="0">
                <a:solidFill>
                  <a:srgbClr val="FFC000"/>
                </a:solidFill>
                <a:cs typeface="Calibri Light" pitchFamily="34" charset="0"/>
              </a:rPr>
              <a:t>satu</a:t>
            </a:r>
            <a:r>
              <a:rPr lang="en-US" sz="3600" dirty="0" smtClean="0">
                <a:solidFill>
                  <a:srgbClr val="FFC000"/>
                </a:solidFill>
                <a:cs typeface="Calibri Light" pitchFamily="34" charset="0"/>
              </a:rPr>
              <a:t> </a:t>
            </a:r>
            <a:r>
              <a:rPr lang="en-US" sz="3600" dirty="0" err="1" smtClean="0">
                <a:solidFill>
                  <a:srgbClr val="FFC000"/>
                </a:solidFill>
                <a:cs typeface="Calibri Light" pitchFamily="34" charset="0"/>
              </a:rPr>
              <a:t>variabel</a:t>
            </a:r>
            <a:r>
              <a:rPr lang="en-US" sz="3600" dirty="0" smtClean="0">
                <a:solidFill>
                  <a:srgbClr val="FFC000"/>
                </a:solidFill>
                <a:cs typeface="Calibri Light" pitchFamily="34" charset="0"/>
              </a:rPr>
              <a:t> </a:t>
            </a:r>
            <a:r>
              <a:rPr lang="en-US" sz="3600" dirty="0" err="1" smtClean="0">
                <a:solidFill>
                  <a:srgbClr val="FFC000"/>
                </a:solidFill>
                <a:cs typeface="Calibri Light" pitchFamily="34" charset="0"/>
              </a:rPr>
              <a:t>bebas</a:t>
            </a:r>
            <a:r>
              <a:rPr lang="en-US" sz="3600" dirty="0" smtClean="0">
                <a:solidFill>
                  <a:srgbClr val="FFC000"/>
                </a:solidFill>
                <a:cs typeface="Calibri Light" pitchFamily="34" charset="0"/>
              </a:rPr>
              <a:t>/ independent</a:t>
            </a:r>
          </a:p>
          <a:p>
            <a:pPr algn="just">
              <a:buFont typeface="Wingdings" pitchFamily="2" charset="2"/>
              <a:buNone/>
              <a:defRPr/>
            </a:pPr>
            <a:endParaRPr lang="en-US" sz="3600" dirty="0" smtClean="0">
              <a:solidFill>
                <a:srgbClr val="FFC000"/>
              </a:solidFill>
              <a:cs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647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dd8f64f4d9cd6f68a3082a875640a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8300"/>
            <a:ext cx="18288000" cy="13716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1219201" y="-38100"/>
            <a:ext cx="13944599" cy="1678612"/>
            <a:chOff x="0" y="0"/>
            <a:chExt cx="5382011" cy="612362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4" name="Freeform 3"/>
            <p:cNvSpPr/>
            <p:nvPr/>
          </p:nvSpPr>
          <p:spPr>
            <a:xfrm>
              <a:off x="0" y="0"/>
              <a:ext cx="5382011" cy="612362"/>
            </a:xfrm>
            <a:custGeom>
              <a:avLst/>
              <a:gdLst/>
              <a:ahLst/>
              <a:cxnLst/>
              <a:rect l="l" t="t" r="r" b="b"/>
              <a:pathLst>
                <a:path w="5382011" h="612362">
                  <a:moveTo>
                    <a:pt x="0" y="0"/>
                  </a:moveTo>
                  <a:lnTo>
                    <a:pt x="5382011" y="0"/>
                  </a:lnTo>
                  <a:lnTo>
                    <a:pt x="5382011" y="612362"/>
                  </a:lnTo>
                  <a:lnTo>
                    <a:pt x="0" y="612362"/>
                  </a:lnTo>
                  <a:close/>
                </a:path>
              </a:pathLst>
            </a:custGeom>
            <a:grpFill/>
          </p:spPr>
        </p:sp>
      </p:grpSp>
      <p:grpSp>
        <p:nvGrpSpPr>
          <p:cNvPr id="5" name="Group 4"/>
          <p:cNvGrpSpPr/>
          <p:nvPr/>
        </p:nvGrpSpPr>
        <p:grpSpPr>
          <a:xfrm>
            <a:off x="2362200" y="-38100"/>
            <a:ext cx="13944599" cy="1678612"/>
            <a:chOff x="0" y="0"/>
            <a:chExt cx="5382011" cy="612362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6" name="Freeform 5"/>
            <p:cNvSpPr/>
            <p:nvPr/>
          </p:nvSpPr>
          <p:spPr>
            <a:xfrm>
              <a:off x="0" y="0"/>
              <a:ext cx="5382011" cy="612362"/>
            </a:xfrm>
            <a:custGeom>
              <a:avLst/>
              <a:gdLst/>
              <a:ahLst/>
              <a:cxnLst/>
              <a:rect l="l" t="t" r="r" b="b"/>
              <a:pathLst>
                <a:path w="5382011" h="612362">
                  <a:moveTo>
                    <a:pt x="0" y="0"/>
                  </a:moveTo>
                  <a:lnTo>
                    <a:pt x="5382011" y="0"/>
                  </a:lnTo>
                  <a:lnTo>
                    <a:pt x="5382011" y="612362"/>
                  </a:lnTo>
                  <a:lnTo>
                    <a:pt x="0" y="612362"/>
                  </a:lnTo>
                  <a:close/>
                </a:path>
              </a:pathLst>
            </a:custGeom>
            <a:grpFill/>
          </p:spPr>
        </p:sp>
      </p:grpSp>
      <p:grpSp>
        <p:nvGrpSpPr>
          <p:cNvPr id="7" name="Group 6"/>
          <p:cNvGrpSpPr/>
          <p:nvPr/>
        </p:nvGrpSpPr>
        <p:grpSpPr>
          <a:xfrm>
            <a:off x="3505200" y="-38100"/>
            <a:ext cx="13944599" cy="1678612"/>
            <a:chOff x="0" y="0"/>
            <a:chExt cx="5382011" cy="612362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8" name="Freeform 7"/>
            <p:cNvSpPr/>
            <p:nvPr/>
          </p:nvSpPr>
          <p:spPr>
            <a:xfrm>
              <a:off x="0" y="0"/>
              <a:ext cx="5382011" cy="612362"/>
            </a:xfrm>
            <a:custGeom>
              <a:avLst/>
              <a:gdLst/>
              <a:ahLst/>
              <a:cxnLst/>
              <a:rect l="l" t="t" r="r" b="b"/>
              <a:pathLst>
                <a:path w="5382011" h="612362">
                  <a:moveTo>
                    <a:pt x="0" y="0"/>
                  </a:moveTo>
                  <a:lnTo>
                    <a:pt x="5382011" y="0"/>
                  </a:lnTo>
                  <a:lnTo>
                    <a:pt x="5382011" y="612362"/>
                  </a:lnTo>
                  <a:lnTo>
                    <a:pt x="0" y="612362"/>
                  </a:lnTo>
                  <a:close/>
                </a:path>
              </a:pathLst>
            </a:custGeom>
            <a:grpFill/>
          </p:spPr>
        </p:sp>
      </p:grpSp>
      <p:grpSp>
        <p:nvGrpSpPr>
          <p:cNvPr id="9" name="Group 8"/>
          <p:cNvGrpSpPr/>
          <p:nvPr/>
        </p:nvGrpSpPr>
        <p:grpSpPr>
          <a:xfrm>
            <a:off x="4572000" y="-38100"/>
            <a:ext cx="13944599" cy="1678612"/>
            <a:chOff x="0" y="0"/>
            <a:chExt cx="5382011" cy="612362"/>
          </a:xfrm>
        </p:grpSpPr>
        <p:sp>
          <p:nvSpPr>
            <p:cNvPr id="10" name="Freeform 9"/>
            <p:cNvSpPr/>
            <p:nvPr/>
          </p:nvSpPr>
          <p:spPr>
            <a:xfrm>
              <a:off x="0" y="0"/>
              <a:ext cx="5382011" cy="612362"/>
            </a:xfrm>
            <a:custGeom>
              <a:avLst/>
              <a:gdLst/>
              <a:ahLst/>
              <a:cxnLst/>
              <a:rect l="l" t="t" r="r" b="b"/>
              <a:pathLst>
                <a:path w="5382011" h="612362">
                  <a:moveTo>
                    <a:pt x="0" y="0"/>
                  </a:moveTo>
                  <a:lnTo>
                    <a:pt x="5382011" y="0"/>
                  </a:lnTo>
                  <a:lnTo>
                    <a:pt x="5382011" y="612362"/>
                  </a:lnTo>
                  <a:lnTo>
                    <a:pt x="0" y="612362"/>
                  </a:lnTo>
                  <a:close/>
                </a:path>
              </a:pathLst>
            </a:custGeom>
            <a:solidFill>
              <a:srgbClr val="08244D"/>
            </a:solidFill>
          </p:spPr>
        </p:sp>
      </p:grpSp>
      <p:sp>
        <p:nvSpPr>
          <p:cNvPr id="11" name="AutoShape 10"/>
          <p:cNvSpPr/>
          <p:nvPr/>
        </p:nvSpPr>
        <p:spPr>
          <a:xfrm>
            <a:off x="0" y="1654799"/>
            <a:ext cx="18288000" cy="0"/>
          </a:xfrm>
          <a:prstGeom prst="line">
            <a:avLst/>
          </a:prstGeom>
          <a:ln w="47625" cap="flat">
            <a:solidFill>
              <a:srgbClr val="FF9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Freeform 14"/>
          <p:cNvSpPr/>
          <p:nvPr/>
        </p:nvSpPr>
        <p:spPr>
          <a:xfrm>
            <a:off x="1868438" y="116718"/>
            <a:ext cx="1560561" cy="1369182"/>
          </a:xfrm>
          <a:custGeom>
            <a:avLst/>
            <a:gdLst/>
            <a:ahLst/>
            <a:cxnLst/>
            <a:rect l="l" t="t" r="r" b="b"/>
            <a:pathLst>
              <a:path w="1538437" h="1485387">
                <a:moveTo>
                  <a:pt x="0" y="0"/>
                </a:moveTo>
                <a:lnTo>
                  <a:pt x="1538437" y="0"/>
                </a:lnTo>
                <a:lnTo>
                  <a:pt x="1538437" y="1485387"/>
                </a:lnTo>
                <a:lnTo>
                  <a:pt x="0" y="14853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6"/>
          <p:cNvSpPr/>
          <p:nvPr/>
        </p:nvSpPr>
        <p:spPr>
          <a:xfrm>
            <a:off x="333546" y="111653"/>
            <a:ext cx="1347768" cy="1450447"/>
          </a:xfrm>
          <a:custGeom>
            <a:avLst/>
            <a:gdLst/>
            <a:ahLst/>
            <a:cxnLst/>
            <a:rect l="l" t="t" r="r" b="b"/>
            <a:pathLst>
              <a:path w="1485387" h="1485387">
                <a:moveTo>
                  <a:pt x="0" y="0"/>
                </a:moveTo>
                <a:lnTo>
                  <a:pt x="1485387" y="0"/>
                </a:lnTo>
                <a:lnTo>
                  <a:pt x="1485387" y="1485387"/>
                </a:lnTo>
                <a:lnTo>
                  <a:pt x="0" y="14853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TextBox 14">
            <a:hlinkClick r:id="rId5" action="ppaction://hlinksldjump"/>
          </p:cNvPr>
          <p:cNvSpPr txBox="1"/>
          <p:nvPr/>
        </p:nvSpPr>
        <p:spPr>
          <a:xfrm>
            <a:off x="10664156" y="712470"/>
            <a:ext cx="983397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54" dirty="0">
                <a:solidFill>
                  <a:srgbClr val="FFFFFF"/>
                </a:solidFill>
                <a:latin typeface="Roboto Bold"/>
              </a:rPr>
              <a:t>Home</a:t>
            </a:r>
          </a:p>
        </p:txBody>
      </p:sp>
      <p:sp>
        <p:nvSpPr>
          <p:cNvPr id="15" name="TextBox 16">
            <a:hlinkClick r:id="rId6" action="ppaction://hlinksldjump"/>
          </p:cNvPr>
          <p:cNvSpPr txBox="1"/>
          <p:nvPr/>
        </p:nvSpPr>
        <p:spPr>
          <a:xfrm>
            <a:off x="11821072" y="712470"/>
            <a:ext cx="1323575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54" dirty="0" err="1">
                <a:solidFill>
                  <a:srgbClr val="FFFFFF"/>
                </a:solidFill>
                <a:latin typeface="Roboto Bold"/>
              </a:rPr>
              <a:t>Definis</a:t>
            </a:r>
            <a:endParaRPr lang="en-US" sz="1800" spc="54" dirty="0">
              <a:solidFill>
                <a:srgbClr val="FFFFFF"/>
              </a:solidFill>
              <a:latin typeface="Roboto Bold"/>
            </a:endParaRPr>
          </a:p>
        </p:txBody>
      </p:sp>
      <p:sp>
        <p:nvSpPr>
          <p:cNvPr id="16" name="TextBox 17">
            <a:hlinkClick r:id="rId7" action="ppaction://hlinksldjump"/>
          </p:cNvPr>
          <p:cNvSpPr txBox="1"/>
          <p:nvPr/>
        </p:nvSpPr>
        <p:spPr>
          <a:xfrm>
            <a:off x="13223471" y="762643"/>
            <a:ext cx="1782136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54" dirty="0" err="1">
                <a:solidFill>
                  <a:srgbClr val="FFFFFF"/>
                </a:solidFill>
                <a:latin typeface="Roboto Bold"/>
              </a:rPr>
              <a:t>Karakteristik</a:t>
            </a:r>
            <a:endParaRPr lang="en-US" sz="1800" spc="54" dirty="0">
              <a:solidFill>
                <a:srgbClr val="FFFFFF"/>
              </a:solidFill>
              <a:latin typeface="Roboto Bold"/>
            </a:endParaRPr>
          </a:p>
        </p:txBody>
      </p:sp>
      <p:sp>
        <p:nvSpPr>
          <p:cNvPr id="17" name="TextBox 18">
            <a:hlinkClick r:id="rId8" action="ppaction://hlinksldjump"/>
          </p:cNvPr>
          <p:cNvSpPr txBox="1"/>
          <p:nvPr/>
        </p:nvSpPr>
        <p:spPr>
          <a:xfrm>
            <a:off x="15233700" y="765191"/>
            <a:ext cx="1172536" cy="298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54" dirty="0" err="1" smtClean="0">
                <a:solidFill>
                  <a:srgbClr val="FFFFFF"/>
                </a:solidFill>
                <a:latin typeface="Roboto Bold"/>
              </a:rPr>
              <a:t>Rumus</a:t>
            </a:r>
            <a:endParaRPr lang="en-US" sz="1800" spc="54" dirty="0">
              <a:solidFill>
                <a:srgbClr val="FFFFFF"/>
              </a:solidFill>
              <a:latin typeface="Roboto Bold"/>
            </a:endParaRPr>
          </a:p>
        </p:txBody>
      </p:sp>
      <p:sp>
        <p:nvSpPr>
          <p:cNvPr id="18" name="TextBox 18">
            <a:hlinkClick r:id="" action="ppaction://noaction"/>
          </p:cNvPr>
          <p:cNvSpPr txBox="1"/>
          <p:nvPr/>
        </p:nvSpPr>
        <p:spPr>
          <a:xfrm>
            <a:off x="16546953" y="760095"/>
            <a:ext cx="1172536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54" dirty="0" err="1">
                <a:solidFill>
                  <a:srgbClr val="FFFFFF"/>
                </a:solidFill>
                <a:latin typeface="Roboto Bold"/>
              </a:rPr>
              <a:t>Contoh</a:t>
            </a:r>
            <a:endParaRPr lang="en-US" sz="1800" spc="54" dirty="0">
              <a:solidFill>
                <a:srgbClr val="FFFFFF"/>
              </a:solidFill>
              <a:latin typeface="Roboto Bold"/>
            </a:endParaRPr>
          </a:p>
        </p:txBody>
      </p:sp>
      <p:pic>
        <p:nvPicPr>
          <p:cNvPr id="19" name="Picture 3" descr="C:\Users\LENOVO\Downloads\Kampus Merdeka(1).ep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092" y="286705"/>
            <a:ext cx="2280918" cy="119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1" y="9867900"/>
            <a:ext cx="18440400" cy="1678612"/>
            <a:chOff x="0" y="0"/>
            <a:chExt cx="5382011" cy="612362"/>
          </a:xfrm>
        </p:grpSpPr>
        <p:sp>
          <p:nvSpPr>
            <p:cNvPr id="21" name="Freeform 20"/>
            <p:cNvSpPr/>
            <p:nvPr/>
          </p:nvSpPr>
          <p:spPr>
            <a:xfrm>
              <a:off x="0" y="0"/>
              <a:ext cx="5382011" cy="612362"/>
            </a:xfrm>
            <a:custGeom>
              <a:avLst/>
              <a:gdLst/>
              <a:ahLst/>
              <a:cxnLst/>
              <a:rect l="l" t="t" r="r" b="b"/>
              <a:pathLst>
                <a:path w="5382011" h="612362">
                  <a:moveTo>
                    <a:pt x="0" y="0"/>
                  </a:moveTo>
                  <a:lnTo>
                    <a:pt x="5382011" y="0"/>
                  </a:lnTo>
                  <a:lnTo>
                    <a:pt x="5382011" y="612362"/>
                  </a:lnTo>
                  <a:lnTo>
                    <a:pt x="0" y="612362"/>
                  </a:lnTo>
                  <a:close/>
                </a:path>
              </a:pathLst>
            </a:custGeom>
            <a:solidFill>
              <a:srgbClr val="08244D"/>
            </a:solidFill>
          </p:spPr>
        </p:sp>
      </p:grpSp>
      <p:sp>
        <p:nvSpPr>
          <p:cNvPr id="22" name="AutoShape 15"/>
          <p:cNvSpPr/>
          <p:nvPr/>
        </p:nvSpPr>
        <p:spPr>
          <a:xfrm>
            <a:off x="0" y="9867900"/>
            <a:ext cx="18288000" cy="0"/>
          </a:xfrm>
          <a:prstGeom prst="line">
            <a:avLst/>
          </a:prstGeom>
          <a:ln w="47625" cap="flat">
            <a:solidFill>
              <a:srgbClr val="FF9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TextBox 17"/>
          <p:cNvSpPr txBox="1"/>
          <p:nvPr/>
        </p:nvSpPr>
        <p:spPr>
          <a:xfrm>
            <a:off x="-18288000" y="9867901"/>
            <a:ext cx="384810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b="1" spc="54" dirty="0" err="1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Pembelajaran</a:t>
            </a:r>
            <a:r>
              <a:rPr lang="en-US" b="1" spc="54" dirty="0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Daring </a:t>
            </a:r>
            <a:r>
              <a:rPr lang="en-US" b="1" spc="54" dirty="0" err="1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Kolaboratif</a:t>
            </a:r>
            <a:r>
              <a:rPr lang="en-US" b="1" spc="54" dirty="0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Prodi </a:t>
            </a:r>
            <a:r>
              <a:rPr lang="en-US" b="1" spc="54" dirty="0" err="1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Teknik</a:t>
            </a:r>
            <a:r>
              <a:rPr lang="en-US" b="1" spc="54" dirty="0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b="1" spc="54" dirty="0" err="1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Industri</a:t>
            </a:r>
            <a:r>
              <a:rPr lang="en-US" b="1" spc="54" dirty="0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b="1" spc="54" dirty="0" err="1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Univesitas</a:t>
            </a:r>
            <a:r>
              <a:rPr lang="en-US" b="1" spc="54" dirty="0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b="1" spc="54" dirty="0" err="1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Teknologi</a:t>
            </a:r>
            <a:r>
              <a:rPr lang="en-US" b="1" spc="54" dirty="0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Sumbawa </a:t>
            </a:r>
            <a:r>
              <a:rPr lang="en-US" b="1" spc="54" dirty="0" err="1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dan</a:t>
            </a:r>
            <a:r>
              <a:rPr lang="en-US" b="1" spc="54" dirty="0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Prodi </a:t>
            </a:r>
            <a:r>
              <a:rPr lang="en-US" b="1" spc="54" dirty="0" err="1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Manajemen</a:t>
            </a:r>
            <a:r>
              <a:rPr lang="en-US" b="1" spc="54" dirty="0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STIE </a:t>
            </a:r>
            <a:r>
              <a:rPr lang="en-US" b="1" spc="54" dirty="0" err="1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Bima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Pembelajaran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Daring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Kolaboratif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Prodi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Teknik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Industri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Univesitas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Teknologi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Sumbawa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dan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Prodi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Manajemen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STIE </a:t>
            </a:r>
            <a:r>
              <a:rPr lang="en-US" b="1" spc="54" dirty="0" err="1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Bima</a:t>
            </a:r>
            <a:r>
              <a:rPr lang="en-US" b="1" spc="54" dirty="0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Pembelajaran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Daring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Kolaboratif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Prodi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Teknik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Industri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Univesitas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Teknologi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Sumbawa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dan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Prodi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Manajemen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STIE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Bima</a:t>
            </a:r>
            <a:endParaRPr lang="en-US" b="1" spc="54" dirty="0">
              <a:solidFill>
                <a:schemeClr val="bg1"/>
              </a:solidFill>
              <a:latin typeface="Arial Narrow" pitchFamily="34" charset="0"/>
              <a:ea typeface="Segoe UI Black" pitchFamily="34" charset="0"/>
              <a:cs typeface="Segoe UI Black" pitchFamily="34" charset="0"/>
            </a:endParaRPr>
          </a:p>
          <a:p>
            <a:pPr algn="ctr">
              <a:lnSpc>
                <a:spcPts val="2520"/>
              </a:lnSpc>
            </a:pPr>
            <a:endParaRPr lang="en-US" b="1" spc="54" dirty="0">
              <a:solidFill>
                <a:schemeClr val="bg1"/>
              </a:solidFill>
              <a:latin typeface="Arial Narrow" pitchFamily="34" charset="0"/>
              <a:ea typeface="Segoe UI Black" pitchFamily="34" charset="0"/>
              <a:cs typeface="Segoe UI Black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Rectangle 3"/>
              <p:cNvSpPr txBox="1">
                <a:spLocks noChangeArrowheads="1"/>
              </p:cNvSpPr>
              <p:nvPr/>
            </p:nvSpPr>
            <p:spPr>
              <a:xfrm>
                <a:off x="1143000" y="2095500"/>
                <a:ext cx="7620000" cy="7315200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90000"/>
                  </a:lnSpc>
                  <a:buFont typeface="Wingdings" pitchFamily="2" charset="2"/>
                  <a:buNone/>
                </a:pPr>
                <a:r>
                  <a:rPr lang="en-US" dirty="0" smtClean="0">
                    <a:solidFill>
                      <a:srgbClr val="FFC000"/>
                    </a:solidFill>
                  </a:rPr>
                  <a:t> </a:t>
                </a:r>
                <a:r>
                  <a:rPr lang="en-US" sz="6000" b="1" dirty="0" err="1" smtClean="0">
                    <a:solidFill>
                      <a:srgbClr val="FFC000"/>
                    </a:solidFill>
                  </a:rPr>
                  <a:t>U</a:t>
                </a:r>
                <a:r>
                  <a:rPr lang="en-US" dirty="0" err="1" smtClean="0">
                    <a:solidFill>
                      <a:srgbClr val="FFC000"/>
                    </a:solidFill>
                  </a:rPr>
                  <a:t>ntuk</a:t>
                </a:r>
                <a:r>
                  <a:rPr lang="en-US" dirty="0" smtClean="0">
                    <a:solidFill>
                      <a:srgbClr val="FFC000"/>
                    </a:solidFill>
                  </a:rPr>
                  <a:t> </a:t>
                </a:r>
                <a:r>
                  <a:rPr lang="en-US" dirty="0" err="1" smtClean="0">
                    <a:solidFill>
                      <a:srgbClr val="FFC000"/>
                    </a:solidFill>
                  </a:rPr>
                  <a:t>menempatkan</a:t>
                </a:r>
                <a:r>
                  <a:rPr lang="en-US" dirty="0" smtClean="0">
                    <a:solidFill>
                      <a:srgbClr val="FFC000"/>
                    </a:solidFill>
                  </a:rPr>
                  <a:t> </a:t>
                </a:r>
                <a:r>
                  <a:rPr lang="en-US" dirty="0" err="1" smtClean="0">
                    <a:solidFill>
                      <a:srgbClr val="FFC000"/>
                    </a:solidFill>
                  </a:rPr>
                  <a:t>garis</a:t>
                </a:r>
                <a:r>
                  <a:rPr lang="en-US" dirty="0" smtClean="0">
                    <a:solidFill>
                      <a:srgbClr val="FFC000"/>
                    </a:solidFill>
                  </a:rPr>
                  <a:t> </a:t>
                </a:r>
                <a:r>
                  <a:rPr lang="en-US" dirty="0" err="1" smtClean="0">
                    <a:solidFill>
                      <a:srgbClr val="FFC000"/>
                    </a:solidFill>
                  </a:rPr>
                  <a:t>regresi</a:t>
                </a:r>
                <a:r>
                  <a:rPr lang="en-US" dirty="0" smtClean="0">
                    <a:solidFill>
                      <a:srgbClr val="FFC000"/>
                    </a:solidFill>
                  </a:rPr>
                  <a:t> </a:t>
                </a:r>
                <a:r>
                  <a:rPr lang="en-US" dirty="0" err="1" smtClean="0">
                    <a:solidFill>
                      <a:srgbClr val="FFC000"/>
                    </a:solidFill>
                  </a:rPr>
                  <a:t>pada</a:t>
                </a:r>
                <a:r>
                  <a:rPr lang="en-US" dirty="0" smtClean="0">
                    <a:solidFill>
                      <a:srgbClr val="FFC000"/>
                    </a:solidFill>
                  </a:rPr>
                  <a:t> data yang </a:t>
                </a:r>
                <a:r>
                  <a:rPr lang="en-US" dirty="0" err="1" smtClean="0">
                    <a:solidFill>
                      <a:srgbClr val="FFC000"/>
                    </a:solidFill>
                  </a:rPr>
                  <a:t>diperoleh</a:t>
                </a:r>
                <a:r>
                  <a:rPr lang="en-US" dirty="0" smtClean="0">
                    <a:solidFill>
                      <a:srgbClr val="FFC000"/>
                    </a:solidFill>
                  </a:rPr>
                  <a:t> </a:t>
                </a:r>
                <a:r>
                  <a:rPr lang="en-US" dirty="0" err="1" smtClean="0">
                    <a:solidFill>
                      <a:srgbClr val="FFC000"/>
                    </a:solidFill>
                  </a:rPr>
                  <a:t>maka</a:t>
                </a:r>
                <a:r>
                  <a:rPr lang="en-US" dirty="0" smtClean="0">
                    <a:solidFill>
                      <a:srgbClr val="FFC000"/>
                    </a:solidFill>
                  </a:rPr>
                  <a:t> </a:t>
                </a:r>
                <a:r>
                  <a:rPr lang="en-US" dirty="0" err="1" smtClean="0">
                    <a:solidFill>
                      <a:srgbClr val="FFC000"/>
                    </a:solidFill>
                  </a:rPr>
                  <a:t>digunakan</a:t>
                </a:r>
                <a:r>
                  <a:rPr lang="en-US" dirty="0" smtClean="0">
                    <a:solidFill>
                      <a:srgbClr val="FFC000"/>
                    </a:solidFill>
                  </a:rPr>
                  <a:t> </a:t>
                </a:r>
                <a:r>
                  <a:rPr lang="en-US" dirty="0" err="1" smtClean="0">
                    <a:solidFill>
                      <a:srgbClr val="FFC000"/>
                    </a:solidFill>
                  </a:rPr>
                  <a:t>metode</a:t>
                </a:r>
                <a:r>
                  <a:rPr lang="en-US" dirty="0" smtClean="0">
                    <a:solidFill>
                      <a:srgbClr val="FFC000"/>
                    </a:solidFill>
                  </a:rPr>
                  <a:t> </a:t>
                </a:r>
                <a:r>
                  <a:rPr lang="en-US" dirty="0" err="1" smtClean="0">
                    <a:solidFill>
                      <a:srgbClr val="FFC000"/>
                    </a:solidFill>
                  </a:rPr>
                  <a:t>kuadrat</a:t>
                </a:r>
                <a:r>
                  <a:rPr lang="en-US" dirty="0" smtClean="0">
                    <a:solidFill>
                      <a:srgbClr val="FFC000"/>
                    </a:solidFill>
                  </a:rPr>
                  <a:t> </a:t>
                </a:r>
                <a:r>
                  <a:rPr lang="en-US" dirty="0" err="1" smtClean="0">
                    <a:solidFill>
                      <a:srgbClr val="FFC000"/>
                    </a:solidFill>
                  </a:rPr>
                  <a:t>terkecil</a:t>
                </a:r>
                <a:r>
                  <a:rPr lang="en-US" dirty="0" smtClean="0">
                    <a:solidFill>
                      <a:srgbClr val="FFC000"/>
                    </a:solidFill>
                  </a:rPr>
                  <a:t>, </a:t>
                </a:r>
                <a:r>
                  <a:rPr lang="en-US" dirty="0" err="1" smtClean="0">
                    <a:solidFill>
                      <a:srgbClr val="FFC000"/>
                    </a:solidFill>
                  </a:rPr>
                  <a:t>sehingga</a:t>
                </a:r>
                <a:r>
                  <a:rPr lang="en-US" dirty="0" smtClean="0">
                    <a:solidFill>
                      <a:srgbClr val="FFC000"/>
                    </a:solidFill>
                  </a:rPr>
                  <a:t> </a:t>
                </a:r>
                <a:r>
                  <a:rPr lang="en-US" dirty="0" err="1" smtClean="0">
                    <a:solidFill>
                      <a:srgbClr val="FFC000"/>
                    </a:solidFill>
                  </a:rPr>
                  <a:t>bentuk</a:t>
                </a:r>
                <a:r>
                  <a:rPr lang="en-US" dirty="0" smtClean="0">
                    <a:solidFill>
                      <a:srgbClr val="FFC000"/>
                    </a:solidFill>
                  </a:rPr>
                  <a:t> </a:t>
                </a:r>
                <a:r>
                  <a:rPr lang="en-US" dirty="0" err="1" smtClean="0">
                    <a:solidFill>
                      <a:srgbClr val="FFC000"/>
                    </a:solidFill>
                  </a:rPr>
                  <a:t>persamaan</a:t>
                </a:r>
                <a:r>
                  <a:rPr lang="en-US" dirty="0" smtClean="0">
                    <a:solidFill>
                      <a:srgbClr val="FFC000"/>
                    </a:solidFill>
                  </a:rPr>
                  <a:t> </a:t>
                </a:r>
                <a:r>
                  <a:rPr lang="en-US" dirty="0" err="1" smtClean="0">
                    <a:solidFill>
                      <a:srgbClr val="FFC000"/>
                    </a:solidFill>
                  </a:rPr>
                  <a:t>regresi</a:t>
                </a:r>
                <a:r>
                  <a:rPr lang="en-US" dirty="0" smtClean="0">
                    <a:solidFill>
                      <a:srgbClr val="FFC000"/>
                    </a:solidFill>
                  </a:rPr>
                  <a:t> </a:t>
                </a:r>
                <a:r>
                  <a:rPr lang="en-US" dirty="0" err="1" smtClean="0">
                    <a:solidFill>
                      <a:srgbClr val="FFC000"/>
                    </a:solidFill>
                  </a:rPr>
                  <a:t>adalah</a:t>
                </a:r>
                <a:r>
                  <a:rPr lang="en-US" dirty="0" smtClean="0">
                    <a:solidFill>
                      <a:srgbClr val="FFC000"/>
                    </a:solidFill>
                  </a:rPr>
                  <a:t> </a:t>
                </a:r>
                <a:r>
                  <a:rPr lang="en-US" dirty="0" err="1" smtClean="0">
                    <a:solidFill>
                      <a:srgbClr val="FFC000"/>
                    </a:solidFill>
                  </a:rPr>
                  <a:t>sebagai</a:t>
                </a:r>
                <a:r>
                  <a:rPr lang="en-US" dirty="0" smtClean="0">
                    <a:solidFill>
                      <a:srgbClr val="FFC000"/>
                    </a:solidFill>
                  </a:rPr>
                  <a:t> </a:t>
                </a:r>
                <a:r>
                  <a:rPr lang="en-US" dirty="0" err="1" smtClean="0">
                    <a:solidFill>
                      <a:srgbClr val="FFC000"/>
                    </a:solidFill>
                  </a:rPr>
                  <a:t>berikut</a:t>
                </a:r>
                <a:r>
                  <a:rPr lang="en-US" dirty="0" smtClean="0">
                    <a:solidFill>
                      <a:srgbClr val="FFC000"/>
                    </a:solidFill>
                  </a:rPr>
                  <a:t>:</a:t>
                </a:r>
              </a:p>
              <a:p>
                <a:pPr algn="just">
                  <a:lnSpc>
                    <a:spcPct val="90000"/>
                  </a:lnSpc>
                  <a:buFont typeface="Wingdings" pitchFamily="2" charset="2"/>
                  <a:buNone/>
                </a:pPr>
                <a:endParaRPr lang="en-US" dirty="0" smtClean="0">
                  <a:solidFill>
                    <a:srgbClr val="FFC000"/>
                  </a:solidFill>
                </a:endParaRPr>
              </a:p>
              <a:p>
                <a:pPr algn="just">
                  <a:lnSpc>
                    <a:spcPct val="90000"/>
                  </a:lnSpc>
                  <a:buFont typeface="Wingdings" pitchFamily="2" charset="2"/>
                  <a:buNone/>
                </a:pPr>
                <a:r>
                  <a:rPr lang="en-US" dirty="0" smtClean="0">
                    <a:solidFill>
                      <a:srgbClr val="FFC000"/>
                    </a:solidFill>
                  </a:rPr>
                  <a:t>				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C000"/>
                        </a:solidFill>
                        <a:latin typeface="Cambria Math"/>
                      </a:rPr>
                      <m:t>𝑌</m:t>
                    </m:r>
                    <m:r>
                      <a:rPr lang="en-US" i="1" dirty="0" smtClean="0">
                        <a:solidFill>
                          <a:srgbClr val="FFC000"/>
                        </a:solidFill>
                        <a:latin typeface="Cambria Math"/>
                      </a:rPr>
                      <m:t>’ = </m:t>
                    </m:r>
                    <m:r>
                      <a:rPr lang="en-US" i="1" dirty="0" smtClean="0">
                        <a:solidFill>
                          <a:srgbClr val="FFC000"/>
                        </a:solidFill>
                        <a:latin typeface="Cambria Math"/>
                      </a:rPr>
                      <m:t>𝑎</m:t>
                    </m:r>
                    <m:r>
                      <a:rPr lang="en-US" i="1" dirty="0" smtClean="0">
                        <a:solidFill>
                          <a:srgbClr val="FFC000"/>
                        </a:solidFill>
                        <a:latin typeface="Cambria Math"/>
                      </a:rPr>
                      <m:t> + </m:t>
                    </m:r>
                    <m:r>
                      <a:rPr lang="en-US" i="1" dirty="0" smtClean="0">
                        <a:solidFill>
                          <a:srgbClr val="FFC000"/>
                        </a:solidFill>
                        <a:latin typeface="Cambria Math"/>
                      </a:rPr>
                      <m:t>𝑏</m:t>
                    </m:r>
                    <m:r>
                      <a:rPr lang="en-US" i="1" dirty="0" smtClean="0">
                        <a:solidFill>
                          <a:srgbClr val="FFC000"/>
                        </a:solidFill>
                        <a:latin typeface="Cambria Math"/>
                      </a:rPr>
                      <m:t> </m:t>
                    </m:r>
                    <m:r>
                      <a:rPr lang="en-US" i="1" dirty="0" smtClean="0">
                        <a:solidFill>
                          <a:srgbClr val="FFC000"/>
                        </a:solidFill>
                        <a:latin typeface="Cambria Math"/>
                      </a:rPr>
                      <m:t>𝑋</m:t>
                    </m:r>
                  </m:oMath>
                </a14:m>
                <a:endParaRPr lang="en-US" dirty="0" smtClean="0">
                  <a:solidFill>
                    <a:srgbClr val="FFC000"/>
                  </a:solidFill>
                </a:endParaRPr>
              </a:p>
              <a:p>
                <a:pPr algn="just">
                  <a:lnSpc>
                    <a:spcPct val="90000"/>
                  </a:lnSpc>
                  <a:buFont typeface="Wingdings" pitchFamily="2" charset="2"/>
                  <a:buNone/>
                </a:pPr>
                <a:r>
                  <a:rPr lang="id-ID" dirty="0" smtClean="0">
                    <a:solidFill>
                      <a:srgbClr val="FFC000"/>
                    </a:solidFill>
                  </a:rPr>
                  <a:t>Dimana: </a:t>
                </a:r>
              </a:p>
              <a:p>
                <a:pPr algn="just">
                  <a:lnSpc>
                    <a:spcPct val="90000"/>
                  </a:lnSpc>
                  <a:buFont typeface="Wingdings" pitchFamily="2" charset="2"/>
                  <a:buNone/>
                </a:pPr>
                <a:r>
                  <a:rPr lang="en-US" dirty="0" smtClean="0">
                    <a:solidFill>
                      <a:srgbClr val="FFC000"/>
                    </a:solidFill>
                  </a:rPr>
                  <a:t>Y’</a:t>
                </a:r>
                <a:r>
                  <a:rPr lang="id-ID" dirty="0" smtClean="0">
                    <a:solidFill>
                      <a:srgbClr val="FFC000"/>
                    </a:solidFill>
                  </a:rPr>
                  <a:t>: nilai estimate variabel terikat</a:t>
                </a:r>
              </a:p>
              <a:p>
                <a:pPr algn="just">
                  <a:lnSpc>
                    <a:spcPct val="90000"/>
                  </a:lnSpc>
                  <a:buFont typeface="Wingdings" pitchFamily="2" charset="2"/>
                  <a:buNone/>
                </a:pPr>
                <a:r>
                  <a:rPr lang="id-ID" dirty="0" smtClean="0">
                    <a:solidFill>
                      <a:srgbClr val="FFC000"/>
                    </a:solidFill>
                  </a:rPr>
                  <a:t>a: titik potong garis regresi pd sumbu y (nilai estimate </a:t>
                </a:r>
                <a:r>
                  <a:rPr lang="en-US" dirty="0" smtClean="0">
                    <a:solidFill>
                      <a:srgbClr val="FFC000"/>
                    </a:solidFill>
                  </a:rPr>
                  <a:t>Y’</a:t>
                </a:r>
                <a:r>
                  <a:rPr lang="id-ID" dirty="0" smtClean="0">
                    <a:solidFill>
                      <a:srgbClr val="FFC000"/>
                    </a:solidFill>
                  </a:rPr>
                  <a:t> bila x=0)</a:t>
                </a:r>
              </a:p>
              <a:p>
                <a:pPr algn="just">
                  <a:lnSpc>
                    <a:spcPct val="90000"/>
                  </a:lnSpc>
                  <a:buFont typeface="Wingdings" pitchFamily="2" charset="2"/>
                  <a:buNone/>
                </a:pPr>
                <a:r>
                  <a:rPr lang="id-ID" dirty="0" smtClean="0">
                    <a:solidFill>
                      <a:srgbClr val="FFC000"/>
                    </a:solidFill>
                  </a:rPr>
                  <a:t>b: gradien garis regresi (perub nilai estimate </a:t>
                </a:r>
                <a:r>
                  <a:rPr lang="en-US" dirty="0" smtClean="0">
                    <a:solidFill>
                      <a:srgbClr val="FFC000"/>
                    </a:solidFill>
                  </a:rPr>
                  <a:t>Y’</a:t>
                </a:r>
                <a:r>
                  <a:rPr lang="id-ID" dirty="0" smtClean="0">
                    <a:solidFill>
                      <a:srgbClr val="FFC000"/>
                    </a:solidFill>
                  </a:rPr>
                  <a:t> per satuan perubahan nilai x)</a:t>
                </a:r>
              </a:p>
              <a:p>
                <a:pPr algn="just">
                  <a:lnSpc>
                    <a:spcPct val="90000"/>
                  </a:lnSpc>
                  <a:buFont typeface="Wingdings" pitchFamily="2" charset="2"/>
                  <a:buNone/>
                </a:pPr>
                <a:r>
                  <a:rPr lang="id-ID" dirty="0" smtClean="0">
                    <a:solidFill>
                      <a:srgbClr val="FFC000"/>
                    </a:solidFill>
                  </a:rPr>
                  <a:t>X: nilai variabel bebas</a:t>
                </a:r>
                <a:endParaRPr lang="en-US" dirty="0" smtClean="0">
                  <a:solidFill>
                    <a:srgbClr val="FFC000"/>
                  </a:solidFill>
                </a:endParaRPr>
              </a:p>
              <a:p>
                <a:pPr algn="just">
                  <a:lnSpc>
                    <a:spcPct val="90000"/>
                  </a:lnSpc>
                  <a:buFont typeface="Wingdings" pitchFamily="2" charset="2"/>
                  <a:buNone/>
                </a:pPr>
                <a:r>
                  <a:rPr lang="id-ID" dirty="0" smtClean="0">
                    <a:solidFill>
                      <a:srgbClr val="FFC000"/>
                    </a:solidFill>
                  </a:rPr>
                  <a:t>	</a:t>
                </a:r>
                <a:endParaRPr lang="en-US" dirty="0" smtClean="0">
                  <a:solidFill>
                    <a:srgbClr val="FFC000"/>
                  </a:solidFill>
                </a:endParaRPr>
              </a:p>
            </p:txBody>
          </p:sp>
        </mc:Choice>
        <mc:Fallback>
          <p:sp>
            <p:nvSpPr>
              <p:cNvPr id="25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2095500"/>
                <a:ext cx="7620000" cy="7315200"/>
              </a:xfrm>
              <a:prstGeom prst="rect">
                <a:avLst/>
              </a:prstGeom>
              <a:blipFill rotWithShape="1">
                <a:blip r:embed="rId10"/>
                <a:stretch>
                  <a:fillRect l="-3680" t="-3750" r="-3280" b="-3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Rectangle 3"/>
              <p:cNvSpPr txBox="1">
                <a:spLocks noRot="1" noChangeArrowheads="1"/>
              </p:cNvSpPr>
              <p:nvPr/>
            </p:nvSpPr>
            <p:spPr>
              <a:xfrm>
                <a:off x="9334499" y="2400300"/>
                <a:ext cx="8220021" cy="4318367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just">
                  <a:buNone/>
                  <a:defRPr/>
                </a:pPr>
                <a:r>
                  <a:rPr lang="en-US" dirty="0" smtClean="0">
                    <a:solidFill>
                      <a:srgbClr val="FFC000"/>
                    </a:solidFill>
                    <a:cs typeface="Calibri Light" pitchFamily="34" charset="0"/>
                  </a:rPr>
                  <a:t>Nilai a </a:t>
                </a:r>
                <a:r>
                  <a:rPr lang="en-US" dirty="0" err="1" smtClean="0">
                    <a:solidFill>
                      <a:srgbClr val="FFC000"/>
                    </a:solidFill>
                    <a:cs typeface="Calibri Light" pitchFamily="34" charset="0"/>
                  </a:rPr>
                  <a:t>dan</a:t>
                </a:r>
                <a:r>
                  <a:rPr lang="en-US" dirty="0" smtClean="0">
                    <a:solidFill>
                      <a:srgbClr val="FFC000"/>
                    </a:solidFill>
                    <a:cs typeface="Calibri Light" pitchFamily="34" charset="0"/>
                  </a:rPr>
                  <a:t> b </a:t>
                </a:r>
                <a:r>
                  <a:rPr lang="en-US" dirty="0" err="1" smtClean="0">
                    <a:solidFill>
                      <a:srgbClr val="FFC000"/>
                    </a:solidFill>
                    <a:cs typeface="Calibri Light" pitchFamily="34" charset="0"/>
                  </a:rPr>
                  <a:t>pada</a:t>
                </a:r>
                <a:r>
                  <a:rPr lang="en-US" dirty="0" smtClean="0">
                    <a:solidFill>
                      <a:srgbClr val="FFC000"/>
                    </a:solidFill>
                    <a:cs typeface="Calibri Light" pitchFamily="34" charset="0"/>
                  </a:rPr>
                  <a:t> </a:t>
                </a:r>
                <a:r>
                  <a:rPr lang="en-US" dirty="0" err="1" smtClean="0">
                    <a:solidFill>
                      <a:srgbClr val="FFC000"/>
                    </a:solidFill>
                    <a:cs typeface="Calibri Light" pitchFamily="34" charset="0"/>
                  </a:rPr>
                  <a:t>persamaan</a:t>
                </a:r>
                <a:r>
                  <a:rPr lang="en-US" dirty="0" smtClean="0">
                    <a:solidFill>
                      <a:srgbClr val="FFC000"/>
                    </a:solidFill>
                    <a:cs typeface="Calibri Light" pitchFamily="34" charset="0"/>
                  </a:rPr>
                  <a:t> </a:t>
                </a:r>
                <a:r>
                  <a:rPr lang="en-US" dirty="0" err="1" smtClean="0">
                    <a:solidFill>
                      <a:srgbClr val="FFC000"/>
                    </a:solidFill>
                    <a:cs typeface="Calibri Light" pitchFamily="34" charset="0"/>
                  </a:rPr>
                  <a:t>regresi</a:t>
                </a:r>
                <a:r>
                  <a:rPr lang="en-US" dirty="0" smtClean="0">
                    <a:solidFill>
                      <a:srgbClr val="FFC000"/>
                    </a:solidFill>
                    <a:cs typeface="Calibri Light" pitchFamily="34" charset="0"/>
                  </a:rPr>
                  <a:t> </a:t>
                </a:r>
                <a:r>
                  <a:rPr lang="en-US" dirty="0" err="1" smtClean="0">
                    <a:solidFill>
                      <a:srgbClr val="FFC000"/>
                    </a:solidFill>
                    <a:cs typeface="Calibri Light" pitchFamily="34" charset="0"/>
                  </a:rPr>
                  <a:t>dapat</a:t>
                </a:r>
                <a:r>
                  <a:rPr lang="en-US" dirty="0" smtClean="0">
                    <a:solidFill>
                      <a:srgbClr val="FFC000"/>
                    </a:solidFill>
                    <a:cs typeface="Calibri Light" pitchFamily="34" charset="0"/>
                  </a:rPr>
                  <a:t> </a:t>
                </a:r>
                <a:r>
                  <a:rPr lang="en-US" dirty="0" err="1" smtClean="0">
                    <a:solidFill>
                      <a:srgbClr val="FFC000"/>
                    </a:solidFill>
                    <a:cs typeface="Calibri Light" pitchFamily="34" charset="0"/>
                  </a:rPr>
                  <a:t>ditentukan</a:t>
                </a:r>
                <a:r>
                  <a:rPr lang="en-US" dirty="0" smtClean="0">
                    <a:solidFill>
                      <a:srgbClr val="FFC000"/>
                    </a:solidFill>
                    <a:cs typeface="Calibri Light" pitchFamily="34" charset="0"/>
                  </a:rPr>
                  <a:t> </a:t>
                </a:r>
                <a:r>
                  <a:rPr lang="en-US" dirty="0" err="1" smtClean="0">
                    <a:solidFill>
                      <a:srgbClr val="FFC000"/>
                    </a:solidFill>
                    <a:cs typeface="Calibri Light" pitchFamily="34" charset="0"/>
                  </a:rPr>
                  <a:t>menggunakan</a:t>
                </a:r>
                <a:r>
                  <a:rPr lang="en-US" dirty="0" smtClean="0">
                    <a:solidFill>
                      <a:srgbClr val="FFC000"/>
                    </a:solidFill>
                    <a:cs typeface="Calibri Light" pitchFamily="34" charset="0"/>
                  </a:rPr>
                  <a:t> </a:t>
                </a:r>
                <a:r>
                  <a:rPr lang="en-US" dirty="0" err="1" smtClean="0">
                    <a:solidFill>
                      <a:srgbClr val="FFC000"/>
                    </a:solidFill>
                    <a:cs typeface="Calibri Light" pitchFamily="34" charset="0"/>
                  </a:rPr>
                  <a:t>persamaan</a:t>
                </a:r>
                <a:r>
                  <a:rPr lang="en-US" dirty="0" smtClean="0">
                    <a:solidFill>
                      <a:srgbClr val="FFC000"/>
                    </a:solidFill>
                    <a:cs typeface="Calibri Light" pitchFamily="34" charset="0"/>
                  </a:rPr>
                  <a:t> </a:t>
                </a:r>
                <a:r>
                  <a:rPr lang="en-US" dirty="0" err="1" smtClean="0">
                    <a:solidFill>
                      <a:srgbClr val="FFC000"/>
                    </a:solidFill>
                    <a:cs typeface="Calibri Light" pitchFamily="34" charset="0"/>
                  </a:rPr>
                  <a:t>berikut</a:t>
                </a:r>
                <a:r>
                  <a:rPr lang="en-US" dirty="0" smtClean="0">
                    <a:solidFill>
                      <a:srgbClr val="FFC000"/>
                    </a:solidFill>
                    <a:cs typeface="Calibri Light" pitchFamily="34" charset="0"/>
                  </a:rPr>
                  <a:t>:</a:t>
                </a:r>
              </a:p>
              <a:p>
                <a:pPr marL="0" indent="0" algn="just">
                  <a:buNone/>
                  <a:defRPr/>
                </a:pPr>
                <a:endParaRPr lang="en-ID" dirty="0">
                  <a:solidFill>
                    <a:srgbClr val="FFC000"/>
                  </a:solidFill>
                  <a:cs typeface="Calibri Light" pitchFamily="34" charset="0"/>
                </a:endParaRPr>
              </a:p>
              <a:p>
                <a:pPr marL="0" indent="0" algn="just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D" b="0" i="1" smtClean="0">
                          <a:solidFill>
                            <a:srgbClr val="FFC000"/>
                          </a:solidFill>
                          <a:latin typeface="Cambria Math"/>
                          <a:cs typeface="Calibri Light" pitchFamily="34" charset="0"/>
                        </a:rPr>
                        <m:t>𝑏</m:t>
                      </m:r>
                      <m:r>
                        <a:rPr lang="en-ID" b="0" i="1" smtClean="0">
                          <a:solidFill>
                            <a:srgbClr val="FFC000"/>
                          </a:solidFill>
                          <a:latin typeface="Cambria Math"/>
                          <a:cs typeface="Calibri Light" pitchFamily="34" charset="0"/>
                        </a:rPr>
                        <m:t>=</m:t>
                      </m:r>
                      <m:f>
                        <m:fPr>
                          <m:ctrlPr>
                            <a:rPr lang="en-ID" b="0" i="1" smtClean="0">
                              <a:solidFill>
                                <a:srgbClr val="FFC000"/>
                              </a:solidFill>
                              <a:latin typeface="Cambria Math"/>
                              <a:cs typeface="Calibri Light" pitchFamily="34" charset="0"/>
                            </a:rPr>
                          </m:ctrlPr>
                        </m:fPr>
                        <m:num>
                          <m:r>
                            <a:rPr lang="en-ID" b="0" i="1" smtClean="0">
                              <a:solidFill>
                                <a:srgbClr val="FFC000"/>
                              </a:solidFill>
                              <a:latin typeface="Cambria Math"/>
                              <a:cs typeface="Calibri Light" pitchFamily="34" charset="0"/>
                            </a:rPr>
                            <m:t>𝑛</m:t>
                          </m:r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ID" b="0" i="1" smtClean="0">
                                  <a:solidFill>
                                    <a:srgbClr val="FFC000"/>
                                  </a:solidFill>
                                  <a:latin typeface="Cambria Math"/>
                                  <a:cs typeface="Calibri Light" pitchFamily="34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en-ID" b="0" i="1" smtClean="0">
                                      <a:solidFill>
                                        <a:srgbClr val="FFC000"/>
                                      </a:solidFill>
                                      <a:latin typeface="Cambria Math"/>
                                      <a:cs typeface="Calibri Light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D" b="0" i="1" smtClean="0">
                                      <a:solidFill>
                                        <a:srgbClr val="FFC000"/>
                                      </a:solidFill>
                                      <a:latin typeface="Cambria Math"/>
                                      <a:cs typeface="Calibri Light" pitchFamily="34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ID" b="0" i="1" smtClean="0">
                                      <a:solidFill>
                                        <a:srgbClr val="FFC000"/>
                                      </a:solidFill>
                                      <a:latin typeface="Cambria Math"/>
                                      <a:cs typeface="Calibri Light" pitchFamily="34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ID" b="0" i="1" smtClean="0">
                                      <a:solidFill>
                                        <a:srgbClr val="FFC000"/>
                                      </a:solidFill>
                                      <a:latin typeface="Cambria Math"/>
                                      <a:cs typeface="Calibri Light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D" b="0" i="1" smtClean="0">
                                      <a:solidFill>
                                        <a:srgbClr val="FFC000"/>
                                      </a:solidFill>
                                      <a:latin typeface="Cambria Math"/>
                                      <a:cs typeface="Calibri Light" pitchFamily="34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ID" b="0" i="1" smtClean="0">
                                      <a:solidFill>
                                        <a:srgbClr val="FFC000"/>
                                      </a:solidFill>
                                      <a:latin typeface="Cambria Math"/>
                                      <a:cs typeface="Calibri Light" pitchFamily="34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ID" b="0" i="1" smtClean="0">
                                  <a:solidFill>
                                    <a:srgbClr val="FFC000"/>
                                  </a:solidFill>
                                  <a:latin typeface="Cambria Math"/>
                                  <a:cs typeface="Calibri Light" pitchFamily="34" charset="0"/>
                                </a:rPr>
                                <m:t>−</m:t>
                              </m:r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lang="en-ID" b="0" i="1" smtClean="0">
                                      <a:solidFill>
                                        <a:srgbClr val="FFC000"/>
                                      </a:solidFill>
                                      <a:latin typeface="Cambria Math"/>
                                      <a:cs typeface="Calibri Light" pitchFamily="34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b>
                                    <m:sSubPr>
                                      <m:ctrlPr>
                                        <a:rPr lang="en-ID" b="0" i="1" smtClean="0">
                                          <a:solidFill>
                                            <a:srgbClr val="FFC000"/>
                                          </a:solidFill>
                                          <a:latin typeface="Cambria Math"/>
                                          <a:cs typeface="Calibri Light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ID" b="0" i="1" smtClean="0">
                                          <a:solidFill>
                                            <a:srgbClr val="FFC000"/>
                                          </a:solidFill>
                                          <a:latin typeface="Cambria Math"/>
                                          <a:cs typeface="Calibri Light" pitchFamily="34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ID" b="0" i="1" smtClean="0">
                                          <a:solidFill>
                                            <a:srgbClr val="FFC000"/>
                                          </a:solidFill>
                                          <a:latin typeface="Cambria Math"/>
                                          <a:cs typeface="Calibri Light" pitchFamily="34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nary>
                                    <m:naryPr>
                                      <m:chr m:val="∑"/>
                                      <m:subHide m:val="on"/>
                                      <m:supHide m:val="on"/>
                                      <m:ctrlPr>
                                        <a:rPr lang="en-ID" b="0" i="1" smtClean="0">
                                          <a:solidFill>
                                            <a:srgbClr val="FFC000"/>
                                          </a:solidFill>
                                          <a:latin typeface="Cambria Math"/>
                                          <a:cs typeface="Calibri Light" pitchFamily="34" charset="0"/>
                                        </a:rPr>
                                      </m:ctrlPr>
                                    </m:naryPr>
                                    <m:sub/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ID" b="0" i="1" smtClean="0">
                                              <a:solidFill>
                                                <a:srgbClr val="FFC000"/>
                                              </a:solidFill>
                                              <a:latin typeface="Cambria Math"/>
                                              <a:cs typeface="Calibri Light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ID" b="0" i="1" smtClean="0">
                                              <a:solidFill>
                                                <a:srgbClr val="FFC000"/>
                                              </a:solidFill>
                                              <a:latin typeface="Cambria Math"/>
                                              <a:cs typeface="Calibri Light" pitchFamily="34" charset="0"/>
                                            </a:rPr>
                                            <m:t>𝑌</m:t>
                                          </m:r>
                                        </m:e>
                                        <m:sub>
                                          <m:r>
                                            <a:rPr lang="en-ID" b="0" i="1" smtClean="0">
                                              <a:solidFill>
                                                <a:srgbClr val="FFC000"/>
                                              </a:solidFill>
                                              <a:latin typeface="Cambria Math"/>
                                              <a:cs typeface="Calibri Light" pitchFamily="34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nary>
                                </m:e>
                              </m:nary>
                            </m:e>
                          </m:nary>
                        </m:num>
                        <m:den>
                          <m:r>
                            <a:rPr lang="en-ID" b="0" i="1" smtClean="0">
                              <a:solidFill>
                                <a:srgbClr val="FFC000"/>
                              </a:solidFill>
                              <a:latin typeface="Cambria Math"/>
                              <a:cs typeface="Calibri Light" pitchFamily="34" charset="0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en-US" dirty="0" smtClean="0">
                  <a:solidFill>
                    <a:srgbClr val="FFC000"/>
                  </a:solidFill>
                  <a:cs typeface="Calibri Light" pitchFamily="34" charset="0"/>
                </a:endParaRPr>
              </a:p>
              <a:p>
                <a:pPr marL="0" indent="0" algn="just">
                  <a:buNone/>
                  <a:defRPr/>
                </a:pPr>
                <a:endParaRPr lang="en-US" dirty="0" smtClean="0">
                  <a:solidFill>
                    <a:srgbClr val="FFC000"/>
                  </a:solidFill>
                  <a:cs typeface="Calibri Light" pitchFamily="34" charset="0"/>
                </a:endParaRPr>
              </a:p>
              <a:p>
                <a:pPr marL="0" indent="0" algn="just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D" b="0" i="1" smtClean="0">
                          <a:solidFill>
                            <a:srgbClr val="FFC000"/>
                          </a:solidFill>
                          <a:latin typeface="Cambria Math"/>
                          <a:cs typeface="Calibri Light" pitchFamily="34" charset="0"/>
                        </a:rPr>
                        <m:t>𝑎</m:t>
                      </m:r>
                      <m:r>
                        <a:rPr lang="en-ID" b="0" i="1" smtClean="0">
                          <a:solidFill>
                            <a:srgbClr val="FFC000"/>
                          </a:solidFill>
                          <a:latin typeface="Cambria Math"/>
                          <a:cs typeface="Calibri Light" pitchFamily="34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ID" b="0" i="1" smtClean="0">
                              <a:solidFill>
                                <a:srgbClr val="FFC000"/>
                              </a:solidFill>
                              <a:latin typeface="Cambria Math"/>
                              <a:cs typeface="Calibri Light" pitchFamily="34" charset="0"/>
                            </a:rPr>
                          </m:ctrlPr>
                        </m:accPr>
                        <m:e>
                          <m:r>
                            <a:rPr lang="en-ID" b="0" i="1" smtClean="0">
                              <a:solidFill>
                                <a:srgbClr val="FFC000"/>
                              </a:solidFill>
                              <a:latin typeface="Cambria Math"/>
                              <a:cs typeface="Calibri Light" pitchFamily="34" charset="0"/>
                            </a:rPr>
                            <m:t>𝑌</m:t>
                          </m:r>
                        </m:e>
                      </m:acc>
                      <m:r>
                        <a:rPr lang="en-ID" b="0" i="1" smtClean="0">
                          <a:solidFill>
                            <a:srgbClr val="FFC000"/>
                          </a:solidFill>
                          <a:latin typeface="Cambria Math"/>
                          <a:cs typeface="Calibri Light" pitchFamily="34" charset="0"/>
                        </a:rPr>
                        <m:t>−</m:t>
                      </m:r>
                      <m:r>
                        <a:rPr lang="en-ID" b="0" i="1" smtClean="0">
                          <a:solidFill>
                            <a:srgbClr val="FFC000"/>
                          </a:solidFill>
                          <a:latin typeface="Cambria Math"/>
                          <a:cs typeface="Calibri Light" pitchFamily="34" charset="0"/>
                        </a:rPr>
                        <m:t>𝑏</m:t>
                      </m:r>
                      <m:acc>
                        <m:accPr>
                          <m:chr m:val="̅"/>
                          <m:ctrlPr>
                            <a:rPr lang="en-ID" b="0" i="1" smtClean="0">
                              <a:solidFill>
                                <a:srgbClr val="FFC000"/>
                              </a:solidFill>
                              <a:latin typeface="Cambria Math"/>
                              <a:cs typeface="Calibri Light" pitchFamily="34" charset="0"/>
                            </a:rPr>
                          </m:ctrlPr>
                        </m:accPr>
                        <m:e>
                          <m:r>
                            <a:rPr lang="en-ID" b="0" i="1" smtClean="0">
                              <a:solidFill>
                                <a:srgbClr val="FFC000"/>
                              </a:solidFill>
                              <a:latin typeface="Cambria Math"/>
                              <a:cs typeface="Calibri Light" pitchFamily="34" charset="0"/>
                            </a:rPr>
                            <m:t>𝑋</m:t>
                          </m:r>
                        </m:e>
                      </m:acc>
                    </m:oMath>
                  </m:oMathPara>
                </a14:m>
                <a:endParaRPr lang="en-US" dirty="0" smtClean="0">
                  <a:solidFill>
                    <a:srgbClr val="FFC000"/>
                  </a:solidFill>
                  <a:cs typeface="Calibri Light" pitchFamily="34" charset="0"/>
                </a:endParaRPr>
              </a:p>
            </p:txBody>
          </p:sp>
        </mc:Choice>
        <mc:Fallback>
          <p:sp>
            <p:nvSpPr>
              <p:cNvPr id="29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4499" y="2400300"/>
                <a:ext cx="8220021" cy="4318367"/>
              </a:xfrm>
              <a:prstGeom prst="rect">
                <a:avLst/>
              </a:prstGeom>
              <a:blipFill rotWithShape="1">
                <a:blip r:embed="rId11"/>
                <a:stretch>
                  <a:fillRect l="-1853" t="-1836" r="-30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4162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dd8f64f4d9cd6f68a3082a875640a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8300"/>
            <a:ext cx="18288000" cy="13716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1219201" y="-38100"/>
            <a:ext cx="13944599" cy="1678612"/>
            <a:chOff x="0" y="0"/>
            <a:chExt cx="5382011" cy="612362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4" name="Freeform 3"/>
            <p:cNvSpPr/>
            <p:nvPr/>
          </p:nvSpPr>
          <p:spPr>
            <a:xfrm>
              <a:off x="0" y="0"/>
              <a:ext cx="5382011" cy="612362"/>
            </a:xfrm>
            <a:custGeom>
              <a:avLst/>
              <a:gdLst/>
              <a:ahLst/>
              <a:cxnLst/>
              <a:rect l="l" t="t" r="r" b="b"/>
              <a:pathLst>
                <a:path w="5382011" h="612362">
                  <a:moveTo>
                    <a:pt x="0" y="0"/>
                  </a:moveTo>
                  <a:lnTo>
                    <a:pt x="5382011" y="0"/>
                  </a:lnTo>
                  <a:lnTo>
                    <a:pt x="5382011" y="612362"/>
                  </a:lnTo>
                  <a:lnTo>
                    <a:pt x="0" y="612362"/>
                  </a:lnTo>
                  <a:close/>
                </a:path>
              </a:pathLst>
            </a:custGeom>
            <a:grpFill/>
          </p:spPr>
        </p:sp>
      </p:grpSp>
      <p:grpSp>
        <p:nvGrpSpPr>
          <p:cNvPr id="5" name="Group 4"/>
          <p:cNvGrpSpPr/>
          <p:nvPr/>
        </p:nvGrpSpPr>
        <p:grpSpPr>
          <a:xfrm>
            <a:off x="2362200" y="-38100"/>
            <a:ext cx="13944599" cy="1678612"/>
            <a:chOff x="0" y="0"/>
            <a:chExt cx="5382011" cy="612362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6" name="Freeform 5"/>
            <p:cNvSpPr/>
            <p:nvPr/>
          </p:nvSpPr>
          <p:spPr>
            <a:xfrm>
              <a:off x="0" y="0"/>
              <a:ext cx="5382011" cy="612362"/>
            </a:xfrm>
            <a:custGeom>
              <a:avLst/>
              <a:gdLst/>
              <a:ahLst/>
              <a:cxnLst/>
              <a:rect l="l" t="t" r="r" b="b"/>
              <a:pathLst>
                <a:path w="5382011" h="612362">
                  <a:moveTo>
                    <a:pt x="0" y="0"/>
                  </a:moveTo>
                  <a:lnTo>
                    <a:pt x="5382011" y="0"/>
                  </a:lnTo>
                  <a:lnTo>
                    <a:pt x="5382011" y="612362"/>
                  </a:lnTo>
                  <a:lnTo>
                    <a:pt x="0" y="612362"/>
                  </a:lnTo>
                  <a:close/>
                </a:path>
              </a:pathLst>
            </a:custGeom>
            <a:grpFill/>
          </p:spPr>
        </p:sp>
      </p:grpSp>
      <p:grpSp>
        <p:nvGrpSpPr>
          <p:cNvPr id="7" name="Group 6"/>
          <p:cNvGrpSpPr/>
          <p:nvPr/>
        </p:nvGrpSpPr>
        <p:grpSpPr>
          <a:xfrm>
            <a:off x="3505200" y="-38100"/>
            <a:ext cx="13944599" cy="1678612"/>
            <a:chOff x="0" y="0"/>
            <a:chExt cx="5382011" cy="612362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8" name="Freeform 7"/>
            <p:cNvSpPr/>
            <p:nvPr/>
          </p:nvSpPr>
          <p:spPr>
            <a:xfrm>
              <a:off x="0" y="0"/>
              <a:ext cx="5382011" cy="612362"/>
            </a:xfrm>
            <a:custGeom>
              <a:avLst/>
              <a:gdLst/>
              <a:ahLst/>
              <a:cxnLst/>
              <a:rect l="l" t="t" r="r" b="b"/>
              <a:pathLst>
                <a:path w="5382011" h="612362">
                  <a:moveTo>
                    <a:pt x="0" y="0"/>
                  </a:moveTo>
                  <a:lnTo>
                    <a:pt x="5382011" y="0"/>
                  </a:lnTo>
                  <a:lnTo>
                    <a:pt x="5382011" y="612362"/>
                  </a:lnTo>
                  <a:lnTo>
                    <a:pt x="0" y="612362"/>
                  </a:lnTo>
                  <a:close/>
                </a:path>
              </a:pathLst>
            </a:custGeom>
            <a:grpFill/>
          </p:spPr>
        </p:sp>
      </p:grpSp>
      <p:grpSp>
        <p:nvGrpSpPr>
          <p:cNvPr id="9" name="Group 8"/>
          <p:cNvGrpSpPr/>
          <p:nvPr/>
        </p:nvGrpSpPr>
        <p:grpSpPr>
          <a:xfrm>
            <a:off x="4572000" y="-38100"/>
            <a:ext cx="13944599" cy="1678612"/>
            <a:chOff x="0" y="0"/>
            <a:chExt cx="5382011" cy="612362"/>
          </a:xfrm>
        </p:grpSpPr>
        <p:sp>
          <p:nvSpPr>
            <p:cNvPr id="10" name="Freeform 9"/>
            <p:cNvSpPr/>
            <p:nvPr/>
          </p:nvSpPr>
          <p:spPr>
            <a:xfrm>
              <a:off x="0" y="0"/>
              <a:ext cx="5382011" cy="612362"/>
            </a:xfrm>
            <a:custGeom>
              <a:avLst/>
              <a:gdLst/>
              <a:ahLst/>
              <a:cxnLst/>
              <a:rect l="l" t="t" r="r" b="b"/>
              <a:pathLst>
                <a:path w="5382011" h="612362">
                  <a:moveTo>
                    <a:pt x="0" y="0"/>
                  </a:moveTo>
                  <a:lnTo>
                    <a:pt x="5382011" y="0"/>
                  </a:lnTo>
                  <a:lnTo>
                    <a:pt x="5382011" y="612362"/>
                  </a:lnTo>
                  <a:lnTo>
                    <a:pt x="0" y="612362"/>
                  </a:lnTo>
                  <a:close/>
                </a:path>
              </a:pathLst>
            </a:custGeom>
            <a:solidFill>
              <a:srgbClr val="08244D"/>
            </a:solidFill>
          </p:spPr>
        </p:sp>
      </p:grpSp>
      <p:sp>
        <p:nvSpPr>
          <p:cNvPr id="11" name="AutoShape 10"/>
          <p:cNvSpPr/>
          <p:nvPr/>
        </p:nvSpPr>
        <p:spPr>
          <a:xfrm>
            <a:off x="0" y="1654799"/>
            <a:ext cx="18288000" cy="0"/>
          </a:xfrm>
          <a:prstGeom prst="line">
            <a:avLst/>
          </a:prstGeom>
          <a:ln w="47625" cap="flat">
            <a:solidFill>
              <a:srgbClr val="FF9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Freeform 14"/>
          <p:cNvSpPr/>
          <p:nvPr/>
        </p:nvSpPr>
        <p:spPr>
          <a:xfrm>
            <a:off x="1868438" y="116718"/>
            <a:ext cx="1560561" cy="1369182"/>
          </a:xfrm>
          <a:custGeom>
            <a:avLst/>
            <a:gdLst/>
            <a:ahLst/>
            <a:cxnLst/>
            <a:rect l="l" t="t" r="r" b="b"/>
            <a:pathLst>
              <a:path w="1538437" h="1485387">
                <a:moveTo>
                  <a:pt x="0" y="0"/>
                </a:moveTo>
                <a:lnTo>
                  <a:pt x="1538437" y="0"/>
                </a:lnTo>
                <a:lnTo>
                  <a:pt x="1538437" y="1485387"/>
                </a:lnTo>
                <a:lnTo>
                  <a:pt x="0" y="14853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6"/>
          <p:cNvSpPr/>
          <p:nvPr/>
        </p:nvSpPr>
        <p:spPr>
          <a:xfrm>
            <a:off x="333546" y="111653"/>
            <a:ext cx="1347768" cy="1450447"/>
          </a:xfrm>
          <a:custGeom>
            <a:avLst/>
            <a:gdLst/>
            <a:ahLst/>
            <a:cxnLst/>
            <a:rect l="l" t="t" r="r" b="b"/>
            <a:pathLst>
              <a:path w="1485387" h="1485387">
                <a:moveTo>
                  <a:pt x="0" y="0"/>
                </a:moveTo>
                <a:lnTo>
                  <a:pt x="1485387" y="0"/>
                </a:lnTo>
                <a:lnTo>
                  <a:pt x="1485387" y="1485387"/>
                </a:lnTo>
                <a:lnTo>
                  <a:pt x="0" y="14853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TextBox 14">
            <a:hlinkClick r:id="rId5" action="ppaction://hlinksldjump"/>
          </p:cNvPr>
          <p:cNvSpPr txBox="1"/>
          <p:nvPr/>
        </p:nvSpPr>
        <p:spPr>
          <a:xfrm>
            <a:off x="10664156" y="712470"/>
            <a:ext cx="983397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54" dirty="0">
                <a:solidFill>
                  <a:srgbClr val="FFFFFF"/>
                </a:solidFill>
                <a:latin typeface="Roboto Bold"/>
              </a:rPr>
              <a:t>Home</a:t>
            </a:r>
          </a:p>
        </p:txBody>
      </p:sp>
      <p:sp>
        <p:nvSpPr>
          <p:cNvPr id="15" name="TextBox 16">
            <a:hlinkClick r:id="rId6" action="ppaction://hlinksldjump"/>
          </p:cNvPr>
          <p:cNvSpPr txBox="1"/>
          <p:nvPr/>
        </p:nvSpPr>
        <p:spPr>
          <a:xfrm>
            <a:off x="11821072" y="712470"/>
            <a:ext cx="1323575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54" dirty="0" err="1">
                <a:solidFill>
                  <a:srgbClr val="FFFFFF"/>
                </a:solidFill>
                <a:latin typeface="Roboto Bold"/>
              </a:rPr>
              <a:t>Definis</a:t>
            </a:r>
            <a:endParaRPr lang="en-US" sz="1800" spc="54" dirty="0">
              <a:solidFill>
                <a:srgbClr val="FFFFFF"/>
              </a:solidFill>
              <a:latin typeface="Roboto Bold"/>
            </a:endParaRPr>
          </a:p>
        </p:txBody>
      </p:sp>
      <p:sp>
        <p:nvSpPr>
          <p:cNvPr id="16" name="TextBox 17">
            <a:hlinkClick r:id="rId7" action="ppaction://hlinksldjump"/>
          </p:cNvPr>
          <p:cNvSpPr txBox="1"/>
          <p:nvPr/>
        </p:nvSpPr>
        <p:spPr>
          <a:xfrm>
            <a:off x="13223471" y="762643"/>
            <a:ext cx="1782136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54" dirty="0" err="1">
                <a:solidFill>
                  <a:srgbClr val="FFFFFF"/>
                </a:solidFill>
                <a:latin typeface="Roboto Bold"/>
              </a:rPr>
              <a:t>Karakteristik</a:t>
            </a:r>
            <a:endParaRPr lang="en-US" sz="1800" spc="54" dirty="0">
              <a:solidFill>
                <a:srgbClr val="FFFFFF"/>
              </a:solidFill>
              <a:latin typeface="Roboto Bold"/>
            </a:endParaRPr>
          </a:p>
        </p:txBody>
      </p:sp>
      <p:sp>
        <p:nvSpPr>
          <p:cNvPr id="17" name="TextBox 18">
            <a:hlinkClick r:id="rId8" action="ppaction://hlinksldjump"/>
          </p:cNvPr>
          <p:cNvSpPr txBox="1"/>
          <p:nvPr/>
        </p:nvSpPr>
        <p:spPr>
          <a:xfrm>
            <a:off x="15233700" y="765191"/>
            <a:ext cx="1172536" cy="298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54" dirty="0" err="1" smtClean="0">
                <a:solidFill>
                  <a:srgbClr val="FFFFFF"/>
                </a:solidFill>
                <a:latin typeface="Roboto Bold"/>
              </a:rPr>
              <a:t>Rumus</a:t>
            </a:r>
            <a:endParaRPr lang="en-US" sz="1800" spc="54" dirty="0">
              <a:solidFill>
                <a:srgbClr val="FFFFFF"/>
              </a:solidFill>
              <a:latin typeface="Roboto Bold"/>
            </a:endParaRPr>
          </a:p>
        </p:txBody>
      </p:sp>
      <p:sp>
        <p:nvSpPr>
          <p:cNvPr id="18" name="TextBox 18">
            <a:hlinkClick r:id="" action="ppaction://noaction"/>
          </p:cNvPr>
          <p:cNvSpPr txBox="1"/>
          <p:nvPr/>
        </p:nvSpPr>
        <p:spPr>
          <a:xfrm>
            <a:off x="16546953" y="760095"/>
            <a:ext cx="1172536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54" dirty="0" err="1">
                <a:solidFill>
                  <a:srgbClr val="FFFFFF"/>
                </a:solidFill>
                <a:latin typeface="Roboto Bold"/>
              </a:rPr>
              <a:t>Contoh</a:t>
            </a:r>
            <a:endParaRPr lang="en-US" sz="1800" spc="54" dirty="0">
              <a:solidFill>
                <a:srgbClr val="FFFFFF"/>
              </a:solidFill>
              <a:latin typeface="Roboto Bold"/>
            </a:endParaRPr>
          </a:p>
        </p:txBody>
      </p:sp>
      <p:pic>
        <p:nvPicPr>
          <p:cNvPr id="19" name="Picture 3" descr="C:\Users\LENOVO\Downloads\Kampus Merdeka(1).ep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092" y="286705"/>
            <a:ext cx="2280918" cy="119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1" y="9867900"/>
            <a:ext cx="18440400" cy="1678612"/>
            <a:chOff x="0" y="0"/>
            <a:chExt cx="5382011" cy="612362"/>
          </a:xfrm>
        </p:grpSpPr>
        <p:sp>
          <p:nvSpPr>
            <p:cNvPr id="21" name="Freeform 20"/>
            <p:cNvSpPr/>
            <p:nvPr/>
          </p:nvSpPr>
          <p:spPr>
            <a:xfrm>
              <a:off x="0" y="0"/>
              <a:ext cx="5382011" cy="612362"/>
            </a:xfrm>
            <a:custGeom>
              <a:avLst/>
              <a:gdLst/>
              <a:ahLst/>
              <a:cxnLst/>
              <a:rect l="l" t="t" r="r" b="b"/>
              <a:pathLst>
                <a:path w="5382011" h="612362">
                  <a:moveTo>
                    <a:pt x="0" y="0"/>
                  </a:moveTo>
                  <a:lnTo>
                    <a:pt x="5382011" y="0"/>
                  </a:lnTo>
                  <a:lnTo>
                    <a:pt x="5382011" y="612362"/>
                  </a:lnTo>
                  <a:lnTo>
                    <a:pt x="0" y="612362"/>
                  </a:lnTo>
                  <a:close/>
                </a:path>
              </a:pathLst>
            </a:custGeom>
            <a:solidFill>
              <a:srgbClr val="08244D"/>
            </a:solidFill>
          </p:spPr>
        </p:sp>
      </p:grpSp>
      <p:sp>
        <p:nvSpPr>
          <p:cNvPr id="22" name="AutoShape 15"/>
          <p:cNvSpPr/>
          <p:nvPr/>
        </p:nvSpPr>
        <p:spPr>
          <a:xfrm>
            <a:off x="0" y="9867900"/>
            <a:ext cx="18288000" cy="0"/>
          </a:xfrm>
          <a:prstGeom prst="line">
            <a:avLst/>
          </a:prstGeom>
          <a:ln w="47625" cap="flat">
            <a:solidFill>
              <a:srgbClr val="FF9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TextBox 17"/>
          <p:cNvSpPr txBox="1"/>
          <p:nvPr/>
        </p:nvSpPr>
        <p:spPr>
          <a:xfrm>
            <a:off x="-18288000" y="9867901"/>
            <a:ext cx="384810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b="1" spc="54" dirty="0" err="1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Pembelajaran</a:t>
            </a:r>
            <a:r>
              <a:rPr lang="en-US" b="1" spc="54" dirty="0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Daring </a:t>
            </a:r>
            <a:r>
              <a:rPr lang="en-US" b="1" spc="54" dirty="0" err="1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Kolaboratif</a:t>
            </a:r>
            <a:r>
              <a:rPr lang="en-US" b="1" spc="54" dirty="0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Prodi </a:t>
            </a:r>
            <a:r>
              <a:rPr lang="en-US" b="1" spc="54" dirty="0" err="1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Teknik</a:t>
            </a:r>
            <a:r>
              <a:rPr lang="en-US" b="1" spc="54" dirty="0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b="1" spc="54" dirty="0" err="1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Industri</a:t>
            </a:r>
            <a:r>
              <a:rPr lang="en-US" b="1" spc="54" dirty="0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b="1" spc="54" dirty="0" err="1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Univesitas</a:t>
            </a:r>
            <a:r>
              <a:rPr lang="en-US" b="1" spc="54" dirty="0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b="1" spc="54" dirty="0" err="1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Teknologi</a:t>
            </a:r>
            <a:r>
              <a:rPr lang="en-US" b="1" spc="54" dirty="0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Sumbawa </a:t>
            </a:r>
            <a:r>
              <a:rPr lang="en-US" b="1" spc="54" dirty="0" err="1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dan</a:t>
            </a:r>
            <a:r>
              <a:rPr lang="en-US" b="1" spc="54" dirty="0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Prodi </a:t>
            </a:r>
            <a:r>
              <a:rPr lang="en-US" b="1" spc="54" dirty="0" err="1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Manajemen</a:t>
            </a:r>
            <a:r>
              <a:rPr lang="en-US" b="1" spc="54" dirty="0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STIE </a:t>
            </a:r>
            <a:r>
              <a:rPr lang="en-US" b="1" spc="54" dirty="0" err="1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Bima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Pembelajaran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Daring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Kolaboratif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Prodi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Teknik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Industri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Univesitas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Teknologi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Sumbawa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dan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Prodi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Manajemen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STIE </a:t>
            </a:r>
            <a:r>
              <a:rPr lang="en-US" b="1" spc="54" dirty="0" err="1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Bima</a:t>
            </a:r>
            <a:r>
              <a:rPr lang="en-US" b="1" spc="54" dirty="0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Pembelajaran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Daring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Kolaboratif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Prodi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Teknik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Industri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Univesitas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Teknologi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Sumbawa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dan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Prodi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Manajemen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STIE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Bima</a:t>
            </a:r>
            <a:endParaRPr lang="en-US" b="1" spc="54" dirty="0">
              <a:solidFill>
                <a:schemeClr val="bg1"/>
              </a:solidFill>
              <a:latin typeface="Arial Narrow" pitchFamily="34" charset="0"/>
              <a:ea typeface="Segoe UI Black" pitchFamily="34" charset="0"/>
              <a:cs typeface="Segoe UI Black" pitchFamily="34" charset="0"/>
            </a:endParaRPr>
          </a:p>
          <a:p>
            <a:pPr algn="ctr">
              <a:lnSpc>
                <a:spcPts val="2520"/>
              </a:lnSpc>
            </a:pPr>
            <a:endParaRPr lang="en-US" b="1" spc="54" dirty="0">
              <a:solidFill>
                <a:schemeClr val="bg1"/>
              </a:solidFill>
              <a:latin typeface="Arial Narrow" pitchFamily="34" charset="0"/>
              <a:ea typeface="Segoe UI Black" pitchFamily="34" charset="0"/>
              <a:cs typeface="Segoe UI Black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Rectangle 3"/>
              <p:cNvSpPr txBox="1">
                <a:spLocks noRot="1" noChangeArrowheads="1"/>
              </p:cNvSpPr>
              <p:nvPr/>
            </p:nvSpPr>
            <p:spPr>
              <a:xfrm>
                <a:off x="10067979" y="3619500"/>
                <a:ext cx="8220021" cy="4318367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just">
                  <a:buNone/>
                  <a:defRPr/>
                </a:pPr>
                <a:r>
                  <a:rPr lang="en-ID" dirty="0" smtClean="0">
                    <a:solidFill>
                      <a:srgbClr val="FFC000"/>
                    </a:solidFill>
                    <a:cs typeface="Calibri Light" pitchFamily="34" charset="0"/>
                  </a:rPr>
                  <a:t>Koefisien </a:t>
                </a:r>
                <a:r>
                  <a:rPr lang="en-ID" dirty="0" err="1" smtClean="0">
                    <a:solidFill>
                      <a:srgbClr val="FFC000"/>
                    </a:solidFill>
                    <a:cs typeface="Calibri Light" pitchFamily="34" charset="0"/>
                  </a:rPr>
                  <a:t>determinasi</a:t>
                </a:r>
                <a:r>
                  <a:rPr lang="en-ID" dirty="0" smtClean="0">
                    <a:solidFill>
                      <a:srgbClr val="FFC000"/>
                    </a:solidFill>
                    <a:cs typeface="Calibri Light" pitchFamily="34" charset="0"/>
                  </a:rPr>
                  <a:t>:</a:t>
                </a:r>
              </a:p>
              <a:p>
                <a:pPr marL="0" indent="0" algn="just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FFC000"/>
                              </a:solidFill>
                              <a:latin typeface="Cambria Math"/>
                              <a:cs typeface="Calibri Light" pitchFamily="34" charset="0"/>
                            </a:rPr>
                          </m:ctrlPr>
                        </m:sSupPr>
                        <m:e>
                          <m:r>
                            <a:rPr lang="en-ID" b="0" i="1" smtClean="0">
                              <a:solidFill>
                                <a:srgbClr val="FFC000"/>
                              </a:solidFill>
                              <a:latin typeface="Cambria Math"/>
                              <a:cs typeface="Calibri Light" pitchFamily="34" charset="0"/>
                            </a:rPr>
                            <m:t>𝑟</m:t>
                          </m:r>
                        </m:e>
                        <m:sup>
                          <m:r>
                            <a:rPr lang="en-ID" b="0" i="1" smtClean="0">
                              <a:solidFill>
                                <a:srgbClr val="FFC000"/>
                              </a:solidFill>
                              <a:latin typeface="Cambria Math"/>
                              <a:cs typeface="Calibri Light" pitchFamily="34" charset="0"/>
                            </a:rPr>
                            <m:t>2</m:t>
                          </m:r>
                        </m:sup>
                      </m:sSup>
                      <m:r>
                        <a:rPr lang="en-ID" b="0" i="1" smtClean="0">
                          <a:solidFill>
                            <a:srgbClr val="FFC000"/>
                          </a:solidFill>
                          <a:latin typeface="Cambria Math"/>
                          <a:cs typeface="Calibri Light" pitchFamily="34" charset="0"/>
                        </a:rPr>
                        <m:t>=</m:t>
                      </m:r>
                      <m:f>
                        <m:fPr>
                          <m:ctrlPr>
                            <a:rPr lang="en-ID" b="0" i="1" smtClean="0">
                              <a:solidFill>
                                <a:srgbClr val="FFC000"/>
                              </a:solidFill>
                              <a:latin typeface="Cambria Math"/>
                              <a:cs typeface="Calibri Light" pitchFamily="34" charset="0"/>
                            </a:rPr>
                          </m:ctrlPr>
                        </m:fPr>
                        <m:num>
                          <m:r>
                            <a:rPr lang="en-ID" b="0" i="1" smtClean="0">
                              <a:solidFill>
                                <a:srgbClr val="FFC000"/>
                              </a:solidFill>
                              <a:latin typeface="Cambria Math"/>
                              <a:cs typeface="Calibri Light" pitchFamily="34" charset="0"/>
                            </a:rPr>
                            <m:t>𝑎</m:t>
                          </m:r>
                          <m:d>
                            <m:dPr>
                              <m:ctrlPr>
                                <a:rPr lang="en-ID" b="0" i="1" smtClean="0">
                                  <a:solidFill>
                                    <a:srgbClr val="FFC000"/>
                                  </a:solidFill>
                                  <a:latin typeface="Cambria Math"/>
                                  <a:cs typeface="Calibri Light" pitchFamily="34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lang="en-ID" b="0" i="1" smtClean="0">
                                      <a:solidFill>
                                        <a:srgbClr val="FFC000"/>
                                      </a:solidFill>
                                      <a:latin typeface="Cambria Math"/>
                                      <a:cs typeface="Calibri Light" pitchFamily="34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r>
                                    <a:rPr lang="en-ID" b="0" i="1" smtClean="0">
                                      <a:solidFill>
                                        <a:srgbClr val="FFC000"/>
                                      </a:solidFill>
                                      <a:latin typeface="Cambria Math"/>
                                      <a:cs typeface="Calibri Light" pitchFamily="34" charset="0"/>
                                    </a:rPr>
                                    <m:t>𝑌</m:t>
                                  </m:r>
                                </m:e>
                              </m:nary>
                            </m:e>
                          </m:d>
                          <m:r>
                            <a:rPr lang="en-ID" b="0" i="1" smtClean="0">
                              <a:solidFill>
                                <a:srgbClr val="FFC000"/>
                              </a:solidFill>
                              <a:latin typeface="Cambria Math"/>
                              <a:cs typeface="Calibri Light" pitchFamily="34" charset="0"/>
                            </a:rPr>
                            <m:t>+</m:t>
                          </m:r>
                          <m:r>
                            <a:rPr lang="en-ID" b="0" i="1" smtClean="0">
                              <a:solidFill>
                                <a:srgbClr val="FFC000"/>
                              </a:solidFill>
                              <a:latin typeface="Cambria Math"/>
                              <a:cs typeface="Calibri Light" pitchFamily="34" charset="0"/>
                            </a:rPr>
                            <m:t>𝑏</m:t>
                          </m:r>
                          <m:r>
                            <a:rPr lang="en-ID" b="0" i="1" smtClean="0">
                              <a:solidFill>
                                <a:srgbClr val="FFC000"/>
                              </a:solidFill>
                              <a:latin typeface="Cambria Math"/>
                              <a:cs typeface="Calibri Light" pitchFamily="34" charset="0"/>
                            </a:rPr>
                            <m:t>(</m:t>
                          </m:r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ID" b="0" i="1" smtClean="0">
                                  <a:solidFill>
                                    <a:srgbClr val="FFC000"/>
                                  </a:solidFill>
                                  <a:latin typeface="Cambria Math"/>
                                  <a:cs typeface="Calibri Light" pitchFamily="34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ID" b="0" i="1" smtClean="0">
                                  <a:solidFill>
                                    <a:srgbClr val="FFC000"/>
                                  </a:solidFill>
                                  <a:latin typeface="Cambria Math"/>
                                  <a:cs typeface="Calibri Light" pitchFamily="34" charset="0"/>
                                </a:rPr>
                                <m:t>𝑋𝑌</m:t>
                              </m:r>
                              <m:r>
                                <a:rPr lang="en-ID" b="0" i="1" smtClean="0">
                                  <a:solidFill>
                                    <a:srgbClr val="FFC000"/>
                                  </a:solidFill>
                                  <a:latin typeface="Cambria Math"/>
                                  <a:cs typeface="Calibri Light" pitchFamily="34" charset="0"/>
                                </a:rPr>
                                <m:t>)−</m:t>
                              </m:r>
                              <m:r>
                                <a:rPr lang="en-ID" b="0" i="1" smtClean="0">
                                  <a:solidFill>
                                    <a:srgbClr val="FFC000"/>
                                  </a:solidFill>
                                  <a:latin typeface="Cambria Math"/>
                                  <a:cs typeface="Calibri Light" pitchFamily="34" charset="0"/>
                                </a:rPr>
                                <m:t>𝑛</m:t>
                              </m:r>
                              <m:sSup>
                                <m:sSupPr>
                                  <m:ctrlPr>
                                    <a:rPr lang="en-ID" b="0" i="1" smtClean="0">
                                      <a:solidFill>
                                        <a:srgbClr val="FFC000"/>
                                      </a:solidFill>
                                      <a:latin typeface="Cambria Math"/>
                                      <a:cs typeface="Calibri Light" pitchFamily="34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ID" b="0" i="1" smtClean="0">
                                          <a:solidFill>
                                            <a:srgbClr val="FFC000"/>
                                          </a:solidFill>
                                          <a:latin typeface="Cambria Math"/>
                                          <a:cs typeface="Calibri Light" pitchFamily="34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lang="en-ID" b="0" i="1" smtClean="0">
                                              <a:solidFill>
                                                <a:srgbClr val="FFC000"/>
                                              </a:solidFill>
                                              <a:latin typeface="Cambria Math"/>
                                              <a:cs typeface="Calibri Light" pitchFamily="34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ID" b="0" i="1" smtClean="0">
                                              <a:solidFill>
                                                <a:srgbClr val="FFC000"/>
                                              </a:solidFill>
                                              <a:latin typeface="Cambria Math"/>
                                              <a:cs typeface="Calibri Light" pitchFamily="34" charset="0"/>
                                            </a:rPr>
                                            <m:t>𝑌</m:t>
                                          </m:r>
                                        </m:e>
                                      </m:acc>
                                    </m:e>
                                  </m:d>
                                </m:e>
                                <m:sup>
                                  <m:r>
                                    <a:rPr lang="en-ID" b="0" i="1" smtClean="0">
                                      <a:solidFill>
                                        <a:srgbClr val="FFC000"/>
                                      </a:solidFill>
                                      <a:latin typeface="Cambria Math"/>
                                      <a:cs typeface="Calibri Light" pitchFamily="34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ID" b="0" i="1" smtClean="0">
                                  <a:solidFill>
                                    <a:srgbClr val="FFC000"/>
                                  </a:solidFill>
                                  <a:latin typeface="Cambria Math"/>
                                  <a:cs typeface="Calibri Light" pitchFamily="34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ID" b="0" i="1" smtClean="0">
                                      <a:solidFill>
                                        <a:srgbClr val="FFC000"/>
                                      </a:solidFill>
                                      <a:latin typeface="Cambria Math"/>
                                      <a:cs typeface="Calibri Light" pitchFamily="34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ID" b="0" i="1" smtClean="0">
                                          <a:solidFill>
                                            <a:srgbClr val="FFC000"/>
                                          </a:solidFill>
                                          <a:latin typeface="Cambria Math"/>
                                          <a:cs typeface="Calibri Light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ID" b="0" i="1" smtClean="0">
                                          <a:solidFill>
                                            <a:srgbClr val="FFC000"/>
                                          </a:solidFill>
                                          <a:latin typeface="Cambria Math"/>
                                          <a:cs typeface="Calibri Light" pitchFamily="34" charset="0"/>
                                        </a:rPr>
                                        <m:t>𝑌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ID" b="0" i="1" smtClean="0">
                                      <a:solidFill>
                                        <a:srgbClr val="FFC000"/>
                                      </a:solidFill>
                                      <a:latin typeface="Cambria Math"/>
                                      <a:cs typeface="Calibri Light" pitchFamily="34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ID" b="0" i="1" smtClean="0">
                                  <a:solidFill>
                                    <a:srgbClr val="FFC000"/>
                                  </a:solidFill>
                                  <a:latin typeface="Cambria Math"/>
                                  <a:cs typeface="Calibri Light" pitchFamily="34" charset="0"/>
                                </a:rPr>
                                <m:t>−</m:t>
                              </m:r>
                              <m:r>
                                <a:rPr lang="en-ID" b="0" i="1" smtClean="0">
                                  <a:solidFill>
                                    <a:srgbClr val="FFC000"/>
                                  </a:solidFill>
                                  <a:latin typeface="Cambria Math"/>
                                  <a:cs typeface="Calibri Light" pitchFamily="34" charset="0"/>
                                </a:rPr>
                                <m:t>𝑛</m:t>
                              </m:r>
                              <m:sSup>
                                <m:sSupPr>
                                  <m:ctrlPr>
                                    <a:rPr lang="en-ID" b="0" i="1" smtClean="0">
                                      <a:solidFill>
                                        <a:srgbClr val="FFC000"/>
                                      </a:solidFill>
                                      <a:latin typeface="Cambria Math"/>
                                      <a:cs typeface="Calibri Light" pitchFamily="34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ID" i="1">
                                          <a:solidFill>
                                            <a:srgbClr val="FFC000"/>
                                          </a:solidFill>
                                          <a:latin typeface="Cambria Math"/>
                                          <a:cs typeface="Calibri Light" pitchFamily="34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lang="en-ID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/>
                                              <a:cs typeface="Calibri Light" pitchFamily="34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ID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/>
                                              <a:cs typeface="Calibri Light" pitchFamily="34" charset="0"/>
                                            </a:rPr>
                                            <m:t>𝑌</m:t>
                                          </m:r>
                                        </m:e>
                                      </m:acc>
                                    </m:e>
                                  </m:d>
                                </m:e>
                                <m:sup>
                                  <m:r>
                                    <a:rPr lang="en-ID" b="0" i="1" smtClean="0">
                                      <a:solidFill>
                                        <a:srgbClr val="FFC000"/>
                                      </a:solidFill>
                                      <a:latin typeface="Cambria Math"/>
                                      <a:cs typeface="Calibri Light" pitchFamily="34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US" dirty="0" smtClean="0">
                  <a:solidFill>
                    <a:srgbClr val="FFC000"/>
                  </a:solidFill>
                  <a:cs typeface="Calibri Light" pitchFamily="34" charset="0"/>
                </a:endParaRPr>
              </a:p>
              <a:p>
                <a:pPr marL="0" indent="0" algn="just">
                  <a:buNone/>
                  <a:defRPr/>
                </a:pPr>
                <a:endParaRPr lang="en-ID" dirty="0" smtClean="0">
                  <a:solidFill>
                    <a:srgbClr val="FFC000"/>
                  </a:solidFill>
                  <a:cs typeface="Calibri Light" pitchFamily="34" charset="0"/>
                </a:endParaRPr>
              </a:p>
              <a:p>
                <a:pPr marL="0" indent="0" algn="just">
                  <a:buNone/>
                  <a:defRPr/>
                </a:pPr>
                <a:r>
                  <a:rPr lang="en-ID" dirty="0" err="1" smtClean="0">
                    <a:solidFill>
                      <a:srgbClr val="FFC000"/>
                    </a:solidFill>
                    <a:cs typeface="Calibri Light" pitchFamily="34" charset="0"/>
                  </a:rPr>
                  <a:t>Koefisien</a:t>
                </a:r>
                <a:r>
                  <a:rPr lang="en-ID" dirty="0" smtClean="0">
                    <a:solidFill>
                      <a:srgbClr val="FFC000"/>
                    </a:solidFill>
                    <a:cs typeface="Calibri Light" pitchFamily="34" charset="0"/>
                  </a:rPr>
                  <a:t> </a:t>
                </a:r>
                <a:r>
                  <a:rPr lang="en-ID" dirty="0" err="1" smtClean="0">
                    <a:solidFill>
                      <a:srgbClr val="FFC000"/>
                    </a:solidFill>
                    <a:cs typeface="Calibri Light" pitchFamily="34" charset="0"/>
                  </a:rPr>
                  <a:t>Korelasi</a:t>
                </a:r>
                <a:r>
                  <a:rPr lang="en-ID" dirty="0" smtClean="0">
                    <a:solidFill>
                      <a:srgbClr val="FFC000"/>
                    </a:solidFill>
                    <a:cs typeface="Calibri Light" pitchFamily="34" charset="0"/>
                  </a:rPr>
                  <a:t> (KK):</a:t>
                </a:r>
              </a:p>
              <a:p>
                <a:pPr marL="0" indent="0" algn="just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D" b="0" i="1" smtClean="0">
                          <a:solidFill>
                            <a:srgbClr val="FFC000"/>
                          </a:solidFill>
                          <a:latin typeface="Cambria Math"/>
                          <a:cs typeface="Calibri Light" pitchFamily="34" charset="0"/>
                        </a:rPr>
                        <m:t>𝑟</m:t>
                      </m:r>
                      <m:r>
                        <a:rPr lang="en-ID" b="0" i="1" smtClean="0">
                          <a:solidFill>
                            <a:srgbClr val="FFC000"/>
                          </a:solidFill>
                          <a:latin typeface="Cambria Math"/>
                          <a:cs typeface="Calibri Light" pitchFamily="34" charset="0"/>
                        </a:rPr>
                        <m:t>=±</m:t>
                      </m:r>
                      <m:rad>
                        <m:radPr>
                          <m:degHide m:val="on"/>
                          <m:ctrlPr>
                            <a:rPr lang="en-ID" b="0" i="1" smtClean="0">
                              <a:solidFill>
                                <a:srgbClr val="FFC000"/>
                              </a:solidFill>
                              <a:latin typeface="Cambria Math"/>
                              <a:ea typeface="Cambria Math"/>
                              <a:cs typeface="Calibri Light" pitchFamily="34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ID" b="0" i="1" smtClean="0">
                                  <a:solidFill>
                                    <a:srgbClr val="FFC000"/>
                                  </a:solidFill>
                                  <a:latin typeface="Cambria Math"/>
                                  <a:ea typeface="Cambria Math"/>
                                  <a:cs typeface="Calibri Light" pitchFamily="34" charset="0"/>
                                </a:rPr>
                              </m:ctrlPr>
                            </m:sSupPr>
                            <m:e>
                              <m:r>
                                <a:rPr lang="en-ID" b="0" i="1" smtClean="0">
                                  <a:solidFill>
                                    <a:srgbClr val="FFC000"/>
                                  </a:solidFill>
                                  <a:latin typeface="Cambria Math"/>
                                  <a:ea typeface="Cambria Math"/>
                                  <a:cs typeface="Calibri Light" pitchFamily="34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ID" b="0" i="1" smtClean="0">
                                  <a:solidFill>
                                    <a:srgbClr val="FFC000"/>
                                  </a:solidFill>
                                  <a:latin typeface="Cambria Math"/>
                                  <a:ea typeface="Cambria Math"/>
                                  <a:cs typeface="Calibri Light" pitchFamily="34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dirty="0" smtClean="0">
                  <a:solidFill>
                    <a:srgbClr val="FFC000"/>
                  </a:solidFill>
                  <a:cs typeface="Calibri Light" pitchFamily="34" charset="0"/>
                </a:endParaRPr>
              </a:p>
            </p:txBody>
          </p:sp>
        </mc:Choice>
        <mc:Fallback>
          <p:sp>
            <p:nvSpPr>
              <p:cNvPr id="29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7979" y="3619500"/>
                <a:ext cx="8220021" cy="4318367"/>
              </a:xfrm>
              <a:prstGeom prst="rect">
                <a:avLst/>
              </a:prstGeom>
              <a:blipFill rotWithShape="1">
                <a:blip r:embed="rId10"/>
                <a:stretch>
                  <a:fillRect l="-1929" t="-1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3"/>
          <p:cNvSpPr txBox="1">
            <a:spLocks noRot="1" noChangeArrowheads="1"/>
          </p:cNvSpPr>
          <p:nvPr/>
        </p:nvSpPr>
        <p:spPr>
          <a:xfrm>
            <a:off x="457200" y="3619500"/>
            <a:ext cx="8540750" cy="55626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800" dirty="0" err="1" smtClean="0">
                <a:solidFill>
                  <a:srgbClr val="FFC000"/>
                </a:solidFill>
              </a:rPr>
              <a:t>Mengukur</a:t>
            </a:r>
            <a:r>
              <a:rPr lang="en-US" sz="2800" dirty="0" smtClean="0">
                <a:solidFill>
                  <a:srgbClr val="FFC000"/>
                </a:solidFill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</a:rPr>
              <a:t>seberapa</a:t>
            </a:r>
            <a:r>
              <a:rPr lang="en-US" sz="2800" dirty="0" smtClean="0">
                <a:solidFill>
                  <a:srgbClr val="FFC000"/>
                </a:solidFill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</a:rPr>
              <a:t>kuat</a:t>
            </a:r>
            <a:r>
              <a:rPr lang="en-US" sz="2800" dirty="0" smtClean="0">
                <a:solidFill>
                  <a:srgbClr val="FFC000"/>
                </a:solidFill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</a:rPr>
              <a:t>atau</a:t>
            </a:r>
            <a:r>
              <a:rPr lang="en-US" sz="2800" dirty="0" smtClean="0">
                <a:solidFill>
                  <a:srgbClr val="FFC000"/>
                </a:solidFill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</a:rPr>
              <a:t>derajat</a:t>
            </a:r>
            <a:r>
              <a:rPr lang="en-US" sz="2800" dirty="0" smtClean="0">
                <a:solidFill>
                  <a:srgbClr val="FFC000"/>
                </a:solidFill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</a:rPr>
              <a:t>kedekatan</a:t>
            </a:r>
            <a:r>
              <a:rPr lang="en-US" sz="2800" dirty="0" smtClean="0">
                <a:solidFill>
                  <a:srgbClr val="FFC000"/>
                </a:solidFill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</a:rPr>
              <a:t>suatu</a:t>
            </a:r>
            <a:r>
              <a:rPr lang="en-US" sz="2800" dirty="0" smtClean="0">
                <a:solidFill>
                  <a:srgbClr val="FFC000"/>
                </a:solidFill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</a:rPr>
              <a:t>relasi</a:t>
            </a:r>
            <a:r>
              <a:rPr lang="en-US" sz="2800" dirty="0" smtClean="0">
                <a:solidFill>
                  <a:srgbClr val="FFC000"/>
                </a:solidFill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</a:rPr>
              <a:t>antar</a:t>
            </a:r>
            <a:r>
              <a:rPr lang="en-US" sz="2800" dirty="0" smtClean="0">
                <a:solidFill>
                  <a:srgbClr val="FFC000"/>
                </a:solidFill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</a:rPr>
              <a:t>variabel</a:t>
            </a:r>
            <a:endParaRPr lang="en-US" sz="2800" dirty="0" smtClean="0">
              <a:solidFill>
                <a:srgbClr val="FFC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800" dirty="0" err="1" smtClean="0">
                <a:solidFill>
                  <a:srgbClr val="FFC000"/>
                </a:solidFill>
              </a:rPr>
              <a:t>Koefisien</a:t>
            </a:r>
            <a:r>
              <a:rPr lang="en-US" sz="2800" dirty="0" smtClean="0">
                <a:solidFill>
                  <a:srgbClr val="FFC000"/>
                </a:solidFill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</a:rPr>
              <a:t>korelasi</a:t>
            </a:r>
            <a:r>
              <a:rPr lang="en-US" sz="2800" dirty="0" smtClean="0">
                <a:solidFill>
                  <a:srgbClr val="FFC000"/>
                </a:solidFill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</a:rPr>
              <a:t>memiliki</a:t>
            </a:r>
            <a:r>
              <a:rPr lang="en-US" sz="2800" dirty="0" smtClean="0">
                <a:solidFill>
                  <a:srgbClr val="FFC000"/>
                </a:solidFill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</a:rPr>
              <a:t>nilai</a:t>
            </a:r>
            <a:r>
              <a:rPr lang="en-US" sz="2800" dirty="0" smtClean="0">
                <a:solidFill>
                  <a:srgbClr val="FFC000"/>
                </a:solidFill>
              </a:rPr>
              <a:t> -1</a:t>
            </a:r>
            <a:r>
              <a:rPr lang="it-IT" sz="2800" dirty="0" smtClean="0">
                <a:solidFill>
                  <a:srgbClr val="FFC000"/>
                </a:solidFill>
              </a:rPr>
              <a:t>≤ KK ≤+1</a:t>
            </a:r>
          </a:p>
          <a:p>
            <a:pPr>
              <a:lnSpc>
                <a:spcPct val="90000"/>
              </a:lnSpc>
            </a:pPr>
            <a:r>
              <a:rPr lang="it-IT" sz="2800" dirty="0" smtClean="0">
                <a:solidFill>
                  <a:srgbClr val="FFC000"/>
                </a:solidFill>
              </a:rPr>
              <a:t>Untuk menentukan keeratan korelasi antar variabel diberikan patokan KK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it-IT" sz="2400" dirty="0" smtClean="0">
                <a:solidFill>
                  <a:srgbClr val="FFC000"/>
                </a:solidFill>
              </a:rPr>
              <a:t>	0    &lt; KK ≤ 0,2, korelasi sgt lemah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2800" dirty="0" smtClean="0">
                <a:solidFill>
                  <a:srgbClr val="FFC000"/>
                </a:solidFill>
              </a:rPr>
              <a:t>	0,2 &lt; KK ≤ 0,4, korelasi lemah tp pasti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2800" dirty="0" smtClean="0">
                <a:solidFill>
                  <a:srgbClr val="FFC000"/>
                </a:solidFill>
              </a:rPr>
              <a:t>	0,4 &lt; KK ≤ 0,7, korelasi yg cukup berarti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2800" dirty="0" smtClean="0">
                <a:solidFill>
                  <a:srgbClr val="FFC000"/>
                </a:solidFill>
              </a:rPr>
              <a:t>	0,7 &lt; KK ≤ 0,9, korelasi sgt kuat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2800" dirty="0" smtClean="0">
                <a:solidFill>
                  <a:srgbClr val="FFC000"/>
                </a:solidFill>
              </a:rPr>
              <a:t>	0,9 &lt; KK &lt; 1, korelasi kuat sekali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2800" dirty="0" smtClean="0">
                <a:solidFill>
                  <a:srgbClr val="FFC000"/>
                </a:solidFill>
              </a:rPr>
              <a:t>	KK = 1, korelasi sgt sempurna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it-IT" sz="2800" dirty="0" smtClean="0">
              <a:solidFill>
                <a:srgbClr val="FFC000"/>
              </a:solidFill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400" dirty="0" smtClean="0">
              <a:solidFill>
                <a:srgbClr val="FFC000"/>
              </a:solidFill>
            </a:endParaRPr>
          </a:p>
        </p:txBody>
      </p:sp>
      <p:grpSp>
        <p:nvGrpSpPr>
          <p:cNvPr id="27" name="Group 6"/>
          <p:cNvGrpSpPr/>
          <p:nvPr/>
        </p:nvGrpSpPr>
        <p:grpSpPr>
          <a:xfrm>
            <a:off x="10821957" y="2459809"/>
            <a:ext cx="4127691" cy="397691"/>
            <a:chOff x="0" y="0"/>
            <a:chExt cx="15880018" cy="1529995"/>
          </a:xfrm>
        </p:grpSpPr>
        <p:sp>
          <p:nvSpPr>
            <p:cNvPr id="28" name="Freeform 7"/>
            <p:cNvSpPr/>
            <p:nvPr/>
          </p:nvSpPr>
          <p:spPr>
            <a:xfrm>
              <a:off x="0" y="0"/>
              <a:ext cx="15880018" cy="1529995"/>
            </a:xfrm>
            <a:custGeom>
              <a:avLst/>
              <a:gdLst/>
              <a:ahLst/>
              <a:cxnLst/>
              <a:rect l="l" t="t" r="r" b="b"/>
              <a:pathLst>
                <a:path w="15880018" h="1529995">
                  <a:moveTo>
                    <a:pt x="0" y="0"/>
                  </a:moveTo>
                  <a:lnTo>
                    <a:pt x="15880018" y="0"/>
                  </a:lnTo>
                  <a:lnTo>
                    <a:pt x="15880018" y="1529995"/>
                  </a:lnTo>
                  <a:lnTo>
                    <a:pt x="0" y="1529995"/>
                  </a:lnTo>
                  <a:close/>
                </a:path>
              </a:pathLst>
            </a:custGeom>
            <a:solidFill>
              <a:srgbClr val="FF9000"/>
            </a:solidFill>
          </p:spPr>
        </p:sp>
      </p:grpSp>
      <p:sp>
        <p:nvSpPr>
          <p:cNvPr id="30" name="TextBox 17"/>
          <p:cNvSpPr txBox="1"/>
          <p:nvPr/>
        </p:nvSpPr>
        <p:spPr>
          <a:xfrm>
            <a:off x="10643384" y="2116909"/>
            <a:ext cx="4901416" cy="723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50"/>
              </a:lnSpc>
            </a:pPr>
            <a:r>
              <a:rPr lang="en-US" sz="5000" spc="50" dirty="0" err="1" smtClean="0">
                <a:solidFill>
                  <a:schemeClr val="bg1"/>
                </a:solidFill>
                <a:latin typeface="Roboto Bold"/>
              </a:rPr>
              <a:t>Korelasi</a:t>
            </a:r>
            <a:endParaRPr lang="en-US" sz="5000" spc="50" dirty="0">
              <a:solidFill>
                <a:schemeClr val="bg1"/>
              </a:solidFill>
              <a:latin typeface="Roboto Bold"/>
            </a:endParaRPr>
          </a:p>
        </p:txBody>
      </p:sp>
    </p:spTree>
    <p:extLst>
      <p:ext uri="{BB962C8B-B14F-4D97-AF65-F5344CB8AC3E}">
        <p14:creationId xmlns:p14="http://schemas.microsoft.com/office/powerpoint/2010/main" val="93275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dd8f64f4d9cd6f68a3082a875640a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8300"/>
            <a:ext cx="18288000" cy="13716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1219201" y="-38100"/>
            <a:ext cx="13944599" cy="1678612"/>
            <a:chOff x="0" y="0"/>
            <a:chExt cx="5382011" cy="612362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4" name="Freeform 3"/>
            <p:cNvSpPr/>
            <p:nvPr/>
          </p:nvSpPr>
          <p:spPr>
            <a:xfrm>
              <a:off x="0" y="0"/>
              <a:ext cx="5382011" cy="612362"/>
            </a:xfrm>
            <a:custGeom>
              <a:avLst/>
              <a:gdLst/>
              <a:ahLst/>
              <a:cxnLst/>
              <a:rect l="l" t="t" r="r" b="b"/>
              <a:pathLst>
                <a:path w="5382011" h="612362">
                  <a:moveTo>
                    <a:pt x="0" y="0"/>
                  </a:moveTo>
                  <a:lnTo>
                    <a:pt x="5382011" y="0"/>
                  </a:lnTo>
                  <a:lnTo>
                    <a:pt x="5382011" y="612362"/>
                  </a:lnTo>
                  <a:lnTo>
                    <a:pt x="0" y="612362"/>
                  </a:lnTo>
                  <a:close/>
                </a:path>
              </a:pathLst>
            </a:custGeom>
            <a:grpFill/>
          </p:spPr>
        </p:sp>
      </p:grpSp>
      <p:grpSp>
        <p:nvGrpSpPr>
          <p:cNvPr id="5" name="Group 4"/>
          <p:cNvGrpSpPr/>
          <p:nvPr/>
        </p:nvGrpSpPr>
        <p:grpSpPr>
          <a:xfrm>
            <a:off x="2362200" y="-38100"/>
            <a:ext cx="13944599" cy="1678612"/>
            <a:chOff x="0" y="0"/>
            <a:chExt cx="5382011" cy="612362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6" name="Freeform 5"/>
            <p:cNvSpPr/>
            <p:nvPr/>
          </p:nvSpPr>
          <p:spPr>
            <a:xfrm>
              <a:off x="0" y="0"/>
              <a:ext cx="5382011" cy="612362"/>
            </a:xfrm>
            <a:custGeom>
              <a:avLst/>
              <a:gdLst/>
              <a:ahLst/>
              <a:cxnLst/>
              <a:rect l="l" t="t" r="r" b="b"/>
              <a:pathLst>
                <a:path w="5382011" h="612362">
                  <a:moveTo>
                    <a:pt x="0" y="0"/>
                  </a:moveTo>
                  <a:lnTo>
                    <a:pt x="5382011" y="0"/>
                  </a:lnTo>
                  <a:lnTo>
                    <a:pt x="5382011" y="612362"/>
                  </a:lnTo>
                  <a:lnTo>
                    <a:pt x="0" y="612362"/>
                  </a:lnTo>
                  <a:close/>
                </a:path>
              </a:pathLst>
            </a:custGeom>
            <a:grpFill/>
          </p:spPr>
        </p:sp>
      </p:grpSp>
      <p:grpSp>
        <p:nvGrpSpPr>
          <p:cNvPr id="7" name="Group 6"/>
          <p:cNvGrpSpPr/>
          <p:nvPr/>
        </p:nvGrpSpPr>
        <p:grpSpPr>
          <a:xfrm>
            <a:off x="3505200" y="-38100"/>
            <a:ext cx="13944599" cy="1678612"/>
            <a:chOff x="0" y="0"/>
            <a:chExt cx="5382011" cy="612362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8" name="Freeform 7"/>
            <p:cNvSpPr/>
            <p:nvPr/>
          </p:nvSpPr>
          <p:spPr>
            <a:xfrm>
              <a:off x="0" y="0"/>
              <a:ext cx="5382011" cy="612362"/>
            </a:xfrm>
            <a:custGeom>
              <a:avLst/>
              <a:gdLst/>
              <a:ahLst/>
              <a:cxnLst/>
              <a:rect l="l" t="t" r="r" b="b"/>
              <a:pathLst>
                <a:path w="5382011" h="612362">
                  <a:moveTo>
                    <a:pt x="0" y="0"/>
                  </a:moveTo>
                  <a:lnTo>
                    <a:pt x="5382011" y="0"/>
                  </a:lnTo>
                  <a:lnTo>
                    <a:pt x="5382011" y="612362"/>
                  </a:lnTo>
                  <a:lnTo>
                    <a:pt x="0" y="612362"/>
                  </a:lnTo>
                  <a:close/>
                </a:path>
              </a:pathLst>
            </a:custGeom>
            <a:grpFill/>
          </p:spPr>
        </p:sp>
      </p:grpSp>
      <p:grpSp>
        <p:nvGrpSpPr>
          <p:cNvPr id="9" name="Group 8"/>
          <p:cNvGrpSpPr/>
          <p:nvPr/>
        </p:nvGrpSpPr>
        <p:grpSpPr>
          <a:xfrm>
            <a:off x="4572000" y="-38100"/>
            <a:ext cx="13944599" cy="1678612"/>
            <a:chOff x="0" y="0"/>
            <a:chExt cx="5382011" cy="612362"/>
          </a:xfrm>
        </p:grpSpPr>
        <p:sp>
          <p:nvSpPr>
            <p:cNvPr id="10" name="Freeform 9"/>
            <p:cNvSpPr/>
            <p:nvPr/>
          </p:nvSpPr>
          <p:spPr>
            <a:xfrm>
              <a:off x="0" y="0"/>
              <a:ext cx="5382011" cy="612362"/>
            </a:xfrm>
            <a:custGeom>
              <a:avLst/>
              <a:gdLst/>
              <a:ahLst/>
              <a:cxnLst/>
              <a:rect l="l" t="t" r="r" b="b"/>
              <a:pathLst>
                <a:path w="5382011" h="612362">
                  <a:moveTo>
                    <a:pt x="0" y="0"/>
                  </a:moveTo>
                  <a:lnTo>
                    <a:pt x="5382011" y="0"/>
                  </a:lnTo>
                  <a:lnTo>
                    <a:pt x="5382011" y="612362"/>
                  </a:lnTo>
                  <a:lnTo>
                    <a:pt x="0" y="612362"/>
                  </a:lnTo>
                  <a:close/>
                </a:path>
              </a:pathLst>
            </a:custGeom>
            <a:solidFill>
              <a:srgbClr val="08244D"/>
            </a:solidFill>
          </p:spPr>
        </p:sp>
      </p:grpSp>
      <p:sp>
        <p:nvSpPr>
          <p:cNvPr id="11" name="AutoShape 10"/>
          <p:cNvSpPr/>
          <p:nvPr/>
        </p:nvSpPr>
        <p:spPr>
          <a:xfrm>
            <a:off x="0" y="1654799"/>
            <a:ext cx="18288000" cy="0"/>
          </a:xfrm>
          <a:prstGeom prst="line">
            <a:avLst/>
          </a:prstGeom>
          <a:ln w="47625" cap="flat">
            <a:solidFill>
              <a:srgbClr val="FF9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Freeform 14"/>
          <p:cNvSpPr/>
          <p:nvPr/>
        </p:nvSpPr>
        <p:spPr>
          <a:xfrm>
            <a:off x="1868438" y="116718"/>
            <a:ext cx="1560561" cy="1369182"/>
          </a:xfrm>
          <a:custGeom>
            <a:avLst/>
            <a:gdLst/>
            <a:ahLst/>
            <a:cxnLst/>
            <a:rect l="l" t="t" r="r" b="b"/>
            <a:pathLst>
              <a:path w="1538437" h="1485387">
                <a:moveTo>
                  <a:pt x="0" y="0"/>
                </a:moveTo>
                <a:lnTo>
                  <a:pt x="1538437" y="0"/>
                </a:lnTo>
                <a:lnTo>
                  <a:pt x="1538437" y="1485387"/>
                </a:lnTo>
                <a:lnTo>
                  <a:pt x="0" y="14853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6"/>
          <p:cNvSpPr/>
          <p:nvPr/>
        </p:nvSpPr>
        <p:spPr>
          <a:xfrm>
            <a:off x="333546" y="111653"/>
            <a:ext cx="1347768" cy="1450447"/>
          </a:xfrm>
          <a:custGeom>
            <a:avLst/>
            <a:gdLst/>
            <a:ahLst/>
            <a:cxnLst/>
            <a:rect l="l" t="t" r="r" b="b"/>
            <a:pathLst>
              <a:path w="1485387" h="1485387">
                <a:moveTo>
                  <a:pt x="0" y="0"/>
                </a:moveTo>
                <a:lnTo>
                  <a:pt x="1485387" y="0"/>
                </a:lnTo>
                <a:lnTo>
                  <a:pt x="1485387" y="1485387"/>
                </a:lnTo>
                <a:lnTo>
                  <a:pt x="0" y="14853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TextBox 14">
            <a:hlinkClick r:id="rId5" action="ppaction://hlinksldjump"/>
          </p:cNvPr>
          <p:cNvSpPr txBox="1"/>
          <p:nvPr/>
        </p:nvSpPr>
        <p:spPr>
          <a:xfrm>
            <a:off x="10664156" y="712470"/>
            <a:ext cx="983397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54" dirty="0">
                <a:solidFill>
                  <a:srgbClr val="FFFFFF"/>
                </a:solidFill>
                <a:latin typeface="Roboto Bold"/>
              </a:rPr>
              <a:t>Home</a:t>
            </a:r>
          </a:p>
        </p:txBody>
      </p:sp>
      <p:sp>
        <p:nvSpPr>
          <p:cNvPr id="15" name="TextBox 16">
            <a:hlinkClick r:id="rId6" action="ppaction://hlinksldjump"/>
          </p:cNvPr>
          <p:cNvSpPr txBox="1"/>
          <p:nvPr/>
        </p:nvSpPr>
        <p:spPr>
          <a:xfrm>
            <a:off x="11821072" y="712470"/>
            <a:ext cx="1323575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54" dirty="0" err="1">
                <a:solidFill>
                  <a:srgbClr val="FFFFFF"/>
                </a:solidFill>
                <a:latin typeface="Roboto Bold"/>
              </a:rPr>
              <a:t>Definis</a:t>
            </a:r>
            <a:endParaRPr lang="en-US" sz="1800" spc="54" dirty="0">
              <a:solidFill>
                <a:srgbClr val="FFFFFF"/>
              </a:solidFill>
              <a:latin typeface="Roboto Bold"/>
            </a:endParaRPr>
          </a:p>
        </p:txBody>
      </p:sp>
      <p:sp>
        <p:nvSpPr>
          <p:cNvPr id="16" name="TextBox 17">
            <a:hlinkClick r:id="rId7" action="ppaction://hlinksldjump"/>
          </p:cNvPr>
          <p:cNvSpPr txBox="1"/>
          <p:nvPr/>
        </p:nvSpPr>
        <p:spPr>
          <a:xfrm>
            <a:off x="13223471" y="762643"/>
            <a:ext cx="1782136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54" dirty="0" err="1">
                <a:solidFill>
                  <a:srgbClr val="FFFFFF"/>
                </a:solidFill>
                <a:latin typeface="Roboto Bold"/>
              </a:rPr>
              <a:t>Karakteristik</a:t>
            </a:r>
            <a:endParaRPr lang="en-US" sz="1800" spc="54" dirty="0">
              <a:solidFill>
                <a:srgbClr val="FFFFFF"/>
              </a:solidFill>
              <a:latin typeface="Roboto Bold"/>
            </a:endParaRPr>
          </a:p>
        </p:txBody>
      </p:sp>
      <p:sp>
        <p:nvSpPr>
          <p:cNvPr id="17" name="TextBox 18">
            <a:hlinkClick r:id="rId8" action="ppaction://hlinksldjump"/>
          </p:cNvPr>
          <p:cNvSpPr txBox="1"/>
          <p:nvPr/>
        </p:nvSpPr>
        <p:spPr>
          <a:xfrm>
            <a:off x="15233700" y="765191"/>
            <a:ext cx="1172536" cy="298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54" dirty="0" err="1" smtClean="0">
                <a:solidFill>
                  <a:srgbClr val="FFFFFF"/>
                </a:solidFill>
                <a:latin typeface="Roboto Bold"/>
              </a:rPr>
              <a:t>Rumus</a:t>
            </a:r>
            <a:endParaRPr lang="en-US" sz="1800" spc="54" dirty="0">
              <a:solidFill>
                <a:srgbClr val="FFFFFF"/>
              </a:solidFill>
              <a:latin typeface="Roboto Bold"/>
            </a:endParaRPr>
          </a:p>
        </p:txBody>
      </p:sp>
      <p:sp>
        <p:nvSpPr>
          <p:cNvPr id="18" name="TextBox 18">
            <a:hlinkClick r:id="" action="ppaction://noaction"/>
          </p:cNvPr>
          <p:cNvSpPr txBox="1"/>
          <p:nvPr/>
        </p:nvSpPr>
        <p:spPr>
          <a:xfrm>
            <a:off x="16546953" y="760095"/>
            <a:ext cx="1172536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54" dirty="0" err="1">
                <a:solidFill>
                  <a:srgbClr val="FFFFFF"/>
                </a:solidFill>
                <a:latin typeface="Roboto Bold"/>
              </a:rPr>
              <a:t>Contoh</a:t>
            </a:r>
            <a:endParaRPr lang="en-US" sz="1800" spc="54" dirty="0">
              <a:solidFill>
                <a:srgbClr val="FFFFFF"/>
              </a:solidFill>
              <a:latin typeface="Roboto Bold"/>
            </a:endParaRPr>
          </a:p>
        </p:txBody>
      </p:sp>
      <p:pic>
        <p:nvPicPr>
          <p:cNvPr id="19" name="Picture 3" descr="C:\Users\LENOVO\Downloads\Kampus Merdeka(1).ep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092" y="286705"/>
            <a:ext cx="2280918" cy="119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1" y="9867900"/>
            <a:ext cx="18440400" cy="1678612"/>
            <a:chOff x="0" y="0"/>
            <a:chExt cx="5382011" cy="612362"/>
          </a:xfrm>
        </p:grpSpPr>
        <p:sp>
          <p:nvSpPr>
            <p:cNvPr id="21" name="Freeform 20"/>
            <p:cNvSpPr/>
            <p:nvPr/>
          </p:nvSpPr>
          <p:spPr>
            <a:xfrm>
              <a:off x="0" y="0"/>
              <a:ext cx="5382011" cy="612362"/>
            </a:xfrm>
            <a:custGeom>
              <a:avLst/>
              <a:gdLst/>
              <a:ahLst/>
              <a:cxnLst/>
              <a:rect l="l" t="t" r="r" b="b"/>
              <a:pathLst>
                <a:path w="5382011" h="612362">
                  <a:moveTo>
                    <a:pt x="0" y="0"/>
                  </a:moveTo>
                  <a:lnTo>
                    <a:pt x="5382011" y="0"/>
                  </a:lnTo>
                  <a:lnTo>
                    <a:pt x="5382011" y="612362"/>
                  </a:lnTo>
                  <a:lnTo>
                    <a:pt x="0" y="612362"/>
                  </a:lnTo>
                  <a:close/>
                </a:path>
              </a:pathLst>
            </a:custGeom>
            <a:solidFill>
              <a:srgbClr val="08244D"/>
            </a:solidFill>
          </p:spPr>
        </p:sp>
      </p:grpSp>
      <p:sp>
        <p:nvSpPr>
          <p:cNvPr id="22" name="AutoShape 15"/>
          <p:cNvSpPr/>
          <p:nvPr/>
        </p:nvSpPr>
        <p:spPr>
          <a:xfrm>
            <a:off x="0" y="9867900"/>
            <a:ext cx="18288000" cy="0"/>
          </a:xfrm>
          <a:prstGeom prst="line">
            <a:avLst/>
          </a:prstGeom>
          <a:ln w="47625" cap="flat">
            <a:solidFill>
              <a:srgbClr val="FF9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TextBox 17"/>
          <p:cNvSpPr txBox="1"/>
          <p:nvPr/>
        </p:nvSpPr>
        <p:spPr>
          <a:xfrm>
            <a:off x="-18288000" y="9867901"/>
            <a:ext cx="384810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b="1" spc="54" dirty="0" err="1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Pembelajaran</a:t>
            </a:r>
            <a:r>
              <a:rPr lang="en-US" b="1" spc="54" dirty="0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Daring </a:t>
            </a:r>
            <a:r>
              <a:rPr lang="en-US" b="1" spc="54" dirty="0" err="1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Kolaboratif</a:t>
            </a:r>
            <a:r>
              <a:rPr lang="en-US" b="1" spc="54" dirty="0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Prodi </a:t>
            </a:r>
            <a:r>
              <a:rPr lang="en-US" b="1" spc="54" dirty="0" err="1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Teknik</a:t>
            </a:r>
            <a:r>
              <a:rPr lang="en-US" b="1" spc="54" dirty="0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b="1" spc="54" dirty="0" err="1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Industri</a:t>
            </a:r>
            <a:r>
              <a:rPr lang="en-US" b="1" spc="54" dirty="0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b="1" spc="54" dirty="0" err="1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Univesitas</a:t>
            </a:r>
            <a:r>
              <a:rPr lang="en-US" b="1" spc="54" dirty="0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b="1" spc="54" dirty="0" err="1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Teknologi</a:t>
            </a:r>
            <a:r>
              <a:rPr lang="en-US" b="1" spc="54" dirty="0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Sumbawa </a:t>
            </a:r>
            <a:r>
              <a:rPr lang="en-US" b="1" spc="54" dirty="0" err="1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dan</a:t>
            </a:r>
            <a:r>
              <a:rPr lang="en-US" b="1" spc="54" dirty="0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Prodi </a:t>
            </a:r>
            <a:r>
              <a:rPr lang="en-US" b="1" spc="54" dirty="0" err="1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Manajemen</a:t>
            </a:r>
            <a:r>
              <a:rPr lang="en-US" b="1" spc="54" dirty="0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STIE </a:t>
            </a:r>
            <a:r>
              <a:rPr lang="en-US" b="1" spc="54" dirty="0" err="1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Bima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Pembelajaran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Daring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Kolaboratif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Prodi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Teknik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Industri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Univesitas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Teknologi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Sumbawa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dan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Prodi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Manajemen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STIE </a:t>
            </a:r>
            <a:r>
              <a:rPr lang="en-US" b="1" spc="54" dirty="0" err="1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Bima</a:t>
            </a:r>
            <a:r>
              <a:rPr lang="en-US" b="1" spc="54" dirty="0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Pembelajaran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Daring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Kolaboratif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Prodi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Teknik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Industri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Univesitas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Teknologi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Sumbawa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dan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Prodi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Manajemen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STIE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Bima</a:t>
            </a:r>
            <a:endParaRPr lang="en-US" b="1" spc="54" dirty="0">
              <a:solidFill>
                <a:schemeClr val="bg1"/>
              </a:solidFill>
              <a:latin typeface="Arial Narrow" pitchFamily="34" charset="0"/>
              <a:ea typeface="Segoe UI Black" pitchFamily="34" charset="0"/>
              <a:cs typeface="Segoe UI Black" pitchFamily="34" charset="0"/>
            </a:endParaRPr>
          </a:p>
          <a:p>
            <a:pPr algn="ctr">
              <a:lnSpc>
                <a:spcPts val="2520"/>
              </a:lnSpc>
            </a:pPr>
            <a:endParaRPr lang="en-US" b="1" spc="54" dirty="0">
              <a:solidFill>
                <a:schemeClr val="bg1"/>
              </a:solidFill>
              <a:latin typeface="Arial Narrow" pitchFamily="34" charset="0"/>
              <a:ea typeface="Segoe UI Black" pitchFamily="34" charset="0"/>
              <a:cs typeface="Segoe UI Black" pitchFamily="34" charset="0"/>
            </a:endParaRPr>
          </a:p>
        </p:txBody>
      </p:sp>
      <p:sp>
        <p:nvSpPr>
          <p:cNvPr id="26" name="Rectangle 3"/>
          <p:cNvSpPr txBox="1">
            <a:spLocks noRot="1" noChangeArrowheads="1"/>
          </p:cNvSpPr>
          <p:nvPr/>
        </p:nvSpPr>
        <p:spPr>
          <a:xfrm>
            <a:off x="1981200" y="3086100"/>
            <a:ext cx="9144000" cy="60960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800" dirty="0" err="1">
                <a:solidFill>
                  <a:srgbClr val="FFC000"/>
                </a:solidFill>
              </a:rPr>
              <a:t>Berikut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ini</a:t>
            </a:r>
            <a:r>
              <a:rPr lang="en-US" sz="2800" dirty="0">
                <a:solidFill>
                  <a:srgbClr val="FFC000"/>
                </a:solidFill>
              </a:rPr>
              <a:t> data </a:t>
            </a:r>
            <a:r>
              <a:rPr lang="en-US" sz="2800" dirty="0" err="1">
                <a:solidFill>
                  <a:srgbClr val="FFC000"/>
                </a:solidFill>
              </a:rPr>
              <a:t>mengenai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pengalaman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kerja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dan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</a:rPr>
              <a:t>penjualan</a:t>
            </a:r>
            <a:endParaRPr lang="en-US" sz="2800" dirty="0">
              <a:solidFill>
                <a:srgbClr val="FFC000"/>
              </a:solidFill>
            </a:endParaRPr>
          </a:p>
          <a:p>
            <a:pPr marL="0" indent="0">
              <a:buNone/>
              <a:defRPr/>
            </a:pPr>
            <a:r>
              <a:rPr lang="en-US" sz="2800" dirty="0" smtClean="0">
                <a:solidFill>
                  <a:srgbClr val="FFC000"/>
                </a:solidFill>
              </a:rPr>
              <a:t>X=</a:t>
            </a:r>
            <a:r>
              <a:rPr lang="en-US" sz="2800" dirty="0" err="1" smtClean="0">
                <a:solidFill>
                  <a:srgbClr val="FFC000"/>
                </a:solidFill>
              </a:rPr>
              <a:t>pengalaman</a:t>
            </a:r>
            <a:r>
              <a:rPr lang="en-US" sz="2800" dirty="0" smtClean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kerja</a:t>
            </a:r>
            <a:r>
              <a:rPr lang="en-US" sz="2800" dirty="0">
                <a:solidFill>
                  <a:srgbClr val="FFC000"/>
                </a:solidFill>
              </a:rPr>
              <a:t> (</a:t>
            </a:r>
            <a:r>
              <a:rPr lang="en-US" sz="2800" dirty="0" err="1">
                <a:solidFill>
                  <a:srgbClr val="FFC000"/>
                </a:solidFill>
              </a:rPr>
              <a:t>tahun</a:t>
            </a:r>
            <a:r>
              <a:rPr lang="en-US" sz="2800" dirty="0">
                <a:solidFill>
                  <a:srgbClr val="FFC000"/>
                </a:solidFill>
              </a:rPr>
              <a:t>)</a:t>
            </a:r>
          </a:p>
          <a:p>
            <a:pPr marL="0" indent="0">
              <a:buNone/>
              <a:defRPr/>
            </a:pPr>
            <a:r>
              <a:rPr lang="en-US" sz="2800" dirty="0">
                <a:solidFill>
                  <a:srgbClr val="FFC000"/>
                </a:solidFill>
              </a:rPr>
              <a:t>Y=</a:t>
            </a:r>
            <a:r>
              <a:rPr lang="en-US" sz="2800" dirty="0" err="1">
                <a:solidFill>
                  <a:srgbClr val="FFC000"/>
                </a:solidFill>
              </a:rPr>
              <a:t>omzet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penjualan</a:t>
            </a:r>
            <a:r>
              <a:rPr lang="en-US" sz="2800" dirty="0">
                <a:solidFill>
                  <a:srgbClr val="FFC000"/>
                </a:solidFill>
              </a:rPr>
              <a:t> (</a:t>
            </a:r>
            <a:r>
              <a:rPr lang="en-US" sz="2800" dirty="0" err="1">
                <a:solidFill>
                  <a:srgbClr val="FFC000"/>
                </a:solidFill>
              </a:rPr>
              <a:t>ribuan</a:t>
            </a:r>
            <a:r>
              <a:rPr lang="en-US" sz="2800" dirty="0" smtClean="0">
                <a:solidFill>
                  <a:srgbClr val="FFC000"/>
                </a:solidFill>
              </a:rPr>
              <a:t>)</a:t>
            </a:r>
          </a:p>
          <a:p>
            <a:pPr marL="0" indent="0">
              <a:buNone/>
              <a:defRPr/>
            </a:pPr>
            <a:endParaRPr lang="en-US" sz="2800" dirty="0" smtClean="0">
              <a:solidFill>
                <a:srgbClr val="FFC000"/>
              </a:solidFill>
            </a:endParaRPr>
          </a:p>
          <a:p>
            <a:pPr marL="0" indent="0">
              <a:buNone/>
              <a:defRPr/>
            </a:pPr>
            <a:endParaRPr lang="en-US" sz="2800" dirty="0">
              <a:solidFill>
                <a:srgbClr val="FFC000"/>
              </a:solidFill>
            </a:endParaRPr>
          </a:p>
          <a:p>
            <a:pPr marL="0" indent="0">
              <a:buNone/>
              <a:defRPr/>
            </a:pPr>
            <a:endParaRPr lang="en-US" sz="2800" dirty="0" smtClean="0">
              <a:solidFill>
                <a:srgbClr val="FFC000"/>
              </a:solidFill>
            </a:endParaRPr>
          </a:p>
          <a:p>
            <a:pPr marL="0" indent="0">
              <a:buNone/>
              <a:defRPr/>
            </a:pPr>
            <a:r>
              <a:rPr lang="en-US" sz="2800" dirty="0" err="1" smtClean="0">
                <a:solidFill>
                  <a:srgbClr val="FFC000"/>
                </a:solidFill>
              </a:rPr>
              <a:t>Tentukan</a:t>
            </a:r>
            <a:r>
              <a:rPr lang="en-US" sz="2800" dirty="0" smtClean="0">
                <a:solidFill>
                  <a:srgbClr val="FFC000"/>
                </a:solidFill>
              </a:rPr>
              <a:t> </a:t>
            </a:r>
          </a:p>
          <a:p>
            <a:pPr marL="514350" indent="-514350">
              <a:buFont typeface="+mj-lt"/>
              <a:buAutoNum type="alphaLcParenR"/>
              <a:defRPr/>
            </a:pPr>
            <a:r>
              <a:rPr lang="en-US" sz="2800" dirty="0" err="1" smtClean="0">
                <a:solidFill>
                  <a:srgbClr val="FFC000"/>
                </a:solidFill>
              </a:rPr>
              <a:t>nilai</a:t>
            </a:r>
            <a:r>
              <a:rPr lang="en-US" sz="2800" dirty="0" smtClean="0">
                <a:solidFill>
                  <a:srgbClr val="FFC000"/>
                </a:solidFill>
              </a:rPr>
              <a:t> </a:t>
            </a:r>
            <a:r>
              <a:rPr lang="en-US" sz="2800" dirty="0">
                <a:solidFill>
                  <a:srgbClr val="FFC000"/>
                </a:solidFill>
              </a:rPr>
              <a:t>a </a:t>
            </a:r>
            <a:r>
              <a:rPr lang="en-US" sz="2800" dirty="0" err="1">
                <a:solidFill>
                  <a:srgbClr val="FFC000"/>
                </a:solidFill>
              </a:rPr>
              <a:t>dan</a:t>
            </a:r>
            <a:r>
              <a:rPr lang="en-US" sz="2800" dirty="0">
                <a:solidFill>
                  <a:srgbClr val="FFC000"/>
                </a:solidFill>
              </a:rPr>
              <a:t> b </a:t>
            </a:r>
            <a:endParaRPr lang="en-US" sz="2800" dirty="0" smtClean="0">
              <a:solidFill>
                <a:srgbClr val="FFC000"/>
              </a:solidFill>
            </a:endParaRPr>
          </a:p>
          <a:p>
            <a:pPr marL="514350" indent="-514350">
              <a:buFont typeface="+mj-lt"/>
              <a:buAutoNum type="alphaLcParenR"/>
              <a:defRPr/>
            </a:pPr>
            <a:r>
              <a:rPr lang="en-US" sz="2800" dirty="0" err="1" smtClean="0">
                <a:solidFill>
                  <a:srgbClr val="FFC000"/>
                </a:solidFill>
              </a:rPr>
              <a:t>Buatkan</a:t>
            </a:r>
            <a:r>
              <a:rPr lang="en-US" sz="2800" dirty="0" smtClean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persamaan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</a:rPr>
              <a:t>regresinya</a:t>
            </a:r>
            <a:r>
              <a:rPr lang="en-US" sz="2800" dirty="0" smtClean="0">
                <a:solidFill>
                  <a:srgbClr val="FFC000"/>
                </a:solidFill>
              </a:rPr>
              <a:t>!</a:t>
            </a:r>
          </a:p>
          <a:p>
            <a:pPr marL="514350" indent="-514350">
              <a:buFont typeface="+mj-lt"/>
              <a:buAutoNum type="alphaLcParenR"/>
              <a:defRPr/>
            </a:pPr>
            <a:r>
              <a:rPr lang="en-US" sz="2800" dirty="0" err="1" smtClean="0">
                <a:solidFill>
                  <a:srgbClr val="FFC000"/>
                </a:solidFill>
              </a:rPr>
              <a:t>Berapa</a:t>
            </a:r>
            <a:r>
              <a:rPr lang="en-US" sz="2800" dirty="0" smtClean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omzet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penjualan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dari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seorang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karyawan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yg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pengalaman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kerjanya</a:t>
            </a:r>
            <a:r>
              <a:rPr lang="en-US" sz="2800" dirty="0">
                <a:solidFill>
                  <a:srgbClr val="FFC000"/>
                </a:solidFill>
              </a:rPr>
              <a:t> 3,5 </a:t>
            </a:r>
            <a:r>
              <a:rPr lang="en-US" sz="2800" dirty="0" err="1" smtClean="0">
                <a:solidFill>
                  <a:srgbClr val="FFC000"/>
                </a:solidFill>
              </a:rPr>
              <a:t>tahun</a:t>
            </a:r>
            <a:endParaRPr lang="en-US" sz="2800" dirty="0" smtClean="0">
              <a:solidFill>
                <a:srgbClr val="FFC000"/>
              </a:solidFill>
            </a:endParaRPr>
          </a:p>
          <a:p>
            <a:pPr marL="514350" indent="-514350">
              <a:buFont typeface="+mj-lt"/>
              <a:buAutoNum type="alphaLcParenR"/>
              <a:defRPr/>
            </a:pPr>
            <a:r>
              <a:rPr lang="en-US" sz="2800" dirty="0" err="1">
                <a:solidFill>
                  <a:srgbClr val="FFC000"/>
                </a:solidFill>
              </a:rPr>
              <a:t>Koefisien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</a:rPr>
              <a:t>Determinasi</a:t>
            </a:r>
            <a:r>
              <a:rPr lang="en-US" sz="2800" dirty="0" smtClean="0">
                <a:solidFill>
                  <a:srgbClr val="FFC000"/>
                </a:solidFill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</a:rPr>
              <a:t>dan</a:t>
            </a:r>
            <a:r>
              <a:rPr lang="en-US" sz="2800" dirty="0" smtClean="0">
                <a:solidFill>
                  <a:srgbClr val="FFC000"/>
                </a:solidFill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</a:rPr>
              <a:t>koefisien</a:t>
            </a:r>
            <a:r>
              <a:rPr lang="en-US" sz="2800" dirty="0" smtClean="0">
                <a:solidFill>
                  <a:srgbClr val="FFC000"/>
                </a:solidFill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</a:rPr>
              <a:t>korelasi</a:t>
            </a:r>
            <a:endParaRPr lang="en-US" sz="2800" dirty="0">
              <a:solidFill>
                <a:srgbClr val="FFC000"/>
              </a:solidFill>
            </a:endParaRPr>
          </a:p>
        </p:txBody>
      </p:sp>
      <p:grpSp>
        <p:nvGrpSpPr>
          <p:cNvPr id="27" name="Group 6"/>
          <p:cNvGrpSpPr/>
          <p:nvPr/>
        </p:nvGrpSpPr>
        <p:grpSpPr>
          <a:xfrm>
            <a:off x="10821957" y="2459809"/>
            <a:ext cx="4127691" cy="397691"/>
            <a:chOff x="0" y="0"/>
            <a:chExt cx="15880018" cy="1529995"/>
          </a:xfrm>
        </p:grpSpPr>
        <p:sp>
          <p:nvSpPr>
            <p:cNvPr id="28" name="Freeform 7"/>
            <p:cNvSpPr/>
            <p:nvPr/>
          </p:nvSpPr>
          <p:spPr>
            <a:xfrm>
              <a:off x="0" y="0"/>
              <a:ext cx="15880018" cy="1529995"/>
            </a:xfrm>
            <a:custGeom>
              <a:avLst/>
              <a:gdLst/>
              <a:ahLst/>
              <a:cxnLst/>
              <a:rect l="l" t="t" r="r" b="b"/>
              <a:pathLst>
                <a:path w="15880018" h="1529995">
                  <a:moveTo>
                    <a:pt x="0" y="0"/>
                  </a:moveTo>
                  <a:lnTo>
                    <a:pt x="15880018" y="0"/>
                  </a:lnTo>
                  <a:lnTo>
                    <a:pt x="15880018" y="1529995"/>
                  </a:lnTo>
                  <a:lnTo>
                    <a:pt x="0" y="1529995"/>
                  </a:lnTo>
                  <a:close/>
                </a:path>
              </a:pathLst>
            </a:custGeom>
            <a:solidFill>
              <a:srgbClr val="FF9000"/>
            </a:solidFill>
          </p:spPr>
        </p:sp>
      </p:grpSp>
      <p:sp>
        <p:nvSpPr>
          <p:cNvPr id="30" name="TextBox 17"/>
          <p:cNvSpPr txBox="1"/>
          <p:nvPr/>
        </p:nvSpPr>
        <p:spPr>
          <a:xfrm>
            <a:off x="10643384" y="2116909"/>
            <a:ext cx="4901416" cy="723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50"/>
              </a:lnSpc>
            </a:pPr>
            <a:r>
              <a:rPr lang="en-US" sz="5000" spc="50" dirty="0" err="1" smtClean="0">
                <a:solidFill>
                  <a:schemeClr val="bg1"/>
                </a:solidFill>
                <a:latin typeface="Roboto Bold"/>
              </a:rPr>
              <a:t>Contoh</a:t>
            </a:r>
            <a:endParaRPr lang="en-US" sz="5000" spc="50" dirty="0">
              <a:solidFill>
                <a:schemeClr val="bg1"/>
              </a:solidFill>
              <a:latin typeface="Roboto Bold"/>
            </a:endParaRP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7406816"/>
              </p:ext>
            </p:extLst>
          </p:nvPr>
        </p:nvGraphicFramePr>
        <p:xfrm>
          <a:off x="2133597" y="4991100"/>
          <a:ext cx="12192003" cy="103632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354667"/>
                <a:gridCol w="1354667"/>
                <a:gridCol w="1354667"/>
                <a:gridCol w="1354667"/>
                <a:gridCol w="1354667"/>
                <a:gridCol w="1354667"/>
                <a:gridCol w="1354667"/>
                <a:gridCol w="1354667"/>
                <a:gridCol w="135466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D" sz="2800" dirty="0" smtClean="0">
                          <a:solidFill>
                            <a:srgbClr val="FFC000"/>
                          </a:solidFill>
                        </a:rPr>
                        <a:t>X</a:t>
                      </a:r>
                      <a:endParaRPr lang="en-US" sz="2800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800" dirty="0" smtClean="0">
                          <a:solidFill>
                            <a:srgbClr val="FFC000"/>
                          </a:solidFill>
                        </a:rPr>
                        <a:t>2</a:t>
                      </a:r>
                      <a:endParaRPr lang="en-US" sz="2800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800" dirty="0" smtClean="0">
                          <a:solidFill>
                            <a:srgbClr val="FFC000"/>
                          </a:solidFill>
                        </a:rPr>
                        <a:t>3</a:t>
                      </a:r>
                      <a:endParaRPr lang="en-US" sz="2800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800" dirty="0" smtClean="0">
                          <a:solidFill>
                            <a:srgbClr val="FFC000"/>
                          </a:solidFill>
                        </a:rPr>
                        <a:t>2</a:t>
                      </a:r>
                      <a:endParaRPr lang="en-US" sz="2800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800" dirty="0" smtClean="0">
                          <a:solidFill>
                            <a:srgbClr val="FFC000"/>
                          </a:solidFill>
                        </a:rPr>
                        <a:t>5</a:t>
                      </a:r>
                      <a:endParaRPr lang="en-US" sz="2800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800" dirty="0" smtClean="0">
                          <a:solidFill>
                            <a:srgbClr val="FFC000"/>
                          </a:solidFill>
                        </a:rPr>
                        <a:t>6</a:t>
                      </a:r>
                      <a:endParaRPr lang="en-US" sz="2800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800" dirty="0" smtClean="0">
                          <a:solidFill>
                            <a:srgbClr val="FFC000"/>
                          </a:solidFill>
                        </a:rPr>
                        <a:t>1</a:t>
                      </a:r>
                      <a:endParaRPr lang="en-US" sz="2800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800" dirty="0" smtClean="0">
                          <a:solidFill>
                            <a:srgbClr val="FFC000"/>
                          </a:solidFill>
                        </a:rPr>
                        <a:t>4</a:t>
                      </a:r>
                      <a:endParaRPr lang="en-US" sz="2800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800" dirty="0" smtClean="0">
                          <a:solidFill>
                            <a:srgbClr val="FFC000"/>
                          </a:solidFill>
                        </a:rPr>
                        <a:t>1</a:t>
                      </a:r>
                      <a:endParaRPr lang="en-US" sz="2800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D" sz="2800" dirty="0" smtClean="0">
                          <a:solidFill>
                            <a:srgbClr val="FFC000"/>
                          </a:solidFill>
                        </a:rPr>
                        <a:t>Y</a:t>
                      </a:r>
                      <a:endParaRPr lang="en-US" sz="2800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800" dirty="0" smtClean="0">
                          <a:solidFill>
                            <a:srgbClr val="FFC000"/>
                          </a:solidFill>
                        </a:rPr>
                        <a:t>5</a:t>
                      </a:r>
                      <a:endParaRPr lang="en-US" sz="2800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800" dirty="0" smtClean="0">
                          <a:solidFill>
                            <a:srgbClr val="FFC000"/>
                          </a:solidFill>
                        </a:rPr>
                        <a:t>8</a:t>
                      </a:r>
                      <a:endParaRPr lang="en-US" sz="2800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800" dirty="0" smtClean="0">
                          <a:solidFill>
                            <a:srgbClr val="FFC000"/>
                          </a:solidFill>
                        </a:rPr>
                        <a:t>8</a:t>
                      </a:r>
                      <a:endParaRPr lang="en-US" sz="2800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800" dirty="0" smtClean="0">
                          <a:solidFill>
                            <a:srgbClr val="FFC000"/>
                          </a:solidFill>
                        </a:rPr>
                        <a:t>7</a:t>
                      </a:r>
                      <a:endParaRPr lang="en-US" sz="2800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800" dirty="0" smtClean="0">
                          <a:solidFill>
                            <a:srgbClr val="FFC000"/>
                          </a:solidFill>
                        </a:rPr>
                        <a:t>11</a:t>
                      </a:r>
                      <a:endParaRPr lang="en-US" sz="2800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800" dirty="0" smtClean="0">
                          <a:solidFill>
                            <a:srgbClr val="FFC000"/>
                          </a:solidFill>
                        </a:rPr>
                        <a:t>3</a:t>
                      </a:r>
                      <a:endParaRPr lang="en-US" sz="2800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800" dirty="0" smtClean="0">
                          <a:solidFill>
                            <a:srgbClr val="FFC000"/>
                          </a:solidFill>
                        </a:rPr>
                        <a:t>10</a:t>
                      </a:r>
                      <a:endParaRPr lang="en-US" sz="2800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800" dirty="0" smtClean="0">
                          <a:solidFill>
                            <a:srgbClr val="FFC000"/>
                          </a:solidFill>
                        </a:rPr>
                        <a:t>4</a:t>
                      </a:r>
                      <a:endParaRPr lang="en-US" sz="2800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40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8611"/>
            <a:ext cx="18288000" cy="774022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6"/>
          <p:cNvSpPr txBox="1"/>
          <p:nvPr/>
        </p:nvSpPr>
        <p:spPr>
          <a:xfrm>
            <a:off x="9144000" y="4796500"/>
            <a:ext cx="8915400" cy="1761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5377"/>
              </a:lnSpc>
            </a:pPr>
            <a:r>
              <a:rPr lang="en-ID" sz="9600" b="1" dirty="0" smtClean="0">
                <a:solidFill>
                  <a:schemeClr val="bg1"/>
                </a:solidFill>
                <a:latin typeface="Glacial Indifference Bold"/>
              </a:rPr>
              <a:t>TERIMAKASIH</a:t>
            </a:r>
            <a:endParaRPr lang="en-US" sz="9600" b="1" dirty="0">
              <a:solidFill>
                <a:schemeClr val="bg1"/>
              </a:solidFill>
              <a:latin typeface="Glacial Indifference Bold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" y="9867900"/>
            <a:ext cx="18440400" cy="1678612"/>
            <a:chOff x="0" y="0"/>
            <a:chExt cx="5382011" cy="612362"/>
          </a:xfrm>
        </p:grpSpPr>
        <p:sp>
          <p:nvSpPr>
            <p:cNvPr id="33" name="Freeform 32"/>
            <p:cNvSpPr/>
            <p:nvPr/>
          </p:nvSpPr>
          <p:spPr>
            <a:xfrm>
              <a:off x="0" y="0"/>
              <a:ext cx="5382011" cy="612362"/>
            </a:xfrm>
            <a:custGeom>
              <a:avLst/>
              <a:gdLst/>
              <a:ahLst/>
              <a:cxnLst/>
              <a:rect l="l" t="t" r="r" b="b"/>
              <a:pathLst>
                <a:path w="5382011" h="612362">
                  <a:moveTo>
                    <a:pt x="0" y="0"/>
                  </a:moveTo>
                  <a:lnTo>
                    <a:pt x="5382011" y="0"/>
                  </a:lnTo>
                  <a:lnTo>
                    <a:pt x="5382011" y="612362"/>
                  </a:lnTo>
                  <a:lnTo>
                    <a:pt x="0" y="612362"/>
                  </a:lnTo>
                  <a:close/>
                </a:path>
              </a:pathLst>
            </a:custGeom>
            <a:solidFill>
              <a:srgbClr val="08244D"/>
            </a:solidFill>
          </p:spPr>
        </p:sp>
      </p:grpSp>
      <p:sp>
        <p:nvSpPr>
          <p:cNvPr id="34" name="AutoShape 15"/>
          <p:cNvSpPr/>
          <p:nvPr/>
        </p:nvSpPr>
        <p:spPr>
          <a:xfrm>
            <a:off x="0" y="9867900"/>
            <a:ext cx="18288000" cy="0"/>
          </a:xfrm>
          <a:prstGeom prst="line">
            <a:avLst/>
          </a:prstGeom>
          <a:ln w="47625" cap="flat">
            <a:solidFill>
              <a:srgbClr val="FF9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5" name="TextBox 17"/>
          <p:cNvSpPr txBox="1"/>
          <p:nvPr/>
        </p:nvSpPr>
        <p:spPr>
          <a:xfrm>
            <a:off x="-18288000" y="9867901"/>
            <a:ext cx="384810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b="1" spc="54" dirty="0" err="1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Pembelajaran</a:t>
            </a:r>
            <a:r>
              <a:rPr lang="en-US" b="1" spc="54" dirty="0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Daring </a:t>
            </a:r>
            <a:r>
              <a:rPr lang="en-US" b="1" spc="54" dirty="0" err="1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Kolaboratif</a:t>
            </a:r>
            <a:r>
              <a:rPr lang="en-US" b="1" spc="54" dirty="0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Prodi </a:t>
            </a:r>
            <a:r>
              <a:rPr lang="en-US" b="1" spc="54" dirty="0" err="1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Teknik</a:t>
            </a:r>
            <a:r>
              <a:rPr lang="en-US" b="1" spc="54" dirty="0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b="1" spc="54" dirty="0" err="1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Industri</a:t>
            </a:r>
            <a:r>
              <a:rPr lang="en-US" b="1" spc="54" dirty="0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b="1" spc="54" dirty="0" err="1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Univesitas</a:t>
            </a:r>
            <a:r>
              <a:rPr lang="en-US" b="1" spc="54" dirty="0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b="1" spc="54" dirty="0" err="1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Teknologi</a:t>
            </a:r>
            <a:r>
              <a:rPr lang="en-US" b="1" spc="54" dirty="0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Sumbawa </a:t>
            </a:r>
            <a:r>
              <a:rPr lang="en-US" b="1" spc="54" dirty="0" err="1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dan</a:t>
            </a:r>
            <a:r>
              <a:rPr lang="en-US" b="1" spc="54" dirty="0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Prodi </a:t>
            </a:r>
            <a:r>
              <a:rPr lang="en-US" b="1" spc="54" dirty="0" err="1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Manajemen</a:t>
            </a:r>
            <a:r>
              <a:rPr lang="en-US" b="1" spc="54" dirty="0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STIE </a:t>
            </a:r>
            <a:r>
              <a:rPr lang="en-US" b="1" spc="54" dirty="0" err="1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Bima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Pembelajaran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Daring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Kolaboratif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Prodi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Teknik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Industri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Univesitas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Teknologi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Sumbawa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dan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Prodi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Manajemen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STIE </a:t>
            </a:r>
            <a:r>
              <a:rPr lang="en-US" b="1" spc="54" dirty="0" err="1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Bima</a:t>
            </a:r>
            <a:r>
              <a:rPr lang="en-US" b="1" spc="54" dirty="0" smtClean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Pembelajaran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Daring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Kolaboratif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Prodi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Teknik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Industri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Univesitas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Teknologi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Sumbawa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dan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Prodi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Manajemen</a:t>
            </a:r>
            <a:r>
              <a:rPr lang="en-US" b="1" spc="54" dirty="0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STIE </a:t>
            </a:r>
            <a:r>
              <a:rPr lang="en-US" b="1" spc="54" dirty="0" err="1">
                <a:solidFill>
                  <a:schemeClr val="bg1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Bima</a:t>
            </a:r>
            <a:endParaRPr lang="en-US" b="1" spc="54" dirty="0">
              <a:solidFill>
                <a:schemeClr val="bg1"/>
              </a:solidFill>
              <a:latin typeface="Arial Narrow" pitchFamily="34" charset="0"/>
              <a:ea typeface="Segoe UI Black" pitchFamily="34" charset="0"/>
              <a:cs typeface="Segoe UI Black" pitchFamily="34" charset="0"/>
            </a:endParaRPr>
          </a:p>
          <a:p>
            <a:pPr algn="ctr">
              <a:lnSpc>
                <a:spcPts val="2520"/>
              </a:lnSpc>
            </a:pPr>
            <a:endParaRPr lang="en-US" b="1" spc="54" dirty="0">
              <a:solidFill>
                <a:schemeClr val="bg1"/>
              </a:solidFill>
              <a:latin typeface="Arial Narrow" pitchFamily="34" charset="0"/>
              <a:ea typeface="Segoe UI Black" pitchFamily="34" charset="0"/>
              <a:cs typeface="Segoe UI Black" pitchFamily="34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1219201" y="-38100"/>
            <a:ext cx="13944599" cy="1678612"/>
            <a:chOff x="0" y="0"/>
            <a:chExt cx="5382011" cy="612362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48" name="Freeform 47"/>
            <p:cNvSpPr/>
            <p:nvPr/>
          </p:nvSpPr>
          <p:spPr>
            <a:xfrm>
              <a:off x="0" y="0"/>
              <a:ext cx="5382011" cy="612362"/>
            </a:xfrm>
            <a:custGeom>
              <a:avLst/>
              <a:gdLst/>
              <a:ahLst/>
              <a:cxnLst/>
              <a:rect l="l" t="t" r="r" b="b"/>
              <a:pathLst>
                <a:path w="5382011" h="612362">
                  <a:moveTo>
                    <a:pt x="0" y="0"/>
                  </a:moveTo>
                  <a:lnTo>
                    <a:pt x="5382011" y="0"/>
                  </a:lnTo>
                  <a:lnTo>
                    <a:pt x="5382011" y="612362"/>
                  </a:lnTo>
                  <a:lnTo>
                    <a:pt x="0" y="612362"/>
                  </a:lnTo>
                  <a:close/>
                </a:path>
              </a:pathLst>
            </a:custGeom>
            <a:grpFill/>
          </p:spPr>
        </p:sp>
      </p:grpSp>
      <p:grpSp>
        <p:nvGrpSpPr>
          <p:cNvPr id="49" name="Group 48"/>
          <p:cNvGrpSpPr/>
          <p:nvPr/>
        </p:nvGrpSpPr>
        <p:grpSpPr>
          <a:xfrm>
            <a:off x="2362200" y="-38100"/>
            <a:ext cx="13944599" cy="1678612"/>
            <a:chOff x="0" y="0"/>
            <a:chExt cx="5382011" cy="612362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50" name="Freeform 49"/>
            <p:cNvSpPr/>
            <p:nvPr/>
          </p:nvSpPr>
          <p:spPr>
            <a:xfrm>
              <a:off x="0" y="0"/>
              <a:ext cx="5382011" cy="612362"/>
            </a:xfrm>
            <a:custGeom>
              <a:avLst/>
              <a:gdLst/>
              <a:ahLst/>
              <a:cxnLst/>
              <a:rect l="l" t="t" r="r" b="b"/>
              <a:pathLst>
                <a:path w="5382011" h="612362">
                  <a:moveTo>
                    <a:pt x="0" y="0"/>
                  </a:moveTo>
                  <a:lnTo>
                    <a:pt x="5382011" y="0"/>
                  </a:lnTo>
                  <a:lnTo>
                    <a:pt x="5382011" y="612362"/>
                  </a:lnTo>
                  <a:lnTo>
                    <a:pt x="0" y="612362"/>
                  </a:lnTo>
                  <a:close/>
                </a:path>
              </a:pathLst>
            </a:custGeom>
            <a:grpFill/>
          </p:spPr>
        </p:sp>
      </p:grpSp>
      <p:grpSp>
        <p:nvGrpSpPr>
          <p:cNvPr id="51" name="Group 50"/>
          <p:cNvGrpSpPr/>
          <p:nvPr/>
        </p:nvGrpSpPr>
        <p:grpSpPr>
          <a:xfrm>
            <a:off x="3505200" y="-38100"/>
            <a:ext cx="13944599" cy="1678612"/>
            <a:chOff x="0" y="0"/>
            <a:chExt cx="5382011" cy="612362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52" name="Freeform 51"/>
            <p:cNvSpPr/>
            <p:nvPr/>
          </p:nvSpPr>
          <p:spPr>
            <a:xfrm>
              <a:off x="0" y="0"/>
              <a:ext cx="5382011" cy="612362"/>
            </a:xfrm>
            <a:custGeom>
              <a:avLst/>
              <a:gdLst/>
              <a:ahLst/>
              <a:cxnLst/>
              <a:rect l="l" t="t" r="r" b="b"/>
              <a:pathLst>
                <a:path w="5382011" h="612362">
                  <a:moveTo>
                    <a:pt x="0" y="0"/>
                  </a:moveTo>
                  <a:lnTo>
                    <a:pt x="5382011" y="0"/>
                  </a:lnTo>
                  <a:lnTo>
                    <a:pt x="5382011" y="612362"/>
                  </a:lnTo>
                  <a:lnTo>
                    <a:pt x="0" y="612362"/>
                  </a:lnTo>
                  <a:close/>
                </a:path>
              </a:pathLst>
            </a:custGeom>
            <a:grpFill/>
          </p:spPr>
        </p:sp>
      </p:grpSp>
      <p:grpSp>
        <p:nvGrpSpPr>
          <p:cNvPr id="53" name="Group 52"/>
          <p:cNvGrpSpPr/>
          <p:nvPr/>
        </p:nvGrpSpPr>
        <p:grpSpPr>
          <a:xfrm>
            <a:off x="4572000" y="-38100"/>
            <a:ext cx="13944599" cy="1678612"/>
            <a:chOff x="0" y="0"/>
            <a:chExt cx="5382011" cy="612362"/>
          </a:xfrm>
        </p:grpSpPr>
        <p:sp>
          <p:nvSpPr>
            <p:cNvPr id="54" name="Freeform 53"/>
            <p:cNvSpPr/>
            <p:nvPr/>
          </p:nvSpPr>
          <p:spPr>
            <a:xfrm>
              <a:off x="0" y="0"/>
              <a:ext cx="5382011" cy="612362"/>
            </a:xfrm>
            <a:custGeom>
              <a:avLst/>
              <a:gdLst/>
              <a:ahLst/>
              <a:cxnLst/>
              <a:rect l="l" t="t" r="r" b="b"/>
              <a:pathLst>
                <a:path w="5382011" h="612362">
                  <a:moveTo>
                    <a:pt x="0" y="0"/>
                  </a:moveTo>
                  <a:lnTo>
                    <a:pt x="5382011" y="0"/>
                  </a:lnTo>
                  <a:lnTo>
                    <a:pt x="5382011" y="612362"/>
                  </a:lnTo>
                  <a:lnTo>
                    <a:pt x="0" y="612362"/>
                  </a:lnTo>
                  <a:close/>
                </a:path>
              </a:pathLst>
            </a:custGeom>
            <a:solidFill>
              <a:srgbClr val="08244D"/>
            </a:solidFill>
          </p:spPr>
        </p:sp>
      </p:grpSp>
      <p:sp>
        <p:nvSpPr>
          <p:cNvPr id="55" name="AutoShape 10"/>
          <p:cNvSpPr/>
          <p:nvPr/>
        </p:nvSpPr>
        <p:spPr>
          <a:xfrm>
            <a:off x="0" y="1654799"/>
            <a:ext cx="18288000" cy="0"/>
          </a:xfrm>
          <a:prstGeom prst="line">
            <a:avLst/>
          </a:prstGeom>
          <a:ln w="47625" cap="flat">
            <a:solidFill>
              <a:srgbClr val="FF9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6" name="Freeform 14"/>
          <p:cNvSpPr/>
          <p:nvPr/>
        </p:nvSpPr>
        <p:spPr>
          <a:xfrm>
            <a:off x="1868438" y="116718"/>
            <a:ext cx="1560561" cy="1369182"/>
          </a:xfrm>
          <a:custGeom>
            <a:avLst/>
            <a:gdLst/>
            <a:ahLst/>
            <a:cxnLst/>
            <a:rect l="l" t="t" r="r" b="b"/>
            <a:pathLst>
              <a:path w="1538437" h="1485387">
                <a:moveTo>
                  <a:pt x="0" y="0"/>
                </a:moveTo>
                <a:lnTo>
                  <a:pt x="1538437" y="0"/>
                </a:lnTo>
                <a:lnTo>
                  <a:pt x="1538437" y="1485387"/>
                </a:lnTo>
                <a:lnTo>
                  <a:pt x="0" y="14853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7" name="Freeform 16"/>
          <p:cNvSpPr/>
          <p:nvPr/>
        </p:nvSpPr>
        <p:spPr>
          <a:xfrm>
            <a:off x="333546" y="111653"/>
            <a:ext cx="1347768" cy="1450447"/>
          </a:xfrm>
          <a:custGeom>
            <a:avLst/>
            <a:gdLst/>
            <a:ahLst/>
            <a:cxnLst/>
            <a:rect l="l" t="t" r="r" b="b"/>
            <a:pathLst>
              <a:path w="1485387" h="1485387">
                <a:moveTo>
                  <a:pt x="0" y="0"/>
                </a:moveTo>
                <a:lnTo>
                  <a:pt x="1485387" y="0"/>
                </a:lnTo>
                <a:lnTo>
                  <a:pt x="1485387" y="1485387"/>
                </a:lnTo>
                <a:lnTo>
                  <a:pt x="0" y="14853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8" name="TextBox 14">
            <a:hlinkClick r:id="rId5" action="ppaction://hlinksldjump"/>
          </p:cNvPr>
          <p:cNvSpPr txBox="1"/>
          <p:nvPr/>
        </p:nvSpPr>
        <p:spPr>
          <a:xfrm>
            <a:off x="10664156" y="712470"/>
            <a:ext cx="983397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54" dirty="0">
                <a:solidFill>
                  <a:srgbClr val="FFFFFF"/>
                </a:solidFill>
                <a:latin typeface="Roboto Bold"/>
              </a:rPr>
              <a:t>Home</a:t>
            </a:r>
          </a:p>
        </p:txBody>
      </p:sp>
      <p:sp>
        <p:nvSpPr>
          <p:cNvPr id="59" name="TextBox 16">
            <a:hlinkClick r:id="rId6" action="ppaction://hlinksldjump"/>
          </p:cNvPr>
          <p:cNvSpPr txBox="1"/>
          <p:nvPr/>
        </p:nvSpPr>
        <p:spPr>
          <a:xfrm>
            <a:off x="11821072" y="712470"/>
            <a:ext cx="1323575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54" dirty="0" err="1">
                <a:solidFill>
                  <a:srgbClr val="FFFFFF"/>
                </a:solidFill>
                <a:latin typeface="Roboto Bold"/>
              </a:rPr>
              <a:t>Definis</a:t>
            </a:r>
            <a:endParaRPr lang="en-US" sz="1800" spc="54" dirty="0">
              <a:solidFill>
                <a:srgbClr val="FFFFFF"/>
              </a:solidFill>
              <a:latin typeface="Roboto Bold"/>
            </a:endParaRPr>
          </a:p>
        </p:txBody>
      </p:sp>
      <p:sp>
        <p:nvSpPr>
          <p:cNvPr id="60" name="TextBox 17">
            <a:hlinkClick r:id="rId7" action="ppaction://hlinksldjump"/>
          </p:cNvPr>
          <p:cNvSpPr txBox="1"/>
          <p:nvPr/>
        </p:nvSpPr>
        <p:spPr>
          <a:xfrm>
            <a:off x="13223471" y="762643"/>
            <a:ext cx="1782136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54" dirty="0" err="1">
                <a:solidFill>
                  <a:srgbClr val="FFFFFF"/>
                </a:solidFill>
                <a:latin typeface="Roboto Bold"/>
              </a:rPr>
              <a:t>Karakteristik</a:t>
            </a:r>
            <a:endParaRPr lang="en-US" sz="1800" spc="54" dirty="0">
              <a:solidFill>
                <a:srgbClr val="FFFFFF"/>
              </a:solidFill>
              <a:latin typeface="Roboto Bold"/>
            </a:endParaRPr>
          </a:p>
        </p:txBody>
      </p:sp>
      <p:sp>
        <p:nvSpPr>
          <p:cNvPr id="61" name="TextBox 18">
            <a:hlinkClick r:id="rId8" action="ppaction://hlinksldjump"/>
          </p:cNvPr>
          <p:cNvSpPr txBox="1"/>
          <p:nvPr/>
        </p:nvSpPr>
        <p:spPr>
          <a:xfrm>
            <a:off x="15233700" y="765191"/>
            <a:ext cx="1172536" cy="298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54" dirty="0" err="1" smtClean="0">
                <a:solidFill>
                  <a:srgbClr val="FFFFFF"/>
                </a:solidFill>
                <a:latin typeface="Roboto Bold"/>
              </a:rPr>
              <a:t>Rumus</a:t>
            </a:r>
            <a:endParaRPr lang="en-US" sz="1800" spc="54" dirty="0">
              <a:solidFill>
                <a:srgbClr val="FFFFFF"/>
              </a:solidFill>
              <a:latin typeface="Roboto Bold"/>
            </a:endParaRPr>
          </a:p>
        </p:txBody>
      </p:sp>
      <p:sp>
        <p:nvSpPr>
          <p:cNvPr id="62" name="TextBox 18">
            <a:hlinkClick r:id="" action="ppaction://noaction"/>
          </p:cNvPr>
          <p:cNvSpPr txBox="1"/>
          <p:nvPr/>
        </p:nvSpPr>
        <p:spPr>
          <a:xfrm>
            <a:off x="16546953" y="760095"/>
            <a:ext cx="1172536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54" dirty="0" err="1">
                <a:solidFill>
                  <a:srgbClr val="FFFFFF"/>
                </a:solidFill>
                <a:latin typeface="Roboto Bold"/>
              </a:rPr>
              <a:t>Contoh</a:t>
            </a:r>
            <a:endParaRPr lang="en-US" sz="1800" spc="54" dirty="0">
              <a:solidFill>
                <a:srgbClr val="FFFFFF"/>
              </a:solidFill>
              <a:latin typeface="Roboto Bold"/>
            </a:endParaRPr>
          </a:p>
        </p:txBody>
      </p:sp>
      <p:pic>
        <p:nvPicPr>
          <p:cNvPr id="63" name="Picture 3" descr="C:\Users\LENOVO\Downloads\Kampus Merdeka(1).ep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092" y="286705"/>
            <a:ext cx="2280918" cy="119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19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4813</TotalTime>
  <Words>678</Words>
  <Application>Microsoft Office PowerPoint</Application>
  <PresentationFormat>Custom</PresentationFormat>
  <Paragraphs>126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8" baseType="lpstr">
      <vt:lpstr>Arial</vt:lpstr>
      <vt:lpstr>Roboto</vt:lpstr>
      <vt:lpstr>Calibri</vt:lpstr>
      <vt:lpstr>Arial Narrow</vt:lpstr>
      <vt:lpstr>Segoe UI Black</vt:lpstr>
      <vt:lpstr>Cambria Math</vt:lpstr>
      <vt:lpstr>Wingdings</vt:lpstr>
      <vt:lpstr>Calibri Light</vt:lpstr>
      <vt:lpstr>Roboto Bold</vt:lpstr>
      <vt:lpstr>Glacial Indifference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Grey Minimalist Company Profile Presentation</dc:title>
  <dc:creator>LENOVO</dc:creator>
  <cp:lastModifiedBy>Windows User</cp:lastModifiedBy>
  <cp:revision>52</cp:revision>
  <dcterms:created xsi:type="dcterms:W3CDTF">2006-08-16T00:00:00Z</dcterms:created>
  <dcterms:modified xsi:type="dcterms:W3CDTF">2023-09-19T01:10:26Z</dcterms:modified>
  <dc:identifier>DAFuUOg1OAY</dc:identifier>
</cp:coreProperties>
</file>