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56"/>
  </p:notesMasterIdLst>
  <p:sldIdLst>
    <p:sldId id="1864" r:id="rId5"/>
    <p:sldId id="1846" r:id="rId6"/>
    <p:sldId id="1845" r:id="rId7"/>
    <p:sldId id="1848" r:id="rId8"/>
    <p:sldId id="1870" r:id="rId9"/>
    <p:sldId id="1871" r:id="rId10"/>
    <p:sldId id="1849" r:id="rId11"/>
    <p:sldId id="1868" r:id="rId12"/>
    <p:sldId id="1872" r:id="rId13"/>
    <p:sldId id="1873" r:id="rId14"/>
    <p:sldId id="1874" r:id="rId15"/>
    <p:sldId id="1875" r:id="rId16"/>
    <p:sldId id="1876" r:id="rId17"/>
    <p:sldId id="1877" r:id="rId18"/>
    <p:sldId id="1878" r:id="rId19"/>
    <p:sldId id="1894" r:id="rId20"/>
    <p:sldId id="1879" r:id="rId21"/>
    <p:sldId id="1880" r:id="rId22"/>
    <p:sldId id="1895" r:id="rId23"/>
    <p:sldId id="1866" r:id="rId24"/>
    <p:sldId id="1896" r:id="rId25"/>
    <p:sldId id="1897" r:id="rId26"/>
    <p:sldId id="1898" r:id="rId27"/>
    <p:sldId id="1899" r:id="rId28"/>
    <p:sldId id="1889" r:id="rId29"/>
    <p:sldId id="1890" r:id="rId30"/>
    <p:sldId id="1892" r:id="rId31"/>
    <p:sldId id="1891" r:id="rId32"/>
    <p:sldId id="1893" r:id="rId33"/>
    <p:sldId id="1900" r:id="rId34"/>
    <p:sldId id="1901" r:id="rId35"/>
    <p:sldId id="1911" r:id="rId36"/>
    <p:sldId id="1883" r:id="rId37"/>
    <p:sldId id="1884" r:id="rId38"/>
    <p:sldId id="1885" r:id="rId39"/>
    <p:sldId id="1886" r:id="rId40"/>
    <p:sldId id="1887" r:id="rId41"/>
    <p:sldId id="1902" r:id="rId42"/>
    <p:sldId id="1888" r:id="rId43"/>
    <p:sldId id="317" r:id="rId44"/>
    <p:sldId id="1881" r:id="rId45"/>
    <p:sldId id="1903" r:id="rId46"/>
    <p:sldId id="1904" r:id="rId47"/>
    <p:sldId id="1906" r:id="rId48"/>
    <p:sldId id="1907" r:id="rId49"/>
    <p:sldId id="1905" r:id="rId50"/>
    <p:sldId id="314" r:id="rId51"/>
    <p:sldId id="1908" r:id="rId52"/>
    <p:sldId id="1859" r:id="rId53"/>
    <p:sldId id="1909" r:id="rId54"/>
    <p:sldId id="1910" r:id="rId5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24" autoAdjust="0"/>
  </p:normalViewPr>
  <p:slideViewPr>
    <p:cSldViewPr snapToGrid="0">
      <p:cViewPr>
        <p:scale>
          <a:sx n="46" d="100"/>
          <a:sy n="46" d="100"/>
        </p:scale>
        <p:origin x="1372" y="400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53F19-A946-48BC-AC8F-1A32EBAC419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A73AB568-8CEF-4A73-8266-A032274272E2}">
      <dgm:prSet phldrT="[Text]"/>
      <dgm:spPr/>
      <dgm:t>
        <a:bodyPr/>
        <a:lstStyle/>
        <a:p>
          <a:r>
            <a:rPr lang="en-US" dirty="0"/>
            <a:t>Student Center Learning</a:t>
          </a:r>
        </a:p>
      </dgm:t>
    </dgm:pt>
    <dgm:pt modelId="{CCAE31E8-F5AC-4FE7-AF44-27408C843C6C}" type="parTrans" cxnId="{63122258-C83B-4DEE-BCB5-7340E4223630}">
      <dgm:prSet/>
      <dgm:spPr/>
      <dgm:t>
        <a:bodyPr/>
        <a:lstStyle/>
        <a:p>
          <a:endParaRPr lang="en-US"/>
        </a:p>
      </dgm:t>
    </dgm:pt>
    <dgm:pt modelId="{CD46074F-3068-4B5B-A8BF-C838DACDDE02}" type="sibTrans" cxnId="{63122258-C83B-4DEE-BCB5-7340E4223630}">
      <dgm:prSet/>
      <dgm:spPr/>
      <dgm:t>
        <a:bodyPr/>
        <a:lstStyle/>
        <a:p>
          <a:endParaRPr lang="en-US"/>
        </a:p>
      </dgm:t>
    </dgm:pt>
    <dgm:pt modelId="{BF9AECF9-7430-481D-8C07-88246C22427D}">
      <dgm:prSet phldrT="[Text]"/>
      <dgm:spPr/>
      <dgm:t>
        <a:bodyPr/>
        <a:lstStyle/>
        <a:p>
          <a:r>
            <a:rPr lang="en-US" dirty="0"/>
            <a:t>Small Group Discussion</a:t>
          </a:r>
        </a:p>
      </dgm:t>
    </dgm:pt>
    <dgm:pt modelId="{24EC8299-76C5-4E94-BD65-DB2C083762E0}" type="parTrans" cxnId="{CB764F1D-5EE5-4100-B9A6-486F81D72C9F}">
      <dgm:prSet/>
      <dgm:spPr/>
      <dgm:t>
        <a:bodyPr/>
        <a:lstStyle/>
        <a:p>
          <a:endParaRPr lang="en-US"/>
        </a:p>
      </dgm:t>
    </dgm:pt>
    <dgm:pt modelId="{95666664-8A3A-40EF-A0BA-4EF1004E307E}" type="sibTrans" cxnId="{CB764F1D-5EE5-4100-B9A6-486F81D72C9F}">
      <dgm:prSet/>
      <dgm:spPr/>
      <dgm:t>
        <a:bodyPr/>
        <a:lstStyle/>
        <a:p>
          <a:endParaRPr lang="en-US"/>
        </a:p>
      </dgm:t>
    </dgm:pt>
    <dgm:pt modelId="{C0801537-D235-4B0C-9F6E-62084BCD819E}">
      <dgm:prSet phldrT="[Text]"/>
      <dgm:spPr/>
      <dgm:t>
        <a:bodyPr/>
        <a:lstStyle/>
        <a:p>
          <a:r>
            <a:rPr lang="en-US" dirty="0"/>
            <a:t>Contextual Instruction</a:t>
          </a:r>
        </a:p>
      </dgm:t>
    </dgm:pt>
    <dgm:pt modelId="{532259C2-15F6-4F0A-9098-86888C7B3C3D}" type="parTrans" cxnId="{3D30BD44-29D7-4CF6-991B-3543F23FC86D}">
      <dgm:prSet/>
      <dgm:spPr/>
      <dgm:t>
        <a:bodyPr/>
        <a:lstStyle/>
        <a:p>
          <a:endParaRPr lang="en-US"/>
        </a:p>
      </dgm:t>
    </dgm:pt>
    <dgm:pt modelId="{F7CD1C07-CF6E-402F-8803-64B0B6565B2F}" type="sibTrans" cxnId="{3D30BD44-29D7-4CF6-991B-3543F23FC86D}">
      <dgm:prSet/>
      <dgm:spPr/>
      <dgm:t>
        <a:bodyPr/>
        <a:lstStyle/>
        <a:p>
          <a:endParaRPr lang="en-US"/>
        </a:p>
      </dgm:t>
    </dgm:pt>
    <dgm:pt modelId="{E751AEAF-94D2-40AF-9F09-89160EAB80B3}" type="pres">
      <dgm:prSet presAssocID="{14753F19-A946-48BC-AC8F-1A32EBAC4199}" presName="compositeShape" presStyleCnt="0">
        <dgm:presLayoutVars>
          <dgm:chMax val="7"/>
          <dgm:dir/>
          <dgm:resizeHandles val="exact"/>
        </dgm:presLayoutVars>
      </dgm:prSet>
      <dgm:spPr/>
    </dgm:pt>
    <dgm:pt modelId="{F0886593-036A-41B7-8B65-580F8D161DEE}" type="pres">
      <dgm:prSet presAssocID="{14753F19-A946-48BC-AC8F-1A32EBAC4199}" presName="wedge1" presStyleLbl="node1" presStyleIdx="0" presStyleCnt="3"/>
      <dgm:spPr/>
    </dgm:pt>
    <dgm:pt modelId="{91F0E1BA-A3AD-45F1-8BBA-9B59F006EB91}" type="pres">
      <dgm:prSet presAssocID="{14753F19-A946-48BC-AC8F-1A32EBAC4199}" presName="dummy1a" presStyleCnt="0"/>
      <dgm:spPr/>
    </dgm:pt>
    <dgm:pt modelId="{FD95DF21-9FA5-4B65-AFDC-4D1E14208137}" type="pres">
      <dgm:prSet presAssocID="{14753F19-A946-48BC-AC8F-1A32EBAC4199}" presName="dummy1b" presStyleCnt="0"/>
      <dgm:spPr/>
    </dgm:pt>
    <dgm:pt modelId="{2AC7903C-BD3D-46DD-AA5C-22BC481B9BA0}" type="pres">
      <dgm:prSet presAssocID="{14753F19-A946-48BC-AC8F-1A32EBAC419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EE3B2E7-294D-4915-B7B2-31C5B4039BCA}" type="pres">
      <dgm:prSet presAssocID="{14753F19-A946-48BC-AC8F-1A32EBAC4199}" presName="wedge2" presStyleLbl="node1" presStyleIdx="1" presStyleCnt="3"/>
      <dgm:spPr/>
    </dgm:pt>
    <dgm:pt modelId="{E28126AE-6329-41DD-819A-225646153915}" type="pres">
      <dgm:prSet presAssocID="{14753F19-A946-48BC-AC8F-1A32EBAC4199}" presName="dummy2a" presStyleCnt="0"/>
      <dgm:spPr/>
    </dgm:pt>
    <dgm:pt modelId="{1C0FA48B-6AEE-4601-A6B2-513E7F929E24}" type="pres">
      <dgm:prSet presAssocID="{14753F19-A946-48BC-AC8F-1A32EBAC4199}" presName="dummy2b" presStyleCnt="0"/>
      <dgm:spPr/>
    </dgm:pt>
    <dgm:pt modelId="{F226FCB0-A1EB-474E-B5D7-4FDC0A8FECEE}" type="pres">
      <dgm:prSet presAssocID="{14753F19-A946-48BC-AC8F-1A32EBAC419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36004A-D5EE-4B6B-8735-19DE15EFD18D}" type="pres">
      <dgm:prSet presAssocID="{14753F19-A946-48BC-AC8F-1A32EBAC4199}" presName="wedge3" presStyleLbl="node1" presStyleIdx="2" presStyleCnt="3"/>
      <dgm:spPr/>
    </dgm:pt>
    <dgm:pt modelId="{79009536-41E1-4F3C-8F09-8165465192D1}" type="pres">
      <dgm:prSet presAssocID="{14753F19-A946-48BC-AC8F-1A32EBAC4199}" presName="dummy3a" presStyleCnt="0"/>
      <dgm:spPr/>
    </dgm:pt>
    <dgm:pt modelId="{EB466B54-0B35-4BFE-9A9E-518D535A3DBD}" type="pres">
      <dgm:prSet presAssocID="{14753F19-A946-48BC-AC8F-1A32EBAC4199}" presName="dummy3b" presStyleCnt="0"/>
      <dgm:spPr/>
    </dgm:pt>
    <dgm:pt modelId="{1E8B2048-9B28-4BCD-88C6-C94A304FAC7D}" type="pres">
      <dgm:prSet presAssocID="{14753F19-A946-48BC-AC8F-1A32EBAC419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B4C5061-790D-4A29-8231-6FEA589284B2}" type="pres">
      <dgm:prSet presAssocID="{CD46074F-3068-4B5B-A8BF-C838DACDDE02}" presName="arrowWedge1" presStyleLbl="fgSibTrans2D1" presStyleIdx="0" presStyleCnt="3"/>
      <dgm:spPr/>
    </dgm:pt>
    <dgm:pt modelId="{74A1A1B3-D0FB-4E40-A4C0-009583BDE3E5}" type="pres">
      <dgm:prSet presAssocID="{95666664-8A3A-40EF-A0BA-4EF1004E307E}" presName="arrowWedge2" presStyleLbl="fgSibTrans2D1" presStyleIdx="1" presStyleCnt="3"/>
      <dgm:spPr/>
    </dgm:pt>
    <dgm:pt modelId="{EE4D95B3-7A94-48E6-9453-5152A037DC61}" type="pres">
      <dgm:prSet presAssocID="{F7CD1C07-CF6E-402F-8803-64B0B6565B2F}" presName="arrowWedge3" presStyleLbl="fgSibTrans2D1" presStyleIdx="2" presStyleCnt="3"/>
      <dgm:spPr/>
    </dgm:pt>
  </dgm:ptLst>
  <dgm:cxnLst>
    <dgm:cxn modelId="{CB764F1D-5EE5-4100-B9A6-486F81D72C9F}" srcId="{14753F19-A946-48BC-AC8F-1A32EBAC4199}" destId="{BF9AECF9-7430-481D-8C07-88246C22427D}" srcOrd="1" destOrd="0" parTransId="{24EC8299-76C5-4E94-BD65-DB2C083762E0}" sibTransId="{95666664-8A3A-40EF-A0BA-4EF1004E307E}"/>
    <dgm:cxn modelId="{3D30BD44-29D7-4CF6-991B-3543F23FC86D}" srcId="{14753F19-A946-48BC-AC8F-1A32EBAC4199}" destId="{C0801537-D235-4B0C-9F6E-62084BCD819E}" srcOrd="2" destOrd="0" parTransId="{532259C2-15F6-4F0A-9098-86888C7B3C3D}" sibTransId="{F7CD1C07-CF6E-402F-8803-64B0B6565B2F}"/>
    <dgm:cxn modelId="{60AAC350-5FC3-4A8C-97DF-38A71B651DA7}" type="presOf" srcId="{A73AB568-8CEF-4A73-8266-A032274272E2}" destId="{2AC7903C-BD3D-46DD-AA5C-22BC481B9BA0}" srcOrd="1" destOrd="0" presId="urn:microsoft.com/office/officeart/2005/8/layout/cycle8"/>
    <dgm:cxn modelId="{FB873F53-0514-40EA-84E6-9F0A34F53DD4}" type="presOf" srcId="{C0801537-D235-4B0C-9F6E-62084BCD819E}" destId="{E636004A-D5EE-4B6B-8735-19DE15EFD18D}" srcOrd="0" destOrd="0" presId="urn:microsoft.com/office/officeart/2005/8/layout/cycle8"/>
    <dgm:cxn modelId="{63122258-C83B-4DEE-BCB5-7340E4223630}" srcId="{14753F19-A946-48BC-AC8F-1A32EBAC4199}" destId="{A73AB568-8CEF-4A73-8266-A032274272E2}" srcOrd="0" destOrd="0" parTransId="{CCAE31E8-F5AC-4FE7-AF44-27408C843C6C}" sibTransId="{CD46074F-3068-4B5B-A8BF-C838DACDDE02}"/>
    <dgm:cxn modelId="{86D4BC91-B8E9-4F8F-873A-ACCD4EE435A3}" type="presOf" srcId="{A73AB568-8CEF-4A73-8266-A032274272E2}" destId="{F0886593-036A-41B7-8B65-580F8D161DEE}" srcOrd="0" destOrd="0" presId="urn:microsoft.com/office/officeart/2005/8/layout/cycle8"/>
    <dgm:cxn modelId="{0C5E49A2-CF26-4F44-AEF2-60A8D7B10109}" type="presOf" srcId="{C0801537-D235-4B0C-9F6E-62084BCD819E}" destId="{1E8B2048-9B28-4BCD-88C6-C94A304FAC7D}" srcOrd="1" destOrd="0" presId="urn:microsoft.com/office/officeart/2005/8/layout/cycle8"/>
    <dgm:cxn modelId="{A84DD5A5-3237-41B8-83D3-146E62AA59EC}" type="presOf" srcId="{BF9AECF9-7430-481D-8C07-88246C22427D}" destId="{BEE3B2E7-294D-4915-B7B2-31C5B4039BCA}" srcOrd="0" destOrd="0" presId="urn:microsoft.com/office/officeart/2005/8/layout/cycle8"/>
    <dgm:cxn modelId="{038D16D4-AF97-49A0-8241-10C0139DB1C0}" type="presOf" srcId="{14753F19-A946-48BC-AC8F-1A32EBAC4199}" destId="{E751AEAF-94D2-40AF-9F09-89160EAB80B3}" srcOrd="0" destOrd="0" presId="urn:microsoft.com/office/officeart/2005/8/layout/cycle8"/>
    <dgm:cxn modelId="{321A86D9-43CF-4B81-9428-DD3CA6FC1E55}" type="presOf" srcId="{BF9AECF9-7430-481D-8C07-88246C22427D}" destId="{F226FCB0-A1EB-474E-B5D7-4FDC0A8FECEE}" srcOrd="1" destOrd="0" presId="urn:microsoft.com/office/officeart/2005/8/layout/cycle8"/>
    <dgm:cxn modelId="{1D102772-AC03-4D3C-A64D-696DB3BAE8B7}" type="presParOf" srcId="{E751AEAF-94D2-40AF-9F09-89160EAB80B3}" destId="{F0886593-036A-41B7-8B65-580F8D161DEE}" srcOrd="0" destOrd="0" presId="urn:microsoft.com/office/officeart/2005/8/layout/cycle8"/>
    <dgm:cxn modelId="{36971B7F-FE98-4AC9-9FB1-B3CB2230C2D5}" type="presParOf" srcId="{E751AEAF-94D2-40AF-9F09-89160EAB80B3}" destId="{91F0E1BA-A3AD-45F1-8BBA-9B59F006EB91}" srcOrd="1" destOrd="0" presId="urn:microsoft.com/office/officeart/2005/8/layout/cycle8"/>
    <dgm:cxn modelId="{2CA59336-CF64-4E74-92C3-E7B14876AD13}" type="presParOf" srcId="{E751AEAF-94D2-40AF-9F09-89160EAB80B3}" destId="{FD95DF21-9FA5-4B65-AFDC-4D1E14208137}" srcOrd="2" destOrd="0" presId="urn:microsoft.com/office/officeart/2005/8/layout/cycle8"/>
    <dgm:cxn modelId="{08E939B1-4E8D-49E7-ABB1-5E09BC7696C9}" type="presParOf" srcId="{E751AEAF-94D2-40AF-9F09-89160EAB80B3}" destId="{2AC7903C-BD3D-46DD-AA5C-22BC481B9BA0}" srcOrd="3" destOrd="0" presId="urn:microsoft.com/office/officeart/2005/8/layout/cycle8"/>
    <dgm:cxn modelId="{3B6716EE-14E6-4D59-92A7-AA03F4FC5683}" type="presParOf" srcId="{E751AEAF-94D2-40AF-9F09-89160EAB80B3}" destId="{BEE3B2E7-294D-4915-B7B2-31C5B4039BCA}" srcOrd="4" destOrd="0" presId="urn:microsoft.com/office/officeart/2005/8/layout/cycle8"/>
    <dgm:cxn modelId="{162C75D0-B9B3-4A63-BC33-868BC9994B1A}" type="presParOf" srcId="{E751AEAF-94D2-40AF-9F09-89160EAB80B3}" destId="{E28126AE-6329-41DD-819A-225646153915}" srcOrd="5" destOrd="0" presId="urn:microsoft.com/office/officeart/2005/8/layout/cycle8"/>
    <dgm:cxn modelId="{DF091F34-2996-48D9-ADC4-A577D35383F1}" type="presParOf" srcId="{E751AEAF-94D2-40AF-9F09-89160EAB80B3}" destId="{1C0FA48B-6AEE-4601-A6B2-513E7F929E24}" srcOrd="6" destOrd="0" presId="urn:microsoft.com/office/officeart/2005/8/layout/cycle8"/>
    <dgm:cxn modelId="{0B12482F-6033-411D-8391-BD7860BA8B6F}" type="presParOf" srcId="{E751AEAF-94D2-40AF-9F09-89160EAB80B3}" destId="{F226FCB0-A1EB-474E-B5D7-4FDC0A8FECEE}" srcOrd="7" destOrd="0" presId="urn:microsoft.com/office/officeart/2005/8/layout/cycle8"/>
    <dgm:cxn modelId="{3CF59F07-EC20-49F4-8BB5-ECE79387753D}" type="presParOf" srcId="{E751AEAF-94D2-40AF-9F09-89160EAB80B3}" destId="{E636004A-D5EE-4B6B-8735-19DE15EFD18D}" srcOrd="8" destOrd="0" presId="urn:microsoft.com/office/officeart/2005/8/layout/cycle8"/>
    <dgm:cxn modelId="{274B434A-7A5E-441B-9BFF-D54D0CB97BF7}" type="presParOf" srcId="{E751AEAF-94D2-40AF-9F09-89160EAB80B3}" destId="{79009536-41E1-4F3C-8F09-8165465192D1}" srcOrd="9" destOrd="0" presId="urn:microsoft.com/office/officeart/2005/8/layout/cycle8"/>
    <dgm:cxn modelId="{2D1D48E1-89C9-4FAC-837A-762E17ED12B9}" type="presParOf" srcId="{E751AEAF-94D2-40AF-9F09-89160EAB80B3}" destId="{EB466B54-0B35-4BFE-9A9E-518D535A3DBD}" srcOrd="10" destOrd="0" presId="urn:microsoft.com/office/officeart/2005/8/layout/cycle8"/>
    <dgm:cxn modelId="{66777CE7-C146-47B2-BE65-198F3C5D26BD}" type="presParOf" srcId="{E751AEAF-94D2-40AF-9F09-89160EAB80B3}" destId="{1E8B2048-9B28-4BCD-88C6-C94A304FAC7D}" srcOrd="11" destOrd="0" presId="urn:microsoft.com/office/officeart/2005/8/layout/cycle8"/>
    <dgm:cxn modelId="{21116C0D-E13B-4606-9920-5559AD26518F}" type="presParOf" srcId="{E751AEAF-94D2-40AF-9F09-89160EAB80B3}" destId="{4B4C5061-790D-4A29-8231-6FEA589284B2}" srcOrd="12" destOrd="0" presId="urn:microsoft.com/office/officeart/2005/8/layout/cycle8"/>
    <dgm:cxn modelId="{562CECFC-58C1-49FF-BDD1-6E2242AEB8AF}" type="presParOf" srcId="{E751AEAF-94D2-40AF-9F09-89160EAB80B3}" destId="{74A1A1B3-D0FB-4E40-A4C0-009583BDE3E5}" srcOrd="13" destOrd="0" presId="urn:microsoft.com/office/officeart/2005/8/layout/cycle8"/>
    <dgm:cxn modelId="{730ECCCC-E572-479B-8371-6178F4F74829}" type="presParOf" srcId="{E751AEAF-94D2-40AF-9F09-89160EAB80B3}" destId="{EE4D95B3-7A94-48E6-9453-5152A037DC6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7AB47-AF4A-4374-920C-07CCFB0761C3}" type="doc">
      <dgm:prSet loTypeId="urn:microsoft.com/office/officeart/2005/8/layout/defaul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65D08E-2C9D-4786-BA20-DD6BB8571ED3}">
      <dgm:prSet phldrT="[Text]"/>
      <dgm:spPr/>
      <dgm:t>
        <a:bodyPr/>
        <a:lstStyle/>
        <a:p>
          <a:r>
            <a:rPr lang="en-US" b="1" dirty="0" err="1"/>
            <a:t>Wajib</a:t>
          </a:r>
          <a:r>
            <a:rPr lang="en-US" b="1" dirty="0"/>
            <a:t> </a:t>
          </a:r>
          <a:r>
            <a:rPr lang="en-US" b="0" dirty="0" err="1"/>
            <a:t>Absen</a:t>
          </a:r>
          <a:r>
            <a:rPr lang="en-US" b="0" dirty="0"/>
            <a:t> </a:t>
          </a:r>
          <a:r>
            <a:rPr lang="en-US" b="0" dirty="0" err="1"/>
            <a:t>Melalui</a:t>
          </a:r>
          <a:r>
            <a:rPr lang="en-US" b="0" dirty="0"/>
            <a:t> SIAKAD dan LMS UTS </a:t>
          </a:r>
        </a:p>
        <a:p>
          <a:r>
            <a:rPr lang="en-US" b="0" dirty="0"/>
            <a:t>(elearning.uts.ac.id) </a:t>
          </a:r>
          <a:endParaRPr lang="en-US" b="1" dirty="0"/>
        </a:p>
      </dgm:t>
    </dgm:pt>
    <dgm:pt modelId="{049DFE07-C92A-40A0-BD2A-E8EE89A1C17A}" type="parTrans" cxnId="{7A34EB56-29F6-42D0-8F00-7B39A438E4BD}">
      <dgm:prSet/>
      <dgm:spPr/>
      <dgm:t>
        <a:bodyPr/>
        <a:lstStyle/>
        <a:p>
          <a:endParaRPr lang="en-US"/>
        </a:p>
      </dgm:t>
    </dgm:pt>
    <dgm:pt modelId="{171C96F0-05BA-4C42-97C7-9CE77B86F884}" type="sibTrans" cxnId="{7A34EB56-29F6-42D0-8F00-7B39A438E4BD}">
      <dgm:prSet/>
      <dgm:spPr/>
      <dgm:t>
        <a:bodyPr/>
        <a:lstStyle/>
        <a:p>
          <a:endParaRPr lang="en-US"/>
        </a:p>
      </dgm:t>
    </dgm:pt>
    <dgm:pt modelId="{43DE3001-3FDF-4F24-B698-99C973D2DBD2}">
      <dgm:prSet phldrT="[Text]"/>
      <dgm:spPr/>
      <dgm:t>
        <a:bodyPr/>
        <a:lstStyle/>
        <a:p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dikerjakan</a:t>
          </a:r>
          <a:r>
            <a:rPr lang="en-US" dirty="0"/>
            <a:t> </a:t>
          </a:r>
          <a:r>
            <a:rPr lang="en-US" dirty="0" err="1"/>
            <a:t>mandiri</a:t>
          </a:r>
          <a:r>
            <a:rPr lang="en-US" dirty="0"/>
            <a:t> dan </a:t>
          </a:r>
          <a:r>
            <a:rPr lang="en-US" dirty="0" err="1"/>
            <a:t>dikumpulkan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elearning.uts.ac.id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siakad</a:t>
          </a:r>
          <a:endParaRPr lang="en-US" dirty="0"/>
        </a:p>
      </dgm:t>
    </dgm:pt>
    <dgm:pt modelId="{71394837-CBB7-45E7-84A0-A17B8D986FC0}" type="parTrans" cxnId="{E0EDE8AB-F94F-45D7-8E8C-A83DC9019C58}">
      <dgm:prSet/>
      <dgm:spPr/>
      <dgm:t>
        <a:bodyPr/>
        <a:lstStyle/>
        <a:p>
          <a:endParaRPr lang="en-US"/>
        </a:p>
      </dgm:t>
    </dgm:pt>
    <dgm:pt modelId="{5171AA10-EAD0-4F26-BCFA-7901A528C17D}" type="sibTrans" cxnId="{E0EDE8AB-F94F-45D7-8E8C-A83DC9019C58}">
      <dgm:prSet/>
      <dgm:spPr/>
      <dgm:t>
        <a:bodyPr/>
        <a:lstStyle/>
        <a:p>
          <a:endParaRPr lang="en-US"/>
        </a:p>
      </dgm:t>
    </dgm:pt>
    <dgm:pt modelId="{26EE882F-173C-4A4B-9D15-D5A489B76C6C}">
      <dgm:prSet phldrT="[Text]"/>
      <dgm:spPr/>
      <dgm:t>
        <a:bodyPr/>
        <a:lstStyle/>
        <a:p>
          <a:r>
            <a:rPr lang="en-US" dirty="0" err="1"/>
            <a:t>Dipilih</a:t>
          </a:r>
          <a:r>
            <a:rPr lang="en-US" dirty="0"/>
            <a:t> 2 </a:t>
          </a:r>
          <a:r>
            <a:rPr lang="en-US" dirty="0" err="1"/>
            <a:t>Ketua</a:t>
          </a:r>
          <a:r>
            <a:rPr lang="en-US" dirty="0"/>
            <a:t> </a:t>
          </a:r>
          <a:r>
            <a:rPr lang="en-US" dirty="0" err="1"/>
            <a:t>kelas</a:t>
          </a:r>
          <a:r>
            <a:rPr lang="en-US" dirty="0"/>
            <a:t> </a:t>
          </a:r>
        </a:p>
      </dgm:t>
    </dgm:pt>
    <dgm:pt modelId="{716E30B0-F014-4FD5-82F0-C88789FC4218}" type="parTrans" cxnId="{307F3BA2-D317-4150-8F3B-587124E9A371}">
      <dgm:prSet/>
      <dgm:spPr/>
      <dgm:t>
        <a:bodyPr/>
        <a:lstStyle/>
        <a:p>
          <a:endParaRPr lang="en-US"/>
        </a:p>
      </dgm:t>
    </dgm:pt>
    <dgm:pt modelId="{CC79E999-FF6B-4904-836F-01B567A2A59E}" type="sibTrans" cxnId="{307F3BA2-D317-4150-8F3B-587124E9A371}">
      <dgm:prSet/>
      <dgm:spPr/>
      <dgm:t>
        <a:bodyPr/>
        <a:lstStyle/>
        <a:p>
          <a:endParaRPr lang="en-US"/>
        </a:p>
      </dgm:t>
    </dgm:pt>
    <dgm:pt modelId="{8DFA197A-F57F-4451-B40D-59FFBCB98D76}">
      <dgm:prSet phldrT="[Text]"/>
      <dgm:spPr/>
      <dgm:t>
        <a:bodyPr/>
        <a:lstStyle/>
        <a:p>
          <a:r>
            <a:rPr lang="en-US" dirty="0" err="1"/>
            <a:t>Telat</a:t>
          </a:r>
          <a:r>
            <a:rPr lang="en-US" dirty="0"/>
            <a:t> </a:t>
          </a:r>
          <a:r>
            <a:rPr lang="en-US" dirty="0" err="1"/>
            <a:t>mengumpulkan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dianggap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tugas</a:t>
          </a:r>
          <a:endParaRPr lang="en-US" dirty="0"/>
        </a:p>
      </dgm:t>
    </dgm:pt>
    <dgm:pt modelId="{98D81637-97A4-4009-91C8-C0D791D362D9}" type="parTrans" cxnId="{1EC72641-E0CC-454E-9200-AF037D4122D8}">
      <dgm:prSet/>
      <dgm:spPr/>
      <dgm:t>
        <a:bodyPr/>
        <a:lstStyle/>
        <a:p>
          <a:endParaRPr lang="en-US"/>
        </a:p>
      </dgm:t>
    </dgm:pt>
    <dgm:pt modelId="{DD4936CF-69AC-4442-825E-969779173A8B}" type="sibTrans" cxnId="{1EC72641-E0CC-454E-9200-AF037D4122D8}">
      <dgm:prSet/>
      <dgm:spPr/>
      <dgm:t>
        <a:bodyPr/>
        <a:lstStyle/>
        <a:p>
          <a:endParaRPr lang="en-US"/>
        </a:p>
      </dgm:t>
    </dgm:pt>
    <dgm:pt modelId="{5BE0649A-AC01-4392-8039-9D7E60268918}">
      <dgm:prSet phldrT="[Text]"/>
      <dgm:spPr/>
      <dgm:t>
        <a:bodyPr/>
        <a:lstStyle/>
        <a:p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dikumpulkan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 </a:t>
          </a:r>
          <a:r>
            <a:rPr lang="en-US" dirty="0" err="1"/>
            <a:t>dengan</a:t>
          </a:r>
          <a:r>
            <a:rPr lang="en-US" dirty="0"/>
            <a:t> format </a:t>
          </a:r>
          <a:r>
            <a:rPr lang="en-US" dirty="0" err="1"/>
            <a:t>MK_Nama_nama</a:t>
          </a:r>
          <a:r>
            <a:rPr lang="en-US" dirty="0"/>
            <a:t> </a:t>
          </a:r>
          <a:r>
            <a:rPr lang="en-US" dirty="0" err="1"/>
            <a:t>Tugas_Nim</a:t>
          </a:r>
          <a:endParaRPr lang="en-US" dirty="0"/>
        </a:p>
      </dgm:t>
    </dgm:pt>
    <dgm:pt modelId="{F18BC184-61C5-4F6A-A370-05A736C3F7A9}" type="parTrans" cxnId="{FB9CF1CB-4284-4E4D-94D7-EAF79BF4E346}">
      <dgm:prSet/>
      <dgm:spPr/>
      <dgm:t>
        <a:bodyPr/>
        <a:lstStyle/>
        <a:p>
          <a:endParaRPr lang="en-US"/>
        </a:p>
      </dgm:t>
    </dgm:pt>
    <dgm:pt modelId="{FA9DED8E-81B7-47CB-B0EB-5B051214B437}" type="sibTrans" cxnId="{FB9CF1CB-4284-4E4D-94D7-EAF79BF4E346}">
      <dgm:prSet/>
      <dgm:spPr/>
      <dgm:t>
        <a:bodyPr/>
        <a:lstStyle/>
        <a:p>
          <a:endParaRPr lang="en-US"/>
        </a:p>
      </dgm:t>
    </dgm:pt>
    <dgm:pt modelId="{EADD836E-85D1-43B3-9F57-2291F84B03EC}" type="pres">
      <dgm:prSet presAssocID="{8EE7AB47-AF4A-4374-920C-07CCFB0761C3}" presName="diagram" presStyleCnt="0">
        <dgm:presLayoutVars>
          <dgm:dir/>
          <dgm:resizeHandles val="exact"/>
        </dgm:presLayoutVars>
      </dgm:prSet>
      <dgm:spPr/>
    </dgm:pt>
    <dgm:pt modelId="{A7F9F30F-A529-4F2B-BD78-984F113033EB}" type="pres">
      <dgm:prSet presAssocID="{1265D08E-2C9D-4786-BA20-DD6BB8571ED3}" presName="node" presStyleLbl="node1" presStyleIdx="0" presStyleCnt="5">
        <dgm:presLayoutVars>
          <dgm:bulletEnabled val="1"/>
        </dgm:presLayoutVars>
      </dgm:prSet>
      <dgm:spPr/>
    </dgm:pt>
    <dgm:pt modelId="{F32B7799-4606-4F8A-8918-EC6CC4D07F54}" type="pres">
      <dgm:prSet presAssocID="{171C96F0-05BA-4C42-97C7-9CE77B86F884}" presName="sibTrans" presStyleCnt="0"/>
      <dgm:spPr/>
    </dgm:pt>
    <dgm:pt modelId="{FA25F517-2A76-4DE9-92A2-A7D0E90F9564}" type="pres">
      <dgm:prSet presAssocID="{43DE3001-3FDF-4F24-B698-99C973D2DBD2}" presName="node" presStyleLbl="node1" presStyleIdx="1" presStyleCnt="5">
        <dgm:presLayoutVars>
          <dgm:bulletEnabled val="1"/>
        </dgm:presLayoutVars>
      </dgm:prSet>
      <dgm:spPr/>
    </dgm:pt>
    <dgm:pt modelId="{4D2681D5-5795-41F4-989F-ADC9716909A2}" type="pres">
      <dgm:prSet presAssocID="{5171AA10-EAD0-4F26-BCFA-7901A528C17D}" presName="sibTrans" presStyleCnt="0"/>
      <dgm:spPr/>
    </dgm:pt>
    <dgm:pt modelId="{4EE5B00D-68C1-4E73-965F-292C801F1E1F}" type="pres">
      <dgm:prSet presAssocID="{26EE882F-173C-4A4B-9D15-D5A489B76C6C}" presName="node" presStyleLbl="node1" presStyleIdx="2" presStyleCnt="5" custLinFactNeighborX="2013" custLinFactNeighborY="4472">
        <dgm:presLayoutVars>
          <dgm:bulletEnabled val="1"/>
        </dgm:presLayoutVars>
      </dgm:prSet>
      <dgm:spPr/>
    </dgm:pt>
    <dgm:pt modelId="{22FE99CA-6A48-4ED2-925A-65BA7BC582B6}" type="pres">
      <dgm:prSet presAssocID="{CC79E999-FF6B-4904-836F-01B567A2A59E}" presName="sibTrans" presStyleCnt="0"/>
      <dgm:spPr/>
    </dgm:pt>
    <dgm:pt modelId="{39F5B46C-3918-49A0-AE26-1D6EA987A682}" type="pres">
      <dgm:prSet presAssocID="{8DFA197A-F57F-4451-B40D-59FFBCB98D76}" presName="node" presStyleLbl="node1" presStyleIdx="3" presStyleCnt="5">
        <dgm:presLayoutVars>
          <dgm:bulletEnabled val="1"/>
        </dgm:presLayoutVars>
      </dgm:prSet>
      <dgm:spPr/>
    </dgm:pt>
    <dgm:pt modelId="{28CDA8B7-C36C-4C94-B068-94D4F80A5645}" type="pres">
      <dgm:prSet presAssocID="{DD4936CF-69AC-4442-825E-969779173A8B}" presName="sibTrans" presStyleCnt="0"/>
      <dgm:spPr/>
    </dgm:pt>
    <dgm:pt modelId="{8C4E7E01-000A-40B1-BB8D-1E241D50991E}" type="pres">
      <dgm:prSet presAssocID="{5BE0649A-AC01-4392-8039-9D7E60268918}" presName="node" presStyleLbl="node1" presStyleIdx="4" presStyleCnt="5">
        <dgm:presLayoutVars>
          <dgm:bulletEnabled val="1"/>
        </dgm:presLayoutVars>
      </dgm:prSet>
      <dgm:spPr/>
    </dgm:pt>
  </dgm:ptLst>
  <dgm:cxnLst>
    <dgm:cxn modelId="{83F30521-E300-4E9E-ACA4-05FBA3564CB1}" type="presOf" srcId="{5BE0649A-AC01-4392-8039-9D7E60268918}" destId="{8C4E7E01-000A-40B1-BB8D-1E241D50991E}" srcOrd="0" destOrd="0" presId="urn:microsoft.com/office/officeart/2005/8/layout/default"/>
    <dgm:cxn modelId="{1EC72641-E0CC-454E-9200-AF037D4122D8}" srcId="{8EE7AB47-AF4A-4374-920C-07CCFB0761C3}" destId="{8DFA197A-F57F-4451-B40D-59FFBCB98D76}" srcOrd="3" destOrd="0" parTransId="{98D81637-97A4-4009-91C8-C0D791D362D9}" sibTransId="{DD4936CF-69AC-4442-825E-969779173A8B}"/>
    <dgm:cxn modelId="{64106574-A20D-4FCB-858F-85A5A9903CFA}" type="presOf" srcId="{43DE3001-3FDF-4F24-B698-99C973D2DBD2}" destId="{FA25F517-2A76-4DE9-92A2-A7D0E90F9564}" srcOrd="0" destOrd="0" presId="urn:microsoft.com/office/officeart/2005/8/layout/default"/>
    <dgm:cxn modelId="{C7F68976-9048-4403-8421-CB4DFE7E87A6}" type="presOf" srcId="{8DFA197A-F57F-4451-B40D-59FFBCB98D76}" destId="{39F5B46C-3918-49A0-AE26-1D6EA987A682}" srcOrd="0" destOrd="0" presId="urn:microsoft.com/office/officeart/2005/8/layout/default"/>
    <dgm:cxn modelId="{7A34EB56-29F6-42D0-8F00-7B39A438E4BD}" srcId="{8EE7AB47-AF4A-4374-920C-07CCFB0761C3}" destId="{1265D08E-2C9D-4786-BA20-DD6BB8571ED3}" srcOrd="0" destOrd="0" parTransId="{049DFE07-C92A-40A0-BD2A-E8EE89A1C17A}" sibTransId="{171C96F0-05BA-4C42-97C7-9CE77B86F884}"/>
    <dgm:cxn modelId="{307F3BA2-D317-4150-8F3B-587124E9A371}" srcId="{8EE7AB47-AF4A-4374-920C-07CCFB0761C3}" destId="{26EE882F-173C-4A4B-9D15-D5A489B76C6C}" srcOrd="2" destOrd="0" parTransId="{716E30B0-F014-4FD5-82F0-C88789FC4218}" sibTransId="{CC79E999-FF6B-4904-836F-01B567A2A59E}"/>
    <dgm:cxn modelId="{A0704FA7-D9CC-4FE7-AF18-2980D96A6553}" type="presOf" srcId="{1265D08E-2C9D-4786-BA20-DD6BB8571ED3}" destId="{A7F9F30F-A529-4F2B-BD78-984F113033EB}" srcOrd="0" destOrd="0" presId="urn:microsoft.com/office/officeart/2005/8/layout/default"/>
    <dgm:cxn modelId="{E0EDE8AB-F94F-45D7-8E8C-A83DC9019C58}" srcId="{8EE7AB47-AF4A-4374-920C-07CCFB0761C3}" destId="{43DE3001-3FDF-4F24-B698-99C973D2DBD2}" srcOrd="1" destOrd="0" parTransId="{71394837-CBB7-45E7-84A0-A17B8D986FC0}" sibTransId="{5171AA10-EAD0-4F26-BCFA-7901A528C17D}"/>
    <dgm:cxn modelId="{FB9CF1CB-4284-4E4D-94D7-EAF79BF4E346}" srcId="{8EE7AB47-AF4A-4374-920C-07CCFB0761C3}" destId="{5BE0649A-AC01-4392-8039-9D7E60268918}" srcOrd="4" destOrd="0" parTransId="{F18BC184-61C5-4F6A-A370-05A736C3F7A9}" sibTransId="{FA9DED8E-81B7-47CB-B0EB-5B051214B437}"/>
    <dgm:cxn modelId="{93E180D1-8A5B-4AFB-97D6-5C328FF5551F}" type="presOf" srcId="{26EE882F-173C-4A4B-9D15-D5A489B76C6C}" destId="{4EE5B00D-68C1-4E73-965F-292C801F1E1F}" srcOrd="0" destOrd="0" presId="urn:microsoft.com/office/officeart/2005/8/layout/default"/>
    <dgm:cxn modelId="{6FD323EB-CE7D-4320-A683-682A1EB36A71}" type="presOf" srcId="{8EE7AB47-AF4A-4374-920C-07CCFB0761C3}" destId="{EADD836E-85D1-43B3-9F57-2291F84B03EC}" srcOrd="0" destOrd="0" presId="urn:microsoft.com/office/officeart/2005/8/layout/default"/>
    <dgm:cxn modelId="{46DB90DB-0B29-4759-9E64-9C75F9D31FE1}" type="presParOf" srcId="{EADD836E-85D1-43B3-9F57-2291F84B03EC}" destId="{A7F9F30F-A529-4F2B-BD78-984F113033EB}" srcOrd="0" destOrd="0" presId="urn:microsoft.com/office/officeart/2005/8/layout/default"/>
    <dgm:cxn modelId="{43D4C209-F50F-42C6-A03D-F70C072008D7}" type="presParOf" srcId="{EADD836E-85D1-43B3-9F57-2291F84B03EC}" destId="{F32B7799-4606-4F8A-8918-EC6CC4D07F54}" srcOrd="1" destOrd="0" presId="urn:microsoft.com/office/officeart/2005/8/layout/default"/>
    <dgm:cxn modelId="{4FCB7D28-CFA8-4349-A27B-BD9C81B99D96}" type="presParOf" srcId="{EADD836E-85D1-43B3-9F57-2291F84B03EC}" destId="{FA25F517-2A76-4DE9-92A2-A7D0E90F9564}" srcOrd="2" destOrd="0" presId="urn:microsoft.com/office/officeart/2005/8/layout/default"/>
    <dgm:cxn modelId="{F9B189A5-CA08-4E13-8F10-541CE3BCC64C}" type="presParOf" srcId="{EADD836E-85D1-43B3-9F57-2291F84B03EC}" destId="{4D2681D5-5795-41F4-989F-ADC9716909A2}" srcOrd="3" destOrd="0" presId="urn:microsoft.com/office/officeart/2005/8/layout/default"/>
    <dgm:cxn modelId="{EDA47C74-E887-42EB-B9F6-9A79BC8C8501}" type="presParOf" srcId="{EADD836E-85D1-43B3-9F57-2291F84B03EC}" destId="{4EE5B00D-68C1-4E73-965F-292C801F1E1F}" srcOrd="4" destOrd="0" presId="urn:microsoft.com/office/officeart/2005/8/layout/default"/>
    <dgm:cxn modelId="{630DC9D3-20AC-4BC8-995A-BF4C786D5423}" type="presParOf" srcId="{EADD836E-85D1-43B3-9F57-2291F84B03EC}" destId="{22FE99CA-6A48-4ED2-925A-65BA7BC582B6}" srcOrd="5" destOrd="0" presId="urn:microsoft.com/office/officeart/2005/8/layout/default"/>
    <dgm:cxn modelId="{03602AC1-DCEF-4DB5-9D56-E56872383CB7}" type="presParOf" srcId="{EADD836E-85D1-43B3-9F57-2291F84B03EC}" destId="{39F5B46C-3918-49A0-AE26-1D6EA987A682}" srcOrd="6" destOrd="0" presId="urn:microsoft.com/office/officeart/2005/8/layout/default"/>
    <dgm:cxn modelId="{4EF7DA06-DD5C-441E-A282-0FB9C57342B4}" type="presParOf" srcId="{EADD836E-85D1-43B3-9F57-2291F84B03EC}" destId="{28CDA8B7-C36C-4C94-B068-94D4F80A5645}" srcOrd="7" destOrd="0" presId="urn:microsoft.com/office/officeart/2005/8/layout/default"/>
    <dgm:cxn modelId="{470DE653-A8E4-43E6-A92C-7BBC5EC0DE32}" type="presParOf" srcId="{EADD836E-85D1-43B3-9F57-2291F84B03EC}" destId="{8C4E7E01-000A-40B1-BB8D-1E241D5099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44A70-117E-463D-823C-A617722B10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2BA272-82D4-4138-AACF-87786729E99E}">
      <dgm:prSet/>
      <dgm:spPr/>
      <dgm:t>
        <a:bodyPr/>
        <a:lstStyle/>
        <a:p>
          <a:r>
            <a:rPr lang="en-US" b="1" dirty="0"/>
            <a:t>Mary Parker Follet</a:t>
          </a:r>
          <a:r>
            <a:rPr lang="en-US" dirty="0"/>
            <a:t>, </a:t>
          </a:r>
          <a:r>
            <a:rPr lang="en-US" b="0" dirty="0" err="1"/>
            <a:t>mendefinisikan</a:t>
          </a:r>
          <a:r>
            <a:rPr lang="en-US" b="0" dirty="0"/>
            <a:t> </a:t>
          </a:r>
          <a:r>
            <a:rPr lang="en-US" b="0" dirty="0" err="1"/>
            <a:t>manajemen</a:t>
          </a:r>
          <a:r>
            <a:rPr lang="en-US" b="0" dirty="0"/>
            <a:t> </a:t>
          </a:r>
          <a:r>
            <a:rPr lang="en-US" b="0" dirty="0" err="1"/>
            <a:t>sebagai</a:t>
          </a:r>
          <a:r>
            <a:rPr lang="en-US" b="0" dirty="0"/>
            <a:t> </a:t>
          </a:r>
          <a:r>
            <a:rPr lang="en-US" b="0" dirty="0" err="1"/>
            <a:t>seni</a:t>
          </a:r>
          <a:r>
            <a:rPr lang="en-US" b="0" dirty="0"/>
            <a:t> </a:t>
          </a:r>
          <a:r>
            <a:rPr lang="en-US" b="0" dirty="0" err="1"/>
            <a:t>menyelesaikan</a:t>
          </a:r>
          <a:r>
            <a:rPr lang="en-US" b="0" dirty="0"/>
            <a:t> </a:t>
          </a:r>
          <a:r>
            <a:rPr lang="en-US" b="0" dirty="0" err="1"/>
            <a:t>pekerjaan</a:t>
          </a:r>
          <a:r>
            <a:rPr lang="en-US" b="0" dirty="0"/>
            <a:t> </a:t>
          </a:r>
          <a:r>
            <a:rPr lang="en-US" b="0" dirty="0" err="1"/>
            <a:t>melalui</a:t>
          </a:r>
          <a:r>
            <a:rPr lang="en-US" b="0" dirty="0"/>
            <a:t> orang lain. </a:t>
          </a:r>
          <a:r>
            <a:rPr lang="en-US" b="0" dirty="0" err="1"/>
            <a:t>Definisi</a:t>
          </a:r>
          <a:r>
            <a:rPr lang="en-US" b="0" dirty="0"/>
            <a:t> </a:t>
          </a:r>
          <a:r>
            <a:rPr lang="en-US" b="0" dirty="0" err="1"/>
            <a:t>ini</a:t>
          </a:r>
          <a:r>
            <a:rPr lang="en-US" b="0" dirty="0"/>
            <a:t> </a:t>
          </a:r>
          <a:r>
            <a:rPr lang="en-US" b="0" dirty="0" err="1"/>
            <a:t>berarti</a:t>
          </a:r>
          <a:r>
            <a:rPr lang="en-US" b="0" dirty="0"/>
            <a:t> </a:t>
          </a:r>
          <a:r>
            <a:rPr lang="en-US" b="0" dirty="0" err="1"/>
            <a:t>bahwa</a:t>
          </a:r>
          <a:r>
            <a:rPr lang="en-US" b="0" dirty="0"/>
            <a:t> </a:t>
          </a:r>
          <a:r>
            <a:rPr lang="en-US" b="0" dirty="0" err="1"/>
            <a:t>seorang</a:t>
          </a:r>
          <a:r>
            <a:rPr lang="en-US" b="0" dirty="0"/>
            <a:t> </a:t>
          </a:r>
          <a:r>
            <a:rPr lang="en-US" b="0" dirty="0" err="1"/>
            <a:t>manajer</a:t>
          </a:r>
          <a:r>
            <a:rPr lang="en-US" b="0" dirty="0"/>
            <a:t> </a:t>
          </a:r>
          <a:r>
            <a:rPr lang="en-US" b="0" dirty="0" err="1"/>
            <a:t>bertugas</a:t>
          </a:r>
          <a:r>
            <a:rPr lang="en-US" b="0" dirty="0"/>
            <a:t> </a:t>
          </a:r>
          <a:r>
            <a:rPr lang="en-US" b="0" dirty="0" err="1"/>
            <a:t>mengatur</a:t>
          </a:r>
          <a:r>
            <a:rPr lang="en-US" b="0" dirty="0"/>
            <a:t> dan </a:t>
          </a:r>
          <a:r>
            <a:rPr lang="en-US" b="0" dirty="0" err="1"/>
            <a:t>mengarahkan</a:t>
          </a:r>
          <a:r>
            <a:rPr lang="en-US" b="0" dirty="0"/>
            <a:t> orang lain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0" dirty="0" err="1"/>
            <a:t>mencapai</a:t>
          </a:r>
          <a:r>
            <a:rPr lang="en-US" b="0" dirty="0"/>
            <a:t> </a:t>
          </a:r>
          <a:r>
            <a:rPr lang="en-US" b="0" dirty="0" err="1"/>
            <a:t>tujuan</a:t>
          </a:r>
          <a:r>
            <a:rPr lang="en-US" b="0" dirty="0"/>
            <a:t> </a:t>
          </a:r>
          <a:r>
            <a:rPr lang="en-US" b="0" dirty="0" err="1"/>
            <a:t>organisasi</a:t>
          </a:r>
          <a:r>
            <a:rPr lang="en-US" b="0" dirty="0"/>
            <a:t>.</a:t>
          </a:r>
          <a:endParaRPr lang="en-US" dirty="0"/>
        </a:p>
      </dgm:t>
    </dgm:pt>
    <dgm:pt modelId="{F58A62F0-35F2-4B8F-A9EC-479D6D73B283}" type="parTrans" cxnId="{59CFB18B-CD8D-4CCA-A52F-8907319F3F56}">
      <dgm:prSet/>
      <dgm:spPr/>
      <dgm:t>
        <a:bodyPr/>
        <a:lstStyle/>
        <a:p>
          <a:endParaRPr lang="en-US"/>
        </a:p>
      </dgm:t>
    </dgm:pt>
    <dgm:pt modelId="{81C4E977-BCF8-4186-9A6F-3093600D63AA}" type="sibTrans" cxnId="{59CFB18B-CD8D-4CCA-A52F-8907319F3F56}">
      <dgm:prSet/>
      <dgm:spPr/>
      <dgm:t>
        <a:bodyPr/>
        <a:lstStyle/>
        <a:p>
          <a:endParaRPr lang="en-US"/>
        </a:p>
      </dgm:t>
    </dgm:pt>
    <dgm:pt modelId="{6B000CAB-9059-4C05-9A13-43B0D66AB5C0}">
      <dgm:prSet/>
      <dgm:spPr/>
      <dgm:t>
        <a:bodyPr/>
        <a:lstStyle/>
        <a:p>
          <a:r>
            <a:rPr lang="es-ES" b="1"/>
            <a:t>Ricky W. Griffin</a:t>
          </a:r>
          <a:r>
            <a:rPr lang="es-ES"/>
            <a:t> </a:t>
          </a:r>
          <a:r>
            <a:rPr lang="es-ES" b="0"/>
            <a:t>mendefinisikan manajemen sebagai sebuah proses  perencanaan,  pengorganisasian, pengkoordinasian, dan pengontrolan sumber daya untuk mencapai sasaran (goals) secara efektif dan efesien. </a:t>
          </a:r>
          <a:r>
            <a:rPr lang="en-US" b="0" i="1"/>
            <a:t>Efektif</a:t>
          </a:r>
          <a:r>
            <a:rPr lang="en-US" b="0"/>
            <a:t> berarti bahwa tujuan dapat dicapai sesuai dengan  perencanaan, sementara </a:t>
          </a:r>
          <a:r>
            <a:rPr lang="en-US" b="0" i="1"/>
            <a:t>efisien</a:t>
          </a:r>
          <a:r>
            <a:rPr lang="en-US" b="0"/>
            <a:t> berarti bahwa tugas yang ada dilaksanakan secara benar, terorganisir, dan sesuai dengan jadwal.</a:t>
          </a:r>
          <a:endParaRPr lang="en-US"/>
        </a:p>
      </dgm:t>
    </dgm:pt>
    <dgm:pt modelId="{179EFD01-F6D4-413F-9B36-187CEE936528}" type="parTrans" cxnId="{A06247A6-88EB-4FB8-BB98-CD8E1D5ECFF1}">
      <dgm:prSet/>
      <dgm:spPr/>
      <dgm:t>
        <a:bodyPr/>
        <a:lstStyle/>
        <a:p>
          <a:endParaRPr lang="en-US"/>
        </a:p>
      </dgm:t>
    </dgm:pt>
    <dgm:pt modelId="{D41963C5-E72C-4741-82D0-EC6CC7EB49F2}" type="sibTrans" cxnId="{A06247A6-88EB-4FB8-BB98-CD8E1D5ECFF1}">
      <dgm:prSet/>
      <dgm:spPr/>
      <dgm:t>
        <a:bodyPr/>
        <a:lstStyle/>
        <a:p>
          <a:endParaRPr lang="en-US"/>
        </a:p>
      </dgm:t>
    </dgm:pt>
    <dgm:pt modelId="{1F381B07-29EC-420C-BC8F-335FC9036A71}">
      <dgm:prSet/>
      <dgm:spPr/>
      <dgm:t>
        <a:bodyPr/>
        <a:lstStyle/>
        <a:p>
          <a:r>
            <a:rPr lang="en-US" b="1"/>
            <a:t>George R. Terry</a:t>
          </a:r>
          <a:r>
            <a:rPr lang="en-US"/>
            <a:t>, </a:t>
          </a:r>
          <a:r>
            <a:rPr lang="en-US" b="0"/>
            <a:t>mengatakan bahwa manajemen merupakan proses yang khas yang terdiri dari tindakan-tindakan : perencanaan,  pengorganisasian, menggerkan dan pengawasan yang dialkukan untuk menentukan serta mencapai sasaran-sasaran yang telah ditetapkan melalui pemanfaatan sumber daya manusia  serta sumber-sumber lain</a:t>
          </a:r>
          <a:endParaRPr lang="en-US"/>
        </a:p>
      </dgm:t>
    </dgm:pt>
    <dgm:pt modelId="{6AB72C1B-6689-4713-872E-6E643C5711C9}" type="parTrans" cxnId="{0A526899-F178-429D-9EBA-B462F1FA3D59}">
      <dgm:prSet/>
      <dgm:spPr/>
      <dgm:t>
        <a:bodyPr/>
        <a:lstStyle/>
        <a:p>
          <a:endParaRPr lang="en-US"/>
        </a:p>
      </dgm:t>
    </dgm:pt>
    <dgm:pt modelId="{2A8CD3D3-2596-4A1A-8C10-0918058ED0EE}" type="sibTrans" cxnId="{0A526899-F178-429D-9EBA-B462F1FA3D59}">
      <dgm:prSet/>
      <dgm:spPr/>
      <dgm:t>
        <a:bodyPr/>
        <a:lstStyle/>
        <a:p>
          <a:endParaRPr lang="en-US"/>
        </a:p>
      </dgm:t>
    </dgm:pt>
    <dgm:pt modelId="{DC102340-8D08-46F4-AC9D-3FE917158DF1}" type="pres">
      <dgm:prSet presAssocID="{77B44A70-117E-463D-823C-A617722B103C}" presName="linear" presStyleCnt="0">
        <dgm:presLayoutVars>
          <dgm:animLvl val="lvl"/>
          <dgm:resizeHandles val="exact"/>
        </dgm:presLayoutVars>
      </dgm:prSet>
      <dgm:spPr/>
    </dgm:pt>
    <dgm:pt modelId="{BC45F892-5D92-4669-A8B9-71F7F8E325F0}" type="pres">
      <dgm:prSet presAssocID="{F32BA272-82D4-4138-AACF-87786729E9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935871-8086-4E2B-A375-E9E8643056C4}" type="pres">
      <dgm:prSet presAssocID="{81C4E977-BCF8-4186-9A6F-3093600D63AA}" presName="spacer" presStyleCnt="0"/>
      <dgm:spPr/>
    </dgm:pt>
    <dgm:pt modelId="{B90012E6-004A-4524-96F3-404B25803689}" type="pres">
      <dgm:prSet presAssocID="{6B000CAB-9059-4C05-9A13-43B0D66AB5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3AE97A-16AD-4813-B349-7F033ABB11F9}" type="pres">
      <dgm:prSet presAssocID="{D41963C5-E72C-4741-82D0-EC6CC7EB49F2}" presName="spacer" presStyleCnt="0"/>
      <dgm:spPr/>
    </dgm:pt>
    <dgm:pt modelId="{770EFF63-BA08-48E4-9FD7-BA1EB040BC11}" type="pres">
      <dgm:prSet presAssocID="{1F381B07-29EC-420C-BC8F-335FC9036A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2DF716-58D2-4BDF-AC86-119C1D5B654A}" type="presOf" srcId="{1F381B07-29EC-420C-BC8F-335FC9036A71}" destId="{770EFF63-BA08-48E4-9FD7-BA1EB040BC11}" srcOrd="0" destOrd="0" presId="urn:microsoft.com/office/officeart/2005/8/layout/vList2"/>
    <dgm:cxn modelId="{7D3F8C36-9C19-48DB-931F-4B09BEBE53A8}" type="presOf" srcId="{F32BA272-82D4-4138-AACF-87786729E99E}" destId="{BC45F892-5D92-4669-A8B9-71F7F8E325F0}" srcOrd="0" destOrd="0" presId="urn:microsoft.com/office/officeart/2005/8/layout/vList2"/>
    <dgm:cxn modelId="{59CFB18B-CD8D-4CCA-A52F-8907319F3F56}" srcId="{77B44A70-117E-463D-823C-A617722B103C}" destId="{F32BA272-82D4-4138-AACF-87786729E99E}" srcOrd="0" destOrd="0" parTransId="{F58A62F0-35F2-4B8F-A9EC-479D6D73B283}" sibTransId="{81C4E977-BCF8-4186-9A6F-3093600D63AA}"/>
    <dgm:cxn modelId="{0A526899-F178-429D-9EBA-B462F1FA3D59}" srcId="{77B44A70-117E-463D-823C-A617722B103C}" destId="{1F381B07-29EC-420C-BC8F-335FC9036A71}" srcOrd="2" destOrd="0" parTransId="{6AB72C1B-6689-4713-872E-6E643C5711C9}" sibTransId="{2A8CD3D3-2596-4A1A-8C10-0918058ED0EE}"/>
    <dgm:cxn modelId="{2921159C-2FC1-47B1-B19A-D9DB3B7690F2}" type="presOf" srcId="{77B44A70-117E-463D-823C-A617722B103C}" destId="{DC102340-8D08-46F4-AC9D-3FE917158DF1}" srcOrd="0" destOrd="0" presId="urn:microsoft.com/office/officeart/2005/8/layout/vList2"/>
    <dgm:cxn modelId="{A06247A6-88EB-4FB8-BB98-CD8E1D5ECFF1}" srcId="{77B44A70-117E-463D-823C-A617722B103C}" destId="{6B000CAB-9059-4C05-9A13-43B0D66AB5C0}" srcOrd="1" destOrd="0" parTransId="{179EFD01-F6D4-413F-9B36-187CEE936528}" sibTransId="{D41963C5-E72C-4741-82D0-EC6CC7EB49F2}"/>
    <dgm:cxn modelId="{C69128C2-D073-4EE8-8973-44398D3F165A}" type="presOf" srcId="{6B000CAB-9059-4C05-9A13-43B0D66AB5C0}" destId="{B90012E6-004A-4524-96F3-404B25803689}" srcOrd="0" destOrd="0" presId="urn:microsoft.com/office/officeart/2005/8/layout/vList2"/>
    <dgm:cxn modelId="{7E77C33C-9A9C-4C89-BAC4-3959BEE1E599}" type="presParOf" srcId="{DC102340-8D08-46F4-AC9D-3FE917158DF1}" destId="{BC45F892-5D92-4669-A8B9-71F7F8E325F0}" srcOrd="0" destOrd="0" presId="urn:microsoft.com/office/officeart/2005/8/layout/vList2"/>
    <dgm:cxn modelId="{BA1BD337-3E67-469A-89B1-531F0B4F24B4}" type="presParOf" srcId="{DC102340-8D08-46F4-AC9D-3FE917158DF1}" destId="{C9935871-8086-4E2B-A375-E9E8643056C4}" srcOrd="1" destOrd="0" presId="urn:microsoft.com/office/officeart/2005/8/layout/vList2"/>
    <dgm:cxn modelId="{6F72624C-6ECB-469D-9162-B50552D79FB5}" type="presParOf" srcId="{DC102340-8D08-46F4-AC9D-3FE917158DF1}" destId="{B90012E6-004A-4524-96F3-404B25803689}" srcOrd="2" destOrd="0" presId="urn:microsoft.com/office/officeart/2005/8/layout/vList2"/>
    <dgm:cxn modelId="{04610045-2393-4144-81CB-E8542E2EDDDC}" type="presParOf" srcId="{DC102340-8D08-46F4-AC9D-3FE917158DF1}" destId="{C13AE97A-16AD-4813-B349-7F033ABB11F9}" srcOrd="3" destOrd="0" presId="urn:microsoft.com/office/officeart/2005/8/layout/vList2"/>
    <dgm:cxn modelId="{ECF4B63E-AA25-4701-B588-340873E96119}" type="presParOf" srcId="{DC102340-8D08-46F4-AC9D-3FE917158DF1}" destId="{770EFF63-BA08-48E4-9FD7-BA1EB040BC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F7CDB-30BD-49A0-94DB-8E467190708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F957F83-1536-4EB0-909A-8B1DB811A8AF}">
      <dgm:prSet phldrT="[Text]"/>
      <dgm:spPr/>
      <dgm:t>
        <a:bodyPr/>
        <a:lstStyle/>
        <a:p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Fungsi-Fungsi</a:t>
          </a:r>
          <a:r>
            <a:rPr lang="en-US" dirty="0"/>
            <a:t> MSDM </a:t>
          </a:r>
          <a:r>
            <a:rPr lang="en-US" dirty="0" err="1"/>
            <a:t>Diarahkan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Mewujudkan</a:t>
          </a:r>
          <a:r>
            <a:rPr lang="en-US" dirty="0"/>
            <a:t> </a:t>
          </a:r>
          <a:r>
            <a:rPr lang="en-US" dirty="0" err="1"/>
            <a:t>Sasaran</a:t>
          </a:r>
          <a:r>
            <a:rPr lang="en-US" dirty="0"/>
            <a:t> </a:t>
          </a:r>
          <a:r>
            <a:rPr lang="en-US" dirty="0" err="1"/>
            <a:t>Pokok</a:t>
          </a:r>
          <a:r>
            <a:rPr lang="en-US" dirty="0"/>
            <a:t> MSDM</a:t>
          </a:r>
        </a:p>
      </dgm:t>
    </dgm:pt>
    <dgm:pt modelId="{596F706B-D5F1-4080-B2C0-7B0879F1DEB2}" type="parTrans" cxnId="{389ACEB4-4548-4DA3-A152-CC57D063499F}">
      <dgm:prSet/>
      <dgm:spPr/>
      <dgm:t>
        <a:bodyPr/>
        <a:lstStyle/>
        <a:p>
          <a:endParaRPr lang="en-US"/>
        </a:p>
      </dgm:t>
    </dgm:pt>
    <dgm:pt modelId="{C12DB9F4-2DAA-4CA7-B3A5-8ADD05381F07}" type="sibTrans" cxnId="{389ACEB4-4548-4DA3-A152-CC57D063499F}">
      <dgm:prSet/>
      <dgm:spPr/>
      <dgm:t>
        <a:bodyPr/>
        <a:lstStyle/>
        <a:p>
          <a:endParaRPr lang="en-US"/>
        </a:p>
      </dgm:t>
    </dgm:pt>
    <dgm:pt modelId="{F2E8F69D-AD08-459A-85EA-E82D00EA4024}">
      <dgm:prSet phldrT="[Text]"/>
      <dgm:spPr/>
      <dgm:t>
        <a:bodyPr/>
        <a:lstStyle/>
        <a:p>
          <a:r>
            <a:rPr lang="en-US" dirty="0" err="1"/>
            <a:t>Mendayagunakan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optimal SDM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terciptanya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ketenagakerjaan</a:t>
          </a:r>
          <a:r>
            <a:rPr lang="en-US" dirty="0"/>
            <a:t> yang </a:t>
          </a:r>
          <a:r>
            <a:rPr lang="en-US" dirty="0" err="1"/>
            <a:t>memenuhi</a:t>
          </a:r>
          <a:r>
            <a:rPr lang="en-US" dirty="0"/>
            <a:t> </a:t>
          </a:r>
          <a:r>
            <a:rPr lang="en-US" dirty="0" err="1"/>
            <a:t>semboyan</a:t>
          </a:r>
          <a:r>
            <a:rPr lang="en-US" dirty="0"/>
            <a:t> 3 </a:t>
          </a:r>
          <a:r>
            <a:rPr lang="en-US" dirty="0" err="1"/>
            <a:t>tepat</a:t>
          </a:r>
          <a:endParaRPr lang="en-US" dirty="0"/>
        </a:p>
      </dgm:t>
    </dgm:pt>
    <dgm:pt modelId="{F5B254C8-59CA-4161-BC52-F772F40B15F4}" type="parTrans" cxnId="{3F1F4224-711A-4264-BA2F-1FC3E055FAE0}">
      <dgm:prSet/>
      <dgm:spPr/>
      <dgm:t>
        <a:bodyPr/>
        <a:lstStyle/>
        <a:p>
          <a:endParaRPr lang="en-US"/>
        </a:p>
      </dgm:t>
    </dgm:pt>
    <dgm:pt modelId="{FB7F21A7-0BE3-445D-B4A1-F7447B8F5E45}" type="sibTrans" cxnId="{3F1F4224-711A-4264-BA2F-1FC3E055FAE0}">
      <dgm:prSet/>
      <dgm:spPr/>
      <dgm:t>
        <a:bodyPr/>
        <a:lstStyle/>
        <a:p>
          <a:endParaRPr lang="en-US"/>
        </a:p>
      </dgm:t>
    </dgm:pt>
    <dgm:pt modelId="{00CB1D3B-ABBC-4D90-A1BD-B298DBE09D57}">
      <dgm:prSet phldrT="[Text]"/>
      <dgm:spPr/>
      <dgm:t>
        <a:bodyPr/>
        <a:lstStyle/>
        <a:p>
          <a:r>
            <a:rPr lang="en-US" dirty="0" err="1"/>
            <a:t>Tepat</a:t>
          </a:r>
          <a:r>
            <a:rPr lang="en-US" dirty="0"/>
            <a:t> Orang,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dan </a:t>
          </a:r>
          <a:r>
            <a:rPr lang="en-US" dirty="0" err="1"/>
            <a:t>Tepat</a:t>
          </a:r>
          <a:r>
            <a:rPr lang="en-US" dirty="0"/>
            <a:t> Waktu</a:t>
          </a:r>
        </a:p>
      </dgm:t>
    </dgm:pt>
    <dgm:pt modelId="{E1845A51-CAC6-4662-A7CA-C6344CA07F68}" type="parTrans" cxnId="{7CAC45F5-223F-4778-880A-4DE05440E204}">
      <dgm:prSet/>
      <dgm:spPr/>
      <dgm:t>
        <a:bodyPr/>
        <a:lstStyle/>
        <a:p>
          <a:endParaRPr lang="en-US"/>
        </a:p>
      </dgm:t>
    </dgm:pt>
    <dgm:pt modelId="{5B01541D-15BC-45DA-BF2D-DA378A26AE38}" type="sibTrans" cxnId="{7CAC45F5-223F-4778-880A-4DE05440E204}">
      <dgm:prSet/>
      <dgm:spPr/>
      <dgm:t>
        <a:bodyPr/>
        <a:lstStyle/>
        <a:p>
          <a:endParaRPr lang="en-US"/>
        </a:p>
      </dgm:t>
    </dgm:pt>
    <dgm:pt modelId="{2D20B4E4-D727-481E-B0E8-3A26D13F3826}" type="pres">
      <dgm:prSet presAssocID="{632F7CDB-30BD-49A0-94DB-8E4671907089}" presName="linearFlow" presStyleCnt="0">
        <dgm:presLayoutVars>
          <dgm:resizeHandles val="exact"/>
        </dgm:presLayoutVars>
      </dgm:prSet>
      <dgm:spPr/>
    </dgm:pt>
    <dgm:pt modelId="{0391DCE6-6D1C-473D-BBE9-177393CE1E4C}" type="pres">
      <dgm:prSet presAssocID="{0F957F83-1536-4EB0-909A-8B1DB811A8AF}" presName="node" presStyleLbl="node1" presStyleIdx="0" presStyleCnt="3" custScaleX="333333" custLinFactNeighborX="0" custLinFactNeighborY="-7642">
        <dgm:presLayoutVars>
          <dgm:bulletEnabled val="1"/>
        </dgm:presLayoutVars>
      </dgm:prSet>
      <dgm:spPr/>
    </dgm:pt>
    <dgm:pt modelId="{AAAEF902-B7D7-45B6-BDA6-B7AA6C50F63F}" type="pres">
      <dgm:prSet presAssocID="{C12DB9F4-2DAA-4CA7-B3A5-8ADD05381F07}" presName="sibTrans" presStyleLbl="sibTrans2D1" presStyleIdx="0" presStyleCnt="2"/>
      <dgm:spPr/>
    </dgm:pt>
    <dgm:pt modelId="{1116DF56-43E1-48DF-A2AD-6C5861EE7D7E}" type="pres">
      <dgm:prSet presAssocID="{C12DB9F4-2DAA-4CA7-B3A5-8ADD05381F07}" presName="connectorText" presStyleLbl="sibTrans2D1" presStyleIdx="0" presStyleCnt="2"/>
      <dgm:spPr/>
    </dgm:pt>
    <dgm:pt modelId="{7239E84A-32EB-4165-9882-0DEE02790F0F}" type="pres">
      <dgm:prSet presAssocID="{F2E8F69D-AD08-459A-85EA-E82D00EA4024}" presName="node" presStyleLbl="node1" presStyleIdx="1" presStyleCnt="3" custScaleX="329245">
        <dgm:presLayoutVars>
          <dgm:bulletEnabled val="1"/>
        </dgm:presLayoutVars>
      </dgm:prSet>
      <dgm:spPr/>
    </dgm:pt>
    <dgm:pt modelId="{F0CDEFAB-31C3-4F41-A844-42DDF7BD5B46}" type="pres">
      <dgm:prSet presAssocID="{FB7F21A7-0BE3-445D-B4A1-F7447B8F5E45}" presName="sibTrans" presStyleLbl="sibTrans2D1" presStyleIdx="1" presStyleCnt="2"/>
      <dgm:spPr/>
    </dgm:pt>
    <dgm:pt modelId="{8314D062-ED81-415F-91C2-ACDF753DFE78}" type="pres">
      <dgm:prSet presAssocID="{FB7F21A7-0BE3-445D-B4A1-F7447B8F5E45}" presName="connectorText" presStyleLbl="sibTrans2D1" presStyleIdx="1" presStyleCnt="2"/>
      <dgm:spPr/>
    </dgm:pt>
    <dgm:pt modelId="{239FEAB3-CC3B-4DE0-A223-4388246CD26A}" type="pres">
      <dgm:prSet presAssocID="{00CB1D3B-ABBC-4D90-A1BD-B298DBE09D57}" presName="node" presStyleLbl="node1" presStyleIdx="2" presStyleCnt="3" custScaleX="333333">
        <dgm:presLayoutVars>
          <dgm:bulletEnabled val="1"/>
        </dgm:presLayoutVars>
      </dgm:prSet>
      <dgm:spPr/>
    </dgm:pt>
  </dgm:ptLst>
  <dgm:cxnLst>
    <dgm:cxn modelId="{D6158E0B-4818-490E-9653-F2652DC66B6C}" type="presOf" srcId="{FB7F21A7-0BE3-445D-B4A1-F7447B8F5E45}" destId="{F0CDEFAB-31C3-4F41-A844-42DDF7BD5B46}" srcOrd="0" destOrd="0" presId="urn:microsoft.com/office/officeart/2005/8/layout/process2"/>
    <dgm:cxn modelId="{3F1F4224-711A-4264-BA2F-1FC3E055FAE0}" srcId="{632F7CDB-30BD-49A0-94DB-8E4671907089}" destId="{F2E8F69D-AD08-459A-85EA-E82D00EA4024}" srcOrd="1" destOrd="0" parTransId="{F5B254C8-59CA-4161-BC52-F772F40B15F4}" sibTransId="{FB7F21A7-0BE3-445D-B4A1-F7447B8F5E45}"/>
    <dgm:cxn modelId="{77CC0C3F-84E2-443D-B448-5B5E9B594DCA}" type="presOf" srcId="{FB7F21A7-0BE3-445D-B4A1-F7447B8F5E45}" destId="{8314D062-ED81-415F-91C2-ACDF753DFE78}" srcOrd="1" destOrd="0" presId="urn:microsoft.com/office/officeart/2005/8/layout/process2"/>
    <dgm:cxn modelId="{1F7EA446-983B-4C80-A6F1-0AD2509DB9F7}" type="presOf" srcId="{C12DB9F4-2DAA-4CA7-B3A5-8ADD05381F07}" destId="{AAAEF902-B7D7-45B6-BDA6-B7AA6C50F63F}" srcOrd="0" destOrd="0" presId="urn:microsoft.com/office/officeart/2005/8/layout/process2"/>
    <dgm:cxn modelId="{7B9FB94E-CCDA-43F8-B27F-3A421EE1A577}" type="presOf" srcId="{0F957F83-1536-4EB0-909A-8B1DB811A8AF}" destId="{0391DCE6-6D1C-473D-BBE9-177393CE1E4C}" srcOrd="0" destOrd="0" presId="urn:microsoft.com/office/officeart/2005/8/layout/process2"/>
    <dgm:cxn modelId="{43622373-EDAE-4DE4-9C61-04F8C254233C}" type="presOf" srcId="{632F7CDB-30BD-49A0-94DB-8E4671907089}" destId="{2D20B4E4-D727-481E-B0E8-3A26D13F3826}" srcOrd="0" destOrd="0" presId="urn:microsoft.com/office/officeart/2005/8/layout/process2"/>
    <dgm:cxn modelId="{B977787A-49C0-4FBB-A6BB-7618F1A501D8}" type="presOf" srcId="{00CB1D3B-ABBC-4D90-A1BD-B298DBE09D57}" destId="{239FEAB3-CC3B-4DE0-A223-4388246CD26A}" srcOrd="0" destOrd="0" presId="urn:microsoft.com/office/officeart/2005/8/layout/process2"/>
    <dgm:cxn modelId="{3EA36C90-3B94-455A-A4E4-766CA1C4B6E0}" type="presOf" srcId="{F2E8F69D-AD08-459A-85EA-E82D00EA4024}" destId="{7239E84A-32EB-4165-9882-0DEE02790F0F}" srcOrd="0" destOrd="0" presId="urn:microsoft.com/office/officeart/2005/8/layout/process2"/>
    <dgm:cxn modelId="{5184E2A0-E919-40F7-93F1-2A018EE70FD3}" type="presOf" srcId="{C12DB9F4-2DAA-4CA7-B3A5-8ADD05381F07}" destId="{1116DF56-43E1-48DF-A2AD-6C5861EE7D7E}" srcOrd="1" destOrd="0" presId="urn:microsoft.com/office/officeart/2005/8/layout/process2"/>
    <dgm:cxn modelId="{389ACEB4-4548-4DA3-A152-CC57D063499F}" srcId="{632F7CDB-30BD-49A0-94DB-8E4671907089}" destId="{0F957F83-1536-4EB0-909A-8B1DB811A8AF}" srcOrd="0" destOrd="0" parTransId="{596F706B-D5F1-4080-B2C0-7B0879F1DEB2}" sibTransId="{C12DB9F4-2DAA-4CA7-B3A5-8ADD05381F07}"/>
    <dgm:cxn modelId="{7CAC45F5-223F-4778-880A-4DE05440E204}" srcId="{632F7CDB-30BD-49A0-94DB-8E4671907089}" destId="{00CB1D3B-ABBC-4D90-A1BD-B298DBE09D57}" srcOrd="2" destOrd="0" parTransId="{E1845A51-CAC6-4662-A7CA-C6344CA07F68}" sibTransId="{5B01541D-15BC-45DA-BF2D-DA378A26AE38}"/>
    <dgm:cxn modelId="{595344CA-D9AD-4318-9C52-FB86DD4CFE7C}" type="presParOf" srcId="{2D20B4E4-D727-481E-B0E8-3A26D13F3826}" destId="{0391DCE6-6D1C-473D-BBE9-177393CE1E4C}" srcOrd="0" destOrd="0" presId="urn:microsoft.com/office/officeart/2005/8/layout/process2"/>
    <dgm:cxn modelId="{B3BAC537-31A0-4D38-A1C8-A77085C30C32}" type="presParOf" srcId="{2D20B4E4-D727-481E-B0E8-3A26D13F3826}" destId="{AAAEF902-B7D7-45B6-BDA6-B7AA6C50F63F}" srcOrd="1" destOrd="0" presId="urn:microsoft.com/office/officeart/2005/8/layout/process2"/>
    <dgm:cxn modelId="{64988549-A04A-40E4-9E20-6EFB96B8B45A}" type="presParOf" srcId="{AAAEF902-B7D7-45B6-BDA6-B7AA6C50F63F}" destId="{1116DF56-43E1-48DF-A2AD-6C5861EE7D7E}" srcOrd="0" destOrd="0" presId="urn:microsoft.com/office/officeart/2005/8/layout/process2"/>
    <dgm:cxn modelId="{1D39D2CC-E774-455F-BEE9-9740CE981017}" type="presParOf" srcId="{2D20B4E4-D727-481E-B0E8-3A26D13F3826}" destId="{7239E84A-32EB-4165-9882-0DEE02790F0F}" srcOrd="2" destOrd="0" presId="urn:microsoft.com/office/officeart/2005/8/layout/process2"/>
    <dgm:cxn modelId="{3E846803-090A-4B0D-A44A-79D03C4C690B}" type="presParOf" srcId="{2D20B4E4-D727-481E-B0E8-3A26D13F3826}" destId="{F0CDEFAB-31C3-4F41-A844-42DDF7BD5B46}" srcOrd="3" destOrd="0" presId="urn:microsoft.com/office/officeart/2005/8/layout/process2"/>
    <dgm:cxn modelId="{25E93B9A-F5F9-4B0B-A6C1-0F0F08962E3C}" type="presParOf" srcId="{F0CDEFAB-31C3-4F41-A844-42DDF7BD5B46}" destId="{8314D062-ED81-415F-91C2-ACDF753DFE78}" srcOrd="0" destOrd="0" presId="urn:microsoft.com/office/officeart/2005/8/layout/process2"/>
    <dgm:cxn modelId="{396BAC23-8F28-4C70-B3DE-A4323FF304E8}" type="presParOf" srcId="{2D20B4E4-D727-481E-B0E8-3A26D13F3826}" destId="{239FEAB3-CC3B-4DE0-A223-4388246CD26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86593-036A-41B7-8B65-580F8D161DEE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 Center Learning</a:t>
          </a:r>
        </a:p>
      </dsp:txBody>
      <dsp:txXfrm>
        <a:off x="4295838" y="1099809"/>
        <a:ext cx="1357788" cy="1131490"/>
      </dsp:txXfrm>
    </dsp:sp>
    <dsp:sp modelId="{BEE3B2E7-294D-4915-B7B2-31C5B4039BCA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Small Group Discussion</a:t>
          </a:r>
        </a:p>
      </dsp:txBody>
      <dsp:txXfrm>
        <a:off x="3119088" y="2896616"/>
        <a:ext cx="2036683" cy="995711"/>
      </dsp:txXfrm>
    </dsp:sp>
    <dsp:sp modelId="{E636004A-D5EE-4B6B-8735-19DE15EFD18D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Contextual Instruction</a:t>
          </a:r>
        </a:p>
      </dsp:txBody>
      <dsp:txXfrm>
        <a:off x="2575972" y="1099809"/>
        <a:ext cx="1357788" cy="1131490"/>
      </dsp:txXfrm>
    </dsp:sp>
    <dsp:sp modelId="{4B4C5061-790D-4A29-8231-6FEA589284B2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A1A1B3-D0FB-4E40-A4C0-009583BDE3E5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4D95B3-7A94-48E6-9453-5152A037DC61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F30F-A529-4F2B-BD78-984F113033EB}">
      <dsp:nvSpPr>
        <dsp:cNvPr id="0" name=""/>
        <dsp:cNvSpPr/>
      </dsp:nvSpPr>
      <dsp:spPr>
        <a:xfrm>
          <a:off x="0" y="119062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Wajib</a:t>
          </a:r>
          <a:r>
            <a:rPr lang="en-US" sz="1800" b="1" kern="1200" dirty="0"/>
            <a:t> </a:t>
          </a:r>
          <a:r>
            <a:rPr lang="en-US" sz="1800" b="0" kern="1200" dirty="0" err="1"/>
            <a:t>Absen</a:t>
          </a:r>
          <a:r>
            <a:rPr lang="en-US" sz="1800" b="0" kern="1200" dirty="0"/>
            <a:t> </a:t>
          </a:r>
          <a:r>
            <a:rPr lang="en-US" sz="1800" b="0" kern="1200" dirty="0" err="1"/>
            <a:t>Melalui</a:t>
          </a:r>
          <a:r>
            <a:rPr lang="en-US" sz="1800" b="0" kern="1200" dirty="0"/>
            <a:t> SIAKAD dan LMS UTS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(elearning.uts.ac.id) </a:t>
          </a:r>
          <a:endParaRPr lang="en-US" sz="1800" b="1" kern="1200" dirty="0"/>
        </a:p>
      </dsp:txBody>
      <dsp:txXfrm>
        <a:off x="0" y="119062"/>
        <a:ext cx="2571749" cy="1543050"/>
      </dsp:txXfrm>
    </dsp:sp>
    <dsp:sp modelId="{FA25F517-2A76-4DE9-92A2-A7D0E90F9564}">
      <dsp:nvSpPr>
        <dsp:cNvPr id="0" name=""/>
        <dsp:cNvSpPr/>
      </dsp:nvSpPr>
      <dsp:spPr>
        <a:xfrm>
          <a:off x="2828925" y="119062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6487"/>
                <a:satOff val="-783"/>
                <a:lumOff val="1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6487"/>
                <a:satOff val="-783"/>
                <a:lumOff val="1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6487"/>
                <a:satOff val="-783"/>
                <a:lumOff val="1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Tugas</a:t>
          </a:r>
          <a:r>
            <a:rPr lang="en-US" sz="1800" kern="1200" dirty="0"/>
            <a:t> </a:t>
          </a:r>
          <a:r>
            <a:rPr lang="en-US" sz="1800" kern="1200" dirty="0" err="1"/>
            <a:t>dikerjakan</a:t>
          </a:r>
          <a:r>
            <a:rPr lang="en-US" sz="1800" kern="1200" dirty="0"/>
            <a:t> </a:t>
          </a:r>
          <a:r>
            <a:rPr lang="en-US" sz="1800" kern="1200" dirty="0" err="1"/>
            <a:t>mandiri</a:t>
          </a:r>
          <a:r>
            <a:rPr lang="en-US" sz="1800" kern="1200" dirty="0"/>
            <a:t> dan </a:t>
          </a:r>
          <a:r>
            <a:rPr lang="en-US" sz="1800" kern="1200" dirty="0" err="1"/>
            <a:t>dikumpulkan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elearning.uts.ac.id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melalui</a:t>
          </a:r>
          <a:r>
            <a:rPr lang="en-US" sz="1800" kern="1200" dirty="0"/>
            <a:t> </a:t>
          </a:r>
          <a:r>
            <a:rPr lang="en-US" sz="1800" kern="1200" dirty="0" err="1"/>
            <a:t>siakad</a:t>
          </a:r>
          <a:endParaRPr lang="en-US" sz="1800" kern="1200" dirty="0"/>
        </a:p>
      </dsp:txBody>
      <dsp:txXfrm>
        <a:off x="2828925" y="119062"/>
        <a:ext cx="2571749" cy="1543050"/>
      </dsp:txXfrm>
    </dsp:sp>
    <dsp:sp modelId="{4EE5B00D-68C1-4E73-965F-292C801F1E1F}">
      <dsp:nvSpPr>
        <dsp:cNvPr id="0" name=""/>
        <dsp:cNvSpPr/>
      </dsp:nvSpPr>
      <dsp:spPr>
        <a:xfrm>
          <a:off x="5657850" y="188067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2973"/>
                <a:satOff val="-1566"/>
                <a:lumOff val="35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2973"/>
                <a:satOff val="-1566"/>
                <a:lumOff val="35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2973"/>
                <a:satOff val="-1566"/>
                <a:lumOff val="35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Dipilih</a:t>
          </a:r>
          <a:r>
            <a:rPr lang="en-US" sz="1800" kern="1200" dirty="0"/>
            <a:t> 2 </a:t>
          </a:r>
          <a:r>
            <a:rPr lang="en-US" sz="1800" kern="1200" dirty="0" err="1"/>
            <a:t>Ketua</a:t>
          </a:r>
          <a:r>
            <a:rPr lang="en-US" sz="1800" kern="1200" dirty="0"/>
            <a:t> </a:t>
          </a:r>
          <a:r>
            <a:rPr lang="en-US" sz="1800" kern="1200" dirty="0" err="1"/>
            <a:t>kelas</a:t>
          </a:r>
          <a:r>
            <a:rPr lang="en-US" sz="1800" kern="1200" dirty="0"/>
            <a:t> </a:t>
          </a:r>
        </a:p>
      </dsp:txBody>
      <dsp:txXfrm>
        <a:off x="5657850" y="188067"/>
        <a:ext cx="2571749" cy="1543050"/>
      </dsp:txXfrm>
    </dsp:sp>
    <dsp:sp modelId="{39F5B46C-3918-49A0-AE26-1D6EA987A682}">
      <dsp:nvSpPr>
        <dsp:cNvPr id="0" name=""/>
        <dsp:cNvSpPr/>
      </dsp:nvSpPr>
      <dsp:spPr>
        <a:xfrm>
          <a:off x="1414462" y="1919287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2973"/>
                <a:satOff val="-1566"/>
                <a:lumOff val="350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2973"/>
                <a:satOff val="-1566"/>
                <a:lumOff val="350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2973"/>
                <a:satOff val="-1566"/>
                <a:lumOff val="350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Telat</a:t>
          </a:r>
          <a:r>
            <a:rPr lang="en-US" sz="1800" kern="1200" dirty="0"/>
            <a:t> </a:t>
          </a:r>
          <a:r>
            <a:rPr lang="en-US" sz="1800" kern="1200" dirty="0" err="1"/>
            <a:t>mengumpulkan</a:t>
          </a:r>
          <a:r>
            <a:rPr lang="en-US" sz="1800" kern="1200" dirty="0"/>
            <a:t> </a:t>
          </a:r>
          <a:r>
            <a:rPr lang="en-US" sz="1800" kern="1200" dirty="0" err="1"/>
            <a:t>tugas</a:t>
          </a:r>
          <a:r>
            <a:rPr lang="en-US" sz="1800" kern="1200" dirty="0"/>
            <a:t> </a:t>
          </a:r>
          <a:r>
            <a:rPr lang="en-US" sz="1800" kern="1200" dirty="0" err="1"/>
            <a:t>dianggap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mengerjakan</a:t>
          </a:r>
          <a:r>
            <a:rPr lang="en-US" sz="1800" kern="1200" dirty="0"/>
            <a:t> </a:t>
          </a:r>
          <a:r>
            <a:rPr lang="en-US" sz="1800" kern="1200" dirty="0" err="1"/>
            <a:t>tugas</a:t>
          </a:r>
          <a:endParaRPr lang="en-US" sz="1800" kern="1200" dirty="0"/>
        </a:p>
      </dsp:txBody>
      <dsp:txXfrm>
        <a:off x="1414462" y="1919287"/>
        <a:ext cx="2571749" cy="1543050"/>
      </dsp:txXfrm>
    </dsp:sp>
    <dsp:sp modelId="{8C4E7E01-000A-40B1-BB8D-1E241D50991E}">
      <dsp:nvSpPr>
        <dsp:cNvPr id="0" name=""/>
        <dsp:cNvSpPr/>
      </dsp:nvSpPr>
      <dsp:spPr>
        <a:xfrm>
          <a:off x="4243387" y="1919287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6487"/>
                <a:satOff val="-783"/>
                <a:lumOff val="1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6487"/>
                <a:satOff val="-783"/>
                <a:lumOff val="1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6487"/>
                <a:satOff val="-783"/>
                <a:lumOff val="1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Semua</a:t>
          </a:r>
          <a:r>
            <a:rPr lang="en-US" sz="1800" kern="1200" dirty="0"/>
            <a:t> </a:t>
          </a:r>
          <a:r>
            <a:rPr lang="en-US" sz="1800" kern="1200" dirty="0" err="1"/>
            <a:t>tugas</a:t>
          </a:r>
          <a:r>
            <a:rPr lang="en-US" sz="1800" kern="1200" dirty="0"/>
            <a:t> </a:t>
          </a:r>
          <a:r>
            <a:rPr lang="en-US" sz="1800" kern="1200" dirty="0" err="1"/>
            <a:t>dikumpulkan</a:t>
          </a:r>
          <a:r>
            <a:rPr lang="en-US" sz="1800" kern="1200" dirty="0"/>
            <a:t> </a:t>
          </a:r>
          <a:r>
            <a:rPr lang="en-US" sz="1800" kern="1200" dirty="0" err="1"/>
            <a:t>dengan</a:t>
          </a:r>
          <a:r>
            <a:rPr lang="en-US" sz="1800" kern="1200" dirty="0"/>
            <a:t>  </a:t>
          </a:r>
          <a:r>
            <a:rPr lang="en-US" sz="1800" kern="1200" dirty="0" err="1"/>
            <a:t>dengan</a:t>
          </a:r>
          <a:r>
            <a:rPr lang="en-US" sz="1800" kern="1200" dirty="0"/>
            <a:t> format </a:t>
          </a:r>
          <a:r>
            <a:rPr lang="en-US" sz="1800" kern="1200" dirty="0" err="1"/>
            <a:t>MK_Nama_nama</a:t>
          </a:r>
          <a:r>
            <a:rPr lang="en-US" sz="1800" kern="1200" dirty="0"/>
            <a:t> </a:t>
          </a:r>
          <a:r>
            <a:rPr lang="en-US" sz="1800" kern="1200" dirty="0" err="1"/>
            <a:t>Tugas_Nim</a:t>
          </a:r>
          <a:endParaRPr lang="en-US" sz="1800" kern="1200" dirty="0"/>
        </a:p>
      </dsp:txBody>
      <dsp:txXfrm>
        <a:off x="4243387" y="1919287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5F892-5D92-4669-A8B9-71F7F8E325F0}">
      <dsp:nvSpPr>
        <dsp:cNvPr id="0" name=""/>
        <dsp:cNvSpPr/>
      </dsp:nvSpPr>
      <dsp:spPr>
        <a:xfrm>
          <a:off x="0" y="128437"/>
          <a:ext cx="10667998" cy="129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Mary Parker Follet</a:t>
          </a:r>
          <a:r>
            <a:rPr lang="en-US" sz="1700" kern="1200" dirty="0"/>
            <a:t>, </a:t>
          </a:r>
          <a:r>
            <a:rPr lang="en-US" sz="1700" b="0" kern="1200" dirty="0" err="1"/>
            <a:t>mendefinisikan</a:t>
          </a:r>
          <a:r>
            <a:rPr lang="en-US" sz="1700" b="0" kern="1200" dirty="0"/>
            <a:t> </a:t>
          </a:r>
          <a:r>
            <a:rPr lang="en-US" sz="1700" b="0" kern="1200" dirty="0" err="1"/>
            <a:t>manajemen</a:t>
          </a:r>
          <a:r>
            <a:rPr lang="en-US" sz="1700" b="0" kern="1200" dirty="0"/>
            <a:t> </a:t>
          </a:r>
          <a:r>
            <a:rPr lang="en-US" sz="1700" b="0" kern="1200" dirty="0" err="1"/>
            <a:t>sebagai</a:t>
          </a:r>
          <a:r>
            <a:rPr lang="en-US" sz="1700" b="0" kern="1200" dirty="0"/>
            <a:t> </a:t>
          </a:r>
          <a:r>
            <a:rPr lang="en-US" sz="1700" b="0" kern="1200" dirty="0" err="1"/>
            <a:t>seni</a:t>
          </a:r>
          <a:r>
            <a:rPr lang="en-US" sz="1700" b="0" kern="1200" dirty="0"/>
            <a:t> </a:t>
          </a:r>
          <a:r>
            <a:rPr lang="en-US" sz="1700" b="0" kern="1200" dirty="0" err="1"/>
            <a:t>menyelesaikan</a:t>
          </a:r>
          <a:r>
            <a:rPr lang="en-US" sz="1700" b="0" kern="1200" dirty="0"/>
            <a:t> </a:t>
          </a:r>
          <a:r>
            <a:rPr lang="en-US" sz="1700" b="0" kern="1200" dirty="0" err="1"/>
            <a:t>pekerjaan</a:t>
          </a:r>
          <a:r>
            <a:rPr lang="en-US" sz="1700" b="0" kern="1200" dirty="0"/>
            <a:t> </a:t>
          </a:r>
          <a:r>
            <a:rPr lang="en-US" sz="1700" b="0" kern="1200" dirty="0" err="1"/>
            <a:t>melalui</a:t>
          </a:r>
          <a:r>
            <a:rPr lang="en-US" sz="1700" b="0" kern="1200" dirty="0"/>
            <a:t> orang lain. </a:t>
          </a:r>
          <a:r>
            <a:rPr lang="en-US" sz="1700" b="0" kern="1200" dirty="0" err="1"/>
            <a:t>Definisi</a:t>
          </a:r>
          <a:r>
            <a:rPr lang="en-US" sz="1700" b="0" kern="1200" dirty="0"/>
            <a:t> </a:t>
          </a:r>
          <a:r>
            <a:rPr lang="en-US" sz="1700" b="0" kern="1200" dirty="0" err="1"/>
            <a:t>ini</a:t>
          </a:r>
          <a:r>
            <a:rPr lang="en-US" sz="1700" b="0" kern="1200" dirty="0"/>
            <a:t> </a:t>
          </a:r>
          <a:r>
            <a:rPr lang="en-US" sz="1700" b="0" kern="1200" dirty="0" err="1"/>
            <a:t>berarti</a:t>
          </a:r>
          <a:r>
            <a:rPr lang="en-US" sz="1700" b="0" kern="1200" dirty="0"/>
            <a:t> </a:t>
          </a:r>
          <a:r>
            <a:rPr lang="en-US" sz="1700" b="0" kern="1200" dirty="0" err="1"/>
            <a:t>bahwa</a:t>
          </a:r>
          <a:r>
            <a:rPr lang="en-US" sz="1700" b="0" kern="1200" dirty="0"/>
            <a:t> </a:t>
          </a:r>
          <a:r>
            <a:rPr lang="en-US" sz="1700" b="0" kern="1200" dirty="0" err="1"/>
            <a:t>seorang</a:t>
          </a:r>
          <a:r>
            <a:rPr lang="en-US" sz="1700" b="0" kern="1200" dirty="0"/>
            <a:t> </a:t>
          </a:r>
          <a:r>
            <a:rPr lang="en-US" sz="1700" b="0" kern="1200" dirty="0" err="1"/>
            <a:t>manajer</a:t>
          </a:r>
          <a:r>
            <a:rPr lang="en-US" sz="1700" b="0" kern="1200" dirty="0"/>
            <a:t> </a:t>
          </a:r>
          <a:r>
            <a:rPr lang="en-US" sz="1700" b="0" kern="1200" dirty="0" err="1"/>
            <a:t>bertugas</a:t>
          </a:r>
          <a:r>
            <a:rPr lang="en-US" sz="1700" b="0" kern="1200" dirty="0"/>
            <a:t> </a:t>
          </a:r>
          <a:r>
            <a:rPr lang="en-US" sz="1700" b="0" kern="1200" dirty="0" err="1"/>
            <a:t>mengatur</a:t>
          </a:r>
          <a:r>
            <a:rPr lang="en-US" sz="1700" b="0" kern="1200" dirty="0"/>
            <a:t> dan </a:t>
          </a:r>
          <a:r>
            <a:rPr lang="en-US" sz="1700" b="0" kern="1200" dirty="0" err="1"/>
            <a:t>mengarahkan</a:t>
          </a:r>
          <a:r>
            <a:rPr lang="en-US" sz="1700" b="0" kern="1200" dirty="0"/>
            <a:t> orang lain </a:t>
          </a:r>
          <a:r>
            <a:rPr lang="en-US" sz="1700" b="0" kern="1200" dirty="0" err="1"/>
            <a:t>untuk</a:t>
          </a:r>
          <a:r>
            <a:rPr lang="en-US" sz="1700" b="0" kern="1200" dirty="0"/>
            <a:t> </a:t>
          </a:r>
          <a:r>
            <a:rPr lang="en-US" sz="1700" b="0" kern="1200" dirty="0" err="1"/>
            <a:t>mencapai</a:t>
          </a:r>
          <a:r>
            <a:rPr lang="en-US" sz="1700" b="0" kern="1200" dirty="0"/>
            <a:t> </a:t>
          </a:r>
          <a:r>
            <a:rPr lang="en-US" sz="1700" b="0" kern="1200" dirty="0" err="1"/>
            <a:t>tujuan</a:t>
          </a:r>
          <a:r>
            <a:rPr lang="en-US" sz="1700" b="0" kern="1200" dirty="0"/>
            <a:t> </a:t>
          </a:r>
          <a:r>
            <a:rPr lang="en-US" sz="1700" b="0" kern="1200" dirty="0" err="1"/>
            <a:t>organisasi</a:t>
          </a:r>
          <a:r>
            <a:rPr lang="en-US" sz="1700" b="0" kern="1200" dirty="0"/>
            <a:t>.</a:t>
          </a:r>
          <a:endParaRPr lang="en-US" sz="1700" kern="1200" dirty="0"/>
        </a:p>
      </dsp:txBody>
      <dsp:txXfrm>
        <a:off x="63445" y="191882"/>
        <a:ext cx="10541108" cy="1172797"/>
      </dsp:txXfrm>
    </dsp:sp>
    <dsp:sp modelId="{B90012E6-004A-4524-96F3-404B25803689}">
      <dsp:nvSpPr>
        <dsp:cNvPr id="0" name=""/>
        <dsp:cNvSpPr/>
      </dsp:nvSpPr>
      <dsp:spPr>
        <a:xfrm>
          <a:off x="0" y="1477084"/>
          <a:ext cx="10667998" cy="129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Ricky W. Griffin</a:t>
          </a:r>
          <a:r>
            <a:rPr lang="es-ES" sz="1700" kern="1200"/>
            <a:t> </a:t>
          </a:r>
          <a:r>
            <a:rPr lang="es-ES" sz="1700" b="0" kern="1200"/>
            <a:t>mendefinisikan manajemen sebagai sebuah proses  perencanaan,  pengorganisasian, pengkoordinasian, dan pengontrolan sumber daya untuk mencapai sasaran (goals) secara efektif dan efesien. </a:t>
          </a:r>
          <a:r>
            <a:rPr lang="en-US" sz="1700" b="0" i="1" kern="1200"/>
            <a:t>Efektif</a:t>
          </a:r>
          <a:r>
            <a:rPr lang="en-US" sz="1700" b="0" kern="1200"/>
            <a:t> berarti bahwa tujuan dapat dicapai sesuai dengan  perencanaan, sementara </a:t>
          </a:r>
          <a:r>
            <a:rPr lang="en-US" sz="1700" b="0" i="1" kern="1200"/>
            <a:t>efisien</a:t>
          </a:r>
          <a:r>
            <a:rPr lang="en-US" sz="1700" b="0" kern="1200"/>
            <a:t> berarti bahwa tugas yang ada dilaksanakan secara benar, terorganisir, dan sesuai dengan jadwal.</a:t>
          </a:r>
          <a:endParaRPr lang="en-US" sz="1700" kern="1200"/>
        </a:p>
      </dsp:txBody>
      <dsp:txXfrm>
        <a:off x="63445" y="1540529"/>
        <a:ext cx="10541108" cy="1172797"/>
      </dsp:txXfrm>
    </dsp:sp>
    <dsp:sp modelId="{770EFF63-BA08-48E4-9FD7-BA1EB040BC11}">
      <dsp:nvSpPr>
        <dsp:cNvPr id="0" name=""/>
        <dsp:cNvSpPr/>
      </dsp:nvSpPr>
      <dsp:spPr>
        <a:xfrm>
          <a:off x="0" y="2825731"/>
          <a:ext cx="10667998" cy="129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George R. Terry</a:t>
          </a:r>
          <a:r>
            <a:rPr lang="en-US" sz="1700" kern="1200"/>
            <a:t>, </a:t>
          </a:r>
          <a:r>
            <a:rPr lang="en-US" sz="1700" b="0" kern="1200"/>
            <a:t>mengatakan bahwa manajemen merupakan proses yang khas yang terdiri dari tindakan-tindakan : perencanaan,  pengorganisasian, menggerkan dan pengawasan yang dialkukan untuk menentukan serta mencapai sasaran-sasaran yang telah ditetapkan melalui pemanfaatan sumber daya manusia  serta sumber-sumber lain</a:t>
          </a:r>
          <a:endParaRPr lang="en-US" sz="1700" kern="1200"/>
        </a:p>
      </dsp:txBody>
      <dsp:txXfrm>
        <a:off x="63445" y="2889176"/>
        <a:ext cx="10541108" cy="1172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1DCE6-6D1C-473D-BBE9-177393CE1E4C}">
      <dsp:nvSpPr>
        <dsp:cNvPr id="0" name=""/>
        <dsp:cNvSpPr/>
      </dsp:nvSpPr>
      <dsp:spPr>
        <a:xfrm>
          <a:off x="3" y="0"/>
          <a:ext cx="8127992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Seluruh</a:t>
          </a:r>
          <a:r>
            <a:rPr lang="en-US" sz="2000" kern="1200" dirty="0"/>
            <a:t> </a:t>
          </a:r>
          <a:r>
            <a:rPr lang="en-US" sz="2000" kern="1200" dirty="0" err="1"/>
            <a:t>Kegiatan</a:t>
          </a:r>
          <a:r>
            <a:rPr lang="en-US" sz="2000" kern="1200" dirty="0"/>
            <a:t> </a:t>
          </a:r>
          <a:r>
            <a:rPr lang="en-US" sz="2000" kern="1200" dirty="0" err="1"/>
            <a:t>Melalui</a:t>
          </a:r>
          <a:r>
            <a:rPr lang="en-US" sz="2000" kern="1200" dirty="0"/>
            <a:t> </a:t>
          </a:r>
          <a:r>
            <a:rPr lang="en-US" sz="2000" kern="1200" dirty="0" err="1"/>
            <a:t>Fungsi-Fungsi</a:t>
          </a:r>
          <a:r>
            <a:rPr lang="en-US" sz="2000" kern="1200" dirty="0"/>
            <a:t> MSDM </a:t>
          </a:r>
          <a:r>
            <a:rPr lang="en-US" sz="2000" kern="1200" dirty="0" err="1"/>
            <a:t>Diarahkan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Mewujudkan</a:t>
          </a:r>
          <a:r>
            <a:rPr lang="en-US" sz="2000" kern="1200" dirty="0"/>
            <a:t> </a:t>
          </a:r>
          <a:r>
            <a:rPr lang="en-US" sz="2000" kern="1200" dirty="0" err="1"/>
            <a:t>Sasaran</a:t>
          </a:r>
          <a:r>
            <a:rPr lang="en-US" sz="2000" kern="1200" dirty="0"/>
            <a:t> </a:t>
          </a:r>
          <a:r>
            <a:rPr lang="en-US" sz="2000" kern="1200" dirty="0" err="1"/>
            <a:t>Pokok</a:t>
          </a:r>
          <a:r>
            <a:rPr lang="en-US" sz="2000" kern="1200" dirty="0"/>
            <a:t> MSDM</a:t>
          </a:r>
        </a:p>
      </dsp:txBody>
      <dsp:txXfrm>
        <a:off x="39680" y="39677"/>
        <a:ext cx="8048638" cy="1275312"/>
      </dsp:txXfrm>
    </dsp:sp>
    <dsp:sp modelId="{AAAEF902-B7D7-45B6-BDA6-B7AA6C50F63F}">
      <dsp:nvSpPr>
        <dsp:cNvPr id="0" name=""/>
        <dsp:cNvSpPr/>
      </dsp:nvSpPr>
      <dsp:spPr>
        <a:xfrm rot="5400000">
          <a:off x="380999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881119" y="1439333"/>
        <a:ext cx="365760" cy="355600"/>
      </dsp:txXfrm>
    </dsp:sp>
    <dsp:sp modelId="{7239E84A-32EB-4165-9882-0DEE02790F0F}">
      <dsp:nvSpPr>
        <dsp:cNvPr id="0" name=""/>
        <dsp:cNvSpPr/>
      </dsp:nvSpPr>
      <dsp:spPr>
        <a:xfrm>
          <a:off x="49844" y="2032000"/>
          <a:ext cx="802831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Mendayagunakan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optimal SDM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suatu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  <a:r>
            <a:rPr lang="en-US" sz="1900" kern="1200" dirty="0" err="1"/>
            <a:t>melalui</a:t>
          </a:r>
          <a:r>
            <a:rPr lang="en-US" sz="1900" kern="1200" dirty="0"/>
            <a:t> </a:t>
          </a:r>
          <a:r>
            <a:rPr lang="en-US" sz="1900" kern="1200" dirty="0" err="1"/>
            <a:t>terciptanya</a:t>
          </a:r>
          <a:r>
            <a:rPr lang="en-US" sz="1900" kern="1200" dirty="0"/>
            <a:t> </a:t>
          </a:r>
          <a:r>
            <a:rPr lang="en-US" sz="1900" kern="1200" dirty="0" err="1"/>
            <a:t>suatu</a:t>
          </a:r>
          <a:r>
            <a:rPr lang="en-US" sz="1900" kern="1200" dirty="0"/>
            <a:t> </a:t>
          </a:r>
          <a:r>
            <a:rPr lang="en-US" sz="1900" kern="1200" dirty="0" err="1"/>
            <a:t>kondisi</a:t>
          </a:r>
          <a:r>
            <a:rPr lang="en-US" sz="1900" kern="1200" dirty="0"/>
            <a:t> </a:t>
          </a:r>
          <a:r>
            <a:rPr lang="en-US" sz="1900" kern="1200" dirty="0" err="1"/>
            <a:t>ketenagakerjaan</a:t>
          </a:r>
          <a:r>
            <a:rPr lang="en-US" sz="1900" kern="1200" dirty="0"/>
            <a:t> yang </a:t>
          </a:r>
          <a:r>
            <a:rPr lang="en-US" sz="1900" kern="1200" dirty="0" err="1"/>
            <a:t>memenuhi</a:t>
          </a:r>
          <a:r>
            <a:rPr lang="en-US" sz="1900" kern="1200" dirty="0"/>
            <a:t> </a:t>
          </a:r>
          <a:r>
            <a:rPr lang="en-US" sz="1900" kern="1200" dirty="0" err="1"/>
            <a:t>semboyan</a:t>
          </a:r>
          <a:r>
            <a:rPr lang="en-US" sz="1900" kern="1200" dirty="0"/>
            <a:t> 3 </a:t>
          </a:r>
          <a:r>
            <a:rPr lang="en-US" sz="1900" kern="1200" dirty="0" err="1"/>
            <a:t>tepat</a:t>
          </a:r>
          <a:endParaRPr lang="en-US" sz="1900" kern="1200" dirty="0"/>
        </a:p>
      </dsp:txBody>
      <dsp:txXfrm>
        <a:off x="89521" y="2071677"/>
        <a:ext cx="7948956" cy="1275312"/>
      </dsp:txXfrm>
    </dsp:sp>
    <dsp:sp modelId="{F0CDEFAB-31C3-4F41-A844-42DDF7BD5B46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881119" y="3471333"/>
        <a:ext cx="365760" cy="355600"/>
      </dsp:txXfrm>
    </dsp:sp>
    <dsp:sp modelId="{239FEAB3-CC3B-4DE0-A223-4388246CD26A}">
      <dsp:nvSpPr>
        <dsp:cNvPr id="0" name=""/>
        <dsp:cNvSpPr/>
      </dsp:nvSpPr>
      <dsp:spPr>
        <a:xfrm>
          <a:off x="3" y="4064000"/>
          <a:ext cx="8127992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Tepat</a:t>
          </a:r>
          <a:r>
            <a:rPr lang="en-US" sz="1900" kern="1200" dirty="0"/>
            <a:t> Orang, </a:t>
          </a:r>
          <a:r>
            <a:rPr lang="en-US" sz="1900" kern="1200" dirty="0" err="1"/>
            <a:t>Tepat</a:t>
          </a:r>
          <a:r>
            <a:rPr lang="en-US" sz="1900" kern="1200" dirty="0"/>
            <a:t> </a:t>
          </a:r>
          <a:r>
            <a:rPr lang="en-US" sz="1900" kern="1200" dirty="0" err="1"/>
            <a:t>Jabatan</a:t>
          </a:r>
          <a:r>
            <a:rPr lang="en-US" sz="1900" kern="1200" dirty="0"/>
            <a:t> dan </a:t>
          </a:r>
          <a:r>
            <a:rPr lang="en-US" sz="1900" kern="1200" dirty="0" err="1"/>
            <a:t>Tepat</a:t>
          </a:r>
          <a:r>
            <a:rPr lang="en-US" sz="1900" kern="1200" dirty="0"/>
            <a:t> Waktu</a:t>
          </a:r>
        </a:p>
      </dsp:txBody>
      <dsp:txXfrm>
        <a:off x="39680" y="4103677"/>
        <a:ext cx="8048638" cy="127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8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E02B-621D-9F3D-D854-D5C29CFE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06-Mar-19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40BD-84D5-2E1D-7BC6-E89B2C28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1E4CD-C59A-A140-7DBA-0FC00DFB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9BE940A-4487-4810-A9A9-2A5D2CC1E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57613"/>
      </p:ext>
    </p:extLst>
  </p:cSld>
  <p:clrMapOvr>
    <a:masterClrMapping/>
  </p:clrMapOvr>
  <p:transition>
    <p:newsflash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uts.ac.id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011" y="1426031"/>
            <a:ext cx="6220101" cy="3095189"/>
          </a:xfrm>
        </p:spPr>
        <p:txBody>
          <a:bodyPr anchor="ctr">
            <a:noAutofit/>
          </a:bodyPr>
          <a:lstStyle/>
          <a:p>
            <a:r>
              <a:rPr lang="en-US" altLang="en-US" dirty="0" err="1"/>
              <a:t>Konsep</a:t>
            </a:r>
            <a:r>
              <a:rPr lang="en-US" altLang="en-US" dirty="0"/>
              <a:t> Dasar </a:t>
            </a:r>
            <a:r>
              <a:rPr lang="en-US" altLang="en-US" dirty="0" err="1"/>
              <a:t>Manajemen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</a:t>
            </a:r>
            <a:r>
              <a:rPr lang="en-US" altLang="en-US" dirty="0" err="1"/>
              <a:t>daya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dan </a:t>
            </a:r>
            <a:r>
              <a:rPr lang="en-US" altLang="en-US" dirty="0" err="1"/>
              <a:t>Manajemen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3D38C-9524-9B04-5288-95F4246F3F49}"/>
              </a:ext>
            </a:extLst>
          </p:cNvPr>
          <p:cNvSpPr txBox="1"/>
          <p:nvPr/>
        </p:nvSpPr>
        <p:spPr>
          <a:xfrm>
            <a:off x="5442011" y="4842117"/>
            <a:ext cx="6220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Dosen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Pengampu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Silvia Firda Utami, ST., 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M.Sc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Dosen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Universitas 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Teknologi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Sumbawa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Nurul Huda, M.M (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Dosen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Sekolah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Tinggi </a:t>
            </a:r>
            <a:r>
              <a:rPr lang="en-US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Ilmu</a:t>
            </a: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</a:rPr>
              <a:t> Ekonomi Bima)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6014D-EF10-C6DC-0FAB-5D6A219A3F51}"/>
              </a:ext>
            </a:extLst>
          </p:cNvPr>
          <p:cNvSpPr txBox="1"/>
          <p:nvPr/>
        </p:nvSpPr>
        <p:spPr>
          <a:xfrm>
            <a:off x="4476378" y="6503923"/>
            <a:ext cx="748073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1100" b="1" dirty="0">
                <a:solidFill>
                  <a:schemeClr val="bg1"/>
                </a:solidFill>
              </a:rPr>
              <a:t>Direktorat Pembelajaran dan Kemahasiswaan, Direktorat Jenderal Pendidikan Tinggi, Riset, dan Teknologi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C1001-F5F7-028B-4D59-72619426B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12848" y="126097"/>
            <a:ext cx="668978" cy="866308"/>
          </a:xfrm>
          <a:prstGeom prst="rect">
            <a:avLst/>
          </a:prstGeom>
        </p:spPr>
      </p:pic>
      <p:pic>
        <p:nvPicPr>
          <p:cNvPr id="5" name="Picture 12" descr="Simbelmawa – Diktiristek Kemdikbud">
            <a:extLst>
              <a:ext uri="{FF2B5EF4-FFF2-40B4-BE49-F238E27FC236}">
                <a16:creationId xmlns:a16="http://schemas.microsoft.com/office/drawing/2014/main" id="{3FF5CF1E-DD6C-3E36-4C18-78D024A8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24" y="123515"/>
            <a:ext cx="1271730" cy="51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36ED6-89F0-0ECC-02AF-56877E381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96" y="0"/>
            <a:ext cx="750910" cy="75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1BB7A-4EE8-5099-3B6C-772E37BA0F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777" y="139609"/>
            <a:ext cx="1171145" cy="623635"/>
          </a:xfrm>
          <a:prstGeom prst="rect">
            <a:avLst/>
          </a:prstGeom>
        </p:spPr>
      </p:pic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48331873-2B77-D90D-DF8B-B4C4460BB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4163" y="145614"/>
            <a:ext cx="703312" cy="6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3F4F-72A6-11BC-77D5-6B4544DF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rmAutofit/>
          </a:bodyPr>
          <a:lstStyle/>
          <a:p>
            <a:r>
              <a:rPr lang="en-US" altLang="en-US" sz="3400" b="1"/>
              <a:t>MANAJEMEN SEBAGAI SENI, ILMU, DAN PROFESI</a:t>
            </a:r>
            <a:endParaRPr lang="en-US" sz="3400"/>
          </a:p>
        </p:txBody>
      </p:sp>
      <p:sp>
        <p:nvSpPr>
          <p:cNvPr id="10" name="Table Placeholder 3">
            <a:extLst>
              <a:ext uri="{FF2B5EF4-FFF2-40B4-BE49-F238E27FC236}">
                <a16:creationId xmlns:a16="http://schemas.microsoft.com/office/drawing/2014/main" id="{A62BC908-E29C-1215-2253-010BFA2FB79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1570008"/>
            <a:ext cx="10888279" cy="385543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seni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kekuasaan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kreaktif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ditambah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skill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gagasan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kosmos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selain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fenomena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manajerial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profesi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profesi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manajemen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salah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terspesialisasi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E9CB-7772-E329-C8E4-C38B8834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TUJUAN MANAJEMEN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CD22A56-43A6-28B3-5B3A-EDC70EB4BAB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1690777"/>
            <a:ext cx="10667999" cy="3734661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keseimbangan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diantara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tujuan-tujuan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saling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bertentangan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efektivitas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6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E9CB-7772-E329-C8E4-C38B8834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MANAJEMEN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CD22A56-43A6-28B3-5B3A-EDC70EB4BAB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1690777"/>
            <a:ext cx="10667999" cy="41751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Gullick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Planning, Organizing, Staffing, Directing, Coordinating, Reporting,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Budgetting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George Terry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Planning, Organizing, Actuating, Controlling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Koonzt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O’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Donnel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Planning, Organizing, Staffing, Directing, Controlling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H. Fayol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Planning, Organizing, Commanding, Coordinating, Controlling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E9CB-7772-E329-C8E4-C38B8834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MANAJEMEN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CD22A56-43A6-28B3-5B3A-EDC70EB4BAB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1690777"/>
            <a:ext cx="10667999" cy="41751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menyusun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strategi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mengkaji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mengevaluasi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memutuskan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berpengaruh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kedepannya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218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5FF-7492-CA42-1AC5-C125D5E6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FUNGSI MANAJEMEN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D829E-8BFD-2F97-B239-83BBABE0CC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3"/>
            <a:ext cx="10667999" cy="931076"/>
          </a:xfrm>
        </p:spPr>
        <p:txBody>
          <a:bodyPr/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SMART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pedoman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sasaran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target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planning. SMART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98896AA-EB8B-CBD6-8DA9-18282793A0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2208361"/>
            <a:ext cx="10667999" cy="3433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 – Specific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–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Significant, Stretching, Simple</a:t>
            </a:r>
          </a:p>
          <a:p>
            <a:pPr indent="19050">
              <a:buFont typeface="Arial" charset="0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menetapkan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harapan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keinginan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terlibat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dijalankan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atribut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(target)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spesifik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menjawab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pertanyaan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“5W”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 – Measurable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–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Meaningful, Motivational, Manageable</a:t>
            </a:r>
          </a:p>
          <a:p>
            <a:pPr>
              <a:buFont typeface="Arial" charset="0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Menekankan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pentingnya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kriteria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mengukur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kemajuan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mencapai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5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25FF-7492-CA42-1AC5-C125D5E6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81" y="336402"/>
            <a:ext cx="10591800" cy="646332"/>
          </a:xfrm>
        </p:spPr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FUNGSI MANAJEMEN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98896AA-EB8B-CBD6-8DA9-18282793A0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62000" y="1915064"/>
            <a:ext cx="10667999" cy="33643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 – Timely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– 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Time framed, Timed, Time-based,  Time-bound, Time-Specific, Timetabled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menekankan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pentingnya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menepatkan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target.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deadline 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target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703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5A6A-B497-23C0-A78E-C7CD12CA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FUNGSI MANAJEMEN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8213-7B34-0EAF-775E-A10DFDA7F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3"/>
            <a:ext cx="10667999" cy="430744"/>
          </a:xfrm>
        </p:spPr>
        <p:txBody>
          <a:bodyPr/>
          <a:lstStyle/>
          <a:p>
            <a:r>
              <a:rPr lang="en-US" sz="3600" b="1" dirty="0"/>
              <a:t>1. </a:t>
            </a:r>
            <a:r>
              <a:rPr lang="en-US" sz="3600" b="1" i="1" dirty="0"/>
              <a:t>Planning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77FB8BF-3416-D55B-80B2-C807F008950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199" y="2087594"/>
            <a:ext cx="10591800" cy="3830127"/>
          </a:xfrm>
        </p:spPr>
        <p:txBody>
          <a:bodyPr/>
          <a:lstStyle/>
          <a:p>
            <a:pPr algn="l"/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Perhitungan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jelaskan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rangka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(objective)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bilamana</a:t>
            </a:r>
            <a:r>
              <a:rPr lang="en-U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tata cara yang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s-ES" sz="3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584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9C1E-FDF4-7D44-C1C3-19EEB65A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FUNGSI MANAJEMEN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A7CB-C33C-1E67-456F-219B032B3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646333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Organizing</a:t>
            </a:r>
          </a:p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F0666C8-A11D-813A-BE3A-D2794B6950B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2078895"/>
            <a:ext cx="10667999" cy="3346543"/>
          </a:xfrm>
        </p:spPr>
        <p:txBody>
          <a:bodyPr/>
          <a:lstStyle/>
          <a:p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Organizing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rencana-rencana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diputuskan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pengorganisasian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mengelompokkan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orang,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dijadikan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kesatuan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digerakkan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direncanakan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4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9C1E-FDF4-7D44-C1C3-19EEB65A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80" y="463064"/>
            <a:ext cx="10591800" cy="646332"/>
          </a:xfrm>
        </p:spPr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FUNGSI MANAJEMEN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A7CB-C33C-1E67-456F-219B032B3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480" y="1254303"/>
            <a:ext cx="10667999" cy="6463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Actuating</a:t>
            </a:r>
          </a:p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F0666C8-A11D-813A-BE3A-D2794B6950B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1725283"/>
            <a:ext cx="10667999" cy="513271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penggabungan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sv-SE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yang berhubungan erat satu sama lainnya, sehingga actuating dijalankan setelah adanya 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planning dan organizing.</a:t>
            </a:r>
          </a:p>
          <a:p>
            <a:pPr algn="l">
              <a:lnSpc>
                <a:spcPct val="100000"/>
              </a:lnSpc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Lima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subfungsi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actuating :</a:t>
            </a:r>
          </a:p>
          <a:p>
            <a:pPr algn="l">
              <a:lnSpc>
                <a:spcPct val="100000"/>
              </a:lnSpc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1. Communicating (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Leading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(leadership)</a:t>
            </a:r>
          </a:p>
          <a:p>
            <a:pPr algn="l">
              <a:lnSpc>
                <a:spcPct val="100000"/>
              </a:lnSpc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Directing (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pengarahan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4. Motivating (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memotivasi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5. Facilitating (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sarana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4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9C1E-FDF4-7D44-C1C3-19EEB65A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80" y="463064"/>
            <a:ext cx="10591800" cy="646332"/>
          </a:xfrm>
        </p:spPr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FUNGSI MANAJEMEN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A7CB-C33C-1E67-456F-219B032B3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480" y="1254303"/>
            <a:ext cx="10667999" cy="646333"/>
          </a:xfrm>
        </p:spPr>
        <p:txBody>
          <a:bodyPr/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4. Controlling</a:t>
            </a:r>
          </a:p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2F0666C8-A11D-813A-BE3A-D2794B6950B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57381" y="1725283"/>
            <a:ext cx="10667999" cy="370015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Proses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direncanakan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diorganisasikan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diimplementasikan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target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diharapkan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sekalipun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dunia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dihadapi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9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340929" cy="3276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dan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Tantangan-tantangan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di Era </a:t>
            </a:r>
            <a:r>
              <a:rPr lang="en-US" dirty="0" err="1"/>
              <a:t>globalisasi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472EE-5B0A-2A27-2E0A-F492D42C398D}"/>
              </a:ext>
            </a:extLst>
          </p:cNvPr>
          <p:cNvSpPr txBox="1"/>
          <p:nvPr/>
        </p:nvSpPr>
        <p:spPr>
          <a:xfrm>
            <a:off x="0" y="6596390"/>
            <a:ext cx="748073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1100" b="1" dirty="0">
                <a:solidFill>
                  <a:schemeClr val="bg1"/>
                </a:solidFill>
              </a:rPr>
              <a:t>Direktorat Pembelajaran dan Kemahasiswaan, Direktorat Jenderal Pendidikan Tinggi, Riset, dan Teknologi</a:t>
            </a: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Manusia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Daya </a:t>
            </a:r>
            <a:r>
              <a:rPr lang="en-US" dirty="0" err="1">
                <a:solidFill>
                  <a:schemeClr val="bg1"/>
                </a:solidFill>
              </a:rPr>
              <a:t>Organisasi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4" descr="unsur-unsur manajemen">
            <a:extLst>
              <a:ext uri="{FF2B5EF4-FFF2-40B4-BE49-F238E27FC236}">
                <a16:creationId xmlns:a16="http://schemas.microsoft.com/office/drawing/2014/main" id="{296EC672-0934-6A90-6809-57DB32815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19765" r="18544" b="6762"/>
          <a:stretch/>
        </p:blipFill>
        <p:spPr bwMode="auto">
          <a:xfrm>
            <a:off x="762000" y="1879181"/>
            <a:ext cx="4899117" cy="3580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enali Organisasi-mu, Banyak Orang Tahu Organisasi Tetapi Tidak Paham  Berorganisasi – Bidiknews-Indonesia.com">
            <a:extLst>
              <a:ext uri="{FF2B5EF4-FFF2-40B4-BE49-F238E27FC236}">
                <a16:creationId xmlns:a16="http://schemas.microsoft.com/office/drawing/2014/main" id="{0A4D7CBD-6009-99E9-3D1B-AF7EF25E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06" y="1562510"/>
            <a:ext cx="3553060" cy="1866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05CD3F0-51DC-D48F-2327-FE99247DC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9587" r="5695" b="7530"/>
          <a:stretch/>
        </p:blipFill>
        <p:spPr bwMode="auto">
          <a:xfrm>
            <a:off x="6238806" y="3786186"/>
            <a:ext cx="3560802" cy="217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A4CD-D988-7D6F-BC64-4D9A42F6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5D2F3E3-B371-DAF9-6A51-DDFFB7848590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362297"/>
            <a:ext cx="10667998" cy="4350490"/>
          </a:xfrm>
        </p:spPr>
        <p:txBody>
          <a:bodyPr/>
          <a:lstStyle/>
          <a:p>
            <a:pPr algn="l"/>
            <a:r>
              <a:rPr lang="sv-SE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Manajemen dalam industri ada 5 :</a:t>
            </a:r>
          </a:p>
          <a:p>
            <a:pPr algn="l"/>
            <a:r>
              <a:rPr lang="en-US" sz="3200" b="0" i="0" u="none" strike="noStrike" baseline="0" dirty="0">
                <a:latin typeface="ArialMT"/>
              </a:rPr>
              <a:t>•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endParaRPr lang="en-US" sz="32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latin typeface="ArialMT"/>
              </a:rPr>
              <a:t>•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Pemasaran</a:t>
            </a:r>
            <a:endParaRPr lang="en-US" sz="32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latin typeface="ArialMT"/>
              </a:rPr>
              <a:t>•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Keuangan</a:t>
            </a:r>
            <a:endParaRPr lang="en-US" sz="32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200" b="0" i="0" u="none" strike="noStrike" baseline="0" dirty="0">
                <a:latin typeface="ArialMT"/>
              </a:rPr>
              <a:t>•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Personalia (SDM)</a:t>
            </a:r>
          </a:p>
          <a:p>
            <a:pPr algn="l"/>
            <a:r>
              <a:rPr lang="en-US" sz="3200" b="0" i="0" u="none" strike="noStrike" baseline="0" dirty="0">
                <a:latin typeface="ArialMT"/>
              </a:rPr>
              <a:t>•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Pemeliharaan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6412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A4CD-D988-7D6F-BC64-4D9A42F6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83455"/>
            <a:ext cx="10591800" cy="64633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5D2F3E3-B371-DAF9-6A51-DDFFB7848590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362297"/>
            <a:ext cx="10667998" cy="4350490"/>
          </a:xfrm>
        </p:spPr>
        <p:txBody>
          <a:bodyPr/>
          <a:lstStyle/>
          <a:p>
            <a:pPr algn="l"/>
            <a:r>
              <a:rPr lang="en-US" sz="2000" b="1" i="1" u="none" strike="noStrike" baseline="0" dirty="0">
                <a:latin typeface="Calibri-BoldItalic"/>
              </a:rPr>
              <a:t>1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Forecasting (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ramalan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meramalkan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memproyeksikan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2. Planning (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serangkain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yang di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harapkan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3. Organizing (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Pengelompokan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fungsinya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4. Staffing / Assembling Resources (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personalia)</a:t>
            </a:r>
          </a:p>
          <a:p>
            <a:pPr algn="l"/>
            <a:r>
              <a:rPr lang="sv-SE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Penyusunan personalia sejak dari penariakan tenaga kerja baru, latihan dan pengembangan</a:t>
            </a: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agar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petugas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3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A4CD-D988-7D6F-BC64-4D9A42F6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498881"/>
            <a:ext cx="10591800" cy="64633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5D2F3E3-B371-DAF9-6A51-DDFFB7848590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362297"/>
            <a:ext cx="10667998" cy="4415048"/>
          </a:xfrm>
        </p:spPr>
        <p:txBody>
          <a:bodyPr/>
          <a:lstStyle/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5. Directing / commanding (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pengarahan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komando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Usaha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bimbinaga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saran-saran dan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perintah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masingmasing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bawahan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delegasi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tetapakan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6. Leading :</a:t>
            </a: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meminta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orang lain agar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sesuia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tetapakan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7. Coordinating (</a:t>
            </a:r>
            <a:r>
              <a:rPr lang="en-US" sz="2000" b="1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koordinasi</a:t>
            </a:r>
            <a:r>
              <a:rPr lang="en-US" sz="2000" b="1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Menyelaraskan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kekacauan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seling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lempar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endParaRPr lang="en-US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jawab dengan jalan menghubungkan, memadukan dan menyelaraskan pekerjaan bawahan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0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A4CD-D988-7D6F-BC64-4D9A42F6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5D2F3E3-B371-DAF9-6A51-DDFFB7848590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620981"/>
            <a:ext cx="10667998" cy="4091805"/>
          </a:xfrm>
        </p:spPr>
        <p:txBody>
          <a:bodyPr/>
          <a:lstStyle/>
          <a:p>
            <a:pPr algn="l"/>
            <a:r>
              <a:rPr lang="en-US" sz="2400" b="1" i="1" u="none" strike="noStrike" baseline="0" dirty="0">
                <a:latin typeface="Calibri-BoldItalic"/>
              </a:rPr>
              <a:t>8. Motivating (</a:t>
            </a:r>
            <a:r>
              <a:rPr lang="en-US" sz="2400" b="1" i="1" u="none" strike="noStrike" baseline="0" dirty="0" err="1">
                <a:latin typeface="Calibri-BoldItalic"/>
              </a:rPr>
              <a:t>motivasi</a:t>
            </a:r>
            <a:r>
              <a:rPr lang="en-US" sz="2400" b="1" i="1" u="none" strike="noStrike" baseline="0" dirty="0">
                <a:latin typeface="Calibri-BoldItalic"/>
              </a:rPr>
              <a:t>)</a:t>
            </a:r>
          </a:p>
          <a:p>
            <a:pPr algn="l"/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semangat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inspirasi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dorongan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bawahan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agar</a:t>
            </a:r>
          </a:p>
          <a:p>
            <a:pPr algn="l"/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menegerjakan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ditetapkan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sukarela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b="1" i="1" u="none" strike="noStrike" baseline="0" dirty="0">
                <a:latin typeface="Calibri-BoldItalic"/>
              </a:rPr>
              <a:t>9. Controlling (</a:t>
            </a:r>
            <a:r>
              <a:rPr lang="en-US" sz="2400" b="1" i="1" u="none" strike="noStrike" baseline="0" dirty="0" err="1">
                <a:latin typeface="Calibri-BoldItalic"/>
              </a:rPr>
              <a:t>pengawasan</a:t>
            </a:r>
            <a:r>
              <a:rPr lang="en-US" sz="2400" b="1" i="1" u="none" strike="noStrike" baseline="0" dirty="0">
                <a:latin typeface="Calibri-BoldItalic"/>
              </a:rPr>
              <a:t>)</a:t>
            </a:r>
          </a:p>
          <a:p>
            <a:pPr algn="l"/>
            <a:r>
              <a:rPr lang="es-E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Penemuan</a:t>
            </a:r>
            <a:r>
              <a:rPr lang="es-E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s-E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lang="es-E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cara dan </a:t>
            </a:r>
            <a:r>
              <a:rPr lang="es-E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s-E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s-E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menjamin</a:t>
            </a:r>
            <a:endParaRPr lang="es-ES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rencana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dilaksanakan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b="1" i="1" u="none" strike="noStrike" baseline="0" dirty="0">
                <a:latin typeface="Calibri-BoldItalic"/>
              </a:rPr>
              <a:t>10. Reporting (</a:t>
            </a:r>
            <a:r>
              <a:rPr lang="en-US" sz="2400" b="1" i="1" u="none" strike="noStrike" baseline="0" dirty="0" err="1">
                <a:latin typeface="Calibri-BoldItalic"/>
              </a:rPr>
              <a:t>pelaporan</a:t>
            </a:r>
            <a:r>
              <a:rPr lang="en-US" sz="2400" b="1" i="1" u="none" strike="noStrike" baseline="0" dirty="0">
                <a:latin typeface="Calibri-BoldItalic"/>
              </a:rPr>
              <a:t>)</a:t>
            </a:r>
          </a:p>
          <a:p>
            <a:pPr algn="l"/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Penyampaian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tertulis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lisan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692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9BD2-A695-5AB5-5BCB-99BAFBD0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15964"/>
            <a:ext cx="10591800" cy="780327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</a:rPr>
              <a:t>Pengertian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Manajemen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Sumber</a:t>
            </a:r>
            <a:r>
              <a:rPr lang="en-US" sz="3600" dirty="0">
                <a:solidFill>
                  <a:schemeClr val="bg1"/>
                </a:solidFill>
              </a:rPr>
              <a:t> Daya </a:t>
            </a:r>
            <a:r>
              <a:rPr lang="en-US" sz="3600" dirty="0" err="1">
                <a:solidFill>
                  <a:schemeClr val="bg1"/>
                </a:solidFill>
              </a:rPr>
              <a:t>Manusia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1D76841A-54EB-CDCB-F0AE-DBB81F8D4B26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717964"/>
            <a:ext cx="10667998" cy="3994823"/>
          </a:xfrm>
        </p:spPr>
        <p:txBody>
          <a:bodyPr/>
          <a:lstStyle/>
          <a:p>
            <a:pPr eaLnBrk="1" hangingPunct="1"/>
            <a:r>
              <a:rPr lang="en-US" altLang="id-ID" sz="2800" dirty="0" err="1">
                <a:latin typeface="Maiandra GD" pitchFamily="34" charset="0"/>
              </a:rPr>
              <a:t>Dalam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usaha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pencapaian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tujuan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perusahaan</a:t>
            </a:r>
            <a:r>
              <a:rPr lang="en-US" altLang="id-ID" sz="2800" dirty="0">
                <a:latin typeface="Maiandra GD" pitchFamily="34" charset="0"/>
              </a:rPr>
              <a:t>, </a:t>
            </a:r>
            <a:r>
              <a:rPr lang="en-US" altLang="id-ID" sz="2800" dirty="0" err="1">
                <a:latin typeface="Maiandra GD" pitchFamily="34" charset="0"/>
              </a:rPr>
              <a:t>permasalahan</a:t>
            </a:r>
            <a:r>
              <a:rPr lang="en-US" altLang="id-ID" sz="2800" dirty="0">
                <a:latin typeface="Maiandra GD" pitchFamily="34" charset="0"/>
              </a:rPr>
              <a:t> yang </a:t>
            </a:r>
            <a:r>
              <a:rPr lang="en-US" altLang="id-ID" sz="2800" dirty="0" err="1">
                <a:latin typeface="Maiandra GD" pitchFamily="34" charset="0"/>
              </a:rPr>
              <a:t>dihadapi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manajemen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bukan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hanya</a:t>
            </a:r>
            <a:r>
              <a:rPr lang="en-US" altLang="id-ID" sz="2800" dirty="0">
                <a:latin typeface="Maiandra GD" pitchFamily="34" charset="0"/>
              </a:rPr>
              <a:t> pada </a:t>
            </a:r>
            <a:r>
              <a:rPr lang="en-US" altLang="id-ID" sz="2800" dirty="0" err="1">
                <a:latin typeface="Maiandra GD" pitchFamily="34" charset="0"/>
              </a:rPr>
              <a:t>bahan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mentah</a:t>
            </a:r>
            <a:r>
              <a:rPr lang="en-US" altLang="id-ID" sz="2800" dirty="0">
                <a:latin typeface="Maiandra GD" pitchFamily="34" charset="0"/>
              </a:rPr>
              <a:t>, </a:t>
            </a:r>
            <a:r>
              <a:rPr lang="en-US" altLang="id-ID" sz="2800" dirty="0" err="1">
                <a:latin typeface="Maiandra GD" pitchFamily="34" charset="0"/>
              </a:rPr>
              <a:t>alat-alat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kerja</a:t>
            </a:r>
            <a:r>
              <a:rPr lang="en-US" altLang="id-ID" sz="2800" dirty="0">
                <a:latin typeface="Maiandra GD" pitchFamily="34" charset="0"/>
              </a:rPr>
              <a:t>, </a:t>
            </a:r>
            <a:r>
              <a:rPr lang="en-US" altLang="id-ID" sz="2800" dirty="0" err="1">
                <a:latin typeface="Maiandra GD" pitchFamily="34" charset="0"/>
              </a:rPr>
              <a:t>mesin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produksi</a:t>
            </a:r>
            <a:r>
              <a:rPr lang="en-US" altLang="id-ID" sz="2800" dirty="0">
                <a:latin typeface="Maiandra GD" pitchFamily="34" charset="0"/>
              </a:rPr>
              <a:t>, uang, </a:t>
            </a:r>
            <a:r>
              <a:rPr lang="en-US" altLang="id-ID" sz="2800" dirty="0" err="1">
                <a:latin typeface="Maiandra GD" pitchFamily="34" charset="0"/>
              </a:rPr>
              <a:t>atau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lingkungan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kerja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saja</a:t>
            </a:r>
            <a:r>
              <a:rPr lang="en-US" altLang="id-ID" sz="2800" dirty="0">
                <a:latin typeface="Maiandra GD" pitchFamily="34" charset="0"/>
              </a:rPr>
              <a:t>, </a:t>
            </a:r>
            <a:r>
              <a:rPr lang="en-US" altLang="id-ID" sz="2800" dirty="0" err="1">
                <a:latin typeface="Maiandra GD" pitchFamily="34" charset="0"/>
              </a:rPr>
              <a:t>tetapi</a:t>
            </a:r>
            <a:r>
              <a:rPr lang="en-US" altLang="id-ID" sz="2800" dirty="0">
                <a:latin typeface="Maiandra GD" pitchFamily="34" charset="0"/>
              </a:rPr>
              <a:t> juga </a:t>
            </a:r>
            <a:r>
              <a:rPr lang="en-US" altLang="id-ID" sz="2800" b="1" dirty="0">
                <a:solidFill>
                  <a:srgbClr val="663300"/>
                </a:solidFill>
                <a:latin typeface="Maiandra GD" pitchFamily="34" charset="0"/>
              </a:rPr>
              <a:t>KARYAWAN</a:t>
            </a:r>
            <a:r>
              <a:rPr lang="en-US" altLang="id-ID" sz="2800" dirty="0">
                <a:latin typeface="Maiandra GD" pitchFamily="34" charset="0"/>
              </a:rPr>
              <a:t> (</a:t>
            </a:r>
            <a:r>
              <a:rPr lang="en-US" altLang="id-ID" sz="2800" dirty="0" err="1">
                <a:latin typeface="Maiandra GD" pitchFamily="34" charset="0"/>
              </a:rPr>
              <a:t>sumberdaya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b="1" dirty="0" err="1">
                <a:solidFill>
                  <a:srgbClr val="663300"/>
                </a:solidFill>
                <a:latin typeface="Maiandra GD" pitchFamily="34" charset="0"/>
              </a:rPr>
              <a:t>manusia</a:t>
            </a:r>
            <a:r>
              <a:rPr lang="en-US" altLang="id-ID" sz="2800" dirty="0">
                <a:latin typeface="Maiandra GD" pitchFamily="34" charset="0"/>
              </a:rPr>
              <a:t>)</a:t>
            </a:r>
          </a:p>
          <a:p>
            <a:pPr eaLnBrk="1" hangingPunct="1"/>
            <a:endParaRPr lang="en-US" altLang="id-ID" sz="1600" dirty="0">
              <a:latin typeface="Maiandra GD" pitchFamily="34" charset="0"/>
            </a:endParaRPr>
          </a:p>
          <a:p>
            <a:pPr eaLnBrk="1" hangingPunct="1"/>
            <a:r>
              <a:rPr lang="en-US" altLang="id-ID" sz="2800" dirty="0" err="1">
                <a:latin typeface="Maiandra GD" pitchFamily="34" charset="0"/>
              </a:rPr>
              <a:t>Pengelolaan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sumberdaya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manusia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inilah</a:t>
            </a:r>
            <a:r>
              <a:rPr lang="en-US" altLang="id-ID" sz="2800" dirty="0">
                <a:latin typeface="Maiandra GD" pitchFamily="34" charset="0"/>
              </a:rPr>
              <a:t> yang </a:t>
            </a:r>
            <a:r>
              <a:rPr lang="en-US" altLang="id-ID" sz="2800" dirty="0" err="1">
                <a:latin typeface="Maiandra GD" pitchFamily="34" charset="0"/>
              </a:rPr>
              <a:t>disebut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b="1" i="1" dirty="0" err="1">
                <a:solidFill>
                  <a:srgbClr val="663300"/>
                </a:solidFill>
                <a:latin typeface="Maiandra GD" pitchFamily="34" charset="0"/>
              </a:rPr>
              <a:t>Manajemen</a:t>
            </a:r>
            <a:r>
              <a:rPr lang="en-US" altLang="id-ID" sz="2800" b="1" i="1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en-US" altLang="id-ID" sz="2800" b="1" i="1" dirty="0" err="1">
                <a:solidFill>
                  <a:srgbClr val="663300"/>
                </a:solidFill>
                <a:latin typeface="Maiandra GD" pitchFamily="34" charset="0"/>
              </a:rPr>
              <a:t>Sumberdaya</a:t>
            </a:r>
            <a:r>
              <a:rPr lang="en-US" altLang="id-ID" sz="2800" b="1" i="1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en-US" altLang="id-ID" sz="2800" b="1" i="1" dirty="0" err="1">
                <a:solidFill>
                  <a:srgbClr val="663300"/>
                </a:solidFill>
                <a:latin typeface="Maiandra GD" pitchFamily="34" charset="0"/>
              </a:rPr>
              <a:t>Manusia</a:t>
            </a:r>
            <a:endParaRPr lang="en-US" altLang="id-ID" sz="2800" b="1" i="1" dirty="0">
              <a:solidFill>
                <a:srgbClr val="663300"/>
              </a:solidFill>
              <a:latin typeface="Maiandra GD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336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5DF0-9CE6-FCD3-07F1-86C9147D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Mengapa</a:t>
            </a:r>
            <a:r>
              <a:rPr lang="en-US" dirty="0">
                <a:solidFill>
                  <a:schemeClr val="bg1"/>
                </a:solidFill>
              </a:rPr>
              <a:t> SDM Harus </a:t>
            </a:r>
            <a:r>
              <a:rPr lang="en-US" dirty="0" err="1">
                <a:solidFill>
                  <a:schemeClr val="bg1"/>
                </a:solidFill>
              </a:rPr>
              <a:t>Dikelola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FFF73ACD-6F23-85CB-1128-FDD5C03E04C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570008"/>
            <a:ext cx="10667998" cy="4226943"/>
          </a:xfrm>
        </p:spPr>
        <p:txBody>
          <a:bodyPr/>
          <a:lstStyle/>
          <a:p>
            <a:pPr algn="just" eaLnBrk="1" hangingPunct="1"/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disadari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SDM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24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paling </a:t>
            </a:r>
            <a:r>
              <a:rPr lang="en-US" altLang="id-ID" sz="2400" b="1" i="1" dirty="0" err="1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 eaLnBrk="1" hangingPunct="1">
              <a:buAutoNum type="arabicPeriod"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SDM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yang 	lain (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mentah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alat-alat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uang dan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perusahaan,dapat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SDM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  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efektivitas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produktivitas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Perusahaan</a:t>
            </a:r>
          </a:p>
          <a:p>
            <a:pPr marL="457200" indent="-457200" eaLnBrk="1" hangingPunct="1"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MSDM yang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mengharuskan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mendayagunakan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orang-orang yang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perusahaannya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, agar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tujuan-tujuan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	yang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tercapai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SzPct val="75000"/>
              <a:buFontTx/>
              <a:buAutoNum type="arabicPeriod"/>
            </a:pPr>
            <a:endParaRPr lang="en-US" altLang="id-ID" dirty="0">
              <a:latin typeface="Maiandra GD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83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AF34-B50B-FE34-60F3-CCE2DA6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498881"/>
            <a:ext cx="10591800" cy="646332"/>
          </a:xfrm>
        </p:spPr>
        <p:txBody>
          <a:bodyPr/>
          <a:lstStyle/>
          <a:p>
            <a:r>
              <a:rPr lang="en-US" sz="3200" dirty="0" err="1">
                <a:solidFill>
                  <a:srgbClr val="663300"/>
                </a:solidFill>
              </a:rPr>
              <a:t>Kegiatan</a:t>
            </a:r>
            <a:r>
              <a:rPr lang="en-US" sz="3200" dirty="0">
                <a:solidFill>
                  <a:srgbClr val="663300"/>
                </a:solidFill>
              </a:rPr>
              <a:t> MSDM Yang </a:t>
            </a:r>
            <a:r>
              <a:rPr lang="en-US" sz="3200" dirty="0" err="1">
                <a:solidFill>
                  <a:srgbClr val="663300"/>
                </a:solidFill>
              </a:rPr>
              <a:t>Spesifik</a:t>
            </a:r>
            <a:r>
              <a:rPr lang="en-US" sz="3200" dirty="0">
                <a:solidFill>
                  <a:srgbClr val="663300"/>
                </a:solidFill>
              </a:rPr>
              <a:t> Dari Masing-masing </a:t>
            </a:r>
            <a:r>
              <a:rPr lang="en-US" sz="3200" dirty="0" err="1">
                <a:solidFill>
                  <a:srgbClr val="663300"/>
                </a:solidFill>
              </a:rPr>
              <a:t>Fungsi</a:t>
            </a:r>
            <a:r>
              <a:rPr lang="en-US" sz="3200" dirty="0">
                <a:solidFill>
                  <a:srgbClr val="663300"/>
                </a:solidFill>
              </a:rPr>
              <a:t> </a:t>
            </a:r>
            <a:r>
              <a:rPr lang="en-US" sz="3200" dirty="0" err="1">
                <a:solidFill>
                  <a:srgbClr val="663300"/>
                </a:solidFill>
              </a:rPr>
              <a:t>Manejemen</a:t>
            </a:r>
            <a:endParaRPr lang="en-US" sz="3200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8CF79111-A5E8-4FE7-E20C-C1E7498A7E54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587260"/>
            <a:ext cx="10591800" cy="4502989"/>
          </a:xfrm>
        </p:spPr>
        <p:txBody>
          <a:bodyPr/>
          <a:lstStyle/>
          <a:p>
            <a:pPr eaLnBrk="1" hangingPunct="1"/>
            <a:r>
              <a:rPr lang="en-US" altLang="id-ID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alt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prosedur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proyeksi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PENGORGANISASIAN :</a:t>
            </a: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SDM</a:t>
            </a: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divisi/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Mendelegasikan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SDM</a:t>
            </a: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Mengkoordinasikan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atasan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dirty="0" err="1">
                <a:latin typeface="Arial" panose="020B0604020202020204" pitchFamily="34" charset="0"/>
                <a:cs typeface="Arial" panose="020B0604020202020204" pitchFamily="34" charset="0"/>
              </a:rPr>
              <a:t>bawahan</a:t>
            </a:r>
            <a:endParaRPr lang="en-US" alt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66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3757-C605-62CD-312E-D507D9E2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97310"/>
            <a:ext cx="10591800" cy="646332"/>
          </a:xfrm>
        </p:spPr>
        <p:txBody>
          <a:bodyPr/>
          <a:lstStyle/>
          <a:p>
            <a:r>
              <a:rPr lang="en-US" altLang="id-ID" sz="2800" dirty="0" err="1">
                <a:solidFill>
                  <a:srgbClr val="663300"/>
                </a:solidFill>
              </a:rPr>
              <a:t>Kegiatan</a:t>
            </a:r>
            <a:r>
              <a:rPr lang="en-US" altLang="id-ID" sz="2800" dirty="0">
                <a:solidFill>
                  <a:srgbClr val="663300"/>
                </a:solidFill>
              </a:rPr>
              <a:t> MSDM Yang </a:t>
            </a:r>
            <a:r>
              <a:rPr lang="en-US" altLang="id-ID" sz="2800" dirty="0" err="1">
                <a:solidFill>
                  <a:srgbClr val="663300"/>
                </a:solidFill>
              </a:rPr>
              <a:t>Spesifik</a:t>
            </a:r>
            <a:r>
              <a:rPr lang="en-US" altLang="id-ID" sz="2800" dirty="0">
                <a:solidFill>
                  <a:srgbClr val="663300"/>
                </a:solidFill>
              </a:rPr>
              <a:t> </a:t>
            </a:r>
            <a:br>
              <a:rPr lang="id-ID" altLang="id-ID" sz="2800" dirty="0">
                <a:solidFill>
                  <a:srgbClr val="663300"/>
                </a:solidFill>
              </a:rPr>
            </a:br>
            <a:r>
              <a:rPr lang="en-US" altLang="id-ID" sz="2800" dirty="0">
                <a:solidFill>
                  <a:srgbClr val="663300"/>
                </a:solidFill>
              </a:rPr>
              <a:t>Dari Masing-masing </a:t>
            </a:r>
            <a:r>
              <a:rPr lang="en-US" altLang="id-ID" sz="2800" dirty="0" err="1">
                <a:solidFill>
                  <a:srgbClr val="663300"/>
                </a:solidFill>
              </a:rPr>
              <a:t>Fungsi</a:t>
            </a:r>
            <a:r>
              <a:rPr lang="en-US" altLang="id-ID" sz="2800" dirty="0">
                <a:solidFill>
                  <a:srgbClr val="663300"/>
                </a:solidFill>
              </a:rPr>
              <a:t> </a:t>
            </a:r>
            <a:r>
              <a:rPr lang="en-US" altLang="id-ID" sz="2800" dirty="0" err="1">
                <a:solidFill>
                  <a:srgbClr val="663300"/>
                </a:solidFill>
              </a:rPr>
              <a:t>Manejemen</a:t>
            </a:r>
            <a:endParaRPr lang="en-US" sz="2800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7044030E-3FFF-35A6-7113-4945C2E0A690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673525"/>
            <a:ext cx="10667998" cy="4039261"/>
          </a:xfrm>
        </p:spPr>
        <p:txBody>
          <a:bodyPr/>
          <a:lstStyle/>
          <a:p>
            <a:pPr eaLnBrk="1" hangingPunct="1"/>
            <a:r>
              <a:rPr lang="en-US" altLang="id-ID" sz="2400" b="1" dirty="0">
                <a:solidFill>
                  <a:srgbClr val="990000"/>
                </a:solidFill>
                <a:latin typeface="Maiandra GD" pitchFamily="34" charset="0"/>
              </a:rPr>
              <a:t>PENGENDALIAN :</a:t>
            </a:r>
          </a:p>
          <a:p>
            <a:pPr eaLnBrk="1" hangingPunct="1"/>
            <a:r>
              <a:rPr lang="en-US" altLang="id-ID" sz="2000" dirty="0" err="1">
                <a:latin typeface="Maiandra GD" pitchFamily="34" charset="0"/>
              </a:rPr>
              <a:t>Menetapkan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standar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pencapaian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hasil</a:t>
            </a:r>
            <a:r>
              <a:rPr lang="en-US" altLang="id-ID" sz="2000" dirty="0">
                <a:latin typeface="Maiandra GD" pitchFamily="34" charset="0"/>
              </a:rPr>
              <a:t> (target) </a:t>
            </a:r>
            <a:r>
              <a:rPr lang="en-US" altLang="id-ID" sz="2000" dirty="0" err="1">
                <a:latin typeface="Maiandra GD" pitchFamily="34" charset="0"/>
              </a:rPr>
              <a:t>kerja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/>
            <a:r>
              <a:rPr lang="en-US" altLang="id-ID" sz="2000" dirty="0" err="1">
                <a:latin typeface="Maiandra GD" pitchFamily="34" charset="0"/>
              </a:rPr>
              <a:t>Menetapkan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standar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mutu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/>
            <a:r>
              <a:rPr lang="en-US" altLang="id-ID" sz="2000" dirty="0" err="1">
                <a:latin typeface="Maiandra GD" pitchFamily="34" charset="0"/>
              </a:rPr>
              <a:t>Melakukan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i="1" dirty="0">
                <a:latin typeface="Maiandra GD" pitchFamily="34" charset="0"/>
              </a:rPr>
              <a:t>review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atas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hasil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kerja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/>
            <a:r>
              <a:rPr lang="en-US" altLang="id-ID" sz="2000" dirty="0" err="1">
                <a:latin typeface="Maiandra GD" pitchFamily="34" charset="0"/>
              </a:rPr>
              <a:t>Melakukan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tindakan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perbaikan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sesuai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kebutuhan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/>
            <a:endParaRPr lang="en-US" altLang="id-ID" sz="20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b="1" dirty="0">
                <a:solidFill>
                  <a:srgbClr val="990000"/>
                </a:solidFill>
                <a:latin typeface="Maiandra GD" pitchFamily="34" charset="0"/>
              </a:rPr>
              <a:t>PENGAWASAN :</a:t>
            </a:r>
          </a:p>
          <a:p>
            <a:pPr eaLnBrk="1" hangingPunct="1"/>
            <a:r>
              <a:rPr lang="en-US" altLang="id-ID" sz="2000" dirty="0" err="1">
                <a:latin typeface="Maiandra GD" pitchFamily="34" charset="0"/>
              </a:rPr>
              <a:t>Melakukan</a:t>
            </a:r>
            <a:r>
              <a:rPr lang="en-US" altLang="id-ID" sz="2000" dirty="0">
                <a:latin typeface="Maiandra GD" pitchFamily="34" charset="0"/>
              </a:rPr>
              <a:t> audit </a:t>
            </a:r>
            <a:r>
              <a:rPr lang="en-US" altLang="id-ID" sz="2000" dirty="0" err="1">
                <a:latin typeface="Maiandra GD" pitchFamily="34" charset="0"/>
              </a:rPr>
              <a:t>terhadap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kemungkinan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adanya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ketidakcocokan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dalam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pelaksanaan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ataupun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sistem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prosedur</a:t>
            </a:r>
            <a:r>
              <a:rPr lang="en-US" altLang="id-ID" sz="2000" dirty="0">
                <a:latin typeface="Maiandra GD" pitchFamily="34" charset="0"/>
              </a:rPr>
              <a:t> yang </a:t>
            </a:r>
            <a:r>
              <a:rPr lang="en-US" altLang="id-ID" sz="2000" dirty="0" err="1">
                <a:latin typeface="Maiandra GD" pitchFamily="34" charset="0"/>
              </a:rPr>
              <a:t>berlaku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sehingga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menimbulkan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risiko</a:t>
            </a:r>
            <a:r>
              <a:rPr lang="en-US" altLang="id-ID" sz="2000" dirty="0">
                <a:latin typeface="Maiandra GD" pitchFamily="34" charset="0"/>
              </a:rPr>
              <a:t> yang </a:t>
            </a:r>
            <a:r>
              <a:rPr lang="en-US" altLang="id-ID" sz="2000" dirty="0" err="1">
                <a:latin typeface="Maiandra GD" pitchFamily="34" charset="0"/>
              </a:rPr>
              <a:t>tidak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baik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bagi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perusahaan</a:t>
            </a:r>
            <a:r>
              <a:rPr lang="en-US" altLang="id-ID" sz="2000" dirty="0">
                <a:latin typeface="Maiandra GD" pitchFamily="34" charset="0"/>
              </a:rPr>
              <a:t> di masa </a:t>
            </a:r>
            <a:r>
              <a:rPr lang="en-US" altLang="id-ID" sz="2000" dirty="0" err="1">
                <a:latin typeface="Maiandra GD" pitchFamily="34" charset="0"/>
              </a:rPr>
              <a:t>depan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8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1A6A-9AA9-C505-1FC5-A71475DF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>
                <a:solidFill>
                  <a:srgbClr val="663300"/>
                </a:solidFill>
              </a:rPr>
              <a:t>Istilah-istilah</a:t>
            </a:r>
            <a:r>
              <a:rPr lang="en-US" altLang="id-ID" dirty="0">
                <a:solidFill>
                  <a:srgbClr val="663300"/>
                </a:solidFill>
              </a:rPr>
              <a:t> Yang </a:t>
            </a:r>
            <a:r>
              <a:rPr lang="en-US" altLang="id-ID" dirty="0" err="1">
                <a:solidFill>
                  <a:srgbClr val="663300"/>
                </a:solidFill>
              </a:rPr>
              <a:t>Digunakan</a:t>
            </a:r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4392D8A8-EFAA-4D6C-73DB-70AD02622A3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535503"/>
            <a:ext cx="10667998" cy="4177284"/>
          </a:xfrm>
        </p:spPr>
        <p:txBody>
          <a:bodyPr/>
          <a:lstStyle/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Sumberdaya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Manusia</a:t>
            </a:r>
            <a:endParaRPr lang="en-US" altLang="id-ID" sz="24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Sumberdaya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Insani</a:t>
            </a:r>
            <a:endParaRPr lang="en-US" altLang="id-ID" sz="24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Personalia</a:t>
            </a: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Kepegawaian</a:t>
            </a:r>
            <a:endParaRPr lang="en-US" altLang="id-ID" sz="24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Perburuhan</a:t>
            </a:r>
            <a:endParaRPr lang="en-US" altLang="id-ID" sz="24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Tenaga </a:t>
            </a:r>
            <a:r>
              <a:rPr lang="en-US" altLang="id-ID" sz="2400" dirty="0" err="1">
                <a:latin typeface="Maiandra GD" pitchFamily="34" charset="0"/>
              </a:rPr>
              <a:t>Kerja</a:t>
            </a:r>
            <a:endParaRPr lang="en-US" altLang="id-ID" sz="24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Administrasi</a:t>
            </a:r>
            <a:r>
              <a:rPr lang="en-US" altLang="id-ID" sz="2400" dirty="0">
                <a:latin typeface="Maiandra GD" pitchFamily="34" charset="0"/>
              </a:rPr>
              <a:t> Personalia</a:t>
            </a: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Administrasi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Kepegawaian</a:t>
            </a:r>
            <a:endParaRPr lang="en-US" altLang="id-ID" sz="2400" dirty="0">
              <a:latin typeface="Maiandra GD" pitchFamily="34" charset="0"/>
            </a:endParaRPr>
          </a:p>
          <a:p>
            <a:pPr eaLnBrk="1" hangingPunct="1"/>
            <a:r>
              <a:rPr lang="en-US" altLang="id-ID" sz="2400" dirty="0" err="1">
                <a:latin typeface="Maiandra GD" pitchFamily="34" charset="0"/>
              </a:rPr>
              <a:t>Hubungan</a:t>
            </a:r>
            <a:r>
              <a:rPr lang="en-US" altLang="id-ID" sz="2400" dirty="0">
                <a:latin typeface="Maiandra GD" pitchFamily="34" charset="0"/>
              </a:rPr>
              <a:t> Industrial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43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24" y="3121223"/>
            <a:ext cx="9141397" cy="615553"/>
          </a:xfrm>
        </p:spPr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3C3F-BCD0-1D87-5E0F-C9689491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solidFill>
                  <a:srgbClr val="663300"/>
                </a:solidFill>
              </a:rPr>
              <a:t>Personalia, HRD, HRM</a:t>
            </a:r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691C9A3-094E-0835-9786-A33D90BD17C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362297"/>
            <a:ext cx="10667998" cy="4350490"/>
          </a:xfrm>
        </p:spPr>
        <p:txBody>
          <a:bodyPr/>
          <a:lstStyle/>
          <a:p>
            <a:pPr eaLnBrk="1" hangingPunct="1"/>
            <a:r>
              <a:rPr lang="en-US" altLang="id-ID" sz="2800" b="1" i="1" dirty="0">
                <a:solidFill>
                  <a:srgbClr val="663300"/>
                </a:solidFill>
                <a:latin typeface="Maiandra GD" pitchFamily="34" charset="0"/>
              </a:rPr>
              <a:t>Personalia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400" dirty="0" err="1">
                <a:latin typeface="Maiandra GD" pitchFamily="34" charset="0"/>
              </a:rPr>
              <a:t>yaitu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kegiatan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pengelolaan</a:t>
            </a:r>
            <a:r>
              <a:rPr lang="en-US" altLang="id-ID" sz="2400" dirty="0">
                <a:latin typeface="Maiandra GD" pitchFamily="34" charset="0"/>
              </a:rPr>
              <a:t> SDM yang </a:t>
            </a:r>
            <a:r>
              <a:rPr lang="en-US" altLang="id-ID" sz="2400" dirty="0" err="1">
                <a:latin typeface="Maiandra GD" pitchFamily="34" charset="0"/>
              </a:rPr>
              <a:t>lebih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fokus</a:t>
            </a:r>
            <a:r>
              <a:rPr lang="en-US" altLang="id-ID" sz="2400" dirty="0">
                <a:latin typeface="Maiandra GD" pitchFamily="34" charset="0"/>
              </a:rPr>
              <a:t> pada </a:t>
            </a:r>
            <a:r>
              <a:rPr lang="en-US" altLang="id-ID" sz="2400" dirty="0" err="1">
                <a:latin typeface="Maiandra GD" pitchFamily="34" charset="0"/>
              </a:rPr>
              <a:t>hal-hal</a:t>
            </a:r>
            <a:r>
              <a:rPr lang="en-US" altLang="id-ID" sz="2400" dirty="0">
                <a:latin typeface="Maiandra GD" pitchFamily="34" charset="0"/>
              </a:rPr>
              <a:t> yang </a:t>
            </a:r>
            <a:r>
              <a:rPr lang="en-US" altLang="id-ID" sz="2400" dirty="0" err="1">
                <a:latin typeface="Maiandra GD" pitchFamily="34" charset="0"/>
              </a:rPr>
              <a:t>bersifat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administratif</a:t>
            </a:r>
            <a:r>
              <a:rPr lang="en-US" altLang="id-ID" sz="2400" dirty="0">
                <a:latin typeface="Maiandra GD" pitchFamily="34" charset="0"/>
              </a:rPr>
              <a:t>, yang </a:t>
            </a:r>
            <a:r>
              <a:rPr lang="en-US" altLang="id-ID" sz="2400" dirty="0" err="1">
                <a:latin typeface="Maiandra GD" pitchFamily="34" charset="0"/>
              </a:rPr>
              <a:t>mengatur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hubungan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kerja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antara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i="1" dirty="0">
                <a:latin typeface="Maiandra GD" pitchFamily="34" charset="0"/>
              </a:rPr>
              <a:t>employer</a:t>
            </a:r>
            <a:r>
              <a:rPr lang="en-US" altLang="id-ID" sz="2400" dirty="0">
                <a:latin typeface="Maiandra GD" pitchFamily="34" charset="0"/>
              </a:rPr>
              <a:t> dan </a:t>
            </a:r>
            <a:r>
              <a:rPr lang="en-US" altLang="id-ID" sz="2400" i="1" dirty="0">
                <a:latin typeface="Maiandra GD" pitchFamily="34" charset="0"/>
              </a:rPr>
              <a:t>employee, </a:t>
            </a:r>
            <a:r>
              <a:rPr lang="en-US" altLang="id-ID" sz="2400" dirty="0" err="1">
                <a:latin typeface="Maiandra GD" pitchFamily="34" charset="0"/>
              </a:rPr>
              <a:t>sebagai</a:t>
            </a:r>
            <a:r>
              <a:rPr lang="en-US" altLang="id-ID" sz="2400" dirty="0">
                <a:latin typeface="Maiandra GD" pitchFamily="34" charset="0"/>
              </a:rPr>
              <a:t> salah </a:t>
            </a:r>
            <a:r>
              <a:rPr lang="en-US" altLang="id-ID" sz="2400" dirty="0" err="1">
                <a:latin typeface="Maiandra GD" pitchFamily="34" charset="0"/>
              </a:rPr>
              <a:t>satu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sumber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daya</a:t>
            </a:r>
            <a:r>
              <a:rPr lang="en-US" altLang="id-ID" sz="2400" dirty="0">
                <a:latin typeface="Maiandra GD" pitchFamily="34" charset="0"/>
              </a:rPr>
              <a:t> yang </a:t>
            </a:r>
            <a:r>
              <a:rPr lang="en-US" altLang="id-ID" sz="2400" dirty="0" err="1">
                <a:latin typeface="Maiandra GD" pitchFamily="34" charset="0"/>
              </a:rPr>
              <a:t>dimiliki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organisasi</a:t>
            </a:r>
            <a:endParaRPr lang="en-US" altLang="id-ID" sz="2400" dirty="0">
              <a:latin typeface="Maiandra GD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800" dirty="0" err="1">
                <a:latin typeface="Maiandra GD" pitchFamily="34" charset="0"/>
              </a:rPr>
              <a:t>Aktivitas</a:t>
            </a:r>
            <a:r>
              <a:rPr lang="en-US" altLang="id-ID" sz="2800" dirty="0">
                <a:latin typeface="Maiandra GD" pitchFamily="34" charset="0"/>
              </a:rPr>
              <a:t> paling </a:t>
            </a:r>
            <a:r>
              <a:rPr lang="en-US" altLang="id-ID" sz="2800" dirty="0" err="1">
                <a:latin typeface="Maiandra GD" pitchFamily="34" charset="0"/>
              </a:rPr>
              <a:t>intens</a:t>
            </a:r>
            <a:r>
              <a:rPr lang="en-US" altLang="id-ID" sz="2800" dirty="0">
                <a:latin typeface="Maiandra GD" pitchFamily="34" charset="0"/>
              </a:rPr>
              <a:t> yang </a:t>
            </a:r>
            <a:r>
              <a:rPr lang="en-US" altLang="id-ID" sz="2800" dirty="0" err="1">
                <a:latin typeface="Maiandra GD" pitchFamily="34" charset="0"/>
              </a:rPr>
              <a:t>dilakukan</a:t>
            </a:r>
            <a:r>
              <a:rPr lang="en-US" altLang="id-ID" sz="2800" dirty="0">
                <a:latin typeface="Maiandra GD" pitchFamily="34" charset="0"/>
              </a:rPr>
              <a:t> oleh Bagian Personalia, </a:t>
            </a:r>
            <a:r>
              <a:rPr lang="en-US" altLang="id-ID" sz="2800" dirty="0" err="1">
                <a:latin typeface="Maiandra GD" pitchFamily="34" charset="0"/>
              </a:rPr>
              <a:t>biasanya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dirty="0" err="1">
                <a:latin typeface="Maiandra GD" pitchFamily="34" charset="0"/>
              </a:rPr>
              <a:t>adalah</a:t>
            </a:r>
            <a:r>
              <a:rPr lang="en-US" altLang="id-ID" sz="2800" dirty="0">
                <a:latin typeface="Maiandra GD" pitchFamily="34" charset="0"/>
              </a:rPr>
              <a:t> </a:t>
            </a:r>
            <a:r>
              <a:rPr lang="en-US" altLang="id-ID" sz="2800" b="1" dirty="0" err="1">
                <a:latin typeface="Maiandra GD" pitchFamily="34" charset="0"/>
              </a:rPr>
              <a:t>rekrutmen</a:t>
            </a:r>
            <a:r>
              <a:rPr lang="en-US" altLang="id-ID" sz="2800" b="1" dirty="0">
                <a:latin typeface="Maiandra GD" pitchFamily="34" charset="0"/>
              </a:rPr>
              <a:t>.</a:t>
            </a:r>
            <a:endParaRPr lang="en-US" altLang="id-ID" sz="2000" b="1" dirty="0">
              <a:latin typeface="Maiandra GD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400" dirty="0" err="1">
                <a:latin typeface="Maiandra GD" pitchFamily="34" charset="0"/>
              </a:rPr>
              <a:t>Fungsi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lainnya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adalah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melakukan</a:t>
            </a:r>
            <a:r>
              <a:rPr lang="en-US" altLang="id-ID" sz="2400" dirty="0">
                <a:latin typeface="Maiandra GD" pitchFamily="34" charset="0"/>
              </a:rPr>
              <a:t> proses </a:t>
            </a:r>
            <a:r>
              <a:rPr lang="en-US" altLang="id-ID" sz="2400" dirty="0" err="1">
                <a:latin typeface="Maiandra GD" pitchFamily="34" charset="0"/>
              </a:rPr>
              <a:t>dokumentasi</a:t>
            </a:r>
            <a:r>
              <a:rPr lang="en-US" altLang="id-ID" sz="2400" dirty="0">
                <a:latin typeface="Maiandra GD" pitchFamily="34" charset="0"/>
              </a:rPr>
              <a:t>, </a:t>
            </a:r>
            <a:r>
              <a:rPr lang="en-US" altLang="id-ID" sz="2400" dirty="0" err="1">
                <a:latin typeface="Maiandra GD" pitchFamily="34" charset="0"/>
              </a:rPr>
              <a:t>pengelolaan</a:t>
            </a:r>
            <a:r>
              <a:rPr lang="en-US" altLang="id-ID" sz="2400" dirty="0">
                <a:latin typeface="Maiandra GD" pitchFamily="34" charset="0"/>
              </a:rPr>
              <a:t>, </a:t>
            </a:r>
            <a:r>
              <a:rPr lang="en-US" altLang="id-ID" sz="2400" dirty="0" err="1">
                <a:latin typeface="Maiandra GD" pitchFamily="34" charset="0"/>
              </a:rPr>
              <a:t>serta</a:t>
            </a:r>
            <a:r>
              <a:rPr lang="en-US" altLang="id-ID" sz="2400" dirty="0">
                <a:latin typeface="Maiandra GD" pitchFamily="34" charset="0"/>
              </a:rPr>
              <a:t> proses </a:t>
            </a:r>
            <a:r>
              <a:rPr lang="en-US" altLang="id-ID" sz="2400" dirty="0" err="1">
                <a:latin typeface="Maiandra GD" pitchFamily="34" charset="0"/>
              </a:rPr>
              <a:t>kepegawaian</a:t>
            </a:r>
            <a:r>
              <a:rPr lang="en-US" altLang="id-ID" sz="2400" dirty="0">
                <a:latin typeface="Maiandra GD" pitchFamily="34" charset="0"/>
              </a:rPr>
              <a:t> yang </a:t>
            </a:r>
            <a:r>
              <a:rPr lang="en-US" altLang="id-ID" sz="2400" dirty="0" err="1">
                <a:latin typeface="Maiandra GD" pitchFamily="34" charset="0"/>
              </a:rPr>
              <a:t>terkait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langsung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dengan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tahapan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seleksi</a:t>
            </a:r>
            <a:r>
              <a:rPr lang="en-US" altLang="id-ID" sz="2400" dirty="0">
                <a:latin typeface="Maiandra GD" pitchFamily="34" charset="0"/>
              </a:rPr>
              <a:t>, </a:t>
            </a:r>
            <a:r>
              <a:rPr lang="en-US" altLang="id-ID" sz="2400" dirty="0" err="1">
                <a:latin typeface="Maiandra GD" pitchFamily="34" charset="0"/>
              </a:rPr>
              <a:t>pengangkatan</a:t>
            </a:r>
            <a:r>
              <a:rPr lang="en-US" altLang="id-ID" sz="2400" dirty="0">
                <a:latin typeface="Maiandra GD" pitchFamily="34" charset="0"/>
              </a:rPr>
              <a:t>, dan </a:t>
            </a:r>
            <a:r>
              <a:rPr lang="en-US" altLang="id-ID" sz="2400" dirty="0" err="1">
                <a:latin typeface="Maiandra GD" pitchFamily="34" charset="0"/>
              </a:rPr>
              <a:t>penempatan</a:t>
            </a:r>
            <a:r>
              <a:rPr lang="en-US" altLang="id-ID" sz="2400" dirty="0">
                <a:latin typeface="Maiandra GD" pitchFamily="34" charset="0"/>
              </a:rPr>
              <a:t>, </a:t>
            </a:r>
            <a:r>
              <a:rPr lang="en-US" altLang="id-ID" sz="2400" dirty="0" err="1">
                <a:latin typeface="Maiandra GD" pitchFamily="34" charset="0"/>
              </a:rPr>
              <a:t>serta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pemberhentian</a:t>
            </a:r>
            <a:r>
              <a:rPr lang="en-US" altLang="id-ID" sz="2400" dirty="0">
                <a:latin typeface="Maiandra GD" pitchFamily="34" charset="0"/>
              </a:rPr>
              <a:t>/PHK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400" i="1" dirty="0">
                <a:latin typeface="Maiandra GD" pitchFamily="34" charset="0"/>
              </a:rPr>
              <a:t>Personnel</a:t>
            </a:r>
            <a:r>
              <a:rPr lang="en-US" altLang="id-ID" sz="2400" dirty="0">
                <a:latin typeface="Maiandra GD" pitchFamily="34" charset="0"/>
              </a:rPr>
              <a:t> / Personalia </a:t>
            </a:r>
            <a:r>
              <a:rPr lang="en-US" altLang="id-ID" sz="2400" dirty="0" err="1">
                <a:latin typeface="Maiandra GD" pitchFamily="34" charset="0"/>
              </a:rPr>
              <a:t>terkait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langsung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dengan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i="1" dirty="0">
                <a:latin typeface="Maiandra GD" pitchFamily="34" charset="0"/>
              </a:rPr>
              <a:t>filling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dokumen-dokumen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kepegawaian</a:t>
            </a:r>
            <a:r>
              <a:rPr lang="en-US" altLang="id-ID" sz="2400" dirty="0">
                <a:latin typeface="Maiandra GD" pitchFamily="34" charset="0"/>
              </a:rPr>
              <a:t>, </a:t>
            </a:r>
            <a:r>
              <a:rPr lang="en-US" altLang="id-ID" sz="2400" i="1" dirty="0">
                <a:latin typeface="Maiandra GD" pitchFamily="34" charset="0"/>
              </a:rPr>
              <a:t>payroll</a:t>
            </a:r>
            <a:r>
              <a:rPr lang="en-US" altLang="id-ID" sz="2400" dirty="0">
                <a:latin typeface="Maiandra GD" pitchFamily="34" charset="0"/>
              </a:rPr>
              <a:t>, dan </a:t>
            </a:r>
            <a:r>
              <a:rPr lang="en-US" altLang="id-ID" sz="2400" dirty="0" err="1">
                <a:latin typeface="Maiandra GD" pitchFamily="34" charset="0"/>
              </a:rPr>
              <a:t>administrasi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terkait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dengan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individu</a:t>
            </a:r>
            <a:r>
              <a:rPr lang="en-US" altLang="id-ID" sz="2400" dirty="0">
                <a:latin typeface="Maiandra GD" pitchFamily="34" charset="0"/>
              </a:rPr>
              <a:t>/</a:t>
            </a:r>
            <a:r>
              <a:rPr lang="en-US" altLang="id-ID" sz="2400" dirty="0" err="1">
                <a:latin typeface="Maiandra GD" pitchFamily="34" charset="0"/>
              </a:rPr>
              <a:t>karyawan</a:t>
            </a:r>
            <a:endParaRPr lang="en-US" altLang="id-ID" sz="2400" dirty="0">
              <a:latin typeface="Maiandra GD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74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3C3F-BCD0-1D87-5E0F-C9689491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solidFill>
                  <a:srgbClr val="663300"/>
                </a:solidFill>
              </a:rPr>
              <a:t>Personalia, HRD, HRM</a:t>
            </a:r>
            <a:endParaRPr lang="en-US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691C9A3-094E-0835-9786-A33D90BD17C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362297"/>
            <a:ext cx="10667998" cy="4350490"/>
          </a:xfrm>
        </p:spPr>
        <p:txBody>
          <a:bodyPr/>
          <a:lstStyle/>
          <a:p>
            <a:pPr eaLnBrk="1" hangingPunct="1"/>
            <a:r>
              <a:rPr lang="en-US" altLang="id-ID" sz="2800" b="1" i="1" dirty="0">
                <a:solidFill>
                  <a:srgbClr val="663300"/>
                </a:solidFill>
                <a:latin typeface="Maiandra GD" pitchFamily="34" charset="0"/>
              </a:rPr>
              <a:t>Human Resource Development</a:t>
            </a:r>
            <a:endParaRPr lang="en-US" altLang="id-ID" sz="2800" b="1" dirty="0">
              <a:solidFill>
                <a:srgbClr val="663300"/>
              </a:solidFill>
              <a:latin typeface="Maiandra GD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400" dirty="0" err="1">
                <a:latin typeface="Maiandra GD" pitchFamily="34" charset="0"/>
              </a:rPr>
              <a:t>Berfungsi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lebih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luas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dari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i="1" dirty="0">
                <a:latin typeface="Maiandra GD" pitchFamily="34" charset="0"/>
              </a:rPr>
              <a:t>personnel management, </a:t>
            </a:r>
            <a:r>
              <a:rPr lang="en-US" altLang="id-ID" sz="2400" dirty="0" err="1">
                <a:latin typeface="Maiandra GD" pitchFamily="34" charset="0"/>
              </a:rPr>
              <a:t>meliputi</a:t>
            </a:r>
            <a:r>
              <a:rPr lang="en-US" altLang="id-ID" sz="2400" dirty="0">
                <a:latin typeface="Maiandra GD" pitchFamily="34" charset="0"/>
              </a:rPr>
              <a:t> proses </a:t>
            </a:r>
            <a:r>
              <a:rPr lang="en-US" altLang="id-ID" sz="2400" dirty="0" err="1">
                <a:latin typeface="Maiandra GD" pitchFamily="34" charset="0"/>
              </a:rPr>
              <a:t>fungsi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perencanaan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strategis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tenaga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kerja</a:t>
            </a:r>
            <a:r>
              <a:rPr lang="en-US" altLang="id-ID" sz="2400" dirty="0">
                <a:latin typeface="Maiandra GD" pitchFamily="34" charset="0"/>
              </a:rPr>
              <a:t> (</a:t>
            </a:r>
            <a:r>
              <a:rPr lang="en-US" altLang="id-ID" sz="2400" i="1" dirty="0">
                <a:latin typeface="Maiandra GD" pitchFamily="34" charset="0"/>
              </a:rPr>
              <a:t>HR </a:t>
            </a:r>
            <a:r>
              <a:rPr lang="en-US" altLang="id-ID" sz="2400" dirty="0">
                <a:latin typeface="Maiandra GD" pitchFamily="34" charset="0"/>
              </a:rPr>
              <a:t>Planning), </a:t>
            </a:r>
            <a:r>
              <a:rPr lang="en-US" altLang="id-ID" sz="2400" i="1" dirty="0">
                <a:latin typeface="Maiandra GD" pitchFamily="34" charset="0"/>
              </a:rPr>
              <a:t>HR Budgeting, Assessment, Recruitment &amp; Selection, Hiring &amp; Termination, Career Development, Organization Development,  Performance Management, Industrial Relationship, Pension, Training, dan System Development, </a:t>
            </a:r>
            <a:r>
              <a:rPr lang="en-US" altLang="id-ID" sz="2400" dirty="0" err="1">
                <a:latin typeface="Maiandra GD" pitchFamily="34" charset="0"/>
              </a:rPr>
              <a:t>serta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seringkali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melibatkan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fungsi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i="1" dirty="0">
                <a:latin typeface="Maiandra GD" pitchFamily="34" charset="0"/>
              </a:rPr>
              <a:t>General Affairs</a:t>
            </a:r>
            <a:r>
              <a:rPr lang="en-US" altLang="id-ID" sz="2400" dirty="0">
                <a:latin typeface="Maiandra GD" pitchFamily="34" charset="0"/>
              </a:rPr>
              <a:t> di </a:t>
            </a:r>
            <a:r>
              <a:rPr lang="en-US" altLang="id-ID" sz="2400" dirty="0" err="1">
                <a:latin typeface="Maiandra GD" pitchFamily="34" charset="0"/>
              </a:rPr>
              <a:t>dalamnya</a:t>
            </a:r>
            <a:endParaRPr lang="en-US" altLang="id-ID" sz="2400" dirty="0">
              <a:latin typeface="Maiandra GD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400" dirty="0" err="1">
                <a:latin typeface="Maiandra GD" pitchFamily="34" charset="0"/>
              </a:rPr>
              <a:t>Dengan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demikian</a:t>
            </a:r>
            <a:r>
              <a:rPr lang="en-US" altLang="id-ID" sz="2400" dirty="0">
                <a:latin typeface="Maiandra GD" pitchFamily="34" charset="0"/>
              </a:rPr>
              <a:t>, HRD </a:t>
            </a:r>
            <a:r>
              <a:rPr lang="en-US" altLang="id-ID" sz="2400" dirty="0" err="1">
                <a:latin typeface="Maiandra GD" pitchFamily="34" charset="0"/>
              </a:rPr>
              <a:t>adalah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pengelolaan</a:t>
            </a:r>
            <a:r>
              <a:rPr lang="en-US" altLang="id-ID" sz="2400" dirty="0">
                <a:latin typeface="Maiandra GD" pitchFamily="34" charset="0"/>
              </a:rPr>
              <a:t> SDM yang </a:t>
            </a:r>
            <a:r>
              <a:rPr lang="en-US" altLang="id-ID" sz="2400" dirty="0" err="1">
                <a:latin typeface="Maiandra GD" pitchFamily="34" charset="0"/>
              </a:rPr>
              <a:t>lebih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fokus</a:t>
            </a:r>
            <a:r>
              <a:rPr lang="en-US" altLang="id-ID" sz="2400" dirty="0">
                <a:latin typeface="Maiandra GD" pitchFamily="34" charset="0"/>
              </a:rPr>
              <a:t> pada </a:t>
            </a:r>
            <a:r>
              <a:rPr lang="en-US" altLang="id-ID" sz="2400" dirty="0" err="1">
                <a:latin typeface="Maiandra GD" pitchFamily="34" charset="0"/>
              </a:rPr>
              <a:t>hal-hal</a:t>
            </a:r>
            <a:r>
              <a:rPr lang="en-US" altLang="id-ID" sz="2400" dirty="0">
                <a:latin typeface="Maiandra GD" pitchFamily="34" charset="0"/>
              </a:rPr>
              <a:t> yang </a:t>
            </a:r>
            <a:r>
              <a:rPr lang="en-US" altLang="id-ID" sz="2400" dirty="0" err="1">
                <a:latin typeface="Maiandra GD" pitchFamily="34" charset="0"/>
              </a:rPr>
              <a:t>berhubungan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pengembangan</a:t>
            </a:r>
            <a:r>
              <a:rPr lang="en-US" altLang="id-ID" sz="2400" dirty="0">
                <a:latin typeface="Maiandra GD" pitchFamily="34" charset="0"/>
              </a:rPr>
              <a:t> SDM </a:t>
            </a:r>
            <a:r>
              <a:rPr lang="en-US" altLang="id-ID" sz="2400" dirty="0" err="1">
                <a:latin typeface="Maiandra GD" pitchFamily="34" charset="0"/>
              </a:rPr>
              <a:t>sebagai</a:t>
            </a:r>
            <a:r>
              <a:rPr lang="en-US" altLang="id-ID" sz="2400" dirty="0">
                <a:latin typeface="Maiandra GD" pitchFamily="34" charset="0"/>
              </a:rPr>
              <a:t> salah </a:t>
            </a:r>
            <a:r>
              <a:rPr lang="en-US" altLang="id-ID" sz="2400" dirty="0" err="1">
                <a:latin typeface="Maiandra GD" pitchFamily="34" charset="0"/>
              </a:rPr>
              <a:t>satu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sumberdaya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penting</a:t>
            </a:r>
            <a:r>
              <a:rPr lang="en-US" altLang="id-ID" sz="2400" dirty="0">
                <a:latin typeface="Maiandra GD" pitchFamily="34" charset="0"/>
              </a:rPr>
              <a:t> yang </a:t>
            </a:r>
            <a:r>
              <a:rPr lang="en-US" altLang="id-ID" sz="2400" dirty="0" err="1">
                <a:latin typeface="Maiandra GD" pitchFamily="34" charset="0"/>
              </a:rPr>
              <a:t>dimiliki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organisasi</a:t>
            </a:r>
            <a:endParaRPr lang="en-US" altLang="id-ID" sz="2400" dirty="0">
              <a:latin typeface="Maiandra GD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id-ID" sz="2400" dirty="0" err="1">
                <a:latin typeface="Maiandra GD" pitchFamily="34" charset="0"/>
              </a:rPr>
              <a:t>Semua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aktivitas</a:t>
            </a:r>
            <a:r>
              <a:rPr lang="en-US" altLang="id-ID" sz="2400" dirty="0">
                <a:latin typeface="Maiandra GD" pitchFamily="34" charset="0"/>
              </a:rPr>
              <a:t> dan </a:t>
            </a:r>
            <a:r>
              <a:rPr lang="en-US" altLang="id-ID" sz="2400" dirty="0" err="1">
                <a:latin typeface="Maiandra GD" pitchFamily="34" charset="0"/>
              </a:rPr>
              <a:t>subsistem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manajemen</a:t>
            </a:r>
            <a:r>
              <a:rPr lang="en-US" altLang="id-ID" sz="2400" dirty="0">
                <a:latin typeface="Maiandra GD" pitchFamily="34" charset="0"/>
              </a:rPr>
              <a:t> SDM </a:t>
            </a:r>
            <a:r>
              <a:rPr lang="en-US" altLang="id-ID" sz="2400" dirty="0" err="1">
                <a:latin typeface="Maiandra GD" pitchFamily="34" charset="0"/>
              </a:rPr>
              <a:t>diperhatikan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secara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proporsional</a:t>
            </a:r>
            <a:r>
              <a:rPr lang="en-US" altLang="id-ID" sz="2400" dirty="0">
                <a:latin typeface="Maiandra GD" pitchFamily="34" charset="0"/>
              </a:rPr>
              <a:t>, </a:t>
            </a:r>
            <a:r>
              <a:rPr lang="en-US" altLang="id-ID" sz="2400" dirty="0" err="1">
                <a:latin typeface="Maiandra GD" pitchFamily="34" charset="0"/>
              </a:rPr>
              <a:t>sesuai</a:t>
            </a:r>
            <a:r>
              <a:rPr lang="en-US" altLang="id-ID" sz="2400" dirty="0">
                <a:latin typeface="Maiandra GD" pitchFamily="34" charset="0"/>
              </a:rPr>
              <a:t> </a:t>
            </a:r>
            <a:r>
              <a:rPr lang="en-US" altLang="id-ID" sz="2400" dirty="0" err="1">
                <a:latin typeface="Maiandra GD" pitchFamily="34" charset="0"/>
              </a:rPr>
              <a:t>dengan</a:t>
            </a:r>
            <a:r>
              <a:rPr lang="en-US" altLang="id-ID" sz="2400" dirty="0">
                <a:latin typeface="Maiandra GD" pitchFamily="34" charset="0"/>
              </a:rPr>
              <a:t> Strategi </a:t>
            </a:r>
            <a:r>
              <a:rPr lang="en-US" altLang="id-ID" sz="2400" dirty="0" err="1">
                <a:latin typeface="Maiandra GD" pitchFamily="34" charset="0"/>
              </a:rPr>
              <a:t>Organisasi</a:t>
            </a:r>
            <a:endParaRPr lang="en-US" altLang="id-ID" sz="2400" dirty="0">
              <a:latin typeface="Maiandra GD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7286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24" y="3121223"/>
            <a:ext cx="9141397" cy="615553"/>
          </a:xfrm>
        </p:spPr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017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7BA2-CA83-B9E0-A497-31AB9378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bg1"/>
                </a:solidFill>
              </a:rPr>
              <a:t>Tujuan-Tujuan</a:t>
            </a:r>
            <a:r>
              <a:rPr lang="en-US" sz="4000" dirty="0">
                <a:solidFill>
                  <a:schemeClr val="bg1"/>
                </a:solidFill>
              </a:rPr>
              <a:t> MSDM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D6C467A3-F998-5237-529B-72CB9D9B1C04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1982913"/>
            <a:ext cx="10667998" cy="3729874"/>
          </a:xfrm>
        </p:spPr>
        <p:txBody>
          <a:bodyPr/>
          <a:lstStyle/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Organisasional</a:t>
            </a:r>
            <a:endParaRPr lang="en-US" sz="3600" dirty="0"/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Fungsional</a:t>
            </a:r>
            <a:endParaRPr lang="en-US" sz="3600" dirty="0"/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Kemasyarakatan</a:t>
            </a:r>
            <a:endParaRPr lang="en-US" sz="3600" dirty="0"/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err="1"/>
              <a:t>Tujuan</a:t>
            </a:r>
            <a:r>
              <a:rPr lang="en-US" sz="3600" dirty="0"/>
              <a:t> Personal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5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754534-E270-46A6-C6E2-7B40CEA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Organisasional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54A87C-9FA8-77AD-8B42-F3F754FCD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/>
          <a:p>
            <a:r>
              <a:rPr lang="en-US" altLang="en-US" sz="2400" b="0" dirty="0" err="1"/>
              <a:t>Memastikan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bahwa</a:t>
            </a:r>
            <a:r>
              <a:rPr lang="en-US" altLang="en-US" sz="2400" b="0" dirty="0"/>
              <a:t> MSDM </a:t>
            </a:r>
            <a:r>
              <a:rPr lang="en-US" altLang="en-US" sz="2400" b="0" dirty="0" err="1"/>
              <a:t>berkontribusi</a:t>
            </a:r>
            <a:r>
              <a:rPr lang="en-US" altLang="en-US" sz="2400" b="0" dirty="0"/>
              <a:t> pada </a:t>
            </a:r>
            <a:r>
              <a:rPr lang="en-US" altLang="en-US" sz="2400" b="0" dirty="0" err="1"/>
              <a:t>efektivitas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organisasional</a:t>
            </a:r>
            <a:r>
              <a:rPr lang="en-US" altLang="en-US" sz="2400" b="0" dirty="0"/>
              <a:t>. </a:t>
            </a:r>
            <a:r>
              <a:rPr lang="en-US" altLang="en-US" sz="2400" b="0" dirty="0" err="1"/>
              <a:t>Departemen</a:t>
            </a:r>
            <a:r>
              <a:rPr lang="en-US" altLang="en-US" sz="2400" b="0" dirty="0"/>
              <a:t> SDM </a:t>
            </a:r>
            <a:r>
              <a:rPr lang="en-US" altLang="en-US" sz="2400" b="0" dirty="0" err="1"/>
              <a:t>membantu</a:t>
            </a:r>
            <a:r>
              <a:rPr lang="en-US" altLang="en-US" sz="2400" b="0" dirty="0"/>
              <a:t> para </a:t>
            </a:r>
            <a:r>
              <a:rPr lang="en-US" altLang="en-US" sz="2400" b="0" dirty="0" err="1"/>
              <a:t>manajer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untuk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mencapai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tujuan-tujuan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</a:t>
            </a:r>
            <a:r>
              <a:rPr lang="en-US" altLang="en-US" sz="2400" b="0" dirty="0"/>
              <a:t>. </a:t>
            </a:r>
            <a:r>
              <a:rPr lang="en-US" altLang="en-US" sz="2400" b="0" dirty="0" err="1"/>
              <a:t>Dalam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hal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ini</a:t>
            </a:r>
            <a:r>
              <a:rPr lang="en-US" altLang="en-US" sz="2400" b="0" dirty="0"/>
              <a:t> para </a:t>
            </a:r>
            <a:r>
              <a:rPr lang="en-US" altLang="en-US" sz="2400" b="0" dirty="0" err="1"/>
              <a:t>manajer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tetap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bertanggung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jawab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penuh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atas</a:t>
            </a:r>
            <a:r>
              <a:rPr lang="en-US" altLang="en-US" sz="2400" b="0" dirty="0"/>
              <a:t> para </a:t>
            </a:r>
            <a:r>
              <a:rPr lang="en-US" altLang="en-US" sz="2400" b="0" dirty="0" err="1"/>
              <a:t>bawahannya</a:t>
            </a:r>
            <a:r>
              <a:rPr lang="en-US" altLang="en-US" sz="2400" b="0" dirty="0"/>
              <a:t>, </a:t>
            </a:r>
            <a:r>
              <a:rPr lang="en-US" altLang="en-US" sz="2400" b="0" dirty="0" err="1"/>
              <a:t>departemen</a:t>
            </a:r>
            <a:r>
              <a:rPr lang="en-US" altLang="en-US" sz="2400" b="0" dirty="0"/>
              <a:t> SDM </a:t>
            </a:r>
            <a:r>
              <a:rPr lang="en-US" altLang="en-US" sz="2400" b="0" dirty="0" err="1"/>
              <a:t>hanya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memberikan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dukungan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dalam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hal-hal</a:t>
            </a:r>
            <a:r>
              <a:rPr lang="en-US" altLang="en-US" sz="2400" b="0" dirty="0"/>
              <a:t> yang </a:t>
            </a:r>
            <a:r>
              <a:rPr lang="en-US" altLang="en-US" sz="2400" b="0" dirty="0" err="1"/>
              <a:t>terkait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dengan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pengelolaan</a:t>
            </a:r>
            <a:r>
              <a:rPr lang="en-US" altLang="en-US" sz="2400" b="0" dirty="0"/>
              <a:t> SDM.</a:t>
            </a:r>
          </a:p>
          <a:p>
            <a:endParaRPr lang="en-US" dirty="0"/>
          </a:p>
        </p:txBody>
      </p:sp>
      <p:pic>
        <p:nvPicPr>
          <p:cNvPr id="5" name="Picture 4" descr="j0205462">
            <a:extLst>
              <a:ext uri="{FF2B5EF4-FFF2-40B4-BE49-F238E27FC236}">
                <a16:creationId xmlns:a16="http://schemas.microsoft.com/office/drawing/2014/main" id="{6FFE6B00-A0BC-6867-75C6-CCAD71D2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19" y="3673833"/>
            <a:ext cx="32702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3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6205-2C8F-E2F7-3E39-C0D78F5C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Fungsional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D409F-C6A3-8A4B-8F7B-FA66DC428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z="2400" b="0" dirty="0" err="1"/>
              <a:t>Menjaga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kontribusi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departemen</a:t>
            </a:r>
            <a:r>
              <a:rPr lang="en-US" altLang="en-US" sz="2400" b="0" dirty="0"/>
              <a:t> SDM </a:t>
            </a:r>
            <a:r>
              <a:rPr lang="en-US" altLang="en-US" sz="2400" b="0" dirty="0" err="1"/>
              <a:t>dalam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tingkat</a:t>
            </a:r>
            <a:r>
              <a:rPr lang="en-US" altLang="en-US" sz="2400" b="0" dirty="0"/>
              <a:t> yang </a:t>
            </a:r>
            <a:r>
              <a:rPr lang="en-US" altLang="en-US" sz="2400" b="0" dirty="0" err="1"/>
              <a:t>layak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bagi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kebutuhan-kebutuhan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</a:t>
            </a:r>
            <a:r>
              <a:rPr lang="en-US" altLang="en-US" sz="2400" b="0" dirty="0"/>
              <a:t>. </a:t>
            </a:r>
            <a:r>
              <a:rPr lang="en-US" altLang="en-US" sz="2400" b="0" dirty="0" err="1"/>
              <a:t>Sumber-sumber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daya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akan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terbuang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percuma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jika</a:t>
            </a:r>
            <a:r>
              <a:rPr lang="en-US" altLang="en-US" sz="2400" b="0" dirty="0"/>
              <a:t> MSDM </a:t>
            </a:r>
            <a:r>
              <a:rPr lang="en-US" altLang="en-US" sz="2400" b="0" dirty="0" err="1"/>
              <a:t>tidak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direncanakan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secara</a:t>
            </a:r>
            <a:r>
              <a:rPr lang="en-US" altLang="en-US" sz="2400" b="0" dirty="0"/>
              <a:t> optimal </a:t>
            </a:r>
            <a:r>
              <a:rPr lang="en-US" altLang="en-US" sz="2400" b="0" dirty="0" err="1"/>
              <a:t>sesuai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kebutuhan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</a:t>
            </a:r>
            <a:r>
              <a:rPr lang="en-US" altLang="en-US" sz="2400" b="0" dirty="0"/>
              <a:t>. 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21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FEEE-D32A-C349-66D7-FC8F3E17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/>
                </a:solidFill>
              </a:rPr>
              <a:t>Tujuan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Kemasyarakatan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B8606-3E53-327E-8C06-3DA0B0D8BD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z="2400" b="0" dirty="0" err="1"/>
              <a:t>Bersikap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etis</a:t>
            </a:r>
            <a:r>
              <a:rPr lang="en-US" altLang="en-US" sz="2400" b="0" dirty="0"/>
              <a:t> dan </a:t>
            </a:r>
            <a:r>
              <a:rPr lang="en-US" altLang="en-US" sz="2400" b="0" dirty="0" err="1"/>
              <a:t>bertanggung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jawab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sosial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terhadap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kebutuhan-kebutuhan</a:t>
            </a:r>
            <a:r>
              <a:rPr lang="en-US" altLang="en-US" sz="2400" b="0" dirty="0"/>
              <a:t> dan </a:t>
            </a:r>
            <a:r>
              <a:rPr lang="en-US" altLang="en-US" sz="2400" b="0" dirty="0" err="1"/>
              <a:t>tantangan-tantangan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masyarakat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sembari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meminimalkan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dampak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negatif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tuntutan-tuntutan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tersebut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bagi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</a:t>
            </a:r>
            <a:r>
              <a:rPr lang="en-US" altLang="en-US" sz="2400" b="0" dirty="0"/>
              <a:t>. 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5954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740F-83B1-F24F-808F-0A8F48EA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Personal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93302-15DC-495F-A433-57832765D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z="2400" b="0" dirty="0" err="1"/>
              <a:t>Membantu</a:t>
            </a:r>
            <a:r>
              <a:rPr lang="en-US" altLang="en-US" sz="2400" b="0" dirty="0"/>
              <a:t> para </a:t>
            </a:r>
            <a:r>
              <a:rPr lang="en-US" altLang="en-US" sz="2400" b="0" dirty="0" err="1"/>
              <a:t>karyawan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mencapai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tujuan-tujuan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pribadi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mereka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sejauh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tujuan-tujuan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mendorong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kontribusi</a:t>
            </a:r>
            <a:r>
              <a:rPr lang="en-US" altLang="en-US" sz="2400" b="0" dirty="0"/>
              <a:t> individual </a:t>
            </a:r>
            <a:r>
              <a:rPr lang="en-US" altLang="en-US" sz="2400" b="0" dirty="0" err="1"/>
              <a:t>bagi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</a:t>
            </a:r>
            <a:r>
              <a:rPr lang="en-US" altLang="en-US" sz="2400" b="0" dirty="0"/>
              <a:t>. </a:t>
            </a:r>
            <a:r>
              <a:rPr lang="en-US" altLang="en-US" sz="2400" b="0" dirty="0" err="1"/>
              <a:t>Tujuan</a:t>
            </a:r>
            <a:r>
              <a:rPr lang="en-US" altLang="en-US" sz="2400" b="0" dirty="0"/>
              <a:t> personal para </a:t>
            </a:r>
            <a:r>
              <a:rPr lang="en-US" altLang="en-US" sz="2400" b="0" dirty="0" err="1"/>
              <a:t>karyawan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akan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tercapai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jika</a:t>
            </a:r>
            <a:r>
              <a:rPr lang="en-US" altLang="en-US" sz="2400" b="0" dirty="0"/>
              <a:t> para </a:t>
            </a:r>
            <a:r>
              <a:rPr lang="en-US" altLang="en-US" sz="2400" b="0" dirty="0" err="1"/>
              <a:t>karyawan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dipelihara</a:t>
            </a:r>
            <a:r>
              <a:rPr lang="en-US" altLang="en-US" sz="2400" b="0" dirty="0"/>
              <a:t>, </a:t>
            </a:r>
            <a:r>
              <a:rPr lang="en-US" altLang="en-US" sz="2400" b="0" dirty="0" err="1"/>
              <a:t>dipertahankan</a:t>
            </a:r>
            <a:r>
              <a:rPr lang="en-US" altLang="en-US" sz="2400" b="0" dirty="0"/>
              <a:t>, dan </a:t>
            </a:r>
            <a:r>
              <a:rPr lang="en-US" altLang="en-US" sz="2400" b="0" dirty="0" err="1"/>
              <a:t>dimotivasi</a:t>
            </a:r>
            <a:r>
              <a:rPr lang="en-US" altLang="en-US" sz="2400" b="0" dirty="0"/>
              <a:t>. Jika </a:t>
            </a:r>
            <a:r>
              <a:rPr lang="en-US" altLang="en-US" sz="2400" b="0" dirty="0" err="1"/>
              <a:t>tidak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demikian</a:t>
            </a:r>
            <a:r>
              <a:rPr lang="en-US" altLang="en-US" sz="2400" b="0" dirty="0"/>
              <a:t>, </a:t>
            </a:r>
            <a:r>
              <a:rPr lang="en-US" altLang="en-US" sz="2400" b="0" dirty="0" err="1"/>
              <a:t>kinerja</a:t>
            </a:r>
            <a:r>
              <a:rPr lang="en-US" altLang="en-US" sz="2400" b="0" dirty="0"/>
              <a:t> dan </a:t>
            </a:r>
            <a:r>
              <a:rPr lang="en-US" altLang="en-US" sz="2400" b="0" dirty="0" err="1"/>
              <a:t>kepuasan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karyawan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akan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menurun</a:t>
            </a:r>
            <a:r>
              <a:rPr lang="en-US" altLang="en-US" sz="2400" b="0" dirty="0"/>
              <a:t> dan </a:t>
            </a:r>
            <a:r>
              <a:rPr lang="en-US" altLang="en-US" sz="2400" b="0" dirty="0" err="1"/>
              <a:t>karyawan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bisa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meninggalkan</a:t>
            </a:r>
            <a:r>
              <a:rPr lang="en-US" altLang="en-US" sz="2400" b="0" dirty="0"/>
              <a:t> </a:t>
            </a:r>
            <a:r>
              <a:rPr lang="en-US" altLang="en-US" sz="2400" b="0" dirty="0" err="1"/>
              <a:t>organisasi</a:t>
            </a:r>
            <a:r>
              <a:rPr lang="en-US" altLang="en-US" sz="2400" b="0" dirty="0"/>
              <a:t>. 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2569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3757-9FF4-5DF0-BDE8-F365131C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SDM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E98499-A1D9-792A-41D1-ABC693417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3"/>
            <a:ext cx="10667999" cy="646332"/>
          </a:xfrm>
        </p:spPr>
        <p:txBody>
          <a:bodyPr/>
          <a:lstStyle/>
          <a:p>
            <a:r>
              <a:rPr lang="en-US" sz="1800" dirty="0"/>
              <a:t>(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kontribusi</a:t>
            </a:r>
            <a:r>
              <a:rPr lang="en-US" sz="1800" dirty="0"/>
              <a:t> </a:t>
            </a:r>
            <a:r>
              <a:rPr lang="en-US" sz="1800" dirty="0" err="1"/>
              <a:t>produktif</a:t>
            </a:r>
            <a:r>
              <a:rPr lang="en-US" sz="1800" dirty="0"/>
              <a:t> orang-orang yang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sejumlah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yang </a:t>
            </a:r>
            <a:r>
              <a:rPr lang="en-US" sz="1800" dirty="0" err="1"/>
              <a:t>bertanggung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strategis</a:t>
            </a:r>
            <a:r>
              <a:rPr lang="en-US" sz="1800" dirty="0"/>
              <a:t>, </a:t>
            </a:r>
            <a:r>
              <a:rPr lang="en-US" sz="1800" dirty="0" err="1"/>
              <a:t>etis</a:t>
            </a:r>
            <a:r>
              <a:rPr lang="en-US" sz="1800" dirty="0"/>
              <a:t>, dan </a:t>
            </a:r>
            <a:r>
              <a:rPr lang="en-US" sz="1800" dirty="0" err="1"/>
              <a:t>sosial</a:t>
            </a:r>
            <a:r>
              <a:rPr lang="en-US" sz="1800" dirty="0"/>
              <a:t>)</a:t>
            </a:r>
            <a:endParaRPr lang="en-US" dirty="0"/>
          </a:p>
        </p:txBody>
      </p:sp>
      <p:sp>
        <p:nvSpPr>
          <p:cNvPr id="10" name="SmartArt Placeholder 3">
            <a:extLst>
              <a:ext uri="{FF2B5EF4-FFF2-40B4-BE49-F238E27FC236}">
                <a16:creationId xmlns:a16="http://schemas.microsoft.com/office/drawing/2014/main" id="{1CF96C99-BFA9-DF1E-7614-B4E872F8228B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762001" y="2369129"/>
            <a:ext cx="10667998" cy="360218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Peningkatan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Efisiensi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Peningkatan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Efektifitas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Peningkatan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Produktivitas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Rendahnya</a:t>
            </a:r>
            <a:r>
              <a:rPr lang="en-US" altLang="id-ID" sz="2000" dirty="0">
                <a:latin typeface="Maiandra GD" pitchFamily="34" charset="0"/>
              </a:rPr>
              <a:t> Tingkat </a:t>
            </a:r>
            <a:r>
              <a:rPr lang="en-US" altLang="id-ID" sz="2000" dirty="0" err="1">
                <a:latin typeface="Maiandra GD" pitchFamily="34" charset="0"/>
              </a:rPr>
              <a:t>Perpindahan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Karyawan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Rendahnya</a:t>
            </a:r>
            <a:r>
              <a:rPr lang="en-US" altLang="id-ID" sz="2000" dirty="0">
                <a:latin typeface="Maiandra GD" pitchFamily="34" charset="0"/>
              </a:rPr>
              <a:t> Tingkat </a:t>
            </a:r>
            <a:r>
              <a:rPr lang="en-US" altLang="id-ID" sz="2000" dirty="0" err="1">
                <a:latin typeface="Maiandra GD" pitchFamily="34" charset="0"/>
              </a:rPr>
              <a:t>Absensi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Tingginya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Kepuasan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Karyawan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Tingginya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Kualitas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Pelayanan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Rendahnya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Komplain</a:t>
            </a:r>
            <a:r>
              <a:rPr lang="en-US" altLang="id-ID" sz="2000" dirty="0">
                <a:latin typeface="Maiandra GD" pitchFamily="34" charset="0"/>
              </a:rPr>
              <a:t> Dari </a:t>
            </a:r>
            <a:r>
              <a:rPr lang="en-US" altLang="id-ID" sz="2000" dirty="0" err="1">
                <a:latin typeface="Maiandra GD" pitchFamily="34" charset="0"/>
              </a:rPr>
              <a:t>Pelanggan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2000" dirty="0" err="1">
                <a:latin typeface="Maiandra GD" pitchFamily="34" charset="0"/>
              </a:rPr>
              <a:t>Meningkatnya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Bisnis</a:t>
            </a:r>
            <a:r>
              <a:rPr lang="en-US" altLang="id-ID" sz="2000" dirty="0">
                <a:latin typeface="Maiandra GD" pitchFamily="34" charset="0"/>
              </a:rPr>
              <a:t> Perusahaan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9549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A4AE1F63-16D1-E5A5-44EA-E1C5C6282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4997" y="134889"/>
            <a:ext cx="9141397" cy="615553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FUNGSI – FUNGSI MANAJEMEN SUMBER DAYA MANUSIA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6919E3CB-23A8-D32E-E5FE-160E8094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193" y="1066800"/>
            <a:ext cx="3423007" cy="762000"/>
          </a:xfrm>
          <a:prstGeom prst="downArrowCallout">
            <a:avLst>
              <a:gd name="adj1" fmla="val 90000"/>
              <a:gd name="adj2" fmla="val 90000"/>
              <a:gd name="adj3" fmla="val 16667"/>
              <a:gd name="adj4" fmla="val 66667"/>
            </a:avLst>
          </a:prstGeom>
          <a:solidFill>
            <a:srgbClr val="993300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FUNGSI – FUNGSI MSDM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5E12776A-FB28-B795-1AE2-7DCFDE718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4" y="2055813"/>
            <a:ext cx="2706687" cy="685800"/>
          </a:xfrm>
          <a:prstGeom prst="downArrowCallout">
            <a:avLst>
              <a:gd name="adj1" fmla="val 85988"/>
              <a:gd name="adj2" fmla="val 85988"/>
              <a:gd name="adj3" fmla="val 16667"/>
              <a:gd name="adj4" fmla="val 66667"/>
            </a:avLst>
          </a:prstGeom>
          <a:solidFill>
            <a:srgbClr val="0080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FUNGSI MANAJERIAL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CE4DB1FD-7668-C015-CD9E-0CFD94F6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57400"/>
            <a:ext cx="2743200" cy="685800"/>
          </a:xfrm>
          <a:prstGeom prst="downArrowCallout">
            <a:avLst>
              <a:gd name="adj1" fmla="val 86111"/>
              <a:gd name="adj2" fmla="val 86111"/>
              <a:gd name="adj3" fmla="val 16667"/>
              <a:gd name="adj4" fmla="val 66667"/>
            </a:avLst>
          </a:prstGeom>
          <a:solidFill>
            <a:srgbClr val="008000">
              <a:alpha val="89803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FUNGSI OPERASIONAL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5D479E5-F530-45A8-1232-CBB45F489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2209800" cy="2179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1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>
                <a:solidFill>
                  <a:schemeClr val="bg1"/>
                </a:solidFill>
              </a:rPr>
              <a:t>PLANNING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>
                <a:solidFill>
                  <a:schemeClr val="bg1"/>
                </a:solidFill>
              </a:rPr>
              <a:t>ORGANIZING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>
                <a:solidFill>
                  <a:schemeClr val="bg1"/>
                </a:solidFill>
              </a:rPr>
              <a:t>DIRECTING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>
                <a:solidFill>
                  <a:schemeClr val="bg1"/>
                </a:solidFill>
              </a:rPr>
              <a:t>CONTROLLING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3C11DEE9-4818-BB5C-263B-2A02E1F3B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9" y="2971800"/>
            <a:ext cx="4032849" cy="243143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</a:rPr>
              <a:t>PROCUREMENT (</a:t>
            </a:r>
            <a:r>
              <a:rPr lang="en-US" altLang="en-US" sz="1600" b="1" dirty="0" err="1">
                <a:solidFill>
                  <a:schemeClr val="bg1"/>
                </a:solidFill>
              </a:rPr>
              <a:t>Pengadaan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</a:rPr>
              <a:t>DEVELOPMENT (</a:t>
            </a:r>
            <a:r>
              <a:rPr lang="en-US" altLang="en-US" sz="1600" b="1" dirty="0" err="1">
                <a:solidFill>
                  <a:schemeClr val="bg1"/>
                </a:solidFill>
              </a:rPr>
              <a:t>Pengembangan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</a:rPr>
              <a:t>CONPENSATION (</a:t>
            </a:r>
            <a:r>
              <a:rPr lang="en-US" altLang="en-US" sz="1600" b="1" dirty="0" err="1">
                <a:solidFill>
                  <a:schemeClr val="bg1"/>
                </a:solidFill>
              </a:rPr>
              <a:t>Kompensasi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</a:rPr>
              <a:t>INTERGRATION (</a:t>
            </a:r>
            <a:r>
              <a:rPr lang="en-US" altLang="en-US" sz="1600" b="1" dirty="0" err="1">
                <a:solidFill>
                  <a:schemeClr val="bg1"/>
                </a:solidFill>
              </a:rPr>
              <a:t>Pengintegrasian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</a:rPr>
              <a:t>MAINTENANCE (</a:t>
            </a:r>
            <a:r>
              <a:rPr lang="en-US" altLang="en-US" sz="1600" b="1" dirty="0" err="1">
                <a:solidFill>
                  <a:schemeClr val="bg1"/>
                </a:solidFill>
              </a:rPr>
              <a:t>Pemeloharaan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1" dirty="0">
                <a:solidFill>
                  <a:schemeClr val="bg1"/>
                </a:solidFill>
              </a:rPr>
              <a:t>SEPARATION (</a:t>
            </a:r>
            <a:r>
              <a:rPr lang="en-US" altLang="en-US" sz="1600" b="1" dirty="0" err="1">
                <a:solidFill>
                  <a:schemeClr val="bg1"/>
                </a:solidFill>
              </a:rPr>
              <a:t>Pemutusan</a:t>
            </a:r>
            <a:r>
              <a:rPr lang="en-US" altLang="en-US" sz="1600" b="1" dirty="0">
                <a:solidFill>
                  <a:schemeClr val="bg1"/>
                </a:solidFill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</a:rPr>
              <a:t>Hubungan</a:t>
            </a:r>
            <a:r>
              <a:rPr lang="en-US" altLang="en-US" sz="1600" b="1" dirty="0">
                <a:solidFill>
                  <a:schemeClr val="bg1"/>
                </a:solidFill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</a:rPr>
              <a:t>Kerja</a:t>
            </a:r>
            <a:r>
              <a:rPr lang="en-US" alt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72B68BF7-0674-323A-B64B-2A123738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993" y="5989541"/>
            <a:ext cx="3423007" cy="7127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BAGIAN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RUANG LINGKUP MSDM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86D1464F-1D88-B9BD-C419-DCED1870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30222"/>
            <a:ext cx="457200" cy="909638"/>
          </a:xfrm>
          <a:prstGeom prst="curvedLeftArrow">
            <a:avLst>
              <a:gd name="adj1" fmla="val 39792"/>
              <a:gd name="adj2" fmla="val 79583"/>
              <a:gd name="adj3" fmla="val 33333"/>
            </a:avLst>
          </a:prstGeom>
          <a:solidFill>
            <a:srgbClr val="FF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3F1BECC7-A847-5156-15E2-FEEE42A3D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5381625"/>
            <a:ext cx="457200" cy="9144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04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r>
              <a:rPr lang="en-US" altLang="en-US" dirty="0" err="1"/>
              <a:t>Berikut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kontrak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1 semester yang </a:t>
            </a:r>
            <a:r>
              <a:rPr lang="en-US" altLang="en-US" dirty="0" err="1"/>
              <a:t>wajib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mahasiswa</a:t>
            </a:r>
            <a:r>
              <a:rPr lang="en-US" altLang="en-US" dirty="0"/>
              <a:t>.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lengkapnya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pada RPS </a:t>
            </a:r>
            <a:r>
              <a:rPr lang="en-US" altLang="en-US" dirty="0" err="1"/>
              <a:t>mata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. </a:t>
            </a:r>
          </a:p>
        </p:txBody>
      </p:sp>
      <p:graphicFrame>
        <p:nvGraphicFramePr>
          <p:cNvPr id="18" name="Group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023589755"/>
              </p:ext>
            </p:extLst>
          </p:nvPr>
        </p:nvGraphicFramePr>
        <p:xfrm>
          <a:off x="757238" y="2592388"/>
          <a:ext cx="10668000" cy="2834640"/>
        </p:xfrm>
        <a:graphic>
          <a:graphicData uri="http://schemas.openxmlformats.org/drawingml/2006/table">
            <a:tbl>
              <a:tblPr firstRow="1"/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Kehadiran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Tugas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UTS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UAS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Project Based Learning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Case Base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Methode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Wajib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hadir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pertemuan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Berupa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quiz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Pengumpulan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Tugas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Pengumpulan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Tugas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Tugas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PBL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berupa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pembuatan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proposal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tugas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kasus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6AC4C05-43EE-01ED-0BD6-D40EA638F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8751"/>
            <a:ext cx="8229600" cy="671513"/>
          </a:xfrm>
        </p:spPr>
        <p:txBody>
          <a:bodyPr/>
          <a:lstStyle/>
          <a:p>
            <a:pPr eaLnBrk="1" hangingPunct="1"/>
            <a:r>
              <a:rPr lang="en-US" altLang="en-US" sz="2000" b="1"/>
              <a:t>RUANG LINGKUP MANAJEMEN SUMBER DAYA MANUSIA </a:t>
            </a:r>
            <a:br>
              <a:rPr lang="en-US" altLang="en-US" sz="2000" b="1"/>
            </a:br>
            <a:r>
              <a:rPr lang="en-US" altLang="en-US" sz="2000" b="1"/>
              <a:t>SECARA HOLISTIK</a:t>
            </a:r>
          </a:p>
        </p:txBody>
      </p:sp>
      <p:graphicFrame>
        <p:nvGraphicFramePr>
          <p:cNvPr id="33891" name="Group 99">
            <a:extLst>
              <a:ext uri="{FF2B5EF4-FFF2-40B4-BE49-F238E27FC236}">
                <a16:creationId xmlns:a16="http://schemas.microsoft.com/office/drawing/2014/main" id="{702C57AC-6B4B-46EA-1C00-8A402CBE673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13868924"/>
              </p:ext>
            </p:extLst>
          </p:nvPr>
        </p:nvGraphicFramePr>
        <p:xfrm>
          <a:off x="1981200" y="1066800"/>
          <a:ext cx="8223250" cy="564515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 FUNGSI – FUNGSI MSDM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SKUP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FUNGSI OPERASIONAL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SUB FUNGSI OPERASIONAL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58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PENGADAAN SDM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PENGEMBANGAN SDM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AutoNum type="alphaUcPeriod"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PEMELIHARAAN SDM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= PENGADAAN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= PENGEMBANGAN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= KONPENSASI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= INTEGRASI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= HUBUNGAN PERBURUH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= PHK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PERENCANAAN SDM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PENARIKAN SDM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SELEKSI SDM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PENEMPATAN SDM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PEMBEKALAN SDM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PENDIDIKAN DAN PELA-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TIHAN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PENGEMBANGAN KARIR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en-US" sz="1400" b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22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2. INSTRUMEN MSDM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a.  ANALISIS JABATAN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                                             b.  PENILAIAN PRESTASI KERJA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c.  EVALUASI JABATAN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3"/>
                        </a:buBlip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5" marB="4572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67FCE-1232-F466-DC3D-A6872006B7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06-Mar-19</a:t>
            </a:r>
          </a:p>
        </p:txBody>
      </p:sp>
    </p:spTree>
  </p:cSld>
  <p:clrMapOvr>
    <a:masterClrMapping/>
  </p:clrMapOvr>
  <p:transition>
    <p:newsflash/>
    <p:sndAc>
      <p:stSnd>
        <p:snd r:embed="rId2" name="arrow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EDB9AB-58F4-F700-7AAA-F35DE9D01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30892"/>
              </p:ext>
            </p:extLst>
          </p:nvPr>
        </p:nvGraphicFramePr>
        <p:xfrm>
          <a:off x="2032000" y="3918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810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740F-83B1-F24F-808F-0A8F48EA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28034"/>
            <a:ext cx="6477000" cy="849603"/>
          </a:xfrm>
        </p:spPr>
        <p:txBody>
          <a:bodyPr/>
          <a:lstStyle/>
          <a:p>
            <a:r>
              <a:rPr lang="en-US" altLang="id-ID" sz="4000" dirty="0">
                <a:solidFill>
                  <a:srgbClr val="663300"/>
                </a:solidFill>
              </a:rPr>
              <a:t>Peran </a:t>
            </a:r>
            <a:r>
              <a:rPr lang="en-US" altLang="id-ID" sz="4000" dirty="0" err="1">
                <a:solidFill>
                  <a:srgbClr val="663300"/>
                </a:solidFill>
              </a:rPr>
              <a:t>Manajemen</a:t>
            </a:r>
            <a:r>
              <a:rPr lang="en-US" altLang="id-ID" sz="4000" dirty="0">
                <a:solidFill>
                  <a:srgbClr val="663300"/>
                </a:solidFill>
              </a:rPr>
              <a:t> SDM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93302-15DC-495F-A433-57832765D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845" y="1052945"/>
            <a:ext cx="6733309" cy="651163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masing-masing SDM)</a:t>
            </a: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Merencanakan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merekrut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Menyeleksi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penempatan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orientasi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karyawan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upah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gaji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kompensasi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insentif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Mengkomunikasikan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penyuluhan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menegakkan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jaminan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perselisihan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perburuhan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keluhan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altLang="id-ID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karyawan</a:t>
            </a:r>
            <a:endParaRPr lang="en-US" altLang="id-ID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201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49C4-387A-510B-30EC-E6C5C376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510"/>
            <a:ext cx="6477000" cy="761999"/>
          </a:xfrm>
        </p:spPr>
        <p:txBody>
          <a:bodyPr/>
          <a:lstStyle/>
          <a:p>
            <a:r>
              <a:rPr lang="en-US" altLang="id-ID" sz="3200" dirty="0" err="1">
                <a:solidFill>
                  <a:srgbClr val="663300"/>
                </a:solidFill>
              </a:rPr>
              <a:t>Pendekatan</a:t>
            </a:r>
            <a:r>
              <a:rPr lang="en-US" altLang="id-ID" sz="3200" dirty="0">
                <a:solidFill>
                  <a:srgbClr val="663300"/>
                </a:solidFill>
              </a:rPr>
              <a:t> </a:t>
            </a:r>
            <a:r>
              <a:rPr lang="en-US" altLang="id-ID" sz="3200" dirty="0" err="1">
                <a:solidFill>
                  <a:srgbClr val="663300"/>
                </a:solidFill>
              </a:rPr>
              <a:t>Manajemen</a:t>
            </a:r>
            <a:r>
              <a:rPr lang="en-US" altLang="id-ID" sz="3200" dirty="0">
                <a:solidFill>
                  <a:srgbClr val="663300"/>
                </a:solidFill>
              </a:rPr>
              <a:t> SDM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85DB9-7CAC-14FC-BFFF-B97FB5590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094509"/>
            <a:ext cx="6477000" cy="54309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2000" dirty="0" err="1">
                <a:latin typeface="Maiandra GD" pitchFamily="34" charset="0"/>
              </a:rPr>
              <a:t>Pendekatan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1" i="1" dirty="0" err="1">
                <a:solidFill>
                  <a:srgbClr val="663300"/>
                </a:solidFill>
                <a:latin typeface="Maiandra GD" pitchFamily="34" charset="0"/>
              </a:rPr>
              <a:t>Strategis</a:t>
            </a:r>
            <a:r>
              <a:rPr lang="en-US" altLang="id-ID" sz="2000" dirty="0">
                <a:latin typeface="Maiandra GD" pitchFamily="34" charset="0"/>
              </a:rPr>
              <a:t> : MSDM </a:t>
            </a:r>
            <a:r>
              <a:rPr lang="en-US" altLang="id-ID" sz="2000" dirty="0" err="1">
                <a:latin typeface="Maiandra GD" pitchFamily="34" charset="0"/>
              </a:rPr>
              <a:t>harus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memberikan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andil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atas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keberhasilan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strategis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perusahaan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14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z="2000" dirty="0" err="1">
                <a:latin typeface="Maiandra GD" pitchFamily="34" charset="0"/>
              </a:rPr>
              <a:t>Pendekatan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1" i="1" dirty="0">
                <a:solidFill>
                  <a:srgbClr val="663300"/>
                </a:solidFill>
                <a:latin typeface="Maiandra GD" pitchFamily="34" charset="0"/>
              </a:rPr>
              <a:t>SDM</a:t>
            </a:r>
            <a:r>
              <a:rPr lang="en-US" altLang="id-ID" sz="2000" dirty="0">
                <a:latin typeface="Maiandra GD" pitchFamily="34" charset="0"/>
              </a:rPr>
              <a:t> : MSDM </a:t>
            </a:r>
            <a:r>
              <a:rPr lang="en-US" altLang="id-ID" sz="2000" dirty="0" err="1">
                <a:latin typeface="Maiandra GD" pitchFamily="34" charset="0"/>
              </a:rPr>
              <a:t>merupakan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manajemen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manusia</a:t>
            </a:r>
            <a:r>
              <a:rPr lang="en-US" altLang="id-ID" sz="2000" dirty="0">
                <a:latin typeface="Maiandra GD" pitchFamily="34" charset="0"/>
              </a:rPr>
              <a:t>. Jadi </a:t>
            </a:r>
            <a:r>
              <a:rPr lang="en-US" altLang="id-ID" sz="2000" dirty="0" err="1">
                <a:latin typeface="Maiandra GD" pitchFamily="34" charset="0"/>
              </a:rPr>
              <a:t>pentingnya</a:t>
            </a:r>
            <a:r>
              <a:rPr lang="en-US" altLang="id-ID" sz="2000" dirty="0">
                <a:latin typeface="Maiandra GD" pitchFamily="34" charset="0"/>
              </a:rPr>
              <a:t> dan </a:t>
            </a:r>
            <a:r>
              <a:rPr lang="en-US" altLang="id-ID" sz="2000" dirty="0" err="1">
                <a:latin typeface="Maiandra GD" pitchFamily="34" charset="0"/>
              </a:rPr>
              <a:t>martabat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manusia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tidak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boleh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diabaikan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z="2000" dirty="0" err="1">
                <a:latin typeface="Maiandra GD" pitchFamily="34" charset="0"/>
              </a:rPr>
              <a:t>Pendekatan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1" i="1" dirty="0" err="1">
                <a:solidFill>
                  <a:srgbClr val="663300"/>
                </a:solidFill>
                <a:latin typeface="Maiandra GD" pitchFamily="34" charset="0"/>
              </a:rPr>
              <a:t>Manajemen</a:t>
            </a:r>
            <a:r>
              <a:rPr lang="en-US" altLang="id-ID" sz="2000" dirty="0">
                <a:latin typeface="Maiandra GD" pitchFamily="34" charset="0"/>
              </a:rPr>
              <a:t> : MSDM </a:t>
            </a:r>
            <a:r>
              <a:rPr lang="en-US" altLang="id-ID" sz="2000" dirty="0" err="1">
                <a:latin typeface="Maiandra GD" pitchFamily="34" charset="0"/>
              </a:rPr>
              <a:t>merupakan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tanggung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jawab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setiap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manajer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z="2000" dirty="0" err="1">
                <a:latin typeface="Maiandra GD" pitchFamily="34" charset="0"/>
              </a:rPr>
              <a:t>Pendekatan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1" i="1" dirty="0" err="1">
                <a:solidFill>
                  <a:srgbClr val="663300"/>
                </a:solidFill>
                <a:latin typeface="Maiandra GD" pitchFamily="34" charset="0"/>
              </a:rPr>
              <a:t>Sistem</a:t>
            </a:r>
            <a:r>
              <a:rPr lang="en-US" altLang="id-ID" sz="2000" dirty="0">
                <a:latin typeface="Maiandra GD" pitchFamily="34" charset="0"/>
              </a:rPr>
              <a:t> : </a:t>
            </a:r>
            <a:r>
              <a:rPr lang="en-US" altLang="id-ID" sz="2000" dirty="0" err="1">
                <a:latin typeface="Maiandra GD" pitchFamily="34" charset="0"/>
              </a:rPr>
              <a:t>pendekatan</a:t>
            </a:r>
            <a:r>
              <a:rPr lang="en-US" altLang="id-ID" sz="2000" dirty="0">
                <a:latin typeface="Maiandra GD" pitchFamily="34" charset="0"/>
              </a:rPr>
              <a:t> SDM </a:t>
            </a:r>
            <a:r>
              <a:rPr lang="en-US" altLang="id-ID" sz="2000" dirty="0" err="1">
                <a:latin typeface="Maiandra GD" pitchFamily="34" charset="0"/>
              </a:rPr>
              <a:t>berlangsung</a:t>
            </a:r>
            <a:r>
              <a:rPr lang="en-US" altLang="id-ID" sz="2000" dirty="0">
                <a:latin typeface="Maiandra GD" pitchFamily="34" charset="0"/>
              </a:rPr>
              <a:t> di </a:t>
            </a:r>
            <a:r>
              <a:rPr lang="en-US" altLang="id-ID" sz="2000" dirty="0" err="1">
                <a:latin typeface="Maiandra GD" pitchFamily="34" charset="0"/>
              </a:rPr>
              <a:t>dalam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sistem</a:t>
            </a:r>
            <a:r>
              <a:rPr lang="en-US" altLang="id-ID" sz="2000" dirty="0">
                <a:latin typeface="Maiandra GD" pitchFamily="34" charset="0"/>
              </a:rPr>
              <a:t> yang </a:t>
            </a:r>
            <a:r>
              <a:rPr lang="en-US" altLang="id-ID" sz="2000" dirty="0" err="1">
                <a:latin typeface="Maiandra GD" pitchFamily="34" charset="0"/>
              </a:rPr>
              <a:t>besar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yaitu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perusahaan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o.k.i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upaya</a:t>
            </a:r>
            <a:r>
              <a:rPr lang="en-US" altLang="id-ID" sz="2000" dirty="0">
                <a:latin typeface="Maiandra GD" pitchFamily="34" charset="0"/>
              </a:rPr>
              <a:t> MSDM </a:t>
            </a:r>
            <a:r>
              <a:rPr lang="en-US" altLang="id-ID" sz="2000" dirty="0" err="1">
                <a:latin typeface="Maiandra GD" pitchFamily="34" charset="0"/>
              </a:rPr>
              <a:t>harus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mengevaluasi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andil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karyawan</a:t>
            </a:r>
            <a:r>
              <a:rPr lang="en-US" altLang="id-ID" sz="2000" dirty="0">
                <a:latin typeface="Maiandra GD" pitchFamily="34" charset="0"/>
              </a:rPr>
              <a:t> yang </a:t>
            </a:r>
            <a:r>
              <a:rPr lang="en-US" altLang="id-ID" sz="2000" dirty="0" err="1">
                <a:latin typeface="Maiandra GD" pitchFamily="34" charset="0"/>
              </a:rPr>
              <a:t>diberikan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terhadap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produktivitas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perusahaan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z="2000" dirty="0" err="1">
                <a:latin typeface="Maiandra GD" pitchFamily="34" charset="0"/>
              </a:rPr>
              <a:t>Pendekatan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1" i="1" dirty="0" err="1">
                <a:solidFill>
                  <a:srgbClr val="663300"/>
                </a:solidFill>
                <a:latin typeface="Maiandra GD" pitchFamily="34" charset="0"/>
              </a:rPr>
              <a:t>Proaktif</a:t>
            </a:r>
            <a:r>
              <a:rPr lang="en-US" altLang="id-ID" sz="2000" dirty="0">
                <a:latin typeface="Maiandra GD" pitchFamily="34" charset="0"/>
              </a:rPr>
              <a:t> : MSDM </a:t>
            </a:r>
            <a:r>
              <a:rPr lang="en-US" altLang="id-ID" sz="2000" dirty="0" err="1">
                <a:latin typeface="Maiandra GD" pitchFamily="34" charset="0"/>
              </a:rPr>
              <a:t>dapat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meningkatkan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andilnya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atas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karyawan</a:t>
            </a:r>
            <a:r>
              <a:rPr lang="en-US" altLang="id-ID" sz="2000" dirty="0">
                <a:latin typeface="Maiandra GD" pitchFamily="34" charset="0"/>
              </a:rPr>
              <a:t> dan </a:t>
            </a:r>
            <a:r>
              <a:rPr lang="en-US" altLang="id-ID" sz="2000" dirty="0" err="1">
                <a:latin typeface="Maiandra GD" pitchFamily="34" charset="0"/>
              </a:rPr>
              <a:t>organisasi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dengan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mengantisipasi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berbagai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masalah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sebelum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masalah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itu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muncul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id-ID" sz="2000" dirty="0">
              <a:latin typeface="Maiandra GD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07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8F97-56EB-9C2A-C7FD-D56ED8F6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1161"/>
            <a:ext cx="6477000" cy="614075"/>
          </a:xfrm>
        </p:spPr>
        <p:txBody>
          <a:bodyPr/>
          <a:lstStyle/>
          <a:p>
            <a:r>
              <a:rPr lang="en-US" altLang="id-ID" sz="4000" dirty="0" err="1">
                <a:solidFill>
                  <a:srgbClr val="663300"/>
                </a:solidFill>
              </a:rPr>
              <a:t>Konsep</a:t>
            </a:r>
            <a:r>
              <a:rPr lang="en-US" altLang="id-ID" sz="4000" dirty="0">
                <a:solidFill>
                  <a:srgbClr val="663300"/>
                </a:solidFill>
              </a:rPr>
              <a:t> </a:t>
            </a:r>
            <a:r>
              <a:rPr lang="en-US" altLang="id-ID" sz="4000" dirty="0" err="1">
                <a:solidFill>
                  <a:srgbClr val="663300"/>
                </a:solidFill>
              </a:rPr>
              <a:t>Manajemen</a:t>
            </a:r>
            <a:r>
              <a:rPr lang="en-US" altLang="id-ID" sz="4000" dirty="0">
                <a:solidFill>
                  <a:srgbClr val="663300"/>
                </a:solidFill>
              </a:rPr>
              <a:t> SDM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30456-C114-30CB-A11A-AC2A388500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205345"/>
            <a:ext cx="6477000" cy="53617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2000" b="1" dirty="0" err="1">
                <a:solidFill>
                  <a:srgbClr val="663300"/>
                </a:solidFill>
                <a:latin typeface="Maiandra GD" pitchFamily="34" charset="0"/>
              </a:rPr>
              <a:t>Penerapan</a:t>
            </a:r>
            <a:r>
              <a:rPr lang="en-US" altLang="id-ID" sz="2000" b="1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en-US" altLang="id-ID" sz="2000" b="1" dirty="0" err="1">
                <a:solidFill>
                  <a:srgbClr val="663300"/>
                </a:solidFill>
                <a:latin typeface="Maiandra GD" pitchFamily="34" charset="0"/>
              </a:rPr>
              <a:t>Fungsi</a:t>
            </a:r>
            <a:r>
              <a:rPr lang="en-US" altLang="id-ID" sz="2000" b="1" dirty="0">
                <a:solidFill>
                  <a:srgbClr val="663300"/>
                </a:solidFill>
                <a:latin typeface="Maiandra GD" pitchFamily="34" charset="0"/>
              </a:rPr>
              <a:t> MSDM </a:t>
            </a:r>
            <a:r>
              <a:rPr lang="en-US" altLang="id-ID" sz="2000" b="1" dirty="0" err="1">
                <a:solidFill>
                  <a:srgbClr val="663300"/>
                </a:solidFill>
                <a:latin typeface="Maiandra GD" pitchFamily="34" charset="0"/>
              </a:rPr>
              <a:t>Secara</a:t>
            </a:r>
            <a:r>
              <a:rPr lang="en-US" altLang="id-ID" sz="2000" b="1" dirty="0">
                <a:solidFill>
                  <a:srgbClr val="663300"/>
                </a:solidFill>
                <a:latin typeface="Maiandra GD" pitchFamily="34" charset="0"/>
              </a:rPr>
              <a:t> Makro dan </a:t>
            </a:r>
            <a:r>
              <a:rPr lang="en-US" altLang="id-ID" sz="2000" b="1" dirty="0" err="1">
                <a:solidFill>
                  <a:srgbClr val="663300"/>
                </a:solidFill>
                <a:latin typeface="Maiandra GD" pitchFamily="34" charset="0"/>
              </a:rPr>
              <a:t>Mikro</a:t>
            </a:r>
            <a:endParaRPr lang="en-US" altLang="id-ID" sz="2000" b="1" dirty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1100" b="1" dirty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dirty="0">
                <a:latin typeface="Maiandra GD" pitchFamily="34" charset="0"/>
              </a:rPr>
              <a:t>- </a:t>
            </a:r>
            <a:r>
              <a:rPr lang="en-US" altLang="id-ID" sz="2000" dirty="0" err="1">
                <a:latin typeface="Maiandra GD" pitchFamily="34" charset="0"/>
              </a:rPr>
              <a:t>Secara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i="1" dirty="0" err="1">
                <a:solidFill>
                  <a:srgbClr val="663300"/>
                </a:solidFill>
                <a:latin typeface="Maiandra GD" pitchFamily="34" charset="0"/>
              </a:rPr>
              <a:t>makro</a:t>
            </a:r>
            <a:r>
              <a:rPr lang="en-US" altLang="id-ID" sz="2000" dirty="0">
                <a:latin typeface="Maiandra GD" pitchFamily="34" charset="0"/>
              </a:rPr>
              <a:t> : </a:t>
            </a:r>
            <a:r>
              <a:rPr lang="en-US" altLang="id-ID" sz="2000" b="0" dirty="0" err="1">
                <a:latin typeface="Maiandra GD" pitchFamily="34" charset="0"/>
              </a:rPr>
              <a:t>fungsi-fungsi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pokok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manajemen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umum</a:t>
            </a:r>
            <a:r>
              <a:rPr lang="en-US" altLang="id-ID" sz="2000" b="0" dirty="0">
                <a:latin typeface="Maiandra GD" pitchFamily="34" charset="0"/>
              </a:rPr>
              <a:t>, </a:t>
            </a:r>
            <a:r>
              <a:rPr lang="en-US" altLang="id-ID" sz="2000" b="0" dirty="0" err="1">
                <a:latin typeface="Maiandra GD" pitchFamily="34" charset="0"/>
              </a:rPr>
              <a:t>seperti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fungsi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manajerial</a:t>
            </a:r>
            <a:r>
              <a:rPr lang="en-US" altLang="id-ID" sz="2000" b="0" dirty="0">
                <a:latin typeface="Maiandra GD" pitchFamily="34" charset="0"/>
              </a:rPr>
              <a:t>. </a:t>
            </a:r>
            <a:r>
              <a:rPr lang="en-US" altLang="id-ID" sz="2000" b="0" dirty="0" err="1">
                <a:latin typeface="Maiandra GD" pitchFamily="34" charset="0"/>
              </a:rPr>
              <a:t>Dilakukan</a:t>
            </a:r>
            <a:r>
              <a:rPr lang="en-US" altLang="id-ID" sz="2000" b="0" dirty="0">
                <a:latin typeface="Maiandra GD" pitchFamily="34" charset="0"/>
              </a:rPr>
              <a:t> oleh badan-badan </a:t>
            </a:r>
            <a:r>
              <a:rPr lang="en-US" altLang="id-ID" sz="2000" b="0" dirty="0" err="1">
                <a:latin typeface="Maiandra GD" pitchFamily="34" charset="0"/>
              </a:rPr>
              <a:t>pemerintah</a:t>
            </a:r>
            <a:r>
              <a:rPr lang="en-US" altLang="id-ID" sz="2000" b="0" dirty="0">
                <a:latin typeface="Maiandra GD" pitchFamily="34" charset="0"/>
              </a:rPr>
              <a:t> yang </a:t>
            </a:r>
            <a:r>
              <a:rPr lang="en-US" altLang="id-ID" sz="2000" b="0" dirty="0" err="1">
                <a:latin typeface="Maiandra GD" pitchFamily="34" charset="0"/>
              </a:rPr>
              <a:t>diserahi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tugas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dalam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pengelolaan</a:t>
            </a:r>
            <a:r>
              <a:rPr lang="en-US" altLang="id-ID" sz="2000" b="0" dirty="0">
                <a:latin typeface="Maiandra GD" pitchFamily="34" charset="0"/>
              </a:rPr>
              <a:t> SDM, </a:t>
            </a:r>
            <a:r>
              <a:rPr lang="en-US" altLang="id-ID" sz="2000" b="0" dirty="0" err="1">
                <a:latin typeface="Maiandra GD" pitchFamily="34" charset="0"/>
              </a:rPr>
              <a:t>seperti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Dept.Tenaga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Kerja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11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- </a:t>
            </a:r>
            <a:r>
              <a:rPr lang="en-US" altLang="id-ID" sz="2000" dirty="0" err="1">
                <a:latin typeface="Maiandra GD" pitchFamily="34" charset="0"/>
              </a:rPr>
              <a:t>Secara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i="1" dirty="0" err="1">
                <a:solidFill>
                  <a:srgbClr val="663300"/>
                </a:solidFill>
                <a:latin typeface="Maiandra GD" pitchFamily="34" charset="0"/>
              </a:rPr>
              <a:t>mikro</a:t>
            </a:r>
            <a:r>
              <a:rPr lang="en-US" altLang="id-ID" sz="2000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en-US" altLang="id-ID" sz="2000" dirty="0">
                <a:latin typeface="Maiandra GD" pitchFamily="34" charset="0"/>
              </a:rPr>
              <a:t>: </a:t>
            </a:r>
            <a:r>
              <a:rPr lang="en-US" altLang="id-ID" sz="2000" b="0" dirty="0" err="1">
                <a:latin typeface="Maiandra GD" pitchFamily="34" charset="0"/>
              </a:rPr>
              <a:t>fungsi-fungsi</a:t>
            </a:r>
            <a:r>
              <a:rPr lang="en-US" altLang="id-ID" sz="2000" b="0" dirty="0">
                <a:latin typeface="Maiandra GD" pitchFamily="34" charset="0"/>
              </a:rPr>
              <a:t> MSDM </a:t>
            </a:r>
            <a:r>
              <a:rPr lang="en-US" altLang="id-ID" sz="2000" b="0" dirty="0" err="1">
                <a:latin typeface="Maiandra GD" pitchFamily="34" charset="0"/>
              </a:rPr>
              <a:t>secara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fungsi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operasional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berbagai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masalah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sebelum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masalah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itu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muncul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id-ID" sz="2000" dirty="0">
                <a:latin typeface="Maiandra GD" pitchFamily="34" charset="0"/>
              </a:rPr>
              <a:t>SDM yang </a:t>
            </a:r>
            <a:r>
              <a:rPr lang="en-US" altLang="id-ID" sz="2000" dirty="0" err="1">
                <a:latin typeface="Maiandra GD" pitchFamily="34" charset="0"/>
              </a:rPr>
              <a:t>sudah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terikat</a:t>
            </a:r>
            <a:r>
              <a:rPr lang="en-US" altLang="id-ID" sz="2000" dirty="0">
                <a:latin typeface="Maiandra GD" pitchFamily="34" charset="0"/>
              </a:rPr>
              <a:t> pada </a:t>
            </a:r>
            <a:r>
              <a:rPr lang="en-US" altLang="id-ID" sz="2000" dirty="0" err="1">
                <a:latin typeface="Maiandra GD" pitchFamily="34" charset="0"/>
              </a:rPr>
              <a:t>suatu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organisasi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0" dirty="0">
                <a:latin typeface="Maiandra GD" pitchFamily="34" charset="0"/>
              </a:rPr>
              <a:t>(formal, </a:t>
            </a:r>
            <a:r>
              <a:rPr lang="en-US" altLang="id-ID" sz="2000" b="0" dirty="0" err="1">
                <a:latin typeface="Maiandra GD" pitchFamily="34" charset="0"/>
              </a:rPr>
              <a:t>perusahaan,industri</a:t>
            </a:r>
            <a:r>
              <a:rPr lang="en-US" altLang="id-ID" sz="2000" b="0" dirty="0">
                <a:latin typeface="Maiandra GD" pitchFamily="34" charset="0"/>
              </a:rPr>
              <a:t>) </a:t>
            </a:r>
            <a:r>
              <a:rPr lang="en-US" altLang="id-ID" sz="2000" b="0" dirty="0" err="1">
                <a:latin typeface="Maiandra GD" pitchFamily="34" charset="0"/>
              </a:rPr>
              <a:t>berdasarkan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suatu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kontrak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kerja</a:t>
            </a:r>
            <a:r>
              <a:rPr lang="en-US" altLang="id-ID" sz="2000" b="0" dirty="0">
                <a:latin typeface="Maiandra GD" pitchFamily="34" charset="0"/>
              </a:rPr>
              <a:t>, </a:t>
            </a:r>
            <a:r>
              <a:rPr lang="en-US" altLang="id-ID" sz="2000" b="0" dirty="0" err="1">
                <a:latin typeface="Maiandra GD" pitchFamily="34" charset="0"/>
              </a:rPr>
              <a:t>atau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telah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berhubungan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kerja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dengan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suatu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organisasi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berdasarkan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suatu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kerjasama</a:t>
            </a:r>
            <a:r>
              <a:rPr lang="en-US" altLang="id-ID" sz="2000" b="0" dirty="0">
                <a:latin typeface="Maiandra GD" pitchFamily="34" charset="0"/>
              </a:rPr>
              <a:t>, </a:t>
            </a:r>
            <a:r>
              <a:rPr lang="en-US" altLang="id-ID" sz="2000" b="0" dirty="0" err="1">
                <a:latin typeface="Maiandra GD" pitchFamily="34" charset="0"/>
              </a:rPr>
              <a:t>disebut</a:t>
            </a:r>
            <a:r>
              <a:rPr lang="en-US" altLang="id-ID" sz="2000" b="0" dirty="0">
                <a:latin typeface="Maiandra GD" pitchFamily="34" charset="0"/>
              </a:rPr>
              <a:t> SDM pada </a:t>
            </a:r>
            <a:r>
              <a:rPr lang="en-US" altLang="id-ID" sz="2000" b="0" i="1" dirty="0">
                <a:solidFill>
                  <a:srgbClr val="663300"/>
                </a:solidFill>
                <a:latin typeface="Maiandra GD" pitchFamily="34" charset="0"/>
              </a:rPr>
              <a:t>status </a:t>
            </a:r>
            <a:r>
              <a:rPr lang="en-US" altLang="id-ID" sz="2000" b="0" i="1" dirty="0" err="1">
                <a:solidFill>
                  <a:srgbClr val="663300"/>
                </a:solidFill>
                <a:latin typeface="Maiandra GD" pitchFamily="34" charset="0"/>
              </a:rPr>
              <a:t>mikro</a:t>
            </a:r>
            <a:endParaRPr lang="en-US" altLang="id-ID" sz="2000" b="0" i="1" dirty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id-ID" sz="2000" b="0" i="1" dirty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id-ID" sz="2000" dirty="0">
                <a:latin typeface="Maiandra GD" pitchFamily="34" charset="0"/>
              </a:rPr>
              <a:t>SDM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dirty="0">
                <a:latin typeface="Maiandra GD" pitchFamily="34" charset="0"/>
              </a:rPr>
              <a:t>yang </a:t>
            </a:r>
            <a:r>
              <a:rPr lang="en-US" altLang="id-ID" sz="2000" dirty="0" err="1">
                <a:latin typeface="Maiandra GD" pitchFamily="34" charset="0"/>
              </a:rPr>
              <a:t>masih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bebas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atau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belum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terikat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kontrak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kerja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atau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kerjasama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dengan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suatu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organisasi</a:t>
            </a:r>
            <a:r>
              <a:rPr lang="en-US" altLang="id-ID" sz="2000" b="0" dirty="0">
                <a:latin typeface="Maiandra GD" pitchFamily="34" charset="0"/>
              </a:rPr>
              <a:t>, </a:t>
            </a:r>
            <a:r>
              <a:rPr lang="en-US" altLang="id-ID" sz="2000" b="0" dirty="0" err="1">
                <a:latin typeface="Maiandra GD" pitchFamily="34" charset="0"/>
              </a:rPr>
              <a:t>disebut</a:t>
            </a:r>
            <a:r>
              <a:rPr lang="en-US" altLang="id-ID" sz="2000" b="0" dirty="0">
                <a:latin typeface="Maiandra GD" pitchFamily="34" charset="0"/>
              </a:rPr>
              <a:t> SDM pada </a:t>
            </a:r>
            <a:r>
              <a:rPr lang="en-US" altLang="id-ID" sz="2000" b="0" i="1" dirty="0">
                <a:solidFill>
                  <a:srgbClr val="663300"/>
                </a:solidFill>
                <a:latin typeface="Maiandra GD" pitchFamily="34" charset="0"/>
              </a:rPr>
              <a:t>status </a:t>
            </a:r>
            <a:r>
              <a:rPr lang="en-US" altLang="id-ID" sz="2000" b="0" i="1" dirty="0" err="1">
                <a:solidFill>
                  <a:srgbClr val="663300"/>
                </a:solidFill>
                <a:latin typeface="Maiandra GD" pitchFamily="34" charset="0"/>
              </a:rPr>
              <a:t>makro</a:t>
            </a:r>
            <a:endParaRPr lang="en-US" altLang="id-ID" sz="2000" b="0" i="1" dirty="0">
              <a:solidFill>
                <a:srgbClr val="663300"/>
              </a:solidFill>
              <a:latin typeface="Maiandra GD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49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F56D-C847-89A6-2848-AC8696F5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9035"/>
            <a:ext cx="6477000" cy="676420"/>
          </a:xfrm>
        </p:spPr>
        <p:txBody>
          <a:bodyPr/>
          <a:lstStyle/>
          <a:p>
            <a:r>
              <a:rPr lang="en-US" altLang="id-ID" sz="4000" dirty="0" err="1">
                <a:solidFill>
                  <a:srgbClr val="663300"/>
                </a:solidFill>
              </a:rPr>
              <a:t>Konsep</a:t>
            </a:r>
            <a:r>
              <a:rPr lang="en-US" altLang="id-ID" sz="4000" dirty="0">
                <a:solidFill>
                  <a:srgbClr val="663300"/>
                </a:solidFill>
              </a:rPr>
              <a:t> </a:t>
            </a:r>
            <a:r>
              <a:rPr lang="en-US" altLang="id-ID" sz="4000" dirty="0" err="1">
                <a:solidFill>
                  <a:srgbClr val="663300"/>
                </a:solidFill>
              </a:rPr>
              <a:t>Manajemen</a:t>
            </a:r>
            <a:r>
              <a:rPr lang="en-US" altLang="id-ID" sz="4000" dirty="0">
                <a:solidFill>
                  <a:srgbClr val="663300"/>
                </a:solidFill>
              </a:rPr>
              <a:t> SDM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76661-91A2-4814-D402-A516BF6DC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523999"/>
            <a:ext cx="6477000" cy="479367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id-ID" sz="2000" dirty="0" err="1">
                <a:solidFill>
                  <a:srgbClr val="663300"/>
                </a:solidFill>
                <a:latin typeface="Maiandra GD" pitchFamily="34" charset="0"/>
              </a:rPr>
              <a:t>Prinsip-prinsip</a:t>
            </a:r>
            <a:r>
              <a:rPr lang="en-US" altLang="id-ID" sz="2000" dirty="0">
                <a:solidFill>
                  <a:srgbClr val="663300"/>
                </a:solidFill>
                <a:latin typeface="Maiandra GD" pitchFamily="34" charset="0"/>
              </a:rPr>
              <a:t> MSDM yang </a:t>
            </a:r>
            <a:r>
              <a:rPr lang="en-US" altLang="id-ID" sz="2000" dirty="0" err="1">
                <a:solidFill>
                  <a:srgbClr val="663300"/>
                </a:solidFill>
                <a:latin typeface="Maiandra GD" pitchFamily="34" charset="0"/>
              </a:rPr>
              <a:t>perlu</a:t>
            </a:r>
            <a:r>
              <a:rPr lang="en-US" altLang="id-ID" sz="2000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en-US" altLang="id-ID" sz="2000" dirty="0" err="1">
                <a:solidFill>
                  <a:srgbClr val="663300"/>
                </a:solidFill>
                <a:latin typeface="Maiandra GD" pitchFamily="34" charset="0"/>
              </a:rPr>
              <a:t>diperhatikan</a:t>
            </a:r>
            <a:r>
              <a:rPr lang="en-US" altLang="id-ID" sz="2000" dirty="0">
                <a:solidFill>
                  <a:srgbClr val="663300"/>
                </a:solidFill>
                <a:latin typeface="Maiandra GD" pitchFamily="34" charset="0"/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kemanusiaan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demokrasi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i="1" dirty="0">
                <a:latin typeface="Maiandra GD" pitchFamily="34" charset="0"/>
              </a:rPr>
              <a:t>The Right Man is The Right Place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i="1" dirty="0">
                <a:latin typeface="Maiandra GD" pitchFamily="34" charset="0"/>
              </a:rPr>
              <a:t>Equal Pay for Equal Work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kesatuan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arah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kesatuan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komando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efisiensi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efektivitas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produktivitas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kerja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disiplin</a:t>
            </a:r>
            <a:endParaRPr lang="en-US" altLang="id-ID" sz="2000" b="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000" b="0" dirty="0">
                <a:latin typeface="Maiandra GD" pitchFamily="34" charset="0"/>
              </a:rPr>
              <a:t>	- </a:t>
            </a:r>
            <a:r>
              <a:rPr lang="en-US" altLang="id-ID" sz="2000" b="0" dirty="0" err="1">
                <a:latin typeface="Maiandra GD" pitchFamily="34" charset="0"/>
              </a:rPr>
              <a:t>Prinsip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wewenang</a:t>
            </a:r>
            <a:r>
              <a:rPr lang="en-US" altLang="id-ID" sz="2000" b="0" dirty="0">
                <a:latin typeface="Maiandra GD" pitchFamily="34" charset="0"/>
              </a:rPr>
              <a:t> dan </a:t>
            </a:r>
            <a:r>
              <a:rPr lang="en-US" altLang="id-ID" sz="2000" b="0" dirty="0" err="1">
                <a:latin typeface="Maiandra GD" pitchFamily="34" charset="0"/>
              </a:rPr>
              <a:t>tanggung</a:t>
            </a:r>
            <a:r>
              <a:rPr lang="en-US" altLang="id-ID" sz="2000" b="0" dirty="0">
                <a:latin typeface="Maiandra GD" pitchFamily="34" charset="0"/>
              </a:rPr>
              <a:t> </a:t>
            </a:r>
            <a:r>
              <a:rPr lang="en-US" altLang="id-ID" sz="2000" b="0" dirty="0" err="1">
                <a:latin typeface="Maiandra GD" pitchFamily="34" charset="0"/>
              </a:rPr>
              <a:t>jawab</a:t>
            </a:r>
            <a:endParaRPr lang="en-US" altLang="id-ID" sz="2000" b="0" dirty="0">
              <a:latin typeface="Maiandra GD" pitchFamily="34" charset="0"/>
            </a:endParaRP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1761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B152-E723-D5F0-FEE6-20334B68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4000" dirty="0" err="1">
                <a:solidFill>
                  <a:srgbClr val="663300"/>
                </a:solidFill>
              </a:rPr>
              <a:t>Praktik</a:t>
            </a:r>
            <a:r>
              <a:rPr lang="en-US" altLang="id-ID" sz="4000" dirty="0">
                <a:solidFill>
                  <a:srgbClr val="663300"/>
                </a:solidFill>
              </a:rPr>
              <a:t> </a:t>
            </a:r>
            <a:r>
              <a:rPr lang="en-US" altLang="id-ID" sz="4000" dirty="0" err="1">
                <a:solidFill>
                  <a:srgbClr val="663300"/>
                </a:solidFill>
              </a:rPr>
              <a:t>Manajemen</a:t>
            </a:r>
            <a:r>
              <a:rPr lang="en-US" altLang="id-ID" sz="4000" dirty="0">
                <a:solidFill>
                  <a:srgbClr val="663300"/>
                </a:solidFill>
              </a:rPr>
              <a:t> SDM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46D59-C41F-0068-3E3A-76E07789E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646333"/>
          </a:xfrm>
        </p:spPr>
        <p:txBody>
          <a:bodyPr/>
          <a:lstStyle/>
          <a:p>
            <a:r>
              <a:rPr lang="en-US" altLang="id-ID" sz="2000" dirty="0" err="1">
                <a:latin typeface="Maiandra GD" pitchFamily="34" charset="0"/>
              </a:rPr>
              <a:t>Sebagai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ilustrasi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berikut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ini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adalah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kegiatan-kegiatan</a:t>
            </a:r>
            <a:r>
              <a:rPr lang="en-US" altLang="id-ID" sz="2000" dirty="0">
                <a:latin typeface="Maiandra GD" pitchFamily="34" charset="0"/>
              </a:rPr>
              <a:t> MSDM yang </a:t>
            </a:r>
            <a:r>
              <a:rPr lang="en-US" altLang="id-ID" sz="2000" dirty="0" err="1">
                <a:latin typeface="Maiandra GD" pitchFamily="34" charset="0"/>
              </a:rPr>
              <a:t>secara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khusus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diberlakukan</a:t>
            </a:r>
            <a:r>
              <a:rPr lang="en-US" altLang="id-ID" sz="2000" dirty="0">
                <a:latin typeface="Maiandra GD" pitchFamily="34" charset="0"/>
              </a:rPr>
              <a:t> di </a:t>
            </a:r>
            <a:r>
              <a:rPr lang="en-US" altLang="id-ID" sz="2000" dirty="0" err="1">
                <a:latin typeface="Maiandra GD" pitchFamily="34" charset="0"/>
              </a:rPr>
              <a:t>lingkungan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pegawai</a:t>
            </a:r>
            <a:r>
              <a:rPr lang="en-US" altLang="id-ID" sz="2000" dirty="0">
                <a:latin typeface="Maiandra GD" pitchFamily="34" charset="0"/>
              </a:rPr>
              <a:t> negeri </a:t>
            </a:r>
            <a:r>
              <a:rPr lang="en-US" altLang="id-ID" sz="2000" dirty="0" err="1">
                <a:latin typeface="Maiandra GD" pitchFamily="34" charset="0"/>
              </a:rPr>
              <a:t>sipil</a:t>
            </a:r>
            <a:r>
              <a:rPr lang="en-US" altLang="id-ID" sz="2000" dirty="0">
                <a:latin typeface="Maiandra GD" pitchFamily="34" charset="0"/>
              </a:rPr>
              <a:t> </a:t>
            </a:r>
            <a:endParaRPr lang="en-US" sz="2000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5538571-9B7E-6ED5-D718-C5DE69991E0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61999" y="2412398"/>
            <a:ext cx="10667999" cy="327627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2400" b="1" i="1" dirty="0">
                <a:solidFill>
                  <a:srgbClr val="663300"/>
                </a:solidFill>
                <a:latin typeface="Maiandra GD" pitchFamily="34" charset="0"/>
              </a:rPr>
              <a:t>Program UMUM</a:t>
            </a:r>
            <a:r>
              <a:rPr lang="en-US" altLang="id-ID" sz="2400" i="1" dirty="0">
                <a:solidFill>
                  <a:srgbClr val="663300"/>
                </a:solidFill>
                <a:latin typeface="Maiandra GD" pitchFamily="34" charset="0"/>
              </a:rPr>
              <a:t> :</a:t>
            </a:r>
            <a:endParaRPr lang="en-US" altLang="id-ID" sz="1000" i="1" dirty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400" dirty="0">
                <a:latin typeface="Maiandra GD" pitchFamily="34" charset="0"/>
              </a:rPr>
              <a:t>	</a:t>
            </a:r>
            <a:r>
              <a:rPr lang="en-US" altLang="id-ID" sz="2000" dirty="0" err="1">
                <a:latin typeface="Maiandra GD" pitchFamily="34" charset="0"/>
              </a:rPr>
              <a:t>Penyusunan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formasi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Pengadaan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pegawai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Pengangkatan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pertama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Penilaian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pelaksanaan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pekerjaan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Penyusunan</a:t>
            </a:r>
            <a:r>
              <a:rPr lang="en-US" altLang="id-ID" sz="2000" dirty="0">
                <a:latin typeface="Maiandra GD" pitchFamily="34" charset="0"/>
              </a:rPr>
              <a:t> Daftar </a:t>
            </a:r>
            <a:r>
              <a:rPr lang="en-US" altLang="id-ID" sz="2000" dirty="0" err="1">
                <a:latin typeface="Maiandra GD" pitchFamily="34" charset="0"/>
              </a:rPr>
              <a:t>Usulan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Kegiatan</a:t>
            </a:r>
            <a:r>
              <a:rPr lang="en-US" altLang="id-ID" sz="2000" dirty="0">
                <a:latin typeface="Maiandra GD" pitchFamily="34" charset="0"/>
              </a:rPr>
              <a:t>, Pendidikan dan </a:t>
            </a:r>
            <a:r>
              <a:rPr lang="en-US" altLang="id-ID" sz="2000" dirty="0" err="1">
                <a:latin typeface="Maiandra GD" pitchFamily="34" charset="0"/>
              </a:rPr>
              <a:t>pelatihan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Kenaikan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gaji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Kenaikan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pangkat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Tunjangan-tunjangan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Mutasi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jabatan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Mutasi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kerja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Pemberian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cuti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Pemberian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penghargaan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Pembinaan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kesejahteraan</a:t>
            </a:r>
            <a:r>
              <a:rPr lang="en-US" altLang="id-ID" sz="2000" dirty="0">
                <a:latin typeface="Maiandra GD" pitchFamily="34" charset="0"/>
              </a:rPr>
              <a:t>, Tabungan </a:t>
            </a:r>
            <a:r>
              <a:rPr lang="en-US" altLang="id-ID" sz="2000" dirty="0" err="1">
                <a:latin typeface="Maiandra GD" pitchFamily="34" charset="0"/>
              </a:rPr>
              <a:t>asuransi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pensiun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Pemberhentian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Pensiun</a:t>
            </a:r>
            <a:endParaRPr lang="en-US" altLang="id-ID" sz="2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d-ID" sz="10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altLang="id-ID" sz="2400" b="1" i="1" dirty="0">
                <a:solidFill>
                  <a:srgbClr val="663300"/>
                </a:solidFill>
                <a:latin typeface="Maiandra GD" pitchFamily="34" charset="0"/>
              </a:rPr>
              <a:t>Program KHUSUS</a:t>
            </a:r>
            <a:r>
              <a:rPr lang="en-US" altLang="id-ID" sz="2400" i="1" dirty="0">
                <a:solidFill>
                  <a:srgbClr val="663300"/>
                </a:solidFill>
                <a:latin typeface="Maiandra GD" pitchFamily="34" charset="0"/>
              </a:rPr>
              <a:t> :</a:t>
            </a:r>
            <a:endParaRPr lang="en-US" altLang="id-ID" sz="1000" i="1" dirty="0">
              <a:solidFill>
                <a:srgbClr val="663300"/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id-ID" sz="2400" dirty="0">
                <a:latin typeface="Maiandra GD" pitchFamily="34" charset="0"/>
              </a:rPr>
              <a:t>	</a:t>
            </a:r>
            <a:r>
              <a:rPr lang="en-US" altLang="id-ID" sz="2000" dirty="0" err="1">
                <a:latin typeface="Maiandra GD" pitchFamily="34" charset="0"/>
              </a:rPr>
              <a:t>Pembinaan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tenaga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kerja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Penyelesaian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kasus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perorangan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Penggantian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surat</a:t>
            </a:r>
            <a:r>
              <a:rPr lang="en-US" altLang="id-ID" sz="2000" dirty="0">
                <a:latin typeface="Maiandra GD" pitchFamily="34" charset="0"/>
              </a:rPr>
              <a:t> yang </a:t>
            </a:r>
            <a:r>
              <a:rPr lang="en-US" altLang="id-ID" sz="2000" dirty="0" err="1">
                <a:latin typeface="Maiandra GD" pitchFamily="34" charset="0"/>
              </a:rPr>
              <a:t>hilang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Peninjauan</a:t>
            </a:r>
            <a:r>
              <a:rPr lang="en-US" altLang="id-ID" sz="2000" dirty="0">
                <a:latin typeface="Maiandra GD" pitchFamily="34" charset="0"/>
              </a:rPr>
              <a:t> masa </a:t>
            </a:r>
            <a:r>
              <a:rPr lang="en-US" altLang="id-ID" sz="2000" dirty="0" err="1">
                <a:latin typeface="Maiandra GD" pitchFamily="34" charset="0"/>
              </a:rPr>
              <a:t>kerja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Penyelesaian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masalah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kepegawaian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Pengurusan</a:t>
            </a:r>
            <a:r>
              <a:rPr lang="en-US" altLang="id-ID" sz="2000" dirty="0">
                <a:latin typeface="Maiandra GD" pitchFamily="34" charset="0"/>
              </a:rPr>
              <a:t> NIP </a:t>
            </a:r>
            <a:r>
              <a:rPr lang="en-US" altLang="id-ID" sz="2000" dirty="0" err="1">
                <a:latin typeface="Maiandra GD" pitchFamily="34" charset="0"/>
              </a:rPr>
              <a:t>atau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Kartu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pegawai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Pengurusan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kartu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istri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atau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kartu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suami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Pengurusan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asuransi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kesehatan</a:t>
            </a:r>
            <a:r>
              <a:rPr lang="en-US" altLang="id-ID" sz="2000" dirty="0">
                <a:latin typeface="Maiandra GD" pitchFamily="34" charset="0"/>
              </a:rPr>
              <a:t>, </a:t>
            </a:r>
            <a:r>
              <a:rPr lang="en-US" altLang="id-ID" sz="2000" dirty="0" err="1">
                <a:latin typeface="Maiandra GD" pitchFamily="34" charset="0"/>
              </a:rPr>
              <a:t>Pengurusan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tabungan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asuransi</a:t>
            </a:r>
            <a:r>
              <a:rPr lang="en-US" altLang="id-ID" sz="2000" dirty="0">
                <a:latin typeface="Maiandra GD" pitchFamily="34" charset="0"/>
              </a:rPr>
              <a:t> </a:t>
            </a:r>
            <a:r>
              <a:rPr lang="en-US" altLang="id-ID" sz="2000" dirty="0" err="1">
                <a:latin typeface="Maiandra GD" pitchFamily="34" charset="0"/>
              </a:rPr>
              <a:t>pensiun</a:t>
            </a:r>
            <a:r>
              <a:rPr lang="en-US" altLang="id-ID" sz="2400" b="1" dirty="0">
                <a:latin typeface="Maiandra GD" pitchFamily="34" charset="0"/>
              </a:rPr>
              <a:t> </a:t>
            </a:r>
            <a:endParaRPr lang="en-US" altLang="id-ID" sz="2000" dirty="0">
              <a:latin typeface="Maiandra GD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0223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786964F-DF20-ABA7-A50D-2F04CDD438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06-Mar-19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0A608FE-9CDA-6DAB-50C0-41C7F5953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0786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TANTANGAN MANAJEMEN SUMBER DAYA MANUSIA</a:t>
            </a:r>
            <a:br>
              <a:rPr lang="en-US" altLang="en-US" sz="2400" b="1" dirty="0">
                <a:solidFill>
                  <a:srgbClr val="C00000"/>
                </a:solidFill>
              </a:rPr>
            </a:br>
            <a:r>
              <a:rPr lang="en-US" altLang="en-US" sz="1800" b="1" dirty="0">
                <a:solidFill>
                  <a:srgbClr val="C00000"/>
                </a:solidFill>
              </a:rPr>
              <a:t>( HADARI NAWAWI, 2000)</a:t>
            </a:r>
          </a:p>
        </p:txBody>
      </p:sp>
      <p:graphicFrame>
        <p:nvGraphicFramePr>
          <p:cNvPr id="54296" name="Group 24">
            <a:extLst>
              <a:ext uri="{FF2B5EF4-FFF2-40B4-BE49-F238E27FC236}">
                <a16:creationId xmlns:a16="http://schemas.microsoft.com/office/drawing/2014/main" id="{9E08A8E1-A31B-A04A-0CF0-C1E65BEB7CD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58090469"/>
              </p:ext>
            </p:extLst>
          </p:nvPr>
        </p:nvGraphicFramePr>
        <p:xfrm>
          <a:off x="1981200" y="1219200"/>
          <a:ext cx="8229600" cy="5486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EKSTERNAL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PERUBAHAN YANG CEPAT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KERAGAMAN TENAGA KERJA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GLOBALISASI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PERATURAN PEMERINTAH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PERKEMBANGAN PEKERJAAN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KEKURANGAN TENAGA KERJA TERAMPIL</a:t>
                      </a: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INTERNAL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POSISI ORGANISASI DALAM BISNIS YANG KOMPEETITIF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FLEKSIBILITAS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PENGURANGAN TENAGA KERJA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RESTRUKTURISASI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BISNIS KECIL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BUDAYA ORGANISASI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TEKNOLOGI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SERIKAT PEKERJA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INDIVIDU/PROFESIONAL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KESERASIAN ANTARA PEKERJA DENGAN ORGANISASI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TANGGUNG JAWAB ETHIS DAN SOSIAL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PRODUKTIVITAS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PELIMPAHAN WEWENANG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PENYALURAN BUAH PIKIRAN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 horzOverflow="overflow">
                    <a:lnL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LAINNYA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KELEMAHAN MANAJEMEN DALAM MENGEM-BANGKAN ORGANISASI AGAR MENJADI KOMPETITIF DALAM MEWUJUDKAN EKSIS-TENSINYA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BANYAK MANAJER YANG TAK MELAKSA-NAKAN TANGGUNG JAWABNYA DALAM MENGELOLA SDM DI LINGKUNGANNYA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Black" pitchFamily="34" charset="0"/>
                          <a:ea typeface="Segoe UI Black" pitchFamily="34" charset="0"/>
                        </a:rPr>
                        <a:t>SULIT MENEMUKAN PETUGAS MSDM YANG MEMILIKI KEMAMPUAN MENYELARASKAN ANTARA STRATEGI BISNIS PERUSAHAAN DENGAN STRATEGI SDM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 horzOverflow="overflow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9ABD-8016-1FB2-1FE6-669EBE8A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568324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Manajemen</a:t>
            </a:r>
            <a:r>
              <a:rPr lang="en-US" dirty="0"/>
              <a:t> SDM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987DD-0843-9F23-43FF-C4C9FCD3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92" y="1007844"/>
            <a:ext cx="8057972" cy="54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0087"/>
      </p:ext>
    </p:extLst>
  </p:cSld>
  <p:clrMapOvr>
    <a:masterClrMapping/>
  </p:clrMapOvr>
  <p:transition>
    <p:newsflash/>
    <p:sndAc>
      <p:stSnd>
        <p:snd r:embed="rId2" name="arrow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3121223"/>
            <a:ext cx="9141397" cy="615553"/>
          </a:xfrm>
        </p:spPr>
        <p:txBody>
          <a:bodyPr/>
          <a:lstStyle/>
          <a:p>
            <a:r>
              <a:rPr lang="en-US" dirty="0"/>
              <a:t>Questions </a:t>
            </a:r>
            <a:r>
              <a:rPr lang="en-US" dirty="0">
                <a:solidFill>
                  <a:schemeClr val="accent2"/>
                </a:solidFill>
              </a:rPr>
              <a:t>&amp;</a:t>
            </a:r>
            <a:r>
              <a:rPr lang="en-US" dirty="0"/>
              <a:t> answers</a:t>
            </a: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3DDB1-0331-FC18-5F6F-79107C31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615240"/>
            <a:ext cx="9141397" cy="615553"/>
          </a:xfrm>
        </p:spPr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792144C-9AB1-8604-0DBB-51052B998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62769"/>
              </p:ext>
            </p:extLst>
          </p:nvPr>
        </p:nvGraphicFramePr>
        <p:xfrm>
          <a:off x="1981199" y="171679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6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7C2BE-1382-4161-7B4D-B1723DC3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66880-3A0A-61A8-A59E-6DEFBE4CA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Mahasiswa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tulisan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ringkas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tantangan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Perusahaan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MSDM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perusahaan</a:t>
            </a:r>
            <a:endParaRPr lang="en-US" sz="2800" dirty="0">
              <a:effectLst/>
              <a:latin typeface="Caladea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841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C9C42-3EAC-117A-6B0B-812C8FA0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3121223"/>
            <a:ext cx="9141397" cy="615553"/>
          </a:xfrm>
        </p:spPr>
        <p:txBody>
          <a:bodyPr/>
          <a:lstStyle/>
          <a:p>
            <a:r>
              <a:rPr lang="en-US" dirty="0"/>
              <a:t>SEKIAN DAN TERIMAKASIH</a:t>
            </a:r>
          </a:p>
        </p:txBody>
      </p:sp>
    </p:spTree>
    <p:extLst>
      <p:ext uri="{BB962C8B-B14F-4D97-AF65-F5344CB8AC3E}">
        <p14:creationId xmlns:p14="http://schemas.microsoft.com/office/powerpoint/2010/main" val="1198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EB6D-2C20-FBA5-A614-46B8A3B1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083" y="632493"/>
            <a:ext cx="9141397" cy="615553"/>
          </a:xfrm>
        </p:spPr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Tertib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7332BC0-754E-6D6D-FF20-0B7B8DA74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558594"/>
              </p:ext>
            </p:extLst>
          </p:nvPr>
        </p:nvGraphicFramePr>
        <p:xfrm>
          <a:off x="2170981" y="1909314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3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/>
          <a:lstStyle/>
          <a:p>
            <a:r>
              <a:rPr lang="en-US" dirty="0"/>
              <a:t>Sub-CPMK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1.1  </a:t>
            </a:r>
            <a:r>
              <a:rPr lang="en-US" dirty="0" err="1"/>
              <a:t>M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ahasiswa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mampu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memahamii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konsep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dasar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manajemen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sumber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daya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manusia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dan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manajemen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organisasi</a:t>
            </a:r>
            <a:endParaRPr lang="en-US" sz="1800" dirty="0">
              <a:effectLst/>
              <a:latin typeface="Caladea"/>
              <a:ea typeface="Caladea"/>
              <a:cs typeface="Caladea"/>
            </a:endParaRPr>
          </a:p>
          <a:p>
            <a:endParaRPr lang="en-US" dirty="0"/>
          </a:p>
          <a:p>
            <a:r>
              <a:rPr lang="en-US" dirty="0"/>
              <a:t>1.2 </a:t>
            </a:r>
            <a:r>
              <a:rPr lang="en-US" spc="5" dirty="0" err="1">
                <a:latin typeface="Times New Roman" panose="02020603050405020304" pitchFamily="18" charset="0"/>
              </a:rPr>
              <a:t>M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ahasiswa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mampu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mengidentifikasi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tantangan-tantangan MSDM</a:t>
            </a:r>
            <a:r>
              <a:rPr lang="en-US" sz="1800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adea"/>
                <a:cs typeface="Caladea"/>
              </a:rPr>
              <a:t>organisasi</a:t>
            </a:r>
            <a:r>
              <a:rPr lang="id-ID" sz="1800" dirty="0">
                <a:effectLst/>
                <a:latin typeface="Times New Roman" panose="02020603050405020304" pitchFamily="18" charset="0"/>
                <a:ea typeface="Caladea"/>
                <a:cs typeface="Caladea"/>
              </a:rPr>
              <a:t> di era globalisasi</a:t>
            </a:r>
            <a:endParaRPr lang="en-US" sz="1800" dirty="0">
              <a:effectLst/>
              <a:latin typeface="Caladea"/>
              <a:ea typeface="Caladea"/>
              <a:cs typeface="Caladea"/>
            </a:endParaRPr>
          </a:p>
          <a:p>
            <a:endParaRPr lang="en-US" dirty="0"/>
          </a:p>
          <a:p>
            <a:r>
              <a:rPr lang="en-US" dirty="0"/>
              <a:t>1.3 </a:t>
            </a:r>
            <a:r>
              <a:rPr lang="en-US" dirty="0" err="1"/>
              <a:t>M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ahasiswa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mampu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mengimplementasikan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konsep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dasar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MSDM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dalam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menghadapi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tantangan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MSDM dan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Manajemen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Organisasi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adea"/>
              </a:rPr>
              <a:t> di era </a:t>
            </a:r>
            <a:r>
              <a:rPr lang="en-US" sz="1800" spc="5" dirty="0" err="1">
                <a:effectLst/>
                <a:latin typeface="Times New Roman" panose="02020603050405020304" pitchFamily="18" charset="0"/>
                <a:ea typeface="Caladea"/>
              </a:rPr>
              <a:t>globalisasi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09A2-88F6-535E-6815-BF488754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rmAutofit/>
          </a:bodyPr>
          <a:lstStyle/>
          <a:p>
            <a:r>
              <a:rPr lang="en-US" b="1" kern="1200">
                <a:solidFill>
                  <a:schemeClr val="bg1"/>
                </a:solidFill>
              </a:rPr>
              <a:t>MANAJEMEN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0F0DF21-2A0A-2B41-F9E3-DA00EB8E8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398531"/>
              </p:ext>
            </p:extLst>
          </p:nvPr>
        </p:nvGraphicFramePr>
        <p:xfrm>
          <a:off x="762001" y="1458931"/>
          <a:ext cx="10667998" cy="425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14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8D98-C1F2-E340-2D2F-EE077C0A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rmAutofit/>
          </a:bodyPr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4B787-14DD-6682-C74B-4155B0990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340929" cy="3276600"/>
          </a:xfrm>
        </p:spPr>
        <p:txBody>
          <a:bodyPr>
            <a:normAutofit/>
          </a:bodyPr>
          <a:lstStyle/>
          <a:p>
            <a:r>
              <a:rPr lang="en-US" altLang="en-US" sz="2800" b="0" dirty="0" err="1"/>
              <a:t>Manajemen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seni</a:t>
            </a:r>
            <a:r>
              <a:rPr lang="en-US" altLang="en-US" sz="2800" dirty="0"/>
              <a:t> </a:t>
            </a:r>
            <a:r>
              <a:rPr lang="en-US" altLang="en-US" sz="2800" b="0" dirty="0" err="1"/>
              <a:t>dalam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mengatur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sistem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baik</a:t>
            </a:r>
            <a:r>
              <a:rPr lang="en-US" altLang="en-US" sz="2800" b="0" dirty="0"/>
              <a:t> orang dan </a:t>
            </a:r>
            <a:r>
              <a:rPr lang="en-US" altLang="en-US" sz="2800" b="0" dirty="0" err="1"/>
              <a:t>perangkat</a:t>
            </a:r>
            <a:r>
              <a:rPr lang="en-US" altLang="en-US" sz="2800" b="0" dirty="0"/>
              <a:t> lain agar </a:t>
            </a:r>
            <a:r>
              <a:rPr lang="en-US" altLang="en-US" sz="2800" b="0" dirty="0" err="1"/>
              <a:t>dapat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berjalan</a:t>
            </a:r>
            <a:r>
              <a:rPr lang="en-US" altLang="en-US" sz="2800" b="0" dirty="0"/>
              <a:t> dan </a:t>
            </a:r>
            <a:r>
              <a:rPr lang="en-US" altLang="en-US" sz="2800" b="0" dirty="0" err="1"/>
              <a:t>bekerja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sesuai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dengan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ketentuan</a:t>
            </a:r>
            <a:r>
              <a:rPr lang="en-US" altLang="en-US" sz="2800" b="0" dirty="0"/>
              <a:t> dan </a:t>
            </a:r>
            <a:r>
              <a:rPr lang="en-US" altLang="en-US" sz="2800" b="0" dirty="0" err="1"/>
              <a:t>tujuan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entitas</a:t>
            </a:r>
            <a:r>
              <a:rPr lang="en-US" altLang="en-US" sz="2800" b="0" dirty="0"/>
              <a:t> yang </a:t>
            </a:r>
            <a:r>
              <a:rPr lang="en-US" altLang="en-US" sz="2800" b="0" dirty="0" err="1"/>
              <a:t>terdiri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dari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berbagai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aktivitas</a:t>
            </a:r>
            <a:r>
              <a:rPr lang="en-US" altLang="en-US" sz="2800" b="0" dirty="0"/>
              <a:t> </a:t>
            </a:r>
            <a:endParaRPr lang="id-ID" altLang="en-US" sz="2800" b="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07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187</TotalTime>
  <Words>2789</Words>
  <Application>Microsoft Office PowerPoint</Application>
  <PresentationFormat>Widescreen</PresentationFormat>
  <Paragraphs>373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</vt:lpstr>
      <vt:lpstr>ArialMT</vt:lpstr>
      <vt:lpstr>Bahnschrift Condensed</vt:lpstr>
      <vt:lpstr>Caladea</vt:lpstr>
      <vt:lpstr>Calibri</vt:lpstr>
      <vt:lpstr>Calibri-BoldItalic</vt:lpstr>
      <vt:lpstr>Maiandra GD</vt:lpstr>
      <vt:lpstr>Segoe UI</vt:lpstr>
      <vt:lpstr>Segoe UI Black</vt:lpstr>
      <vt:lpstr>Times New Roman</vt:lpstr>
      <vt:lpstr>Verdana</vt:lpstr>
      <vt:lpstr>Wingdings</vt:lpstr>
      <vt:lpstr>Wingdings 2</vt:lpstr>
      <vt:lpstr>Office Theme</vt:lpstr>
      <vt:lpstr>Konsep Dasar Manajemen Sumber daya Manusia dan Manajemen Organisasi</vt:lpstr>
      <vt:lpstr>Pertemuan 1-2</vt:lpstr>
      <vt:lpstr>Pertemuan 1</vt:lpstr>
      <vt:lpstr>Kontrak Kuliah</vt:lpstr>
      <vt:lpstr>Bentuk Pembelajaran</vt:lpstr>
      <vt:lpstr>Tata Tertib Kelas</vt:lpstr>
      <vt:lpstr>Sub-CPMK   </vt:lpstr>
      <vt:lpstr>MANAJEMEN</vt:lpstr>
      <vt:lpstr>Manajemen </vt:lpstr>
      <vt:lpstr>MANAJEMEN SEBAGAI SENI, ILMU, DAN PROFESI</vt:lpstr>
      <vt:lpstr>TUJUAN MANAJEMEN</vt:lpstr>
      <vt:lpstr>FUNGSI MANAJEMEN</vt:lpstr>
      <vt:lpstr>FUNGSI MANAJEMEN</vt:lpstr>
      <vt:lpstr>FUNGSI MANAJEMEN</vt:lpstr>
      <vt:lpstr>FUNGSI MANAJEMEN</vt:lpstr>
      <vt:lpstr>FUNGSI MANAJEMEN</vt:lpstr>
      <vt:lpstr>FUNGSI MANAJEMEN</vt:lpstr>
      <vt:lpstr>FUNGSI MANAJEMEN</vt:lpstr>
      <vt:lpstr>FUNGSI MANAJEMEN</vt:lpstr>
      <vt:lpstr>Manusia Sebagai Sumber Daya Organisasi</vt:lpstr>
      <vt:lpstr>Fungsi Manajemen Dalam Industri</vt:lpstr>
      <vt:lpstr>Fungsi Manajemen Dalam Industri</vt:lpstr>
      <vt:lpstr>Fungsi Manajemen Dalam Industri</vt:lpstr>
      <vt:lpstr>Fungsi Manajemen Dalam Industri</vt:lpstr>
      <vt:lpstr>Pengertian Manajemen Sumber Daya Manusia</vt:lpstr>
      <vt:lpstr>Mengapa SDM Harus Dikelola</vt:lpstr>
      <vt:lpstr>Kegiatan MSDM Yang Spesifik Dari Masing-masing Fungsi Manejemen</vt:lpstr>
      <vt:lpstr>Kegiatan MSDM Yang Spesifik  Dari Masing-masing Fungsi Manejemen</vt:lpstr>
      <vt:lpstr>Istilah-istilah Yang Digunakan</vt:lpstr>
      <vt:lpstr>Personalia, HRD, HRM</vt:lpstr>
      <vt:lpstr>Personalia, HRD, HRM</vt:lpstr>
      <vt:lpstr>Pertemuan 2</vt:lpstr>
      <vt:lpstr>Tujuan-Tujuan MSDM </vt:lpstr>
      <vt:lpstr>Tujuan Organisasional</vt:lpstr>
      <vt:lpstr>Tujuan Fungsional </vt:lpstr>
      <vt:lpstr>Tujuan Kemasyarakatan </vt:lpstr>
      <vt:lpstr>Tujuan Personal </vt:lpstr>
      <vt:lpstr>Tujuan Manajemen SDM</vt:lpstr>
      <vt:lpstr>FUNGSI – FUNGSI MANAJEMEN SUMBER DAYA MANUSIA</vt:lpstr>
      <vt:lpstr>RUANG LINGKUP MANAJEMEN SUMBER DAYA MANUSIA  SECARA HOLISTIK</vt:lpstr>
      <vt:lpstr>PowerPoint Presentation</vt:lpstr>
      <vt:lpstr>Peran Manajemen SDM</vt:lpstr>
      <vt:lpstr>Pendekatan Manajemen SDM</vt:lpstr>
      <vt:lpstr>Konsep Manajemen SDM</vt:lpstr>
      <vt:lpstr>Konsep Manajemen SDM</vt:lpstr>
      <vt:lpstr>Praktik Manajemen SDM</vt:lpstr>
      <vt:lpstr>TANTANGAN MANAJEMEN SUMBER DAYA MANUSIA ( HADARI NAWAWI, 2000)</vt:lpstr>
      <vt:lpstr>Proses Manajemen SDM</vt:lpstr>
      <vt:lpstr>Questions &amp; answers</vt:lpstr>
      <vt:lpstr>TUGAS 1</vt:lpstr>
      <vt:lpstr>SEKIAN DAN TERIMAKASIH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Manajemen Sumber daya Manusia dan Manajemen Organisasi</dc:title>
  <dc:subject/>
  <dc:creator>Silvia Firda Utami</dc:creator>
  <cp:keywords/>
  <dc:description/>
  <cp:lastModifiedBy>Silvia Firda Utami</cp:lastModifiedBy>
  <cp:revision>4</cp:revision>
  <dcterms:created xsi:type="dcterms:W3CDTF">2023-09-19T10:32:57Z</dcterms:created>
  <dcterms:modified xsi:type="dcterms:W3CDTF">2023-09-19T13:40:34Z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