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3" r:id="rId2"/>
    <p:sldId id="277" r:id="rId3"/>
    <p:sldId id="278" r:id="rId4"/>
    <p:sldId id="280" r:id="rId5"/>
    <p:sldId id="256" r:id="rId6"/>
    <p:sldId id="257" r:id="rId7"/>
    <p:sldId id="282" r:id="rId8"/>
    <p:sldId id="258" r:id="rId9"/>
    <p:sldId id="259" r:id="rId10"/>
    <p:sldId id="270" r:id="rId11"/>
    <p:sldId id="271" r:id="rId12"/>
    <p:sldId id="272" r:id="rId13"/>
    <p:sldId id="275" r:id="rId14"/>
    <p:sldId id="273" r:id="rId15"/>
    <p:sldId id="279" r:id="rId16"/>
    <p:sldId id="281" r:id="rId17"/>
    <p:sldId id="262" r:id="rId18"/>
    <p:sldId id="263" r:id="rId19"/>
    <p:sldId id="264" r:id="rId20"/>
    <p:sldId id="274" r:id="rId21"/>
    <p:sldId id="265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48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3B8F12-F793-459A-BB63-06B1EABDFE53}" type="datetimeFigureOut">
              <a:rPr lang="en-US" smtClean="0"/>
              <a:t>05-Oct-23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1B0905A-FB95-436E-8F30-CDBEC9C0E25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51522-60C9-23DB-7748-693A419A3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27849"/>
            <a:ext cx="7406640" cy="2002302"/>
          </a:xfrm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nl-NL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onsep dasar kesetaraan dan diskriminasi </a:t>
            </a:r>
            <a:r>
              <a:rPr lang="nl-N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br>
              <a:rPr lang="nl-N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8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Alternatif</a:t>
            </a:r>
            <a:r>
              <a:rPr lang="en-US" dirty="0"/>
              <a:t> EEO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	</a:t>
            </a:r>
          </a:p>
          <a:p>
            <a:pPr marL="82296" indent="0">
              <a:buNone/>
            </a:pPr>
            <a:r>
              <a:rPr lang="en-US" dirty="0"/>
              <a:t>	S</a:t>
            </a:r>
            <a:r>
              <a:rPr lang="id-ID" dirty="0"/>
              <a:t>erangakaian cara manajemen untuk mengidentifikasi area masalah, menetapka tujuan, dan mengambil langkah positif untuk meningkatakan kesetaraan dalam pekerjaan.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99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	</a:t>
            </a:r>
          </a:p>
          <a:p>
            <a:pPr marL="82296" indent="0">
              <a:buNone/>
            </a:pPr>
            <a:r>
              <a:rPr lang="en-US" sz="2800" dirty="0"/>
              <a:t>	B</a:t>
            </a:r>
            <a:r>
              <a:rPr lang="id-ID" sz="2800" dirty="0"/>
              <a:t>eberapa kelompok yang dilindungi oleh undang-undang akan mendapat tempat dalam bargaining position di organisasi, ini mengakibatkan diskriminasi terbalik bagi anggota yang lain – seseorang tidak diberi kesempatan karena (cenderung) diberikan kepada anggota golongan kelompok yang dilindungi undang-undang yang kurang memenuhi syarat.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1605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Pemenuhan</a:t>
            </a:r>
            <a:r>
              <a:rPr lang="en-US" dirty="0"/>
              <a:t> EEO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id-ID" sz="2800" dirty="0"/>
              <a:t>Pemenuhan kesetaraan kesempatan ini diidentifikasi dengan garis pedoman</a:t>
            </a:r>
            <a:r>
              <a:rPr lang="en-US" sz="2800" dirty="0"/>
              <a:t>:</a:t>
            </a:r>
          </a:p>
          <a:p>
            <a:r>
              <a:rPr lang="id-ID" sz="2800" dirty="0"/>
              <a:t>Pertama</a:t>
            </a:r>
            <a:r>
              <a:rPr lang="en-US" sz="2800" dirty="0"/>
              <a:t>, “</a:t>
            </a:r>
            <a:r>
              <a:rPr lang="id-ID" sz="2800" dirty="0"/>
              <a:t>tidak ada pengaruh yang berbeda</a:t>
            </a:r>
            <a:r>
              <a:rPr lang="en-US" sz="2800" dirty="0"/>
              <a:t>”</a:t>
            </a:r>
          </a:p>
          <a:p>
            <a:pPr marL="82296" indent="0">
              <a:buNone/>
            </a:pPr>
            <a:r>
              <a:rPr lang="id-ID" sz="2800" dirty="0"/>
              <a:t>menyatakan bahwa golongan terlindungi mempunyai posisi yang sama dalam identifikasi pembuatan keputusan oleh perusahaan atau terwakili dalam perusahaan.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66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66700"/>
            <a:ext cx="7498080" cy="6324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dirty="0"/>
              <a:t>	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id-ID" sz="2800" dirty="0"/>
              <a:t>Cara untuk mengetahui adanya pengaruh yang berbeda </a:t>
            </a:r>
            <a:r>
              <a:rPr lang="en-US" sz="2800" dirty="0"/>
              <a:t>a</a:t>
            </a:r>
            <a:r>
              <a:rPr lang="id-ID" sz="2800" dirty="0"/>
              <a:t>dalah dengan membandingkan perlakuan yang diterima oleh anggota golongan yang dilindungi dan yang diterima oleh yang bukan anggota-anggota yang dilindungi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r>
              <a:rPr lang="id-ID" sz="2800" dirty="0"/>
              <a:t>Kandidat </a:t>
            </a:r>
            <a:endParaRPr lang="en-US" sz="2800" dirty="0"/>
          </a:p>
          <a:p>
            <a:r>
              <a:rPr lang="id-ID" sz="2800" dirty="0"/>
              <a:t>Tingkat ke</a:t>
            </a:r>
            <a:r>
              <a:rPr lang="en-US" sz="2800" dirty="0" err="1"/>
              <a:t>lulusan</a:t>
            </a:r>
            <a:endParaRPr lang="en-US" sz="2800" dirty="0"/>
          </a:p>
          <a:p>
            <a:r>
              <a:rPr lang="id-ID" sz="2800" dirty="0"/>
              <a:t>Pemeringkatan penilaian kinerja </a:t>
            </a:r>
            <a:endParaRPr lang="en-US" sz="2800" dirty="0"/>
          </a:p>
          <a:p>
            <a:r>
              <a:rPr lang="id-ID" sz="2800" dirty="0"/>
              <a:t>Promosi, demosi, dan pemecatan</a:t>
            </a:r>
            <a:endParaRPr lang="en-US" sz="2800" dirty="0"/>
          </a:p>
          <a:p>
            <a:r>
              <a:rPr lang="id-ID" sz="2800" dirty="0"/>
              <a:t>Individu untuk diberhentikan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872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1639" y="1066800"/>
            <a:ext cx="7498080" cy="5791200"/>
          </a:xfrm>
        </p:spPr>
        <p:txBody>
          <a:bodyPr>
            <a:normAutofit/>
          </a:bodyPr>
          <a:lstStyle/>
          <a:p>
            <a:r>
              <a:rPr lang="en-US" sz="2800" dirty="0" err="1"/>
              <a:t>Kedua</a:t>
            </a:r>
            <a:r>
              <a:rPr lang="en-US" sz="2800" dirty="0"/>
              <a:t>,</a:t>
            </a:r>
            <a:r>
              <a:rPr lang="id-ID" sz="2800" dirty="0"/>
              <a:t> </a:t>
            </a:r>
            <a:r>
              <a:rPr lang="en-US" sz="2800" dirty="0"/>
              <a:t>“</a:t>
            </a:r>
            <a:r>
              <a:rPr lang="id-ID" sz="2800" dirty="0"/>
              <a:t>pengesahan yang berkaitan dengan pekerjaan</a:t>
            </a:r>
            <a:r>
              <a:rPr lang="en-US" sz="2800" dirty="0"/>
              <a:t>”</a:t>
            </a:r>
          </a:p>
          <a:p>
            <a:pPr marL="82296" indent="0">
              <a:buNone/>
            </a:pPr>
            <a:r>
              <a:rPr lang="id-ID" sz="2800" dirty="0"/>
              <a:t>semua faktor benar-benar digunakan untuk membuat keputusan yang berkaitan dengan pekerjaan spesifik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en-US" sz="2800" dirty="0"/>
              <a:t>P</a:t>
            </a:r>
            <a:r>
              <a:rPr lang="id-ID" sz="2800" dirty="0"/>
              <a:t>erekrutan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id-ID" sz="2800" dirty="0"/>
              <a:t>Seleksi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id-ID" sz="2800" dirty="0"/>
              <a:t>Promosi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id-ID" sz="2800" dirty="0"/>
              <a:t>Pemecatan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id-ID" sz="2800" dirty="0"/>
              <a:t>Disiplin</a:t>
            </a:r>
            <a:endParaRPr lang="en-US" sz="2800" dirty="0"/>
          </a:p>
          <a:p>
            <a:pPr marL="596646" indent="-514350">
              <a:buFont typeface="+mj-lt"/>
              <a:buAutoNum type="arabicPeriod"/>
            </a:pPr>
            <a:r>
              <a:rPr lang="id-ID" sz="2800" dirty="0"/>
              <a:t>kinerja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0248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pelecehan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err="1"/>
              <a:t>Pelecehan</a:t>
            </a:r>
            <a:r>
              <a:rPr lang="en-US" dirty="0"/>
              <a:t> </a:t>
            </a:r>
            <a:r>
              <a:rPr lang="en-US" dirty="0" err="1"/>
              <a:t>seksual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Bully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196322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,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dan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dilakukan</a:t>
            </a: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rekruitmen</a:t>
            </a: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err="1"/>
              <a:t>Penyesatan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err="1"/>
              <a:t>Iklan</a:t>
            </a:r>
            <a:r>
              <a:rPr lang="en-US" dirty="0"/>
              <a:t> yang </a:t>
            </a:r>
            <a:r>
              <a:rPr lang="en-US" dirty="0" err="1"/>
              <a:t>membantu</a:t>
            </a:r>
            <a:endParaRPr lang="en-US" dirty="0"/>
          </a:p>
          <a:p>
            <a:pPr>
              <a:buFont typeface="Wingdings" charset="2"/>
              <a:buChar char="§"/>
            </a:pP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seleksi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0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/>
              <a:t>Validitas dan Kesetaraan dalam Pekerjaan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	</a:t>
            </a:r>
          </a:p>
          <a:p>
            <a:pPr marL="82296" indent="0">
              <a:buNone/>
            </a:pPr>
            <a:r>
              <a:rPr lang="en-US" sz="2800" dirty="0"/>
              <a:t>	T</a:t>
            </a:r>
            <a:r>
              <a:rPr lang="id-ID" sz="2800" dirty="0"/>
              <a:t>untutan tentang sebuah dikriminasi timbul, maka itu akan menyangkut hal pekerjaa</a:t>
            </a:r>
            <a:r>
              <a:rPr lang="en-US" sz="2800" dirty="0"/>
              <a:t>n yang </a:t>
            </a:r>
            <a:r>
              <a:rPr lang="en-US" sz="2800" dirty="0" err="1"/>
              <a:t>diajukan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pemberi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id-ID" sz="2800" dirty="0"/>
              <a:t>Mengidentifikas</a:t>
            </a:r>
            <a:r>
              <a:rPr lang="en-US" sz="2800" dirty="0"/>
              <a:t>i p</a:t>
            </a:r>
            <a:r>
              <a:rPr lang="id-ID" sz="2800" dirty="0"/>
              <a:t>engetahuan</a:t>
            </a:r>
            <a:endParaRPr lang="en-US" sz="2800" dirty="0"/>
          </a:p>
          <a:p>
            <a:pPr>
              <a:buFont typeface="Courier New" pitchFamily="49" charset="0"/>
              <a:buChar char="o"/>
            </a:pPr>
            <a:r>
              <a:rPr lang="en-US" sz="2800" dirty="0"/>
              <a:t>K</a:t>
            </a:r>
            <a:r>
              <a:rPr lang="id-ID" sz="2800" dirty="0"/>
              <a:t>eterampilan, dan </a:t>
            </a:r>
            <a:endParaRPr lang="en-US" sz="2800" dirty="0"/>
          </a:p>
          <a:p>
            <a:pPr>
              <a:buFont typeface="Courier New" pitchFamily="49" charset="0"/>
              <a:buChar char="o"/>
            </a:pPr>
            <a:r>
              <a:rPr lang="en-US" sz="2800" dirty="0"/>
              <a:t>K</a:t>
            </a:r>
            <a:r>
              <a:rPr lang="id-ID" sz="2800" dirty="0"/>
              <a:t>emampuan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pengesahan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id-ID" dirty="0"/>
              <a:t>validitas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sz="2800" dirty="0"/>
              <a:t>Validitas isi </a:t>
            </a:r>
            <a:endParaRPr lang="en-US" sz="2800" dirty="0"/>
          </a:p>
          <a:p>
            <a:pPr marL="82296" lvl="0" indent="0">
              <a:buNone/>
            </a:pPr>
            <a:endParaRPr lang="en-US" sz="2800" dirty="0"/>
          </a:p>
          <a:p>
            <a:pPr lvl="0"/>
            <a:r>
              <a:rPr lang="id-ID" sz="2800" dirty="0"/>
              <a:t>Validitas yang Berkaitan dengan Kriteria </a:t>
            </a:r>
            <a:endParaRPr lang="en-US" sz="2800" dirty="0"/>
          </a:p>
          <a:p>
            <a:pPr marL="596646" lvl="0" indent="-514350">
              <a:buAutoNum type="arabicParenR"/>
            </a:pPr>
            <a:r>
              <a:rPr lang="id-ID" sz="2800" dirty="0"/>
              <a:t>validitas secara bersamaan</a:t>
            </a:r>
            <a:endParaRPr lang="en-US" sz="2800" dirty="0"/>
          </a:p>
          <a:p>
            <a:pPr marL="596646" lvl="0" indent="-514350">
              <a:buAutoNum type="arabicParenR"/>
            </a:pPr>
            <a:r>
              <a:rPr lang="id-ID" sz="2800" dirty="0"/>
              <a:t>validitas prediktif</a:t>
            </a:r>
            <a:r>
              <a:rPr lang="en-US" sz="2800" dirty="0"/>
              <a:t> </a:t>
            </a:r>
            <a:r>
              <a:rPr lang="id-ID" sz="2800" dirty="0"/>
              <a:t> Konsep</a:t>
            </a:r>
            <a:endParaRPr lang="en-US" sz="2800" dirty="0"/>
          </a:p>
          <a:p>
            <a:pPr marL="82296" lvl="0" indent="0">
              <a:buNone/>
            </a:pPr>
            <a:endParaRPr lang="en-US" sz="2800" dirty="0"/>
          </a:p>
          <a:p>
            <a:r>
              <a:rPr lang="id-ID" sz="2800" dirty="0"/>
              <a:t>Koefisien korelasi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r>
              <a:rPr lang="id-ID" sz="2800" dirty="0"/>
              <a:t>Validitas </a:t>
            </a:r>
            <a:r>
              <a:rPr lang="en-US" sz="2800" dirty="0" err="1"/>
              <a:t>Konsep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Unsur-unsur dari Pemenuhan EEO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/>
              <a:t>Pernyataan Kebijakan EEO</a:t>
            </a: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	</a:t>
            </a:r>
          </a:p>
          <a:p>
            <a:pPr marL="82296" indent="0">
              <a:buNone/>
            </a:pPr>
            <a:r>
              <a:rPr lang="en-US" sz="2800" dirty="0"/>
              <a:t>	M</a:t>
            </a:r>
            <a:r>
              <a:rPr lang="id-ID" sz="2800" dirty="0"/>
              <a:t>erupakan kebijakan tertulis yang bisa diihat oleh pekerja dan bisa dipelajari oleh pekerja. Kebijakan ini harus dikomunikasikan secara luas agar mendapat perhatian yang luas pula.</a:t>
            </a:r>
            <a:endParaRPr lang="en-US" sz="2800" dirty="0"/>
          </a:p>
          <a:p>
            <a:pPr marL="82296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( The Fifth </a:t>
            </a:r>
            <a:r>
              <a:rPr lang="en-US" sz="2800" dirty="0" err="1"/>
              <a:t>Amandement</a:t>
            </a:r>
            <a:r>
              <a:rPr lang="en-US" sz="2800" dirty="0"/>
              <a:t> to the AS Constitution )</a:t>
            </a:r>
          </a:p>
          <a:p>
            <a:r>
              <a:rPr lang="en-US" sz="2800" dirty="0"/>
              <a:t>The Equal Pay Act of 1963</a:t>
            </a:r>
          </a:p>
          <a:p>
            <a:r>
              <a:rPr lang="en-US" sz="2800" dirty="0" err="1"/>
              <a:t>Pasal</a:t>
            </a:r>
            <a:r>
              <a:rPr lang="en-US" sz="2800" dirty="0"/>
              <a:t> VII Civil Rights Act</a:t>
            </a:r>
          </a:p>
          <a:p>
            <a:r>
              <a:rPr lang="en-US" sz="2800" dirty="0" err="1"/>
              <a:t>Peran</a:t>
            </a:r>
            <a:r>
              <a:rPr lang="en-US" sz="2800" dirty="0"/>
              <a:t> </a:t>
            </a:r>
            <a:r>
              <a:rPr lang="en-US" sz="2800" dirty="0" err="1"/>
              <a:t>Eksekutif</a:t>
            </a:r>
            <a:endParaRPr lang="en-US" sz="2800" dirty="0"/>
          </a:p>
          <a:p>
            <a:r>
              <a:rPr lang="en-US" sz="2800" dirty="0"/>
              <a:t>The Age Discrimination in Employment Act (ADEA) of 1967</a:t>
            </a:r>
          </a:p>
          <a:p>
            <a:r>
              <a:rPr lang="en-US" sz="2800" dirty="0"/>
              <a:t>The Vocational Rehabilitation Act of 1973</a:t>
            </a:r>
          </a:p>
          <a:p>
            <a:r>
              <a:rPr lang="en-US" sz="2800" dirty="0"/>
              <a:t>Pregnancy Discrimination Act (PDA)</a:t>
            </a:r>
          </a:p>
          <a:p>
            <a:r>
              <a:rPr lang="en-US" sz="2800" dirty="0"/>
              <a:t>Federal Agency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pedoman</a:t>
            </a:r>
            <a:r>
              <a:rPr lang="en-US" sz="2800" dirty="0"/>
              <a:t> </a:t>
            </a:r>
            <a:r>
              <a:rPr lang="en-US" sz="2800" dirty="0" err="1"/>
              <a:t>seleksi</a:t>
            </a:r>
            <a:r>
              <a:rPr lang="en-US" sz="2800" dirty="0"/>
              <a:t> </a:t>
            </a:r>
            <a:r>
              <a:rPr lang="en-US" sz="2800" dirty="0" err="1"/>
              <a:t>karyawan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6234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/>
              <a:t>Tanggapan Pemberi Kerja terhadap Keluhan EEO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id-ID" sz="2800" dirty="0"/>
              <a:t>1)    Periksa klaim dan arsip personal karyawan</a:t>
            </a:r>
            <a:endParaRPr lang="en-US" sz="2800" dirty="0"/>
          </a:p>
          <a:p>
            <a:pPr marL="82296" indent="0">
              <a:buNone/>
            </a:pPr>
            <a:r>
              <a:rPr lang="id-ID" sz="2800" dirty="0"/>
              <a:t>2)    Jangan melakukan tindakan balasan</a:t>
            </a:r>
            <a:endParaRPr lang="en-US" sz="2800" dirty="0"/>
          </a:p>
          <a:p>
            <a:pPr marL="82296" indent="0">
              <a:buNone/>
            </a:pPr>
            <a:r>
              <a:rPr lang="id-ID" sz="2800" dirty="0"/>
              <a:t>3)    Lakukan penyelidikan internal</a:t>
            </a:r>
            <a:endParaRPr lang="en-US" sz="2800" dirty="0"/>
          </a:p>
          <a:p>
            <a:pPr marL="82296" indent="0">
              <a:buNone/>
            </a:pPr>
            <a:r>
              <a:rPr lang="id-ID" sz="2800" dirty="0"/>
              <a:t>4)    Tentukan langkah selanjutnya : negosiasi, damai (win-win solution), menentang keluhan.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30425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Meminimalisir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individu</a:t>
            </a:r>
            <a:endParaRPr lang="en-US" dirty="0"/>
          </a:p>
          <a:p>
            <a:r>
              <a:rPr lang="en-US" dirty="0" err="1"/>
              <a:t>Membalikan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keragaman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D4852-6B47-ACEA-9A46-521A122E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D8CAC-93C3-48E1-B90B-58765565E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96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2DCC-89D2-FDA0-0BC5-A1E707994F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87D06-4130-AFF7-D082-59E5255EAA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23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BD60-0922-3481-0F23-CD4EF00FD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286000"/>
            <a:ext cx="7498080" cy="1143000"/>
          </a:xfrm>
        </p:spPr>
        <p:txBody>
          <a:bodyPr/>
          <a:lstStyle/>
          <a:p>
            <a:r>
              <a:rPr lang="en-US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01287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Civil Rights Act of 1991</a:t>
            </a:r>
          </a:p>
          <a:p>
            <a:r>
              <a:rPr lang="en-US" sz="2800" dirty="0"/>
              <a:t>The Uniformed Service Employment and Reemployment Rights Act 1994</a:t>
            </a:r>
          </a:p>
          <a:p>
            <a:r>
              <a:rPr lang="en-US" sz="2800" dirty="0"/>
              <a:t>The Genetic Information Nondiscrimination Act (GINA) of 2008</a:t>
            </a:r>
          </a:p>
        </p:txBody>
      </p:sp>
    </p:spTree>
    <p:extLst>
      <p:ext uri="{BB962C8B-B14F-4D97-AF65-F5344CB8AC3E}">
        <p14:creationId xmlns:p14="http://schemas.microsoft.com/office/powerpoint/2010/main" val="611565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keragaman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pelecehan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harus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err="1"/>
              <a:t>Menegur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berkelanjutan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ditegur</a:t>
            </a:r>
            <a:r>
              <a:rPr lang="en-US" dirty="0"/>
              <a:t>,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tertulis</a:t>
            </a:r>
            <a:endParaRPr lang="en-US" dirty="0"/>
          </a:p>
          <a:p>
            <a:pPr marL="596646" indent="-514350">
              <a:buFont typeface="+mj-lt"/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laporkan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berwajib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5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/>
              <a:t>Mengelola Keragaman dan kesetaraan dalam pekerjaan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828800"/>
            <a:ext cx="7772400" cy="47244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id-ID" sz="4500" u="sng" dirty="0"/>
              <a:t>Keragama</a:t>
            </a:r>
            <a:r>
              <a:rPr lang="en-US" sz="4500" u="sng" dirty="0"/>
              <a:t>n </a:t>
            </a:r>
            <a:r>
              <a:rPr lang="en-US" sz="4500" dirty="0" err="1"/>
              <a:t>adalah</a:t>
            </a:r>
            <a:r>
              <a:rPr lang="en-US" sz="4500" dirty="0"/>
              <a:t> </a:t>
            </a:r>
            <a:r>
              <a:rPr lang="id-ID" sz="4500" dirty="0"/>
              <a:t>manusia bisa diartikan sebagai banyaknya perbedaan yan</a:t>
            </a:r>
            <a:r>
              <a:rPr lang="en-US" sz="4500" dirty="0"/>
              <a:t>g</a:t>
            </a:r>
            <a:r>
              <a:rPr lang="id-ID" sz="4500" dirty="0"/>
              <a:t> terjadi diantara orang-orang/pekerja</a:t>
            </a:r>
            <a:endParaRPr lang="en-US" sz="4500" dirty="0"/>
          </a:p>
          <a:p>
            <a:r>
              <a:rPr lang="en-US" sz="4500" u="sng" dirty="0" err="1"/>
              <a:t>Dimensi</a:t>
            </a:r>
            <a:r>
              <a:rPr lang="en-US" sz="4500" u="sng" dirty="0"/>
              <a:t> </a:t>
            </a:r>
            <a:r>
              <a:rPr lang="en-US" sz="4500" u="sng" dirty="0" err="1"/>
              <a:t>keragaman</a:t>
            </a:r>
            <a:r>
              <a:rPr lang="en-US" sz="4500" u="sng" dirty="0"/>
              <a:t> </a:t>
            </a:r>
            <a:r>
              <a:rPr lang="en-US" sz="4500" dirty="0"/>
              <a:t>: </a:t>
            </a:r>
            <a:r>
              <a:rPr lang="id-ID" sz="4500" dirty="0"/>
              <a:t>Ras / etnisitas</a:t>
            </a:r>
            <a:endParaRPr lang="en-US" sz="4500" dirty="0"/>
          </a:p>
          <a:p>
            <a:r>
              <a:rPr lang="en-US" sz="4500" dirty="0"/>
              <a:t>		             </a:t>
            </a:r>
            <a:r>
              <a:rPr lang="id-ID" sz="4500" dirty="0"/>
              <a:t>Usia</a:t>
            </a:r>
            <a:endParaRPr lang="en-US" sz="4500" dirty="0"/>
          </a:p>
          <a:p>
            <a:r>
              <a:rPr lang="en-US" sz="4500" dirty="0"/>
              <a:t>		             </a:t>
            </a:r>
            <a:r>
              <a:rPr lang="id-ID" sz="4500" dirty="0"/>
              <a:t>Jenis kelamin</a:t>
            </a:r>
            <a:endParaRPr lang="en-US" sz="4500" dirty="0"/>
          </a:p>
          <a:p>
            <a:r>
              <a:rPr lang="en-US" sz="4500" dirty="0"/>
              <a:t>		             </a:t>
            </a:r>
            <a:r>
              <a:rPr lang="id-ID" sz="4500" dirty="0"/>
              <a:t>Orientasi seksual</a:t>
            </a:r>
            <a:endParaRPr lang="en-US" sz="4500" dirty="0"/>
          </a:p>
          <a:p>
            <a:r>
              <a:rPr lang="en-US" sz="4500" dirty="0"/>
              <a:t>		             </a:t>
            </a:r>
            <a:r>
              <a:rPr lang="id-ID" sz="4500" dirty="0"/>
              <a:t>Cacat tubuh</a:t>
            </a:r>
            <a:endParaRPr lang="en-US" sz="4500" dirty="0"/>
          </a:p>
          <a:p>
            <a:r>
              <a:rPr lang="en-US" sz="4500" dirty="0"/>
              <a:t>		             </a:t>
            </a:r>
            <a:r>
              <a:rPr lang="id-ID" sz="4500" dirty="0"/>
              <a:t>Status perkawinan dan </a:t>
            </a:r>
            <a:r>
              <a:rPr lang="en-US" sz="4500" dirty="0"/>
              <a:t>				    </a:t>
            </a:r>
            <a:r>
              <a:rPr lang="id-ID" sz="4500" dirty="0"/>
              <a:t>keluarga</a:t>
            </a:r>
            <a:endParaRPr lang="en-US" sz="4500" dirty="0"/>
          </a:p>
          <a:p>
            <a:pPr marL="82296"/>
            <a:r>
              <a:rPr lang="id-ID" sz="4500" dirty="0"/>
              <a:t> </a:t>
            </a:r>
            <a:endParaRPr lang="en-US" sz="4500" dirty="0"/>
          </a:p>
          <a:p>
            <a:endParaRPr lang="en-US" sz="4500" dirty="0"/>
          </a:p>
          <a:p>
            <a:endParaRPr lang="en-US" sz="45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dirty="0"/>
              <a:t>Mengelola Keragaman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</a:t>
            </a:r>
            <a:r>
              <a:rPr lang="id-ID" dirty="0"/>
              <a:t>elihat keragaman dari banyak sisi – keragaman manusia/pekerja</a:t>
            </a:r>
            <a:r>
              <a:rPr lang="en-US" dirty="0"/>
              <a:t> (</a:t>
            </a:r>
            <a:r>
              <a:rPr lang="id-ID" dirty="0"/>
              <a:t>keragaman usia, cacar tubuh, jenis kelamin, status, ras, sampai pada operasi seksual</a:t>
            </a:r>
            <a:r>
              <a:rPr lang="en-US" dirty="0"/>
              <a:t>)</a:t>
            </a:r>
          </a:p>
          <a:p>
            <a:r>
              <a:rPr lang="id-ID" dirty="0"/>
              <a:t>Keragaman yang terjadi dalam lingkungan pekerjaan. Manajemen melihat ini sebagai pertimbangan strategis SDM.</a:t>
            </a:r>
            <a:endParaRPr lang="en-US" dirty="0"/>
          </a:p>
          <a:p>
            <a:r>
              <a:rPr lang="en-US" dirty="0"/>
              <a:t>D</a:t>
            </a:r>
            <a:r>
              <a:rPr lang="id-ID" dirty="0"/>
              <a:t>ua masalah umum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id-ID" dirty="0"/>
              <a:t> tentang keragaman adalah budaya organisasional bermusuhan dengan yang dirasakan pekerja dan masalah stereotip.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keragaman</a:t>
            </a:r>
            <a:r>
              <a:rPr lang="en-US" dirty="0"/>
              <a:t> dan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setuju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tim </a:t>
            </a:r>
            <a:r>
              <a:rPr lang="en-US" dirty="0" err="1"/>
              <a:t>kerja</a:t>
            </a:r>
            <a:r>
              <a:rPr lang="en-US" dirty="0"/>
              <a:t> </a:t>
            </a:r>
          </a:p>
          <a:p>
            <a:pPr>
              <a:buFont typeface="Courier New" charset="0"/>
              <a:buChar char="o"/>
            </a:pPr>
            <a:r>
              <a:rPr lang="en-US" dirty="0" err="1"/>
              <a:t>Stereotip</a:t>
            </a:r>
            <a:endParaRPr lang="en-US" dirty="0"/>
          </a:p>
          <a:p>
            <a:pPr>
              <a:buFont typeface="Courier New" charset="0"/>
              <a:buChar char="o"/>
            </a:pPr>
            <a:r>
              <a:rPr lang="en-US" dirty="0" err="1"/>
              <a:t>Prejudis</a:t>
            </a:r>
            <a:endParaRPr lang="en-US" dirty="0"/>
          </a:p>
          <a:p>
            <a:pPr>
              <a:buFont typeface="Courier New" charset="0"/>
              <a:buChar char="o"/>
            </a:pPr>
            <a:r>
              <a:rPr lang="en-US" dirty="0"/>
              <a:t>Discrimination</a:t>
            </a:r>
          </a:p>
          <a:p>
            <a:pPr>
              <a:buFont typeface="Courier New" charset="0"/>
              <a:buChar char="o"/>
            </a:pPr>
            <a:r>
              <a:rPr lang="en-US" dirty="0" err="1"/>
              <a:t>Tokenisme</a:t>
            </a:r>
            <a:endParaRPr lang="en-US" dirty="0"/>
          </a:p>
          <a:p>
            <a:pPr>
              <a:buFont typeface="Courier New" charset="0"/>
              <a:buChar char="o"/>
            </a:pPr>
            <a:r>
              <a:rPr lang="en-US" dirty="0" err="1"/>
              <a:t>Etnosentrisme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1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3036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/>
              <a:t>Kesetaraan Dalam Pekerjaan dan Tindakan Alternatif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id-ID" dirty="0"/>
              <a:t>Kesetaraan dalam pekerjaan menjadi masalah yang sering terjadi dalam setiap organisasi yang mengelola individu. 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id-ID" dirty="0"/>
              <a:t>Kesetaraan disini akan lebih dipersempit dalam pembahasan yang memungkinkan penulis membahas dengan lebih rinci.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/>
              <a:t>EEO</a:t>
            </a:r>
            <a:r>
              <a:rPr lang="en-US" dirty="0"/>
              <a:t> ( Equal Employment Opportunity 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dirty="0"/>
              <a:t>	</a:t>
            </a:r>
          </a:p>
          <a:p>
            <a:pPr marL="82296" indent="0">
              <a:buNone/>
            </a:pPr>
            <a:r>
              <a:rPr lang="en-US" sz="2800" dirty="0"/>
              <a:t>	T</a:t>
            </a:r>
            <a:r>
              <a:rPr lang="id-ID" sz="2800" dirty="0"/>
              <a:t>imbul karena pekerja berusaha untuk mereduksi diskriminasi ilegal</a:t>
            </a:r>
            <a:r>
              <a:rPr lang="en-US" sz="2800" dirty="0"/>
              <a:t>.</a:t>
            </a: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r>
              <a:rPr lang="en-US" sz="2800" dirty="0"/>
              <a:t>	</a:t>
            </a:r>
            <a:r>
              <a:rPr lang="id-ID" sz="2800" dirty="0"/>
              <a:t>Diskriminasi ilegal terjadi dalam situasi yang berkaitan dengan pekerjaan jika, 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id-ID" sz="2800" dirty="0"/>
              <a:t>standar yang digunakan berbeda-beda untuk menilai individu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id-ID" sz="2800" dirty="0"/>
              <a:t>standar yang disamakan terapi tidak berkaitan dengan tugas dan kewajiban pekerjaan.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737</Words>
  <Application>Microsoft Office PowerPoint</Application>
  <PresentationFormat>On-screen Show (4:3)</PresentationFormat>
  <Paragraphs>118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Courier New</vt:lpstr>
      <vt:lpstr>Gill Sans MT</vt:lpstr>
      <vt:lpstr>Times New Roman</vt:lpstr>
      <vt:lpstr>Verdana</vt:lpstr>
      <vt:lpstr>Wingdings</vt:lpstr>
      <vt:lpstr>Wingdings 2</vt:lpstr>
      <vt:lpstr>Solstice</vt:lpstr>
      <vt:lpstr>Konsep dasar kesetaraan dan diskriminasi   </vt:lpstr>
      <vt:lpstr>Hukum yang mendasari</vt:lpstr>
      <vt:lpstr>PowerPoint Presentation</vt:lpstr>
      <vt:lpstr>Jumlah keragaman</vt:lpstr>
      <vt:lpstr>Mengelola Keragaman dan kesetaraan dalam pekerjaan </vt:lpstr>
      <vt:lpstr>Mengelola Keragaman </vt:lpstr>
      <vt:lpstr>Manajemen keragaman dan tindakan setuju</vt:lpstr>
      <vt:lpstr>Kesetaraan Dalam Pekerjaan dan Tindakan Alternatif </vt:lpstr>
      <vt:lpstr>EEO ( Equal Employment Opportunity ) </vt:lpstr>
      <vt:lpstr>Alternatif EEO</vt:lpstr>
      <vt:lpstr>Kemungkinan setelah dilakukan alternatif</vt:lpstr>
      <vt:lpstr>Pemenuhan EEO</vt:lpstr>
      <vt:lpstr>PowerPoint Presentation</vt:lpstr>
      <vt:lpstr>PowerPoint Presentation</vt:lpstr>
      <vt:lpstr>Tindakan pelecehan</vt:lpstr>
      <vt:lpstr>Ilustrasi mengatasi diskriminasi karyawan</vt:lpstr>
      <vt:lpstr>Validitas dan Kesetaraan dalam Pekerjaan </vt:lpstr>
      <vt:lpstr>Strategi pengesahan dengan validitas  </vt:lpstr>
      <vt:lpstr>Unsur-unsur dari Pemenuhan EEO </vt:lpstr>
      <vt:lpstr>PowerPoint Presentation</vt:lpstr>
      <vt:lpstr>Keuntungan adanya keragaman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Mengelola Keragaman dan kesetaraan dalam pekerjaan</dc:title>
  <dc:creator>compaq</dc:creator>
  <cp:lastModifiedBy>Silvia Firda Utami</cp:lastModifiedBy>
  <cp:revision>62</cp:revision>
  <dcterms:created xsi:type="dcterms:W3CDTF">2016-09-12T14:14:19Z</dcterms:created>
  <dcterms:modified xsi:type="dcterms:W3CDTF">2023-10-05T12:23:32Z</dcterms:modified>
</cp:coreProperties>
</file>