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DM Sans" charset="0"/>
      <p:regular r:id="rId12"/>
    </p:embeddedFont>
    <p:embeddedFont>
      <p:font typeface="DM Sans Bold" charset="0"/>
      <p:regular r:id="rId13"/>
    </p:embeddedFont>
    <p:embeddedFont>
      <p:font typeface="Calibri"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8" d="100"/>
          <a:sy n="48" d="100"/>
        </p:scale>
        <p:origin x="-552"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7.sv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2.svg"/><Relationship Id="rId4" Type="http://schemas.openxmlformats.org/officeDocument/2006/relationships/image" Target="../media/image7.png"/><Relationship Id="rId9"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2.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Freeform 2"/>
          <p:cNvSpPr/>
          <p:nvPr/>
        </p:nvSpPr>
        <p:spPr>
          <a:xfrm rot="5400000">
            <a:off x="13507075" y="6542384"/>
            <a:ext cx="6179809" cy="3382041"/>
          </a:xfrm>
          <a:custGeom>
            <a:avLst/>
            <a:gdLst/>
            <a:ahLst/>
            <a:cxnLst/>
            <a:rect l="l" t="t" r="r" b="b"/>
            <a:pathLst>
              <a:path w="6179809" h="3382041">
                <a:moveTo>
                  <a:pt x="0" y="0"/>
                </a:moveTo>
                <a:lnTo>
                  <a:pt x="6179809" y="0"/>
                </a:lnTo>
                <a:lnTo>
                  <a:pt x="6179809" y="3382041"/>
                </a:lnTo>
                <a:lnTo>
                  <a:pt x="0" y="338204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17259300" y="-20012"/>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AutoShape 4"/>
          <p:cNvSpPr/>
          <p:nvPr/>
        </p:nvSpPr>
        <p:spPr>
          <a:xfrm rot="5400000">
            <a:off x="-3605352" y="5652265"/>
            <a:ext cx="9258579" cy="0"/>
          </a:xfrm>
          <a:prstGeom prst="line">
            <a:avLst/>
          </a:prstGeom>
          <a:ln w="9525" cap="flat">
            <a:solidFill>
              <a:srgbClr val="2D2D2D"/>
            </a:solidFill>
            <a:prstDash val="solid"/>
            <a:headEnd type="none" w="sm" len="sm"/>
            <a:tailEnd type="none" w="sm" len="sm"/>
          </a:ln>
        </p:spPr>
      </p:sp>
      <p:sp>
        <p:nvSpPr>
          <p:cNvPr id="5" name="AutoShape 5"/>
          <p:cNvSpPr/>
          <p:nvPr/>
        </p:nvSpPr>
        <p:spPr>
          <a:xfrm rot="-10800000">
            <a:off x="1028700" y="1008688"/>
            <a:ext cx="17259300" cy="0"/>
          </a:xfrm>
          <a:prstGeom prst="line">
            <a:avLst/>
          </a:prstGeom>
          <a:ln w="9525" cap="flat">
            <a:solidFill>
              <a:srgbClr val="2D2D2D"/>
            </a:solidFill>
            <a:prstDash val="solid"/>
            <a:headEnd type="none" w="sm" len="sm"/>
            <a:tailEnd type="none" w="sm" len="sm"/>
          </a:ln>
        </p:spPr>
      </p:sp>
      <p:grpSp>
        <p:nvGrpSpPr>
          <p:cNvPr id="6" name="Group 6"/>
          <p:cNvGrpSpPr>
            <a:grpSpLocks noChangeAspect="1"/>
          </p:cNvGrpSpPr>
          <p:nvPr/>
        </p:nvGrpSpPr>
        <p:grpSpPr>
          <a:xfrm>
            <a:off x="-723307" y="5143500"/>
            <a:ext cx="6271056" cy="6271056"/>
            <a:chOff x="0" y="0"/>
            <a:chExt cx="13716000" cy="13716000"/>
          </a:xfrm>
        </p:grpSpPr>
        <p:sp>
          <p:nvSpPr>
            <p:cNvPr id="7" name="Freeform 7"/>
            <p:cNvSpPr/>
            <p:nvPr/>
          </p:nvSpPr>
          <p:spPr>
            <a:xfrm>
              <a:off x="-338714" y="-10990"/>
              <a:ext cx="14393428" cy="13737980"/>
            </a:xfrm>
            <a:custGeom>
              <a:avLst/>
              <a:gdLst/>
              <a:ahLst/>
              <a:cxnLst/>
              <a:rect l="l" t="t" r="r" b="b"/>
              <a:pathLst>
                <a:path w="14393428" h="13737980">
                  <a:moveTo>
                    <a:pt x="7196714" y="10990"/>
                  </a:moveTo>
                  <a:cubicBezTo>
                    <a:pt x="4739280" y="0"/>
                    <a:pt x="2463801" y="1304719"/>
                    <a:pt x="1231901" y="3431106"/>
                  </a:cubicBezTo>
                  <a:cubicBezTo>
                    <a:pt x="0" y="5557493"/>
                    <a:pt x="0" y="8180487"/>
                    <a:pt x="1231901" y="10306874"/>
                  </a:cubicBezTo>
                  <a:cubicBezTo>
                    <a:pt x="2463801" y="12433261"/>
                    <a:pt x="4739280" y="13737980"/>
                    <a:pt x="7196714" y="13726990"/>
                  </a:cubicBezTo>
                  <a:cubicBezTo>
                    <a:pt x="9654148" y="13737980"/>
                    <a:pt x="11929627" y="12433261"/>
                    <a:pt x="13161527" y="10306874"/>
                  </a:cubicBezTo>
                  <a:cubicBezTo>
                    <a:pt x="14393428" y="8180487"/>
                    <a:pt x="14393428" y="5557493"/>
                    <a:pt x="13161527" y="3431106"/>
                  </a:cubicBezTo>
                  <a:cubicBezTo>
                    <a:pt x="11929627" y="1304719"/>
                    <a:pt x="9654148" y="0"/>
                    <a:pt x="7196714" y="10990"/>
                  </a:cubicBezTo>
                  <a:close/>
                </a:path>
              </a:pathLst>
            </a:custGeom>
            <a:blipFill>
              <a:blip r:embed="rId6"/>
              <a:stretch>
                <a:fillRect l="223" t="-16665" r="223" b="-16665"/>
              </a:stretch>
            </a:blipFill>
          </p:spPr>
        </p:sp>
      </p:grpSp>
      <p:sp>
        <p:nvSpPr>
          <p:cNvPr id="8" name="Freeform 8"/>
          <p:cNvSpPr/>
          <p:nvPr/>
        </p:nvSpPr>
        <p:spPr>
          <a:xfrm>
            <a:off x="16596980" y="1269802"/>
            <a:ext cx="1428769" cy="1449233"/>
          </a:xfrm>
          <a:custGeom>
            <a:avLst/>
            <a:gdLst/>
            <a:ahLst/>
            <a:cxnLst/>
            <a:rect l="l" t="t" r="r" b="b"/>
            <a:pathLst>
              <a:path w="1428769" h="1449233">
                <a:moveTo>
                  <a:pt x="0" y="0"/>
                </a:moveTo>
                <a:lnTo>
                  <a:pt x="1428769" y="0"/>
                </a:lnTo>
                <a:lnTo>
                  <a:pt x="1428769" y="1449234"/>
                </a:lnTo>
                <a:lnTo>
                  <a:pt x="0" y="1449234"/>
                </a:lnTo>
                <a:lnTo>
                  <a:pt x="0" y="0"/>
                </a:lnTo>
                <a:close/>
              </a:path>
            </a:pathLst>
          </a:custGeom>
          <a:blipFill>
            <a:blip r:embed="rId7"/>
            <a:stretch>
              <a:fillRect/>
            </a:stretch>
          </a:blipFill>
        </p:spPr>
      </p:sp>
      <p:sp>
        <p:nvSpPr>
          <p:cNvPr id="9" name="TextBox 9"/>
          <p:cNvSpPr txBox="1"/>
          <p:nvPr/>
        </p:nvSpPr>
        <p:spPr>
          <a:xfrm>
            <a:off x="4181858" y="2861911"/>
            <a:ext cx="10952984" cy="2845278"/>
          </a:xfrm>
          <a:prstGeom prst="rect">
            <a:avLst/>
          </a:prstGeom>
        </p:spPr>
        <p:txBody>
          <a:bodyPr lIns="0" tIns="0" rIns="0" bIns="0" rtlCol="0" anchor="t">
            <a:spAutoFit/>
          </a:bodyPr>
          <a:lstStyle/>
          <a:p>
            <a:pPr algn="ctr">
              <a:lnSpc>
                <a:spcPts val="7393"/>
              </a:lnSpc>
            </a:pPr>
            <a:r>
              <a:rPr lang="en-US" sz="7393">
                <a:solidFill>
                  <a:srgbClr val="2D2D2D"/>
                </a:solidFill>
                <a:latin typeface="Fraunces Bold"/>
              </a:rPr>
              <a:t>MENGGALI KONSEP MATEMATIKA DASAR PADA SENI</a:t>
            </a:r>
          </a:p>
        </p:txBody>
      </p:sp>
      <p:sp>
        <p:nvSpPr>
          <p:cNvPr id="10" name="TextBox 10"/>
          <p:cNvSpPr txBox="1"/>
          <p:nvPr/>
        </p:nvSpPr>
        <p:spPr>
          <a:xfrm>
            <a:off x="11706680" y="9532145"/>
            <a:ext cx="3428162" cy="438785"/>
          </a:xfrm>
          <a:prstGeom prst="rect">
            <a:avLst/>
          </a:prstGeom>
        </p:spPr>
        <p:txBody>
          <a:bodyPr lIns="0" tIns="0" rIns="0" bIns="0" rtlCol="0" anchor="t">
            <a:spAutoFit/>
          </a:bodyPr>
          <a:lstStyle/>
          <a:p>
            <a:pPr algn="ctr">
              <a:lnSpc>
                <a:spcPts val="3639"/>
              </a:lnSpc>
            </a:pPr>
            <a:r>
              <a:rPr lang="en-US" sz="2599">
                <a:solidFill>
                  <a:srgbClr val="2D2D2D"/>
                </a:solidFill>
                <a:latin typeface="Fraunces"/>
              </a:rPr>
              <a:t>Sumliyah, M.Pd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flipH="1">
            <a:off x="0"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AutoShape 3"/>
          <p:cNvSpPr/>
          <p:nvPr/>
        </p:nvSpPr>
        <p:spPr>
          <a:xfrm rot="5400000">
            <a:off x="-3605352" y="5652265"/>
            <a:ext cx="9258579" cy="0"/>
          </a:xfrm>
          <a:prstGeom prst="line">
            <a:avLst/>
          </a:prstGeom>
          <a:ln w="9525" cap="flat">
            <a:solidFill>
              <a:srgbClr val="2D2D2D"/>
            </a:solidFill>
            <a:prstDash val="solid"/>
            <a:headEnd type="none" w="sm" len="sm"/>
            <a:tailEnd type="none" w="sm" len="sm"/>
          </a:ln>
        </p:spPr>
      </p:sp>
      <p:sp>
        <p:nvSpPr>
          <p:cNvPr id="4" name="AutoShape 4"/>
          <p:cNvSpPr/>
          <p:nvPr/>
        </p:nvSpPr>
        <p:spPr>
          <a:xfrm rot="-10800000">
            <a:off x="1028700" y="1008688"/>
            <a:ext cx="17259300" cy="0"/>
          </a:xfrm>
          <a:prstGeom prst="line">
            <a:avLst/>
          </a:prstGeom>
          <a:ln w="9525" cap="flat">
            <a:solidFill>
              <a:srgbClr val="2D2D2D"/>
            </a:solidFill>
            <a:prstDash val="solid"/>
            <a:headEnd type="none" w="sm" len="sm"/>
            <a:tailEnd type="none" w="sm" len="sm"/>
          </a:ln>
        </p:spPr>
      </p:sp>
      <p:sp>
        <p:nvSpPr>
          <p:cNvPr id="5" name="Freeform 5"/>
          <p:cNvSpPr/>
          <p:nvPr/>
        </p:nvSpPr>
        <p:spPr>
          <a:xfrm rot="5400000">
            <a:off x="13507075" y="5505392"/>
            <a:ext cx="6179809" cy="3382041"/>
          </a:xfrm>
          <a:custGeom>
            <a:avLst/>
            <a:gdLst/>
            <a:ahLst/>
            <a:cxnLst/>
            <a:rect l="l" t="t" r="r" b="b"/>
            <a:pathLst>
              <a:path w="6179809" h="3382041">
                <a:moveTo>
                  <a:pt x="0" y="0"/>
                </a:moveTo>
                <a:lnTo>
                  <a:pt x="6179809" y="0"/>
                </a:lnTo>
                <a:lnTo>
                  <a:pt x="6179809" y="3382041"/>
                </a:lnTo>
                <a:lnTo>
                  <a:pt x="0" y="338204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6" name="Group 6"/>
          <p:cNvGrpSpPr>
            <a:grpSpLocks noChangeAspect="1"/>
          </p:cNvGrpSpPr>
          <p:nvPr/>
        </p:nvGrpSpPr>
        <p:grpSpPr>
          <a:xfrm>
            <a:off x="-841347" y="5143500"/>
            <a:ext cx="5878155" cy="5878155"/>
            <a:chOff x="0" y="0"/>
            <a:chExt cx="13716000" cy="13716000"/>
          </a:xfrm>
        </p:grpSpPr>
        <p:sp>
          <p:nvSpPr>
            <p:cNvPr id="7" name="Freeform 7"/>
            <p:cNvSpPr/>
            <p:nvPr/>
          </p:nvSpPr>
          <p:spPr>
            <a:xfrm>
              <a:off x="-338714" y="-10990"/>
              <a:ext cx="14393428" cy="13737980"/>
            </a:xfrm>
            <a:custGeom>
              <a:avLst/>
              <a:gdLst/>
              <a:ahLst/>
              <a:cxnLst/>
              <a:rect l="l" t="t" r="r" b="b"/>
              <a:pathLst>
                <a:path w="14393428" h="13737980">
                  <a:moveTo>
                    <a:pt x="7196714" y="10990"/>
                  </a:moveTo>
                  <a:cubicBezTo>
                    <a:pt x="4739280" y="0"/>
                    <a:pt x="2463801" y="1304719"/>
                    <a:pt x="1231901" y="3431106"/>
                  </a:cubicBezTo>
                  <a:cubicBezTo>
                    <a:pt x="0" y="5557493"/>
                    <a:pt x="0" y="8180487"/>
                    <a:pt x="1231901" y="10306874"/>
                  </a:cubicBezTo>
                  <a:cubicBezTo>
                    <a:pt x="2463801" y="12433261"/>
                    <a:pt x="4739280" y="13737980"/>
                    <a:pt x="7196714" y="13726990"/>
                  </a:cubicBezTo>
                  <a:cubicBezTo>
                    <a:pt x="9654148" y="13737980"/>
                    <a:pt x="11929627" y="12433261"/>
                    <a:pt x="13161527" y="10306874"/>
                  </a:cubicBezTo>
                  <a:cubicBezTo>
                    <a:pt x="14393428" y="8180487"/>
                    <a:pt x="14393428" y="5557493"/>
                    <a:pt x="13161527" y="3431106"/>
                  </a:cubicBezTo>
                  <a:cubicBezTo>
                    <a:pt x="11929627" y="1304719"/>
                    <a:pt x="9654148" y="0"/>
                    <a:pt x="7196714" y="10990"/>
                  </a:cubicBezTo>
                  <a:close/>
                </a:path>
              </a:pathLst>
            </a:custGeom>
            <a:blipFill>
              <a:blip r:embed="rId6"/>
              <a:stretch>
                <a:fillRect l="223" t="-16665" r="223" b="-16665"/>
              </a:stretch>
            </a:blipFill>
          </p:spPr>
        </p:sp>
      </p:grpSp>
      <p:sp>
        <p:nvSpPr>
          <p:cNvPr id="8" name="Freeform 8"/>
          <p:cNvSpPr/>
          <p:nvPr/>
        </p:nvSpPr>
        <p:spPr>
          <a:xfrm>
            <a:off x="16596980" y="1028700"/>
            <a:ext cx="1428769" cy="1449233"/>
          </a:xfrm>
          <a:custGeom>
            <a:avLst/>
            <a:gdLst/>
            <a:ahLst/>
            <a:cxnLst/>
            <a:rect l="l" t="t" r="r" b="b"/>
            <a:pathLst>
              <a:path w="1428769" h="1449233">
                <a:moveTo>
                  <a:pt x="0" y="0"/>
                </a:moveTo>
                <a:lnTo>
                  <a:pt x="1428769" y="0"/>
                </a:lnTo>
                <a:lnTo>
                  <a:pt x="1428769" y="1449233"/>
                </a:lnTo>
                <a:lnTo>
                  <a:pt x="0" y="1449233"/>
                </a:lnTo>
                <a:lnTo>
                  <a:pt x="0" y="0"/>
                </a:lnTo>
                <a:close/>
              </a:path>
            </a:pathLst>
          </a:custGeom>
          <a:blipFill>
            <a:blip r:embed="rId7"/>
            <a:stretch>
              <a:fillRect/>
            </a:stretch>
          </a:blipFill>
        </p:spPr>
      </p:sp>
      <p:sp>
        <p:nvSpPr>
          <p:cNvPr id="9" name="TextBox 9"/>
          <p:cNvSpPr txBox="1"/>
          <p:nvPr/>
        </p:nvSpPr>
        <p:spPr>
          <a:xfrm>
            <a:off x="5643996" y="3834581"/>
            <a:ext cx="8028708" cy="1308919"/>
          </a:xfrm>
          <a:prstGeom prst="rect">
            <a:avLst/>
          </a:prstGeom>
        </p:spPr>
        <p:txBody>
          <a:bodyPr lIns="0" tIns="0" rIns="0" bIns="0" rtlCol="0" anchor="t">
            <a:spAutoFit/>
          </a:bodyPr>
          <a:lstStyle/>
          <a:p>
            <a:pPr>
              <a:lnSpc>
                <a:spcPts val="9893"/>
              </a:lnSpc>
            </a:pPr>
            <a:r>
              <a:rPr lang="en-US" sz="9893">
                <a:solidFill>
                  <a:srgbClr val="2D2D2D"/>
                </a:solidFill>
                <a:latin typeface="Fraunces Semi-Bold"/>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flipV="1">
            <a:off x="12686811" y="8118609"/>
            <a:ext cx="2216016" cy="2216016"/>
          </a:xfrm>
          <a:custGeom>
            <a:avLst/>
            <a:gdLst/>
            <a:ahLst/>
            <a:cxnLst/>
            <a:rect l="l" t="t" r="r" b="b"/>
            <a:pathLst>
              <a:path w="2216016" h="2216016">
                <a:moveTo>
                  <a:pt x="0" y="2216016"/>
                </a:moveTo>
                <a:lnTo>
                  <a:pt x="2216016" y="2216016"/>
                </a:lnTo>
                <a:lnTo>
                  <a:pt x="2216016" y="0"/>
                </a:lnTo>
                <a:lnTo>
                  <a:pt x="0" y="0"/>
                </a:lnTo>
                <a:lnTo>
                  <a:pt x="0" y="2216016"/>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0"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AutoShape 4"/>
          <p:cNvSpPr/>
          <p:nvPr/>
        </p:nvSpPr>
        <p:spPr>
          <a:xfrm rot="5400000">
            <a:off x="-3605352" y="5652265"/>
            <a:ext cx="9258579" cy="0"/>
          </a:xfrm>
          <a:prstGeom prst="line">
            <a:avLst/>
          </a:prstGeom>
          <a:ln w="9525" cap="flat">
            <a:solidFill>
              <a:srgbClr val="2D2D2D"/>
            </a:solidFill>
            <a:prstDash val="solid"/>
            <a:headEnd type="none" w="sm" len="sm"/>
            <a:tailEnd type="none" w="sm" len="sm"/>
          </a:ln>
        </p:spPr>
      </p:sp>
      <p:sp>
        <p:nvSpPr>
          <p:cNvPr id="5" name="AutoShape 5"/>
          <p:cNvSpPr/>
          <p:nvPr/>
        </p:nvSpPr>
        <p:spPr>
          <a:xfrm rot="-10800000">
            <a:off x="1028700" y="1008688"/>
            <a:ext cx="17259300" cy="0"/>
          </a:xfrm>
          <a:prstGeom prst="line">
            <a:avLst/>
          </a:prstGeom>
          <a:ln w="9525" cap="flat">
            <a:solidFill>
              <a:srgbClr val="2D2D2D"/>
            </a:solidFill>
            <a:prstDash val="solid"/>
            <a:headEnd type="none" w="sm" len="sm"/>
            <a:tailEnd type="none" w="sm" len="sm"/>
          </a:ln>
        </p:spPr>
      </p:sp>
      <p:sp>
        <p:nvSpPr>
          <p:cNvPr id="6" name="Freeform 6"/>
          <p:cNvSpPr/>
          <p:nvPr/>
        </p:nvSpPr>
        <p:spPr>
          <a:xfrm rot="-10800000">
            <a:off x="14902827" y="2981483"/>
            <a:ext cx="4512899" cy="4488283"/>
          </a:xfrm>
          <a:custGeom>
            <a:avLst/>
            <a:gdLst/>
            <a:ahLst/>
            <a:cxnLst/>
            <a:rect l="l" t="t" r="r" b="b"/>
            <a:pathLst>
              <a:path w="4512899" h="4488283">
                <a:moveTo>
                  <a:pt x="0" y="0"/>
                </a:moveTo>
                <a:lnTo>
                  <a:pt x="4512899" y="0"/>
                </a:lnTo>
                <a:lnTo>
                  <a:pt x="4512899" y="4488283"/>
                </a:lnTo>
                <a:lnTo>
                  <a:pt x="0" y="448828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7" name="Group 7"/>
          <p:cNvGrpSpPr/>
          <p:nvPr/>
        </p:nvGrpSpPr>
        <p:grpSpPr>
          <a:xfrm>
            <a:off x="1328380" y="3323732"/>
            <a:ext cx="4927467" cy="4666591"/>
            <a:chOff x="0" y="0"/>
            <a:chExt cx="1297769" cy="1229061"/>
          </a:xfrm>
        </p:grpSpPr>
        <p:sp>
          <p:nvSpPr>
            <p:cNvPr id="8" name="Freeform 8"/>
            <p:cNvSpPr/>
            <p:nvPr/>
          </p:nvSpPr>
          <p:spPr>
            <a:xfrm>
              <a:off x="0" y="0"/>
              <a:ext cx="1297781" cy="1229061"/>
            </a:xfrm>
            <a:custGeom>
              <a:avLst/>
              <a:gdLst/>
              <a:ahLst/>
              <a:cxnLst/>
              <a:rect l="l" t="t" r="r" b="b"/>
              <a:pathLst>
                <a:path w="1297781" h="1229061">
                  <a:moveTo>
                    <a:pt x="1007078" y="0"/>
                  </a:moveTo>
                  <a:lnTo>
                    <a:pt x="282407" y="0"/>
                  </a:lnTo>
                  <a:cubicBezTo>
                    <a:pt x="126426" y="0"/>
                    <a:pt x="0" y="123512"/>
                    <a:pt x="0" y="557804"/>
                  </a:cubicBezTo>
                  <a:cubicBezTo>
                    <a:pt x="0" y="904030"/>
                    <a:pt x="66279" y="999171"/>
                    <a:pt x="162037" y="1043312"/>
                  </a:cubicBezTo>
                  <a:lnTo>
                    <a:pt x="162037" y="1229061"/>
                  </a:lnTo>
                  <a:lnTo>
                    <a:pt x="353844" y="1069593"/>
                  </a:lnTo>
                  <a:lnTo>
                    <a:pt x="1007078" y="1069593"/>
                  </a:lnTo>
                  <a:cubicBezTo>
                    <a:pt x="1171332" y="1069593"/>
                    <a:pt x="1297769" y="946081"/>
                    <a:pt x="1297769" y="557712"/>
                  </a:cubicBezTo>
                  <a:cubicBezTo>
                    <a:pt x="1297781" y="123512"/>
                    <a:pt x="1171332" y="0"/>
                    <a:pt x="1007078" y="0"/>
                  </a:cubicBezTo>
                  <a:close/>
                </a:path>
              </a:pathLst>
            </a:custGeom>
            <a:solidFill>
              <a:srgbClr val="E0DDAA"/>
            </a:solidFill>
          </p:spPr>
        </p:sp>
        <p:sp>
          <p:nvSpPr>
            <p:cNvPr id="9" name="TextBox 9"/>
            <p:cNvSpPr txBox="1"/>
            <p:nvPr/>
          </p:nvSpPr>
          <p:spPr>
            <a:xfrm>
              <a:off x="0" y="-9525"/>
              <a:ext cx="812800" cy="530225"/>
            </a:xfrm>
            <a:prstGeom prst="rect">
              <a:avLst/>
            </a:prstGeom>
          </p:spPr>
          <p:txBody>
            <a:bodyPr lIns="50800" tIns="50800" rIns="50800" bIns="50800" rtlCol="0" anchor="ctr"/>
            <a:lstStyle/>
            <a:p>
              <a:pPr algn="ctr">
                <a:lnSpc>
                  <a:spcPts val="3639"/>
                </a:lnSpc>
              </a:pPr>
              <a:endParaRPr/>
            </a:p>
          </p:txBody>
        </p:sp>
      </p:grpSp>
      <p:sp>
        <p:nvSpPr>
          <p:cNvPr id="10" name="TextBox 10"/>
          <p:cNvSpPr txBox="1"/>
          <p:nvPr/>
        </p:nvSpPr>
        <p:spPr>
          <a:xfrm>
            <a:off x="1591681" y="1386998"/>
            <a:ext cx="15779396" cy="2137410"/>
          </a:xfrm>
          <a:prstGeom prst="rect">
            <a:avLst/>
          </a:prstGeom>
        </p:spPr>
        <p:txBody>
          <a:bodyPr lIns="0" tIns="0" rIns="0" bIns="0" rtlCol="0" anchor="t">
            <a:spAutoFit/>
          </a:bodyPr>
          <a:lstStyle/>
          <a:p>
            <a:pPr algn="just">
              <a:lnSpc>
                <a:spcPts val="4349"/>
              </a:lnSpc>
            </a:pPr>
            <a:r>
              <a:rPr lang="en-US" sz="2899">
                <a:solidFill>
                  <a:srgbClr val="2D2D2D"/>
                </a:solidFill>
                <a:latin typeface="Fraunces"/>
              </a:rPr>
              <a:t>Enomatematika adalah matematika yang diterapkan oleh kelompok budaya tertentu, kelompok buruh/petani, anak-anak dari masyarakat kelas tertentu, kelas-kelas profesional, dan lain sebagainya (Gerdes, 1994).</a:t>
            </a:r>
          </a:p>
          <a:p>
            <a:pPr algn="just">
              <a:lnSpc>
                <a:spcPts val="4349"/>
              </a:lnSpc>
            </a:pPr>
            <a:endParaRPr lang="en-US" sz="2899">
              <a:solidFill>
                <a:srgbClr val="2D2D2D"/>
              </a:solidFill>
              <a:latin typeface="Fraunces"/>
            </a:endParaRPr>
          </a:p>
        </p:txBody>
      </p:sp>
      <p:sp>
        <p:nvSpPr>
          <p:cNvPr id="11" name="TextBox 11"/>
          <p:cNvSpPr txBox="1"/>
          <p:nvPr/>
        </p:nvSpPr>
        <p:spPr>
          <a:xfrm>
            <a:off x="17371077" y="9465628"/>
            <a:ext cx="773608" cy="547370"/>
          </a:xfrm>
          <a:prstGeom prst="rect">
            <a:avLst/>
          </a:prstGeom>
        </p:spPr>
        <p:txBody>
          <a:bodyPr lIns="0" tIns="0" rIns="0" bIns="0" rtlCol="0" anchor="t">
            <a:spAutoFit/>
          </a:bodyPr>
          <a:lstStyle/>
          <a:p>
            <a:pPr algn="ctr">
              <a:lnSpc>
                <a:spcPts val="4480"/>
              </a:lnSpc>
            </a:pPr>
            <a:r>
              <a:rPr lang="en-US" sz="3200">
                <a:solidFill>
                  <a:srgbClr val="E0DDAA"/>
                </a:solidFill>
                <a:latin typeface="DM Sans"/>
              </a:rPr>
              <a:t>2</a:t>
            </a:r>
          </a:p>
        </p:txBody>
      </p:sp>
      <p:sp>
        <p:nvSpPr>
          <p:cNvPr id="12" name="TextBox 12"/>
          <p:cNvSpPr txBox="1"/>
          <p:nvPr/>
        </p:nvSpPr>
        <p:spPr>
          <a:xfrm>
            <a:off x="1846406" y="3448208"/>
            <a:ext cx="3891415" cy="3766185"/>
          </a:xfrm>
          <a:prstGeom prst="rect">
            <a:avLst/>
          </a:prstGeom>
        </p:spPr>
        <p:txBody>
          <a:bodyPr lIns="0" tIns="0" rIns="0" bIns="0" rtlCol="0" anchor="t">
            <a:spAutoFit/>
          </a:bodyPr>
          <a:lstStyle/>
          <a:p>
            <a:pPr algn="ctr">
              <a:lnSpc>
                <a:spcPts val="4349"/>
              </a:lnSpc>
            </a:pPr>
            <a:r>
              <a:rPr lang="en-US" sz="2899">
                <a:solidFill>
                  <a:srgbClr val="2D2D2D"/>
                </a:solidFill>
                <a:latin typeface="Fraunces"/>
              </a:rPr>
              <a:t>Mengapa etnomatematika menjadi disiplin ilmu dan menjadi perhatian luas akhir-akhir ini???</a:t>
            </a:r>
          </a:p>
          <a:p>
            <a:pPr algn="ctr">
              <a:lnSpc>
                <a:spcPts val="4349"/>
              </a:lnSpc>
            </a:pPr>
            <a:endParaRPr lang="en-US" sz="2899">
              <a:solidFill>
                <a:srgbClr val="2D2D2D"/>
              </a:solidFill>
              <a:latin typeface="Fraunces"/>
            </a:endParaRPr>
          </a:p>
        </p:txBody>
      </p:sp>
      <p:sp>
        <p:nvSpPr>
          <p:cNvPr id="13" name="TextBox 13"/>
          <p:cNvSpPr txBox="1"/>
          <p:nvPr/>
        </p:nvSpPr>
        <p:spPr>
          <a:xfrm>
            <a:off x="6577463" y="4377580"/>
            <a:ext cx="8325364" cy="5395070"/>
          </a:xfrm>
          <a:prstGeom prst="rect">
            <a:avLst/>
          </a:prstGeom>
        </p:spPr>
        <p:txBody>
          <a:bodyPr lIns="0" tIns="0" rIns="0" bIns="0" rtlCol="0" anchor="t">
            <a:spAutoFit/>
          </a:bodyPr>
          <a:lstStyle/>
          <a:p>
            <a:pPr algn="just">
              <a:lnSpc>
                <a:spcPts val="4345"/>
              </a:lnSpc>
            </a:pPr>
            <a:r>
              <a:rPr lang="en-US" sz="2897">
                <a:solidFill>
                  <a:srgbClr val="2D2D2D"/>
                </a:solidFill>
                <a:latin typeface="Fraunces"/>
              </a:rPr>
              <a:t>Salah satu alasan yang bisa dikemukakan adalah karena pengajaran matematika di sekolah memang terlalu bersifat formal. Oleh sebab itu pembelajaran matematika sangat perlu memberikan muatan/menjembatani antara matematika dalam dunia sehari-hari yang berbasis pada budaya lokal dengan matematika sekolah. </a:t>
            </a:r>
          </a:p>
          <a:p>
            <a:pPr algn="just">
              <a:lnSpc>
                <a:spcPts val="4345"/>
              </a:lnSpc>
            </a:pPr>
            <a:endParaRPr lang="en-US" sz="2897">
              <a:solidFill>
                <a:srgbClr val="2D2D2D"/>
              </a:solidFill>
              <a:latin typeface="Fraunces"/>
            </a:endParaRPr>
          </a:p>
          <a:p>
            <a:pPr algn="just">
              <a:lnSpc>
                <a:spcPts val="4345"/>
              </a:lnSpc>
            </a:pPr>
            <a:endParaRPr lang="en-US" sz="2897">
              <a:solidFill>
                <a:srgbClr val="2D2D2D"/>
              </a:solidFill>
              <a:latin typeface="Fraunce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flipH="1">
            <a:off x="0"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019175" y="4434502"/>
            <a:ext cx="2552229" cy="4112372"/>
          </a:xfrm>
          <a:custGeom>
            <a:avLst/>
            <a:gdLst/>
            <a:ahLst/>
            <a:cxnLst/>
            <a:rect l="l" t="t" r="r" b="b"/>
            <a:pathLst>
              <a:path w="2552229" h="4112372">
                <a:moveTo>
                  <a:pt x="0" y="0"/>
                </a:moveTo>
                <a:lnTo>
                  <a:pt x="2552229" y="0"/>
                </a:lnTo>
                <a:lnTo>
                  <a:pt x="2552229" y="4112371"/>
                </a:lnTo>
                <a:lnTo>
                  <a:pt x="0" y="4112371"/>
                </a:lnTo>
                <a:lnTo>
                  <a:pt x="0" y="0"/>
                </a:lnTo>
                <a:close/>
              </a:path>
            </a:pathLst>
          </a:custGeom>
          <a:blipFill>
            <a:blip r:embed="rId4">
              <a:extLst>
                <a:ext uri="{96DAC541-7B7A-43D3-8B79-37D633B846F1}">
                  <asvg:svgBlip xmlns:asvg="http://schemas.microsoft.com/office/drawing/2016/SVG/main" xmlns="" r:embed="rId5"/>
                </a:ext>
              </a:extLst>
            </a:blip>
            <a:stretch>
              <a:fillRect l="-104787" t="-59"/>
            </a:stretch>
          </a:blipFill>
        </p:spPr>
      </p:sp>
      <p:sp>
        <p:nvSpPr>
          <p:cNvPr id="4" name="AutoShape 4"/>
          <p:cNvSpPr/>
          <p:nvPr/>
        </p:nvSpPr>
        <p:spPr>
          <a:xfrm rot="5400000">
            <a:off x="-3605352" y="5652265"/>
            <a:ext cx="9258579" cy="0"/>
          </a:xfrm>
          <a:prstGeom prst="line">
            <a:avLst/>
          </a:prstGeom>
          <a:ln w="9525" cap="flat">
            <a:solidFill>
              <a:srgbClr val="2D2D2D"/>
            </a:solidFill>
            <a:prstDash val="solid"/>
            <a:headEnd type="none" w="sm" len="sm"/>
            <a:tailEnd type="none" w="sm" len="sm"/>
          </a:ln>
        </p:spPr>
      </p:sp>
      <p:sp>
        <p:nvSpPr>
          <p:cNvPr id="5" name="AutoShape 5"/>
          <p:cNvSpPr/>
          <p:nvPr/>
        </p:nvSpPr>
        <p:spPr>
          <a:xfrm rot="-10800000">
            <a:off x="1028700" y="1008688"/>
            <a:ext cx="17259300" cy="0"/>
          </a:xfrm>
          <a:prstGeom prst="line">
            <a:avLst/>
          </a:prstGeom>
          <a:ln w="9525" cap="flat">
            <a:solidFill>
              <a:srgbClr val="2D2D2D"/>
            </a:solidFill>
            <a:prstDash val="solid"/>
            <a:headEnd type="none" w="sm" len="sm"/>
            <a:tailEnd type="none" w="sm" len="sm"/>
          </a:ln>
        </p:spPr>
      </p:sp>
      <p:sp>
        <p:nvSpPr>
          <p:cNvPr id="6" name="Freeform 6"/>
          <p:cNvSpPr/>
          <p:nvPr/>
        </p:nvSpPr>
        <p:spPr>
          <a:xfrm>
            <a:off x="15488158" y="1542227"/>
            <a:ext cx="3789522" cy="3803353"/>
          </a:xfrm>
          <a:custGeom>
            <a:avLst/>
            <a:gdLst/>
            <a:ahLst/>
            <a:cxnLst/>
            <a:rect l="l" t="t" r="r" b="b"/>
            <a:pathLst>
              <a:path w="3789522" h="3803353">
                <a:moveTo>
                  <a:pt x="0" y="0"/>
                </a:moveTo>
                <a:lnTo>
                  <a:pt x="3789523" y="0"/>
                </a:lnTo>
                <a:lnTo>
                  <a:pt x="3789523" y="3803353"/>
                </a:lnTo>
                <a:lnTo>
                  <a:pt x="0" y="380335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209046" y="2096582"/>
            <a:ext cx="1279460" cy="1143518"/>
          </a:xfrm>
          <a:custGeom>
            <a:avLst/>
            <a:gdLst/>
            <a:ahLst/>
            <a:cxnLst/>
            <a:rect l="l" t="t" r="r" b="b"/>
            <a:pathLst>
              <a:path w="1279460" h="1143518">
                <a:moveTo>
                  <a:pt x="0" y="0"/>
                </a:moveTo>
                <a:lnTo>
                  <a:pt x="1279460" y="0"/>
                </a:lnTo>
                <a:lnTo>
                  <a:pt x="1279460" y="1143518"/>
                </a:lnTo>
                <a:lnTo>
                  <a:pt x="0" y="114351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TextBox 8"/>
          <p:cNvSpPr txBox="1"/>
          <p:nvPr/>
        </p:nvSpPr>
        <p:spPr>
          <a:xfrm>
            <a:off x="17371077" y="9465628"/>
            <a:ext cx="773608" cy="547370"/>
          </a:xfrm>
          <a:prstGeom prst="rect">
            <a:avLst/>
          </a:prstGeom>
        </p:spPr>
        <p:txBody>
          <a:bodyPr lIns="0" tIns="0" rIns="0" bIns="0" rtlCol="0" anchor="t">
            <a:spAutoFit/>
          </a:bodyPr>
          <a:lstStyle/>
          <a:p>
            <a:pPr algn="ctr">
              <a:lnSpc>
                <a:spcPts val="4480"/>
              </a:lnSpc>
            </a:pPr>
            <a:r>
              <a:rPr lang="en-US" sz="3200">
                <a:solidFill>
                  <a:srgbClr val="E0DDAA"/>
                </a:solidFill>
                <a:latin typeface="DM Sans"/>
              </a:rPr>
              <a:t>3</a:t>
            </a:r>
          </a:p>
        </p:txBody>
      </p:sp>
      <p:sp>
        <p:nvSpPr>
          <p:cNvPr id="9" name="TextBox 9"/>
          <p:cNvSpPr txBox="1"/>
          <p:nvPr/>
        </p:nvSpPr>
        <p:spPr>
          <a:xfrm>
            <a:off x="1488506" y="2029907"/>
            <a:ext cx="16269375" cy="1531620"/>
          </a:xfrm>
          <a:prstGeom prst="rect">
            <a:avLst/>
          </a:prstGeom>
        </p:spPr>
        <p:txBody>
          <a:bodyPr lIns="0" tIns="0" rIns="0" bIns="0" rtlCol="0" anchor="t">
            <a:spAutoFit/>
          </a:bodyPr>
          <a:lstStyle/>
          <a:p>
            <a:pPr algn="just">
              <a:lnSpc>
                <a:spcPts val="4199"/>
              </a:lnSpc>
            </a:pPr>
            <a:r>
              <a:rPr lang="en-US" sz="2799">
                <a:solidFill>
                  <a:srgbClr val="2D2D2D"/>
                </a:solidFill>
                <a:latin typeface="Fraunces"/>
              </a:rPr>
              <a:t>Budaya didefinisikan sebagai seluruh aspek kehidupan manusia dalam masyarakat, yang diperoleh dengan cara belajar, termasuk pikiran dan tingkah laku ( Marvins,1999 ).</a:t>
            </a:r>
          </a:p>
          <a:p>
            <a:pPr algn="just">
              <a:lnSpc>
                <a:spcPts val="4199"/>
              </a:lnSpc>
            </a:pPr>
            <a:endParaRPr lang="en-US" sz="2799">
              <a:solidFill>
                <a:srgbClr val="2D2D2D"/>
              </a:solidFill>
              <a:latin typeface="Fraunces"/>
            </a:endParaRPr>
          </a:p>
        </p:txBody>
      </p:sp>
      <p:sp>
        <p:nvSpPr>
          <p:cNvPr id="10" name="TextBox 10"/>
          <p:cNvSpPr txBox="1"/>
          <p:nvPr/>
        </p:nvSpPr>
        <p:spPr>
          <a:xfrm>
            <a:off x="7759095" y="933450"/>
            <a:ext cx="6848808" cy="821055"/>
          </a:xfrm>
          <a:prstGeom prst="rect">
            <a:avLst/>
          </a:prstGeom>
        </p:spPr>
        <p:txBody>
          <a:bodyPr lIns="0" tIns="0" rIns="0" bIns="0" rtlCol="0" anchor="t">
            <a:spAutoFit/>
          </a:bodyPr>
          <a:lstStyle/>
          <a:p>
            <a:pPr>
              <a:lnSpc>
                <a:spcPts val="6719"/>
              </a:lnSpc>
            </a:pPr>
            <a:r>
              <a:rPr lang="en-US" sz="4800">
                <a:solidFill>
                  <a:srgbClr val="2D2D2D"/>
                </a:solidFill>
                <a:latin typeface="Fraunces Heavy"/>
              </a:rPr>
              <a:t>A. BUDAYA</a:t>
            </a:r>
          </a:p>
        </p:txBody>
      </p:sp>
      <p:sp>
        <p:nvSpPr>
          <p:cNvPr id="11" name="TextBox 11"/>
          <p:cNvSpPr txBox="1"/>
          <p:nvPr/>
        </p:nvSpPr>
        <p:spPr>
          <a:xfrm>
            <a:off x="1523663" y="3933307"/>
            <a:ext cx="16269375" cy="2055495"/>
          </a:xfrm>
          <a:prstGeom prst="rect">
            <a:avLst/>
          </a:prstGeom>
        </p:spPr>
        <p:txBody>
          <a:bodyPr lIns="0" tIns="0" rIns="0" bIns="0" rtlCol="0" anchor="t">
            <a:spAutoFit/>
          </a:bodyPr>
          <a:lstStyle/>
          <a:p>
            <a:pPr algn="just">
              <a:lnSpc>
                <a:spcPts val="4199"/>
              </a:lnSpc>
            </a:pPr>
            <a:r>
              <a:rPr lang="en-US" sz="2799">
                <a:solidFill>
                  <a:srgbClr val="2D2D2D"/>
                </a:solidFill>
                <a:latin typeface="Fraunces"/>
              </a:rPr>
              <a:t>Didalam Kamus Besar Bahasa Indonesia (1996:149), disebutkan bahwa budaya adalah pikiran, akal budi, adat istiadat. Sedang kebudayaan adalah hasil kegiatan dan penciptaan batin ( akal budi ) manusia, seperti kepercayaan, kesenian dan adat istiadat. </a:t>
            </a:r>
          </a:p>
          <a:p>
            <a:pPr algn="just">
              <a:lnSpc>
                <a:spcPts val="4199"/>
              </a:lnSpc>
            </a:pPr>
            <a:endParaRPr lang="en-US" sz="2799">
              <a:solidFill>
                <a:srgbClr val="2D2D2D"/>
              </a:solidFill>
              <a:latin typeface="Fraunces"/>
            </a:endParaRPr>
          </a:p>
        </p:txBody>
      </p:sp>
      <p:sp>
        <p:nvSpPr>
          <p:cNvPr id="12" name="TextBox 12"/>
          <p:cNvSpPr txBox="1"/>
          <p:nvPr/>
        </p:nvSpPr>
        <p:spPr>
          <a:xfrm>
            <a:off x="1488506" y="6264722"/>
            <a:ext cx="16269375" cy="3627120"/>
          </a:xfrm>
          <a:prstGeom prst="rect">
            <a:avLst/>
          </a:prstGeom>
        </p:spPr>
        <p:txBody>
          <a:bodyPr lIns="0" tIns="0" rIns="0" bIns="0" rtlCol="0" anchor="t">
            <a:spAutoFit/>
          </a:bodyPr>
          <a:lstStyle/>
          <a:p>
            <a:pPr algn="just">
              <a:lnSpc>
                <a:spcPts val="4199"/>
              </a:lnSpc>
            </a:pPr>
            <a:r>
              <a:rPr lang="en-US" sz="2799">
                <a:solidFill>
                  <a:srgbClr val="2D2D2D"/>
                </a:solidFill>
                <a:latin typeface="Fraunces"/>
              </a:rPr>
              <a:t>Ahlisosiologi mengartikan kebudayaan dengan keseluruhan kecakapan ( adat, akhlak, kesenian, ilmu dll ). Sedang ahli sejarah mengartikan kebudayaan sebagai warisan atau tradisi. Bahkan ahli Antropogi melihat kebudayaan sebagai tata hidup, way of life, dan kelakuan. Definisi - definisi tersebut menunjukkan bahwa jangkauan kebudayaan sangatlah luas. Untuk memudahkan pembahasan, Ernst Cassire rmembaginya menjadi lima aspek : ( 1 ) Kehidupan Spritual ( 2 ) Bahasa dan Kesustraan ( 3 ) Kesenian ( 4 ) Sejarah dan ( 5 ) Ilmu Pengetahuan. </a:t>
            </a:r>
          </a:p>
          <a:p>
            <a:pPr algn="just">
              <a:lnSpc>
                <a:spcPts val="4199"/>
              </a:lnSpc>
            </a:pPr>
            <a:endParaRPr lang="en-US" sz="2799">
              <a:solidFill>
                <a:srgbClr val="2D2D2D"/>
              </a:solidFill>
              <a:latin typeface="Fraunces"/>
            </a:endParaRPr>
          </a:p>
        </p:txBody>
      </p:sp>
      <p:sp>
        <p:nvSpPr>
          <p:cNvPr id="13" name="Freeform 13"/>
          <p:cNvSpPr/>
          <p:nvPr/>
        </p:nvSpPr>
        <p:spPr>
          <a:xfrm>
            <a:off x="209046" y="4202062"/>
            <a:ext cx="1279460" cy="1143518"/>
          </a:xfrm>
          <a:custGeom>
            <a:avLst/>
            <a:gdLst/>
            <a:ahLst/>
            <a:cxnLst/>
            <a:rect l="l" t="t" r="r" b="b"/>
            <a:pathLst>
              <a:path w="1279460" h="1143518">
                <a:moveTo>
                  <a:pt x="0" y="0"/>
                </a:moveTo>
                <a:lnTo>
                  <a:pt x="1279460" y="0"/>
                </a:lnTo>
                <a:lnTo>
                  <a:pt x="1279460" y="1143518"/>
                </a:lnTo>
                <a:lnTo>
                  <a:pt x="0" y="114351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4" name="Freeform 14"/>
          <p:cNvSpPr/>
          <p:nvPr/>
        </p:nvSpPr>
        <p:spPr>
          <a:xfrm>
            <a:off x="209046" y="6872852"/>
            <a:ext cx="1279460" cy="1143518"/>
          </a:xfrm>
          <a:custGeom>
            <a:avLst/>
            <a:gdLst/>
            <a:ahLst/>
            <a:cxnLst/>
            <a:rect l="l" t="t" r="r" b="b"/>
            <a:pathLst>
              <a:path w="1279460" h="1143518">
                <a:moveTo>
                  <a:pt x="0" y="0"/>
                </a:moveTo>
                <a:lnTo>
                  <a:pt x="1279460" y="0"/>
                </a:lnTo>
                <a:lnTo>
                  <a:pt x="1279460" y="1143518"/>
                </a:lnTo>
                <a:lnTo>
                  <a:pt x="0" y="114351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TextBox 2"/>
          <p:cNvSpPr txBox="1"/>
          <p:nvPr/>
        </p:nvSpPr>
        <p:spPr>
          <a:xfrm>
            <a:off x="1606715" y="904284"/>
            <a:ext cx="16151166" cy="1668780"/>
          </a:xfrm>
          <a:prstGeom prst="rect">
            <a:avLst/>
          </a:prstGeom>
        </p:spPr>
        <p:txBody>
          <a:bodyPr lIns="0" tIns="0" rIns="0" bIns="0" rtlCol="0" anchor="t">
            <a:spAutoFit/>
          </a:bodyPr>
          <a:lstStyle/>
          <a:p>
            <a:pPr algn="ctr">
              <a:lnSpc>
                <a:spcPts val="6719"/>
              </a:lnSpc>
            </a:pPr>
            <a:r>
              <a:rPr lang="en-US" sz="4800">
                <a:solidFill>
                  <a:srgbClr val="2D2D2D"/>
                </a:solidFill>
                <a:latin typeface="Fraunces Heavy"/>
              </a:rPr>
              <a:t>Peran Etnomatematika dalam Konsep Dasar Pembelajaran Matematika</a:t>
            </a:r>
          </a:p>
        </p:txBody>
      </p:sp>
      <p:sp>
        <p:nvSpPr>
          <p:cNvPr id="3" name="TextBox 3"/>
          <p:cNvSpPr txBox="1"/>
          <p:nvPr/>
        </p:nvSpPr>
        <p:spPr>
          <a:xfrm>
            <a:off x="9232905" y="3048000"/>
            <a:ext cx="7994857" cy="6368415"/>
          </a:xfrm>
          <a:prstGeom prst="rect">
            <a:avLst/>
          </a:prstGeom>
        </p:spPr>
        <p:txBody>
          <a:bodyPr lIns="0" tIns="0" rIns="0" bIns="0" rtlCol="0" anchor="t">
            <a:spAutoFit/>
          </a:bodyPr>
          <a:lstStyle/>
          <a:p>
            <a:pPr algn="just">
              <a:lnSpc>
                <a:spcPts val="4649"/>
              </a:lnSpc>
            </a:pPr>
            <a:r>
              <a:rPr lang="en-US" sz="3099">
                <a:solidFill>
                  <a:srgbClr val="2D2D2D"/>
                </a:solidFill>
                <a:latin typeface="DM Sans"/>
              </a:rPr>
              <a:t>Etnomatematika merupakan jembatan matematika dengan budaya, dengan menerapakan etnomatematika sebagai suatu pendekatan pembelajaran sehingga pemahaman suatu materi oleh siswa menjadi lebih mudah karena materi tersebut berkaitan langsung dengan budaya mereka yang merupakan aktivitas mereka sehari-hari dalam bermasyarakat. </a:t>
            </a:r>
          </a:p>
          <a:p>
            <a:pPr algn="just">
              <a:lnSpc>
                <a:spcPts val="4649"/>
              </a:lnSpc>
            </a:pPr>
            <a:endParaRPr lang="en-US" sz="3099">
              <a:solidFill>
                <a:srgbClr val="2D2D2D"/>
              </a:solidFill>
              <a:latin typeface="DM Sans"/>
            </a:endParaRPr>
          </a:p>
          <a:p>
            <a:pPr algn="just">
              <a:lnSpc>
                <a:spcPts val="4649"/>
              </a:lnSpc>
            </a:pPr>
            <a:endParaRPr lang="en-US" sz="3099">
              <a:solidFill>
                <a:srgbClr val="2D2D2D"/>
              </a:solidFill>
              <a:latin typeface="DM Sans"/>
            </a:endParaRPr>
          </a:p>
        </p:txBody>
      </p:sp>
      <p:sp>
        <p:nvSpPr>
          <p:cNvPr id="4" name="Freeform 4"/>
          <p:cNvSpPr/>
          <p:nvPr/>
        </p:nvSpPr>
        <p:spPr>
          <a:xfrm flipH="1">
            <a:off x="0"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AutoShape 5"/>
          <p:cNvSpPr/>
          <p:nvPr/>
        </p:nvSpPr>
        <p:spPr>
          <a:xfrm rot="5400000">
            <a:off x="-3605352" y="5652265"/>
            <a:ext cx="9258579" cy="0"/>
          </a:xfrm>
          <a:prstGeom prst="line">
            <a:avLst/>
          </a:prstGeom>
          <a:ln w="9525" cap="flat">
            <a:solidFill>
              <a:srgbClr val="2D2D2D"/>
            </a:solidFill>
            <a:prstDash val="solid"/>
            <a:headEnd type="none" w="sm" len="sm"/>
            <a:tailEnd type="none" w="sm" len="sm"/>
          </a:ln>
        </p:spPr>
      </p:sp>
      <p:sp>
        <p:nvSpPr>
          <p:cNvPr id="6" name="AutoShape 6"/>
          <p:cNvSpPr/>
          <p:nvPr/>
        </p:nvSpPr>
        <p:spPr>
          <a:xfrm rot="-10800000">
            <a:off x="1028700" y="1008688"/>
            <a:ext cx="17259300" cy="0"/>
          </a:xfrm>
          <a:prstGeom prst="line">
            <a:avLst/>
          </a:prstGeom>
          <a:ln w="9525" cap="flat">
            <a:solidFill>
              <a:srgbClr val="2D2D2D"/>
            </a:solidFill>
            <a:prstDash val="solid"/>
            <a:headEnd type="none" w="sm" len="sm"/>
            <a:tailEnd type="none" w="sm" len="sm"/>
          </a:ln>
        </p:spPr>
      </p:sp>
      <p:sp>
        <p:nvSpPr>
          <p:cNvPr id="7" name="Freeform 7"/>
          <p:cNvSpPr/>
          <p:nvPr/>
        </p:nvSpPr>
        <p:spPr>
          <a:xfrm>
            <a:off x="684356" y="2801138"/>
            <a:ext cx="922359" cy="684223"/>
          </a:xfrm>
          <a:custGeom>
            <a:avLst/>
            <a:gdLst/>
            <a:ahLst/>
            <a:cxnLst/>
            <a:rect l="l" t="t" r="r" b="b"/>
            <a:pathLst>
              <a:path w="922359" h="684223">
                <a:moveTo>
                  <a:pt x="0" y="0"/>
                </a:moveTo>
                <a:lnTo>
                  <a:pt x="922359" y="0"/>
                </a:lnTo>
                <a:lnTo>
                  <a:pt x="922359" y="684223"/>
                </a:lnTo>
                <a:lnTo>
                  <a:pt x="0" y="68422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TextBox 8"/>
          <p:cNvSpPr txBox="1"/>
          <p:nvPr/>
        </p:nvSpPr>
        <p:spPr>
          <a:xfrm>
            <a:off x="17371077" y="9465628"/>
            <a:ext cx="773608" cy="547370"/>
          </a:xfrm>
          <a:prstGeom prst="rect">
            <a:avLst/>
          </a:prstGeom>
        </p:spPr>
        <p:txBody>
          <a:bodyPr lIns="0" tIns="0" rIns="0" bIns="0" rtlCol="0" anchor="t">
            <a:spAutoFit/>
          </a:bodyPr>
          <a:lstStyle/>
          <a:p>
            <a:pPr algn="ctr">
              <a:lnSpc>
                <a:spcPts val="4480"/>
              </a:lnSpc>
            </a:pPr>
            <a:r>
              <a:rPr lang="en-US" sz="3200">
                <a:solidFill>
                  <a:srgbClr val="E0DDAA"/>
                </a:solidFill>
                <a:latin typeface="DM Sans"/>
              </a:rPr>
              <a:t>6</a:t>
            </a:r>
          </a:p>
        </p:txBody>
      </p:sp>
      <p:sp>
        <p:nvSpPr>
          <p:cNvPr id="9" name="TextBox 9"/>
          <p:cNvSpPr txBox="1"/>
          <p:nvPr/>
        </p:nvSpPr>
        <p:spPr>
          <a:xfrm>
            <a:off x="1875444" y="3048000"/>
            <a:ext cx="6077467" cy="5787390"/>
          </a:xfrm>
          <a:prstGeom prst="rect">
            <a:avLst/>
          </a:prstGeom>
        </p:spPr>
        <p:txBody>
          <a:bodyPr lIns="0" tIns="0" rIns="0" bIns="0" rtlCol="0" anchor="t">
            <a:spAutoFit/>
          </a:bodyPr>
          <a:lstStyle/>
          <a:p>
            <a:pPr algn="just">
              <a:lnSpc>
                <a:spcPts val="4649"/>
              </a:lnSpc>
            </a:pPr>
            <a:r>
              <a:rPr lang="en-US" sz="3099">
                <a:solidFill>
                  <a:srgbClr val="2D2D2D"/>
                </a:solidFill>
                <a:latin typeface="DM Sans"/>
              </a:rPr>
              <a:t>Pembelajaran matematika membutuhkan suatu pendekatan agar dalam pelaksanaanya memberikan keefektifan. Salah satu faktor yang berpengaruh dalam pembelajaran adalah budaya yang ada didalam lingkungan masyarakat yang siswa tempati</a:t>
            </a:r>
          </a:p>
          <a:p>
            <a:pPr algn="just">
              <a:lnSpc>
                <a:spcPts val="4649"/>
              </a:lnSpc>
            </a:pPr>
            <a:endParaRPr lang="en-US" sz="3099">
              <a:solidFill>
                <a:srgbClr val="2D2D2D"/>
              </a:solidFill>
              <a:latin typeface="DM Sans"/>
            </a:endParaRPr>
          </a:p>
        </p:txBody>
      </p:sp>
      <p:sp>
        <p:nvSpPr>
          <p:cNvPr id="10" name="Freeform 10"/>
          <p:cNvSpPr/>
          <p:nvPr/>
        </p:nvSpPr>
        <p:spPr>
          <a:xfrm>
            <a:off x="8221641" y="2801138"/>
            <a:ext cx="922359" cy="684223"/>
          </a:xfrm>
          <a:custGeom>
            <a:avLst/>
            <a:gdLst/>
            <a:ahLst/>
            <a:cxnLst/>
            <a:rect l="l" t="t" r="r" b="b"/>
            <a:pathLst>
              <a:path w="922359" h="684223">
                <a:moveTo>
                  <a:pt x="0" y="0"/>
                </a:moveTo>
                <a:lnTo>
                  <a:pt x="922359" y="0"/>
                </a:lnTo>
                <a:lnTo>
                  <a:pt x="922359" y="684223"/>
                </a:lnTo>
                <a:lnTo>
                  <a:pt x="0" y="68422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TextBox 2"/>
          <p:cNvSpPr txBox="1"/>
          <p:nvPr/>
        </p:nvSpPr>
        <p:spPr>
          <a:xfrm>
            <a:off x="1219911" y="932488"/>
            <a:ext cx="16924774" cy="3082925"/>
          </a:xfrm>
          <a:prstGeom prst="rect">
            <a:avLst/>
          </a:prstGeom>
        </p:spPr>
        <p:txBody>
          <a:bodyPr lIns="0" tIns="0" rIns="0" bIns="0" rtlCol="0" anchor="t">
            <a:spAutoFit/>
          </a:bodyPr>
          <a:lstStyle/>
          <a:p>
            <a:pPr algn="just">
              <a:lnSpc>
                <a:spcPts val="4900"/>
              </a:lnSpc>
            </a:pPr>
            <a:r>
              <a:rPr lang="en-US" sz="3500">
                <a:solidFill>
                  <a:srgbClr val="2D2D2D"/>
                </a:solidFill>
                <a:latin typeface="DM Sans Bold"/>
              </a:rPr>
              <a:t>Salah satu contoh penerapan etnomatematika dalam pembelajaran matematika yaitu penggunaan media lidi pada operasi perkalian pada “Pembelajaran Etnomatematika dengan Media Lidi dalam Operasi Perkalian Matematika untuk Meningkatkan Karakter Kreatif dan Cinta Budaya lokal.</a:t>
            </a:r>
          </a:p>
          <a:p>
            <a:pPr algn="just">
              <a:lnSpc>
                <a:spcPts val="4900"/>
              </a:lnSpc>
            </a:pPr>
            <a:endParaRPr lang="en-US" sz="3500">
              <a:solidFill>
                <a:srgbClr val="2D2D2D"/>
              </a:solidFill>
              <a:latin typeface="DM Sans Bold"/>
            </a:endParaRPr>
          </a:p>
        </p:txBody>
      </p:sp>
      <p:sp>
        <p:nvSpPr>
          <p:cNvPr id="3" name="Freeform 3"/>
          <p:cNvSpPr/>
          <p:nvPr/>
        </p:nvSpPr>
        <p:spPr>
          <a:xfrm flipH="1">
            <a:off x="0"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AutoShape 4"/>
          <p:cNvSpPr/>
          <p:nvPr/>
        </p:nvSpPr>
        <p:spPr>
          <a:xfrm rot="5400000">
            <a:off x="-3605352" y="5652265"/>
            <a:ext cx="9258579" cy="0"/>
          </a:xfrm>
          <a:prstGeom prst="line">
            <a:avLst/>
          </a:prstGeom>
          <a:ln w="9525" cap="flat">
            <a:solidFill>
              <a:srgbClr val="2D2D2D"/>
            </a:solidFill>
            <a:prstDash val="solid"/>
            <a:headEnd type="none" w="sm" len="sm"/>
            <a:tailEnd type="none" w="sm" len="sm"/>
          </a:ln>
        </p:spPr>
      </p:sp>
      <p:sp>
        <p:nvSpPr>
          <p:cNvPr id="5" name="AutoShape 5"/>
          <p:cNvSpPr/>
          <p:nvPr/>
        </p:nvSpPr>
        <p:spPr>
          <a:xfrm rot="-10800000">
            <a:off x="1028700" y="1008688"/>
            <a:ext cx="17259300" cy="0"/>
          </a:xfrm>
          <a:prstGeom prst="line">
            <a:avLst/>
          </a:prstGeom>
          <a:ln w="9525" cap="flat">
            <a:solidFill>
              <a:srgbClr val="2D2D2D"/>
            </a:solidFill>
            <a:prstDash val="solid"/>
            <a:headEnd type="none" w="sm" len="sm"/>
            <a:tailEnd type="none" w="sm" len="sm"/>
          </a:ln>
        </p:spPr>
      </p:sp>
      <p:sp>
        <p:nvSpPr>
          <p:cNvPr id="6" name="Freeform 6"/>
          <p:cNvSpPr/>
          <p:nvPr/>
        </p:nvSpPr>
        <p:spPr>
          <a:xfrm>
            <a:off x="1219911" y="3920065"/>
            <a:ext cx="6003260" cy="4496650"/>
          </a:xfrm>
          <a:custGeom>
            <a:avLst/>
            <a:gdLst/>
            <a:ahLst/>
            <a:cxnLst/>
            <a:rect l="l" t="t" r="r" b="b"/>
            <a:pathLst>
              <a:path w="6003260" h="4496650">
                <a:moveTo>
                  <a:pt x="0" y="0"/>
                </a:moveTo>
                <a:lnTo>
                  <a:pt x="6003260" y="0"/>
                </a:lnTo>
                <a:lnTo>
                  <a:pt x="6003260" y="4496650"/>
                </a:lnTo>
                <a:lnTo>
                  <a:pt x="0" y="4496650"/>
                </a:lnTo>
                <a:lnTo>
                  <a:pt x="0" y="0"/>
                </a:lnTo>
                <a:close/>
              </a:path>
            </a:pathLst>
          </a:custGeom>
          <a:blipFill>
            <a:blip r:embed="rId4"/>
            <a:stretch>
              <a:fillRect/>
            </a:stretch>
          </a:blipFill>
        </p:spPr>
      </p:sp>
      <p:grpSp>
        <p:nvGrpSpPr>
          <p:cNvPr id="7" name="Group 7"/>
          <p:cNvGrpSpPr/>
          <p:nvPr/>
        </p:nvGrpSpPr>
        <p:grpSpPr>
          <a:xfrm>
            <a:off x="7413671" y="3920065"/>
            <a:ext cx="10874329" cy="2248325"/>
            <a:chOff x="0" y="0"/>
            <a:chExt cx="2864021" cy="592151"/>
          </a:xfrm>
        </p:grpSpPr>
        <p:sp>
          <p:nvSpPr>
            <p:cNvPr id="8" name="Freeform 8"/>
            <p:cNvSpPr/>
            <p:nvPr/>
          </p:nvSpPr>
          <p:spPr>
            <a:xfrm>
              <a:off x="0" y="0"/>
              <a:ext cx="2864021" cy="592151"/>
            </a:xfrm>
            <a:custGeom>
              <a:avLst/>
              <a:gdLst/>
              <a:ahLst/>
              <a:cxnLst/>
              <a:rect l="l" t="t" r="r" b="b"/>
              <a:pathLst>
                <a:path w="2864021" h="592151">
                  <a:moveTo>
                    <a:pt x="36309" y="0"/>
                  </a:moveTo>
                  <a:lnTo>
                    <a:pt x="2827712" y="0"/>
                  </a:lnTo>
                  <a:cubicBezTo>
                    <a:pt x="2837342" y="0"/>
                    <a:pt x="2846577" y="3825"/>
                    <a:pt x="2853386" y="10635"/>
                  </a:cubicBezTo>
                  <a:cubicBezTo>
                    <a:pt x="2860196" y="17444"/>
                    <a:pt x="2864021" y="26679"/>
                    <a:pt x="2864021" y="36309"/>
                  </a:cubicBezTo>
                  <a:lnTo>
                    <a:pt x="2864021" y="555842"/>
                  </a:lnTo>
                  <a:cubicBezTo>
                    <a:pt x="2864021" y="565472"/>
                    <a:pt x="2860196" y="574707"/>
                    <a:pt x="2853386" y="581517"/>
                  </a:cubicBezTo>
                  <a:cubicBezTo>
                    <a:pt x="2846577" y="588326"/>
                    <a:pt x="2837342" y="592151"/>
                    <a:pt x="2827712" y="592151"/>
                  </a:cubicBezTo>
                  <a:lnTo>
                    <a:pt x="36309" y="592151"/>
                  </a:lnTo>
                  <a:cubicBezTo>
                    <a:pt x="26679" y="592151"/>
                    <a:pt x="17444" y="588326"/>
                    <a:pt x="10635" y="581517"/>
                  </a:cubicBezTo>
                  <a:cubicBezTo>
                    <a:pt x="3825" y="574707"/>
                    <a:pt x="0" y="565472"/>
                    <a:pt x="0" y="555842"/>
                  </a:cubicBezTo>
                  <a:lnTo>
                    <a:pt x="0" y="36309"/>
                  </a:lnTo>
                  <a:cubicBezTo>
                    <a:pt x="0" y="26679"/>
                    <a:pt x="3825" y="17444"/>
                    <a:pt x="10635" y="10635"/>
                  </a:cubicBezTo>
                  <a:cubicBezTo>
                    <a:pt x="17444" y="3825"/>
                    <a:pt x="26679" y="0"/>
                    <a:pt x="36309" y="0"/>
                  </a:cubicBezTo>
                  <a:close/>
                </a:path>
              </a:pathLst>
            </a:custGeom>
            <a:solidFill>
              <a:srgbClr val="E0DDAA"/>
            </a:solidFill>
          </p:spPr>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3639"/>
                </a:lnSpc>
              </a:pPr>
              <a:endParaRPr/>
            </a:p>
          </p:txBody>
        </p:sp>
      </p:grpSp>
      <p:sp>
        <p:nvSpPr>
          <p:cNvPr id="10" name="TextBox 10"/>
          <p:cNvSpPr txBox="1"/>
          <p:nvPr/>
        </p:nvSpPr>
        <p:spPr>
          <a:xfrm>
            <a:off x="7654773" y="3843865"/>
            <a:ext cx="10489912" cy="2771775"/>
          </a:xfrm>
          <a:prstGeom prst="rect">
            <a:avLst/>
          </a:prstGeom>
        </p:spPr>
        <p:txBody>
          <a:bodyPr lIns="0" tIns="0" rIns="0" bIns="0" rtlCol="0" anchor="t">
            <a:spAutoFit/>
          </a:bodyPr>
          <a:lstStyle/>
          <a:p>
            <a:pPr algn="just">
              <a:lnSpc>
                <a:spcPts val="4499"/>
              </a:lnSpc>
            </a:pPr>
            <a:r>
              <a:rPr lang="en-US" sz="2999">
                <a:solidFill>
                  <a:srgbClr val="2D2D2D"/>
                </a:solidFill>
                <a:latin typeface="Fraunces"/>
              </a:rPr>
              <a:t>Budaya tersebut adalah budaya sunda yaitu dari perlengkapan budaya berupa sapu lidi yang digunakan untuk membantu siswa dalam pembelajaran matematika khususnya pada operasi perkalian bilangan bulat.</a:t>
            </a:r>
          </a:p>
          <a:p>
            <a:pPr algn="just">
              <a:lnSpc>
                <a:spcPts val="4499"/>
              </a:lnSpc>
            </a:pPr>
            <a:endParaRPr lang="en-US" sz="2999">
              <a:solidFill>
                <a:srgbClr val="2D2D2D"/>
              </a:solidFill>
              <a:latin typeface="Fraunces"/>
            </a:endParaRPr>
          </a:p>
        </p:txBody>
      </p:sp>
      <p:grpSp>
        <p:nvGrpSpPr>
          <p:cNvPr id="11" name="Group 11"/>
          <p:cNvGrpSpPr/>
          <p:nvPr/>
        </p:nvGrpSpPr>
        <p:grpSpPr>
          <a:xfrm>
            <a:off x="7462565" y="6446203"/>
            <a:ext cx="10874329" cy="2812097"/>
            <a:chOff x="0" y="0"/>
            <a:chExt cx="2864021" cy="740635"/>
          </a:xfrm>
        </p:grpSpPr>
        <p:sp>
          <p:nvSpPr>
            <p:cNvPr id="12" name="Freeform 12"/>
            <p:cNvSpPr/>
            <p:nvPr/>
          </p:nvSpPr>
          <p:spPr>
            <a:xfrm>
              <a:off x="0" y="0"/>
              <a:ext cx="2864021" cy="740635"/>
            </a:xfrm>
            <a:custGeom>
              <a:avLst/>
              <a:gdLst/>
              <a:ahLst/>
              <a:cxnLst/>
              <a:rect l="l" t="t" r="r" b="b"/>
              <a:pathLst>
                <a:path w="2864021" h="740635">
                  <a:moveTo>
                    <a:pt x="36309" y="0"/>
                  </a:moveTo>
                  <a:lnTo>
                    <a:pt x="2827712" y="0"/>
                  </a:lnTo>
                  <a:cubicBezTo>
                    <a:pt x="2837342" y="0"/>
                    <a:pt x="2846577" y="3825"/>
                    <a:pt x="2853386" y="10635"/>
                  </a:cubicBezTo>
                  <a:cubicBezTo>
                    <a:pt x="2860196" y="17444"/>
                    <a:pt x="2864021" y="26679"/>
                    <a:pt x="2864021" y="36309"/>
                  </a:cubicBezTo>
                  <a:lnTo>
                    <a:pt x="2864021" y="704326"/>
                  </a:lnTo>
                  <a:cubicBezTo>
                    <a:pt x="2864021" y="713955"/>
                    <a:pt x="2860196" y="723191"/>
                    <a:pt x="2853386" y="730000"/>
                  </a:cubicBezTo>
                  <a:cubicBezTo>
                    <a:pt x="2846577" y="736809"/>
                    <a:pt x="2837342" y="740635"/>
                    <a:pt x="2827712" y="740635"/>
                  </a:cubicBezTo>
                  <a:lnTo>
                    <a:pt x="36309" y="740635"/>
                  </a:lnTo>
                  <a:cubicBezTo>
                    <a:pt x="26679" y="740635"/>
                    <a:pt x="17444" y="736809"/>
                    <a:pt x="10635" y="730000"/>
                  </a:cubicBezTo>
                  <a:cubicBezTo>
                    <a:pt x="3825" y="723191"/>
                    <a:pt x="0" y="713955"/>
                    <a:pt x="0" y="704326"/>
                  </a:cubicBezTo>
                  <a:lnTo>
                    <a:pt x="0" y="36309"/>
                  </a:lnTo>
                  <a:cubicBezTo>
                    <a:pt x="0" y="26679"/>
                    <a:pt x="3825" y="17444"/>
                    <a:pt x="10635" y="10635"/>
                  </a:cubicBezTo>
                  <a:cubicBezTo>
                    <a:pt x="17444" y="3825"/>
                    <a:pt x="26679" y="0"/>
                    <a:pt x="36309" y="0"/>
                  </a:cubicBezTo>
                  <a:close/>
                </a:path>
              </a:pathLst>
            </a:custGeom>
            <a:solidFill>
              <a:srgbClr val="E0DDAA"/>
            </a:solidFill>
          </p:spPr>
        </p:sp>
        <p:sp>
          <p:nvSpPr>
            <p:cNvPr id="13" name="TextBox 13"/>
            <p:cNvSpPr txBox="1"/>
            <p:nvPr/>
          </p:nvSpPr>
          <p:spPr>
            <a:xfrm>
              <a:off x="0" y="-47625"/>
              <a:ext cx="812800" cy="860425"/>
            </a:xfrm>
            <a:prstGeom prst="rect">
              <a:avLst/>
            </a:prstGeom>
          </p:spPr>
          <p:txBody>
            <a:bodyPr lIns="50800" tIns="50800" rIns="50800" bIns="50800" rtlCol="0" anchor="ctr"/>
            <a:lstStyle/>
            <a:p>
              <a:pPr algn="ctr">
                <a:lnSpc>
                  <a:spcPts val="3639"/>
                </a:lnSpc>
              </a:pPr>
              <a:endParaRPr/>
            </a:p>
          </p:txBody>
        </p:sp>
      </p:grpSp>
      <p:sp>
        <p:nvSpPr>
          <p:cNvPr id="14" name="TextBox 14"/>
          <p:cNvSpPr txBox="1"/>
          <p:nvPr/>
        </p:nvSpPr>
        <p:spPr>
          <a:xfrm>
            <a:off x="17371077" y="9465628"/>
            <a:ext cx="773608" cy="547370"/>
          </a:xfrm>
          <a:prstGeom prst="rect">
            <a:avLst/>
          </a:prstGeom>
        </p:spPr>
        <p:txBody>
          <a:bodyPr lIns="0" tIns="0" rIns="0" bIns="0" rtlCol="0" anchor="t">
            <a:spAutoFit/>
          </a:bodyPr>
          <a:lstStyle/>
          <a:p>
            <a:pPr algn="ctr">
              <a:lnSpc>
                <a:spcPts val="4480"/>
              </a:lnSpc>
            </a:pPr>
            <a:r>
              <a:rPr lang="en-US" sz="3200">
                <a:solidFill>
                  <a:srgbClr val="E0DDAA"/>
                </a:solidFill>
                <a:latin typeface="DM Sans"/>
              </a:rPr>
              <a:t>6</a:t>
            </a:r>
          </a:p>
        </p:txBody>
      </p:sp>
      <p:sp>
        <p:nvSpPr>
          <p:cNvPr id="15" name="TextBox 15"/>
          <p:cNvSpPr txBox="1"/>
          <p:nvPr/>
        </p:nvSpPr>
        <p:spPr>
          <a:xfrm>
            <a:off x="7654773" y="6649984"/>
            <a:ext cx="10489912" cy="3333750"/>
          </a:xfrm>
          <a:prstGeom prst="rect">
            <a:avLst/>
          </a:prstGeom>
        </p:spPr>
        <p:txBody>
          <a:bodyPr lIns="0" tIns="0" rIns="0" bIns="0" rtlCol="0" anchor="t">
            <a:spAutoFit/>
          </a:bodyPr>
          <a:lstStyle/>
          <a:p>
            <a:pPr algn="just">
              <a:lnSpc>
                <a:spcPts val="4499"/>
              </a:lnSpc>
            </a:pPr>
            <a:r>
              <a:rPr lang="en-US" sz="2999">
                <a:solidFill>
                  <a:srgbClr val="2D2D2D"/>
                </a:solidFill>
                <a:latin typeface="Fraunces"/>
              </a:rPr>
              <a:t>Adapun hasil dari hal tersebut adalah siswa menjadi lebih bersemangat dalam pembelajaran sehingga membuat mereka mudah dalam memahami materi yang disampaikan guru, dan hasil belajar siswa pun meningkat.</a:t>
            </a:r>
          </a:p>
          <a:p>
            <a:pPr algn="just">
              <a:lnSpc>
                <a:spcPts val="4499"/>
              </a:lnSpc>
            </a:pPr>
            <a:endParaRPr lang="en-US" sz="2999">
              <a:solidFill>
                <a:srgbClr val="2D2D2D"/>
              </a:solidFill>
              <a:latin typeface="Fraunces"/>
            </a:endParaRPr>
          </a:p>
          <a:p>
            <a:pPr algn="just">
              <a:lnSpc>
                <a:spcPts val="4499"/>
              </a:lnSpc>
            </a:pPr>
            <a:endParaRPr lang="en-US" sz="2999">
              <a:solidFill>
                <a:srgbClr val="2D2D2D"/>
              </a:solidFill>
              <a:latin typeface="Fraunce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flipH="1">
            <a:off x="0"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019175" y="4434502"/>
            <a:ext cx="2552229" cy="4112372"/>
          </a:xfrm>
          <a:custGeom>
            <a:avLst/>
            <a:gdLst/>
            <a:ahLst/>
            <a:cxnLst/>
            <a:rect l="l" t="t" r="r" b="b"/>
            <a:pathLst>
              <a:path w="2552229" h="4112372">
                <a:moveTo>
                  <a:pt x="0" y="0"/>
                </a:moveTo>
                <a:lnTo>
                  <a:pt x="2552229" y="0"/>
                </a:lnTo>
                <a:lnTo>
                  <a:pt x="2552229" y="4112371"/>
                </a:lnTo>
                <a:lnTo>
                  <a:pt x="0" y="4112371"/>
                </a:lnTo>
                <a:lnTo>
                  <a:pt x="0" y="0"/>
                </a:lnTo>
                <a:close/>
              </a:path>
            </a:pathLst>
          </a:custGeom>
          <a:blipFill>
            <a:blip r:embed="rId4">
              <a:extLst>
                <a:ext uri="{96DAC541-7B7A-43D3-8B79-37D633B846F1}">
                  <asvg:svgBlip xmlns:asvg="http://schemas.microsoft.com/office/drawing/2016/SVG/main" xmlns="" r:embed="rId5"/>
                </a:ext>
              </a:extLst>
            </a:blip>
            <a:stretch>
              <a:fillRect l="-104787" t="-59"/>
            </a:stretch>
          </a:blipFill>
        </p:spPr>
      </p:sp>
      <p:sp>
        <p:nvSpPr>
          <p:cNvPr id="4" name="AutoShape 4"/>
          <p:cNvSpPr/>
          <p:nvPr/>
        </p:nvSpPr>
        <p:spPr>
          <a:xfrm rot="5400000">
            <a:off x="-3605352" y="5652265"/>
            <a:ext cx="9258579" cy="0"/>
          </a:xfrm>
          <a:prstGeom prst="line">
            <a:avLst/>
          </a:prstGeom>
          <a:ln w="9525" cap="flat">
            <a:solidFill>
              <a:srgbClr val="2D2D2D"/>
            </a:solidFill>
            <a:prstDash val="solid"/>
            <a:headEnd type="none" w="sm" len="sm"/>
            <a:tailEnd type="none" w="sm" len="sm"/>
          </a:ln>
        </p:spPr>
      </p:sp>
      <p:sp>
        <p:nvSpPr>
          <p:cNvPr id="5" name="AutoShape 5"/>
          <p:cNvSpPr/>
          <p:nvPr/>
        </p:nvSpPr>
        <p:spPr>
          <a:xfrm rot="-10800000">
            <a:off x="1028700" y="1008688"/>
            <a:ext cx="17259300" cy="0"/>
          </a:xfrm>
          <a:prstGeom prst="line">
            <a:avLst/>
          </a:prstGeom>
          <a:ln w="9525" cap="flat">
            <a:solidFill>
              <a:srgbClr val="2D2D2D"/>
            </a:solidFill>
            <a:prstDash val="solid"/>
            <a:headEnd type="none" w="sm" len="sm"/>
            <a:tailEnd type="none" w="sm" len="sm"/>
          </a:ln>
        </p:spPr>
      </p:sp>
      <p:sp>
        <p:nvSpPr>
          <p:cNvPr id="6" name="Freeform 6"/>
          <p:cNvSpPr/>
          <p:nvPr/>
        </p:nvSpPr>
        <p:spPr>
          <a:xfrm>
            <a:off x="15488158" y="1542227"/>
            <a:ext cx="3789522" cy="3803353"/>
          </a:xfrm>
          <a:custGeom>
            <a:avLst/>
            <a:gdLst/>
            <a:ahLst/>
            <a:cxnLst/>
            <a:rect l="l" t="t" r="r" b="b"/>
            <a:pathLst>
              <a:path w="3789522" h="3803353">
                <a:moveTo>
                  <a:pt x="0" y="0"/>
                </a:moveTo>
                <a:lnTo>
                  <a:pt x="3789523" y="0"/>
                </a:lnTo>
                <a:lnTo>
                  <a:pt x="3789523" y="3803353"/>
                </a:lnTo>
                <a:lnTo>
                  <a:pt x="0" y="380335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7371077" y="9465628"/>
            <a:ext cx="773608" cy="547370"/>
          </a:xfrm>
          <a:prstGeom prst="rect">
            <a:avLst/>
          </a:prstGeom>
        </p:spPr>
        <p:txBody>
          <a:bodyPr lIns="0" tIns="0" rIns="0" bIns="0" rtlCol="0" anchor="t">
            <a:spAutoFit/>
          </a:bodyPr>
          <a:lstStyle/>
          <a:p>
            <a:pPr algn="ctr">
              <a:lnSpc>
                <a:spcPts val="4480"/>
              </a:lnSpc>
            </a:pPr>
            <a:r>
              <a:rPr lang="en-US" sz="3200">
                <a:solidFill>
                  <a:srgbClr val="E0DDAA"/>
                </a:solidFill>
                <a:latin typeface="DM Sans"/>
              </a:rPr>
              <a:t>3</a:t>
            </a:r>
          </a:p>
        </p:txBody>
      </p:sp>
      <p:sp>
        <p:nvSpPr>
          <p:cNvPr id="8" name="TextBox 8"/>
          <p:cNvSpPr txBox="1"/>
          <p:nvPr/>
        </p:nvSpPr>
        <p:spPr>
          <a:xfrm>
            <a:off x="1336656" y="2092306"/>
            <a:ext cx="16421225" cy="2335530"/>
          </a:xfrm>
          <a:prstGeom prst="rect">
            <a:avLst/>
          </a:prstGeom>
        </p:spPr>
        <p:txBody>
          <a:bodyPr lIns="0" tIns="0" rIns="0" bIns="0" rtlCol="0" anchor="t">
            <a:spAutoFit/>
          </a:bodyPr>
          <a:lstStyle/>
          <a:p>
            <a:pPr algn="just">
              <a:lnSpc>
                <a:spcPts val="4649"/>
              </a:lnSpc>
            </a:pPr>
            <a:r>
              <a:rPr lang="en-US" sz="3099">
                <a:solidFill>
                  <a:srgbClr val="2D2D2D"/>
                </a:solidFill>
                <a:latin typeface="Fraunces"/>
              </a:rPr>
              <a:t>Menurut Kamus Oxford, seni adalah ekspresi atau penerapan keterampilan dan imajinasi kreatif manusia, biasanya dalam bentuk visual, menghasilkan karya yang dihargai terutama karena keindahan atau kekuatan emosionalnya.</a:t>
            </a:r>
          </a:p>
          <a:p>
            <a:pPr algn="just">
              <a:lnSpc>
                <a:spcPts val="4949"/>
              </a:lnSpc>
            </a:pPr>
            <a:endParaRPr lang="en-US" sz="3099">
              <a:solidFill>
                <a:srgbClr val="2D2D2D"/>
              </a:solidFill>
              <a:latin typeface="Fraunces"/>
            </a:endParaRPr>
          </a:p>
        </p:txBody>
      </p:sp>
      <p:sp>
        <p:nvSpPr>
          <p:cNvPr id="9" name="TextBox 9"/>
          <p:cNvSpPr txBox="1"/>
          <p:nvPr/>
        </p:nvSpPr>
        <p:spPr>
          <a:xfrm>
            <a:off x="8339752" y="922963"/>
            <a:ext cx="6848808" cy="821055"/>
          </a:xfrm>
          <a:prstGeom prst="rect">
            <a:avLst/>
          </a:prstGeom>
        </p:spPr>
        <p:txBody>
          <a:bodyPr lIns="0" tIns="0" rIns="0" bIns="0" rtlCol="0" anchor="t">
            <a:spAutoFit/>
          </a:bodyPr>
          <a:lstStyle/>
          <a:p>
            <a:pPr>
              <a:lnSpc>
                <a:spcPts val="6719"/>
              </a:lnSpc>
            </a:pPr>
            <a:r>
              <a:rPr lang="en-US" sz="4800">
                <a:solidFill>
                  <a:srgbClr val="2D2D2D"/>
                </a:solidFill>
                <a:latin typeface="Fraunces Heavy"/>
              </a:rPr>
              <a:t>B. SENI</a:t>
            </a:r>
          </a:p>
        </p:txBody>
      </p:sp>
      <p:sp>
        <p:nvSpPr>
          <p:cNvPr id="10" name="TextBox 10"/>
          <p:cNvSpPr txBox="1"/>
          <p:nvPr/>
        </p:nvSpPr>
        <p:spPr>
          <a:xfrm>
            <a:off x="1336656" y="4739156"/>
            <a:ext cx="16421225" cy="606424"/>
          </a:xfrm>
          <a:prstGeom prst="rect">
            <a:avLst/>
          </a:prstGeom>
        </p:spPr>
        <p:txBody>
          <a:bodyPr lIns="0" tIns="0" rIns="0" bIns="0" rtlCol="0" anchor="t">
            <a:spAutoFit/>
          </a:bodyPr>
          <a:lstStyle/>
          <a:p>
            <a:pPr>
              <a:lnSpc>
                <a:spcPts val="4900"/>
              </a:lnSpc>
            </a:pPr>
            <a:r>
              <a:rPr lang="en-US" sz="3500">
                <a:solidFill>
                  <a:srgbClr val="2D2D2D"/>
                </a:solidFill>
                <a:latin typeface="Fraunces Heavy"/>
              </a:rPr>
              <a:t>Peran Etnomatematika dalam Konsep Dasar Pembelajaran Matematika</a:t>
            </a:r>
          </a:p>
        </p:txBody>
      </p:sp>
      <p:sp>
        <p:nvSpPr>
          <p:cNvPr id="11" name="TextBox 11"/>
          <p:cNvSpPr txBox="1"/>
          <p:nvPr/>
        </p:nvSpPr>
        <p:spPr>
          <a:xfrm>
            <a:off x="1336656" y="5871210"/>
            <a:ext cx="16421225" cy="4078605"/>
          </a:xfrm>
          <a:prstGeom prst="rect">
            <a:avLst/>
          </a:prstGeom>
        </p:spPr>
        <p:txBody>
          <a:bodyPr lIns="0" tIns="0" rIns="0" bIns="0" rtlCol="0" anchor="t">
            <a:spAutoFit/>
          </a:bodyPr>
          <a:lstStyle/>
          <a:p>
            <a:pPr algn="just">
              <a:lnSpc>
                <a:spcPts val="4649"/>
              </a:lnSpc>
            </a:pPr>
            <a:r>
              <a:rPr lang="en-US" sz="3099">
                <a:solidFill>
                  <a:srgbClr val="2D2D2D"/>
                </a:solidFill>
                <a:latin typeface="Fraunces"/>
              </a:rPr>
              <a:t>Etnomatematika diterapkan sebagai sarana untuk memotivasi, menstimulasi, mengatasi</a:t>
            </a:r>
          </a:p>
          <a:p>
            <a:pPr algn="just">
              <a:lnSpc>
                <a:spcPts val="4649"/>
              </a:lnSpc>
            </a:pPr>
            <a:r>
              <a:rPr lang="en-US" sz="3099">
                <a:solidFill>
                  <a:srgbClr val="2D2D2D"/>
                </a:solidFill>
                <a:latin typeface="Fraunces"/>
              </a:rPr>
              <a:t>kejenuhan peserta didik serta memberikan nuansa yang baru pada pembelajaran matematika (Sirate, 2012). Objek kebudayaan yang kehadirannya dekat dengan kehidupan sehari-hari peserta didik diperlukan sebagai upaya untuk mewujudkan hal tersebut. Salah satu objek kebudayaan yang sangat dekat dengan kehidupan peserta didik adalah masjid.</a:t>
            </a:r>
          </a:p>
          <a:p>
            <a:pPr algn="just">
              <a:lnSpc>
                <a:spcPts val="4949"/>
              </a:lnSpc>
            </a:pPr>
            <a:endParaRPr lang="en-US" sz="3099">
              <a:solidFill>
                <a:srgbClr val="2D2D2D"/>
              </a:solidFill>
              <a:latin typeface="Fraunce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flipH="1">
            <a:off x="0"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AutoShape 3"/>
          <p:cNvSpPr/>
          <p:nvPr/>
        </p:nvSpPr>
        <p:spPr>
          <a:xfrm rot="5400000">
            <a:off x="-3605352" y="5652265"/>
            <a:ext cx="9258579" cy="0"/>
          </a:xfrm>
          <a:prstGeom prst="line">
            <a:avLst/>
          </a:prstGeom>
          <a:ln w="9525" cap="flat">
            <a:solidFill>
              <a:srgbClr val="2D2D2D"/>
            </a:solidFill>
            <a:prstDash val="solid"/>
            <a:headEnd type="none" w="sm" len="sm"/>
            <a:tailEnd type="none" w="sm" len="sm"/>
          </a:ln>
        </p:spPr>
      </p:sp>
      <p:sp>
        <p:nvSpPr>
          <p:cNvPr id="4" name="AutoShape 4"/>
          <p:cNvSpPr/>
          <p:nvPr/>
        </p:nvSpPr>
        <p:spPr>
          <a:xfrm rot="-10800000">
            <a:off x="1028700" y="1008688"/>
            <a:ext cx="17259300" cy="0"/>
          </a:xfrm>
          <a:prstGeom prst="line">
            <a:avLst/>
          </a:prstGeom>
          <a:ln w="9525" cap="flat">
            <a:solidFill>
              <a:srgbClr val="2D2D2D"/>
            </a:solidFill>
            <a:prstDash val="solid"/>
            <a:headEnd type="none" w="sm" len="sm"/>
            <a:tailEnd type="none" w="sm" len="sm"/>
          </a:ln>
        </p:spPr>
      </p:sp>
      <p:sp>
        <p:nvSpPr>
          <p:cNvPr id="5" name="TextBox 5"/>
          <p:cNvSpPr txBox="1"/>
          <p:nvPr/>
        </p:nvSpPr>
        <p:spPr>
          <a:xfrm>
            <a:off x="1266195" y="962025"/>
            <a:ext cx="16491686" cy="5934074"/>
          </a:xfrm>
          <a:prstGeom prst="rect">
            <a:avLst/>
          </a:prstGeom>
        </p:spPr>
        <p:txBody>
          <a:bodyPr lIns="0" tIns="0" rIns="0" bIns="0" rtlCol="0" anchor="t">
            <a:spAutoFit/>
          </a:bodyPr>
          <a:lstStyle/>
          <a:p>
            <a:pPr algn="just">
              <a:lnSpc>
                <a:spcPts val="4340"/>
              </a:lnSpc>
            </a:pPr>
            <a:r>
              <a:rPr lang="en-US" sz="3100">
                <a:solidFill>
                  <a:srgbClr val="2D2D2D"/>
                </a:solidFill>
                <a:latin typeface="Fraunces"/>
              </a:rPr>
              <a:t>Masjid dipilih sebagai objek kebudayaan atas dasar tema pengembangan kurikulum 2013 yang menginginkan adanya pembentukan karakter dan juga sikap ketaqwaan peserta didik kepada Tuhan Yang Maha Esa. Sebagai upaya pembaharuan, penelitian kali ini ditujukan untuk menggali etnomatematika pada Masjid Jami’ Al-Baitul Amien Jember. terdapat nilai-nilai etnomatematika pada beberapa bagian bangunan Masjid Jami’ Al-Baitul Amien Jember. Bagian-bagian bangunan masjid tersebut yaitu: </a:t>
            </a:r>
          </a:p>
          <a:p>
            <a:pPr algn="just">
              <a:lnSpc>
                <a:spcPts val="4340"/>
              </a:lnSpc>
            </a:pPr>
            <a:r>
              <a:rPr lang="en-US" sz="3100">
                <a:solidFill>
                  <a:srgbClr val="2D2D2D"/>
                </a:solidFill>
                <a:latin typeface="Fraunces"/>
              </a:rPr>
              <a:t>1.) Kubah masjid; </a:t>
            </a:r>
          </a:p>
          <a:p>
            <a:pPr algn="just">
              <a:lnSpc>
                <a:spcPts val="4340"/>
              </a:lnSpc>
            </a:pPr>
            <a:endParaRPr lang="en-US" sz="3100">
              <a:solidFill>
                <a:srgbClr val="2D2D2D"/>
              </a:solidFill>
              <a:latin typeface="Fraunces"/>
            </a:endParaRPr>
          </a:p>
          <a:p>
            <a:pPr algn="just">
              <a:lnSpc>
                <a:spcPts val="4340"/>
              </a:lnSpc>
            </a:pPr>
            <a:endParaRPr lang="en-US" sz="3100">
              <a:solidFill>
                <a:srgbClr val="2D2D2D"/>
              </a:solidFill>
              <a:latin typeface="Fraunces"/>
            </a:endParaRPr>
          </a:p>
          <a:p>
            <a:pPr algn="just">
              <a:lnSpc>
                <a:spcPts val="4340"/>
              </a:lnSpc>
            </a:pPr>
            <a:endParaRPr lang="en-US" sz="3100">
              <a:solidFill>
                <a:srgbClr val="2D2D2D"/>
              </a:solidFill>
              <a:latin typeface="Fraunces"/>
            </a:endParaRPr>
          </a:p>
          <a:p>
            <a:pPr algn="ctr">
              <a:lnSpc>
                <a:spcPts val="4060"/>
              </a:lnSpc>
            </a:pPr>
            <a:endParaRPr lang="en-US" sz="3100">
              <a:solidFill>
                <a:srgbClr val="2D2D2D"/>
              </a:solidFill>
              <a:latin typeface="Fraunces"/>
            </a:endParaRPr>
          </a:p>
        </p:txBody>
      </p:sp>
      <p:sp>
        <p:nvSpPr>
          <p:cNvPr id="6" name="Freeform 6"/>
          <p:cNvSpPr/>
          <p:nvPr/>
        </p:nvSpPr>
        <p:spPr>
          <a:xfrm>
            <a:off x="5665819" y="4584426"/>
            <a:ext cx="7985062" cy="3010761"/>
          </a:xfrm>
          <a:custGeom>
            <a:avLst/>
            <a:gdLst/>
            <a:ahLst/>
            <a:cxnLst/>
            <a:rect l="l" t="t" r="r" b="b"/>
            <a:pathLst>
              <a:path w="7985062" h="3010761">
                <a:moveTo>
                  <a:pt x="0" y="0"/>
                </a:moveTo>
                <a:lnTo>
                  <a:pt x="7985062" y="0"/>
                </a:lnTo>
                <a:lnTo>
                  <a:pt x="7985062" y="3010761"/>
                </a:lnTo>
                <a:lnTo>
                  <a:pt x="0" y="3010761"/>
                </a:lnTo>
                <a:lnTo>
                  <a:pt x="0" y="0"/>
                </a:lnTo>
                <a:close/>
              </a:path>
            </a:pathLst>
          </a:custGeom>
          <a:blipFill>
            <a:blip r:embed="rId4"/>
            <a:stretch>
              <a:fillRect/>
            </a:stretch>
          </a:blipFill>
        </p:spPr>
      </p:sp>
      <p:sp>
        <p:nvSpPr>
          <p:cNvPr id="7" name="Freeform 7"/>
          <p:cNvSpPr/>
          <p:nvPr/>
        </p:nvSpPr>
        <p:spPr>
          <a:xfrm>
            <a:off x="4930336" y="7595187"/>
            <a:ext cx="9936478" cy="2691129"/>
          </a:xfrm>
          <a:custGeom>
            <a:avLst/>
            <a:gdLst/>
            <a:ahLst/>
            <a:cxnLst/>
            <a:rect l="l" t="t" r="r" b="b"/>
            <a:pathLst>
              <a:path w="9936478" h="2691129">
                <a:moveTo>
                  <a:pt x="0" y="0"/>
                </a:moveTo>
                <a:lnTo>
                  <a:pt x="9936478" y="0"/>
                </a:lnTo>
                <a:lnTo>
                  <a:pt x="9936478" y="2691130"/>
                </a:lnTo>
                <a:lnTo>
                  <a:pt x="0" y="2691130"/>
                </a:lnTo>
                <a:lnTo>
                  <a:pt x="0" y="0"/>
                </a:lnTo>
                <a:close/>
              </a:path>
            </a:pathLst>
          </a:custGeom>
          <a:blipFill>
            <a:blip r:embed="rId5"/>
            <a:stretch>
              <a:fillRect/>
            </a:stretch>
          </a:blipFill>
        </p:spPr>
      </p:sp>
      <p:sp>
        <p:nvSpPr>
          <p:cNvPr id="8" name="TextBox 8"/>
          <p:cNvSpPr txBox="1"/>
          <p:nvPr/>
        </p:nvSpPr>
        <p:spPr>
          <a:xfrm>
            <a:off x="17371077" y="9465628"/>
            <a:ext cx="773608" cy="547370"/>
          </a:xfrm>
          <a:prstGeom prst="rect">
            <a:avLst/>
          </a:prstGeom>
        </p:spPr>
        <p:txBody>
          <a:bodyPr lIns="0" tIns="0" rIns="0" bIns="0" rtlCol="0" anchor="t">
            <a:spAutoFit/>
          </a:bodyPr>
          <a:lstStyle/>
          <a:p>
            <a:pPr algn="ctr">
              <a:lnSpc>
                <a:spcPts val="4480"/>
              </a:lnSpc>
            </a:pPr>
            <a:r>
              <a:rPr lang="en-US" sz="3200">
                <a:solidFill>
                  <a:srgbClr val="E0DDAA"/>
                </a:solidFill>
                <a:latin typeface="DM Sans"/>
              </a:rPr>
              <a:t>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TextBox 2"/>
          <p:cNvSpPr txBox="1"/>
          <p:nvPr/>
        </p:nvSpPr>
        <p:spPr>
          <a:xfrm>
            <a:off x="1028700" y="942013"/>
            <a:ext cx="15377558" cy="7818120"/>
          </a:xfrm>
          <a:prstGeom prst="rect">
            <a:avLst/>
          </a:prstGeom>
        </p:spPr>
        <p:txBody>
          <a:bodyPr lIns="0" tIns="0" rIns="0" bIns="0" rtlCol="0" anchor="t">
            <a:spAutoFit/>
          </a:bodyPr>
          <a:lstStyle/>
          <a:p>
            <a:pPr algn="just">
              <a:lnSpc>
                <a:spcPts val="4199"/>
              </a:lnSpc>
            </a:pPr>
            <a:r>
              <a:rPr lang="en-US" sz="2799">
                <a:solidFill>
                  <a:srgbClr val="2D2D2D"/>
                </a:solidFill>
                <a:latin typeface="Fraunces"/>
              </a:rPr>
              <a:t>2.) Tiang penyangga masjid; </a:t>
            </a:r>
          </a:p>
          <a:p>
            <a:pPr algn="just">
              <a:lnSpc>
                <a:spcPts val="4199"/>
              </a:lnSpc>
            </a:pPr>
            <a:endParaRPr lang="en-US" sz="2799">
              <a:solidFill>
                <a:srgbClr val="2D2D2D"/>
              </a:solidFill>
              <a:latin typeface="Fraunces"/>
            </a:endParaRPr>
          </a:p>
          <a:p>
            <a:pPr algn="just">
              <a:lnSpc>
                <a:spcPts val="4199"/>
              </a:lnSpc>
            </a:pPr>
            <a:endParaRPr lang="en-US" sz="2799">
              <a:solidFill>
                <a:srgbClr val="2D2D2D"/>
              </a:solidFill>
              <a:latin typeface="Fraunces"/>
            </a:endParaRPr>
          </a:p>
          <a:p>
            <a:pPr algn="just">
              <a:lnSpc>
                <a:spcPts val="4199"/>
              </a:lnSpc>
            </a:pPr>
            <a:endParaRPr lang="en-US" sz="2799">
              <a:solidFill>
                <a:srgbClr val="2D2D2D"/>
              </a:solidFill>
              <a:latin typeface="Fraunces"/>
            </a:endParaRPr>
          </a:p>
          <a:p>
            <a:pPr algn="just">
              <a:lnSpc>
                <a:spcPts val="4199"/>
              </a:lnSpc>
            </a:pPr>
            <a:endParaRPr lang="en-US" sz="2799">
              <a:solidFill>
                <a:srgbClr val="2D2D2D"/>
              </a:solidFill>
              <a:latin typeface="Fraunces"/>
            </a:endParaRPr>
          </a:p>
          <a:p>
            <a:pPr algn="just">
              <a:lnSpc>
                <a:spcPts val="4199"/>
              </a:lnSpc>
            </a:pPr>
            <a:endParaRPr lang="en-US" sz="2799">
              <a:solidFill>
                <a:srgbClr val="2D2D2D"/>
              </a:solidFill>
              <a:latin typeface="Fraunces"/>
            </a:endParaRPr>
          </a:p>
          <a:p>
            <a:pPr algn="just">
              <a:lnSpc>
                <a:spcPts val="4199"/>
              </a:lnSpc>
            </a:pPr>
            <a:r>
              <a:rPr lang="en-US" sz="2799">
                <a:solidFill>
                  <a:srgbClr val="2D2D2D"/>
                </a:solidFill>
                <a:latin typeface="Fraunces"/>
              </a:rPr>
              <a:t>3.) Lantai dua masjid; </a:t>
            </a:r>
          </a:p>
          <a:p>
            <a:pPr algn="just">
              <a:lnSpc>
                <a:spcPts val="4199"/>
              </a:lnSpc>
            </a:pPr>
            <a:endParaRPr lang="en-US" sz="2799">
              <a:solidFill>
                <a:srgbClr val="2D2D2D"/>
              </a:solidFill>
              <a:latin typeface="Fraunces"/>
            </a:endParaRPr>
          </a:p>
          <a:p>
            <a:pPr algn="just">
              <a:lnSpc>
                <a:spcPts val="4199"/>
              </a:lnSpc>
            </a:pPr>
            <a:endParaRPr lang="en-US" sz="2799">
              <a:solidFill>
                <a:srgbClr val="2D2D2D"/>
              </a:solidFill>
              <a:latin typeface="Fraunces"/>
            </a:endParaRPr>
          </a:p>
          <a:p>
            <a:pPr algn="just">
              <a:lnSpc>
                <a:spcPts val="4199"/>
              </a:lnSpc>
            </a:pPr>
            <a:endParaRPr lang="en-US" sz="2799">
              <a:solidFill>
                <a:srgbClr val="2D2D2D"/>
              </a:solidFill>
              <a:latin typeface="Fraunces"/>
            </a:endParaRPr>
          </a:p>
          <a:p>
            <a:pPr algn="just">
              <a:lnSpc>
                <a:spcPts val="4199"/>
              </a:lnSpc>
            </a:pPr>
            <a:endParaRPr lang="en-US" sz="2799">
              <a:solidFill>
                <a:srgbClr val="2D2D2D"/>
              </a:solidFill>
              <a:latin typeface="Fraunces"/>
            </a:endParaRPr>
          </a:p>
          <a:p>
            <a:pPr algn="just">
              <a:lnSpc>
                <a:spcPts val="4199"/>
              </a:lnSpc>
            </a:pPr>
            <a:endParaRPr lang="en-US" sz="2799">
              <a:solidFill>
                <a:srgbClr val="2D2D2D"/>
              </a:solidFill>
              <a:latin typeface="Fraunces"/>
            </a:endParaRPr>
          </a:p>
          <a:p>
            <a:pPr algn="just">
              <a:lnSpc>
                <a:spcPts val="4199"/>
              </a:lnSpc>
            </a:pPr>
            <a:r>
              <a:rPr lang="en-US" sz="2799">
                <a:solidFill>
                  <a:srgbClr val="2D2D2D"/>
                </a:solidFill>
                <a:latin typeface="Fraunces"/>
              </a:rPr>
              <a:t>4.) Dinding pancuran masjid;  </a:t>
            </a:r>
          </a:p>
          <a:p>
            <a:pPr algn="just">
              <a:lnSpc>
                <a:spcPts val="4199"/>
              </a:lnSpc>
            </a:pPr>
            <a:endParaRPr lang="en-US" sz="2799">
              <a:solidFill>
                <a:srgbClr val="2D2D2D"/>
              </a:solidFill>
              <a:latin typeface="Fraunces"/>
            </a:endParaRPr>
          </a:p>
          <a:p>
            <a:pPr algn="just">
              <a:lnSpc>
                <a:spcPts val="4199"/>
              </a:lnSpc>
            </a:pPr>
            <a:endParaRPr lang="en-US" sz="2799">
              <a:solidFill>
                <a:srgbClr val="2D2D2D"/>
              </a:solidFill>
              <a:latin typeface="Fraunces"/>
            </a:endParaRPr>
          </a:p>
        </p:txBody>
      </p:sp>
      <p:sp>
        <p:nvSpPr>
          <p:cNvPr id="3" name="Freeform 3"/>
          <p:cNvSpPr/>
          <p:nvPr/>
        </p:nvSpPr>
        <p:spPr>
          <a:xfrm flipH="1">
            <a:off x="0"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AutoShape 4"/>
          <p:cNvSpPr/>
          <p:nvPr/>
        </p:nvSpPr>
        <p:spPr>
          <a:xfrm rot="5400000">
            <a:off x="-3605352" y="5652265"/>
            <a:ext cx="9258579" cy="0"/>
          </a:xfrm>
          <a:prstGeom prst="line">
            <a:avLst/>
          </a:prstGeom>
          <a:ln w="9525" cap="flat">
            <a:solidFill>
              <a:srgbClr val="2D2D2D"/>
            </a:solidFill>
            <a:prstDash val="solid"/>
            <a:headEnd type="none" w="sm" len="sm"/>
            <a:tailEnd type="none" w="sm" len="sm"/>
          </a:ln>
        </p:spPr>
      </p:sp>
      <p:sp>
        <p:nvSpPr>
          <p:cNvPr id="5" name="AutoShape 5"/>
          <p:cNvSpPr/>
          <p:nvPr/>
        </p:nvSpPr>
        <p:spPr>
          <a:xfrm rot="-10800000">
            <a:off x="1028700" y="1008688"/>
            <a:ext cx="17259300" cy="0"/>
          </a:xfrm>
          <a:prstGeom prst="line">
            <a:avLst/>
          </a:prstGeom>
          <a:ln w="9525" cap="flat">
            <a:solidFill>
              <a:srgbClr val="2D2D2D"/>
            </a:solidFill>
            <a:prstDash val="solid"/>
            <a:headEnd type="none" w="sm" len="sm"/>
            <a:tailEnd type="none" w="sm" len="sm"/>
          </a:ln>
        </p:spPr>
      </p:sp>
      <p:sp>
        <p:nvSpPr>
          <p:cNvPr id="6" name="Freeform 6"/>
          <p:cNvSpPr/>
          <p:nvPr/>
        </p:nvSpPr>
        <p:spPr>
          <a:xfrm>
            <a:off x="6679939" y="1008688"/>
            <a:ext cx="4690364" cy="3021683"/>
          </a:xfrm>
          <a:custGeom>
            <a:avLst/>
            <a:gdLst/>
            <a:ahLst/>
            <a:cxnLst/>
            <a:rect l="l" t="t" r="r" b="b"/>
            <a:pathLst>
              <a:path w="4690364" h="3021683">
                <a:moveTo>
                  <a:pt x="0" y="0"/>
                </a:moveTo>
                <a:lnTo>
                  <a:pt x="4690364" y="0"/>
                </a:lnTo>
                <a:lnTo>
                  <a:pt x="4690364" y="3021683"/>
                </a:lnTo>
                <a:lnTo>
                  <a:pt x="0" y="3021683"/>
                </a:lnTo>
                <a:lnTo>
                  <a:pt x="0" y="0"/>
                </a:lnTo>
                <a:close/>
              </a:path>
            </a:pathLst>
          </a:custGeom>
          <a:blipFill>
            <a:blip r:embed="rId4"/>
            <a:stretch>
              <a:fillRect b="-5574"/>
            </a:stretch>
          </a:blipFill>
        </p:spPr>
      </p:sp>
      <p:sp>
        <p:nvSpPr>
          <p:cNvPr id="7" name="Freeform 7"/>
          <p:cNvSpPr/>
          <p:nvPr/>
        </p:nvSpPr>
        <p:spPr>
          <a:xfrm>
            <a:off x="4754829" y="4507392"/>
            <a:ext cx="9122456" cy="2427076"/>
          </a:xfrm>
          <a:custGeom>
            <a:avLst/>
            <a:gdLst/>
            <a:ahLst/>
            <a:cxnLst/>
            <a:rect l="l" t="t" r="r" b="b"/>
            <a:pathLst>
              <a:path w="9122456" h="2427076">
                <a:moveTo>
                  <a:pt x="0" y="0"/>
                </a:moveTo>
                <a:lnTo>
                  <a:pt x="9122456" y="0"/>
                </a:lnTo>
                <a:lnTo>
                  <a:pt x="9122456" y="2427076"/>
                </a:lnTo>
                <a:lnTo>
                  <a:pt x="0" y="2427076"/>
                </a:lnTo>
                <a:lnTo>
                  <a:pt x="0" y="0"/>
                </a:lnTo>
                <a:close/>
              </a:path>
            </a:pathLst>
          </a:custGeom>
          <a:blipFill>
            <a:blip r:embed="rId5"/>
            <a:stretch>
              <a:fillRect/>
            </a:stretch>
          </a:blipFill>
        </p:spPr>
      </p:sp>
      <p:sp>
        <p:nvSpPr>
          <p:cNvPr id="8" name="Freeform 8"/>
          <p:cNvSpPr/>
          <p:nvPr/>
        </p:nvSpPr>
        <p:spPr>
          <a:xfrm>
            <a:off x="6174748" y="7410718"/>
            <a:ext cx="7702537" cy="2515114"/>
          </a:xfrm>
          <a:custGeom>
            <a:avLst/>
            <a:gdLst/>
            <a:ahLst/>
            <a:cxnLst/>
            <a:rect l="l" t="t" r="r" b="b"/>
            <a:pathLst>
              <a:path w="7702537" h="2515114">
                <a:moveTo>
                  <a:pt x="0" y="0"/>
                </a:moveTo>
                <a:lnTo>
                  <a:pt x="7702537" y="0"/>
                </a:lnTo>
                <a:lnTo>
                  <a:pt x="7702537" y="2515114"/>
                </a:lnTo>
                <a:lnTo>
                  <a:pt x="0" y="2515114"/>
                </a:lnTo>
                <a:lnTo>
                  <a:pt x="0" y="0"/>
                </a:lnTo>
                <a:close/>
              </a:path>
            </a:pathLst>
          </a:custGeom>
          <a:blipFill>
            <a:blip r:embed="rId6"/>
            <a:stretch>
              <a:fillRect/>
            </a:stretch>
          </a:blipFill>
        </p:spPr>
      </p:sp>
      <p:sp>
        <p:nvSpPr>
          <p:cNvPr id="9" name="TextBox 9"/>
          <p:cNvSpPr txBox="1"/>
          <p:nvPr/>
        </p:nvSpPr>
        <p:spPr>
          <a:xfrm>
            <a:off x="17371077" y="9465628"/>
            <a:ext cx="773608" cy="547370"/>
          </a:xfrm>
          <a:prstGeom prst="rect">
            <a:avLst/>
          </a:prstGeom>
        </p:spPr>
        <p:txBody>
          <a:bodyPr lIns="0" tIns="0" rIns="0" bIns="0" rtlCol="0" anchor="t">
            <a:spAutoFit/>
          </a:bodyPr>
          <a:lstStyle/>
          <a:p>
            <a:pPr algn="ctr">
              <a:lnSpc>
                <a:spcPts val="4480"/>
              </a:lnSpc>
            </a:pPr>
            <a:r>
              <a:rPr lang="en-US" sz="3200">
                <a:solidFill>
                  <a:srgbClr val="E0DDAA"/>
                </a:solidFill>
                <a:latin typeface="DM Sans"/>
              </a:rPr>
              <a:t>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flipH="1">
            <a:off x="0"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AutoShape 3"/>
          <p:cNvSpPr/>
          <p:nvPr/>
        </p:nvSpPr>
        <p:spPr>
          <a:xfrm rot="5400000">
            <a:off x="-3605352" y="5652265"/>
            <a:ext cx="9258579" cy="0"/>
          </a:xfrm>
          <a:prstGeom prst="line">
            <a:avLst/>
          </a:prstGeom>
          <a:ln w="9525" cap="flat">
            <a:solidFill>
              <a:srgbClr val="2D2D2D"/>
            </a:solidFill>
            <a:prstDash val="solid"/>
            <a:headEnd type="none" w="sm" len="sm"/>
            <a:tailEnd type="none" w="sm" len="sm"/>
          </a:ln>
        </p:spPr>
      </p:sp>
      <p:sp>
        <p:nvSpPr>
          <p:cNvPr id="4" name="AutoShape 4"/>
          <p:cNvSpPr/>
          <p:nvPr/>
        </p:nvSpPr>
        <p:spPr>
          <a:xfrm rot="-10800000">
            <a:off x="1028700" y="1008688"/>
            <a:ext cx="17259300" cy="0"/>
          </a:xfrm>
          <a:prstGeom prst="line">
            <a:avLst/>
          </a:prstGeom>
          <a:ln w="9525" cap="flat">
            <a:solidFill>
              <a:srgbClr val="2D2D2D"/>
            </a:solidFill>
            <a:prstDash val="solid"/>
            <a:headEnd type="none" w="sm" len="sm"/>
            <a:tailEnd type="none" w="sm" len="sm"/>
          </a:ln>
        </p:spPr>
      </p:sp>
      <p:sp>
        <p:nvSpPr>
          <p:cNvPr id="5" name="Freeform 5"/>
          <p:cNvSpPr/>
          <p:nvPr/>
        </p:nvSpPr>
        <p:spPr>
          <a:xfrm>
            <a:off x="5294171" y="1272618"/>
            <a:ext cx="8155093" cy="3529105"/>
          </a:xfrm>
          <a:custGeom>
            <a:avLst/>
            <a:gdLst/>
            <a:ahLst/>
            <a:cxnLst/>
            <a:rect l="l" t="t" r="r" b="b"/>
            <a:pathLst>
              <a:path w="8155093" h="3529105">
                <a:moveTo>
                  <a:pt x="0" y="0"/>
                </a:moveTo>
                <a:lnTo>
                  <a:pt x="8155093" y="0"/>
                </a:lnTo>
                <a:lnTo>
                  <a:pt x="8155093" y="3529105"/>
                </a:lnTo>
                <a:lnTo>
                  <a:pt x="0" y="3529105"/>
                </a:lnTo>
                <a:lnTo>
                  <a:pt x="0" y="0"/>
                </a:lnTo>
                <a:close/>
              </a:path>
            </a:pathLst>
          </a:custGeom>
          <a:blipFill>
            <a:blip r:embed="rId4"/>
            <a:stretch>
              <a:fillRect/>
            </a:stretch>
          </a:blipFill>
        </p:spPr>
      </p:sp>
      <p:grpSp>
        <p:nvGrpSpPr>
          <p:cNvPr id="6" name="Group 6"/>
          <p:cNvGrpSpPr/>
          <p:nvPr/>
        </p:nvGrpSpPr>
        <p:grpSpPr>
          <a:xfrm>
            <a:off x="1386330" y="5143500"/>
            <a:ext cx="16758355" cy="2554810"/>
            <a:chOff x="0" y="0"/>
            <a:chExt cx="4413723" cy="672872"/>
          </a:xfrm>
        </p:grpSpPr>
        <p:sp>
          <p:nvSpPr>
            <p:cNvPr id="7" name="Freeform 7"/>
            <p:cNvSpPr/>
            <p:nvPr/>
          </p:nvSpPr>
          <p:spPr>
            <a:xfrm>
              <a:off x="0" y="0"/>
              <a:ext cx="4413723" cy="672872"/>
            </a:xfrm>
            <a:custGeom>
              <a:avLst/>
              <a:gdLst/>
              <a:ahLst/>
              <a:cxnLst/>
              <a:rect l="l" t="t" r="r" b="b"/>
              <a:pathLst>
                <a:path w="4413723" h="672872">
                  <a:moveTo>
                    <a:pt x="0" y="0"/>
                  </a:moveTo>
                  <a:lnTo>
                    <a:pt x="4413723" y="0"/>
                  </a:lnTo>
                  <a:lnTo>
                    <a:pt x="4413723" y="672872"/>
                  </a:lnTo>
                  <a:lnTo>
                    <a:pt x="0" y="672872"/>
                  </a:lnTo>
                  <a:close/>
                </a:path>
              </a:pathLst>
            </a:custGeom>
            <a:solidFill>
              <a:srgbClr val="E0DDAA"/>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17371077" y="9465628"/>
            <a:ext cx="773608" cy="547370"/>
          </a:xfrm>
          <a:prstGeom prst="rect">
            <a:avLst/>
          </a:prstGeom>
        </p:spPr>
        <p:txBody>
          <a:bodyPr lIns="0" tIns="0" rIns="0" bIns="0" rtlCol="0" anchor="t">
            <a:spAutoFit/>
          </a:bodyPr>
          <a:lstStyle/>
          <a:p>
            <a:pPr algn="ctr">
              <a:lnSpc>
                <a:spcPts val="4480"/>
              </a:lnSpc>
            </a:pPr>
            <a:r>
              <a:rPr lang="en-US" sz="3200">
                <a:solidFill>
                  <a:srgbClr val="E0DDAA"/>
                </a:solidFill>
                <a:latin typeface="DM Sans"/>
              </a:rPr>
              <a:t>6</a:t>
            </a:r>
          </a:p>
        </p:txBody>
      </p:sp>
      <p:sp>
        <p:nvSpPr>
          <p:cNvPr id="10" name="TextBox 10"/>
          <p:cNvSpPr txBox="1"/>
          <p:nvPr/>
        </p:nvSpPr>
        <p:spPr>
          <a:xfrm>
            <a:off x="1386330" y="1205943"/>
            <a:ext cx="3545891" cy="483870"/>
          </a:xfrm>
          <a:prstGeom prst="rect">
            <a:avLst/>
          </a:prstGeom>
        </p:spPr>
        <p:txBody>
          <a:bodyPr lIns="0" tIns="0" rIns="0" bIns="0" rtlCol="0" anchor="t">
            <a:spAutoFit/>
          </a:bodyPr>
          <a:lstStyle/>
          <a:p>
            <a:pPr algn="just">
              <a:lnSpc>
                <a:spcPts val="4199"/>
              </a:lnSpc>
            </a:pPr>
            <a:r>
              <a:rPr lang="en-US" sz="2799">
                <a:solidFill>
                  <a:srgbClr val="2D2D2D"/>
                </a:solidFill>
                <a:latin typeface="Fraunces"/>
              </a:rPr>
              <a:t>5.) Menara masjid</a:t>
            </a:r>
          </a:p>
        </p:txBody>
      </p:sp>
      <p:sp>
        <p:nvSpPr>
          <p:cNvPr id="11" name="TextBox 11"/>
          <p:cNvSpPr txBox="1"/>
          <p:nvPr/>
        </p:nvSpPr>
        <p:spPr>
          <a:xfrm>
            <a:off x="1472575" y="5363527"/>
            <a:ext cx="16371551" cy="2579370"/>
          </a:xfrm>
          <a:prstGeom prst="rect">
            <a:avLst/>
          </a:prstGeom>
        </p:spPr>
        <p:txBody>
          <a:bodyPr lIns="0" tIns="0" rIns="0" bIns="0" rtlCol="0" anchor="t">
            <a:spAutoFit/>
          </a:bodyPr>
          <a:lstStyle/>
          <a:p>
            <a:pPr algn="just">
              <a:lnSpc>
                <a:spcPts val="4199"/>
              </a:lnSpc>
            </a:pPr>
            <a:r>
              <a:rPr lang="en-US" sz="2799">
                <a:solidFill>
                  <a:srgbClr val="2D2D2D"/>
                </a:solidFill>
                <a:latin typeface="Fraunces"/>
              </a:rPr>
              <a:t>Berdasarkan hasil dan pembahasan sebelumnya dapat disimpulkan bahwa terdapat nilai-nilai</a:t>
            </a:r>
          </a:p>
          <a:p>
            <a:pPr algn="just">
              <a:lnSpc>
                <a:spcPts val="4199"/>
              </a:lnSpc>
            </a:pPr>
            <a:r>
              <a:rPr lang="en-US" sz="2799">
                <a:solidFill>
                  <a:srgbClr val="2D2D2D"/>
                </a:solidFill>
                <a:latin typeface="Fraunces"/>
              </a:rPr>
              <a:t>etnomatematika pada Masjid Jami’ Al-Baitul Amien Jember.  Konsep-konsep matematika yang ditemukan ialah bangun datar (lingkaran dan trapesium), bangun ruang (bola terpancung, tabung, kerucut terpancung, dan limas segi lima terpancung), kekongruenan, dan refleksi. </a:t>
            </a:r>
          </a:p>
          <a:p>
            <a:pPr algn="just">
              <a:lnSpc>
                <a:spcPts val="4199"/>
              </a:lnSpc>
            </a:pPr>
            <a:endParaRPr lang="en-US" sz="2799">
              <a:solidFill>
                <a:srgbClr val="2D2D2D"/>
              </a:solidFill>
              <a:latin typeface="Fraunce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673</Words>
  <Application>Microsoft Office PowerPoint</Application>
  <PresentationFormat>Custom</PresentationFormat>
  <Paragraphs>49</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Fraunces</vt:lpstr>
      <vt:lpstr>DM Sans</vt:lpstr>
      <vt:lpstr>Fraunces Semi-Bold</vt:lpstr>
      <vt:lpstr>Fraunces Heavy</vt:lpstr>
      <vt:lpstr>DM Sans Bold</vt:lpstr>
      <vt:lpstr>Fraunces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Dust Cream Almost Dark Black Pastel Simple Minimalist Illustration All Purpose Presentation Template</dc:title>
  <dc:creator>ACER</dc:creator>
  <cp:lastModifiedBy>ACER</cp:lastModifiedBy>
  <cp:revision>2</cp:revision>
  <dcterms:created xsi:type="dcterms:W3CDTF">2006-08-16T00:00:00Z</dcterms:created>
  <dcterms:modified xsi:type="dcterms:W3CDTF">2023-10-03T08:29:19Z</dcterms:modified>
  <dc:identifier>DAFwLn5PaiY</dc:identifier>
</cp:coreProperties>
</file>