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B32869-13F2-4B42-B0DD-45D7F36BF6D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7A1A500-98A1-4293-87EA-3E84D7061BC3}">
      <dgm:prSet phldrT="[Text]"/>
      <dgm:spPr/>
      <dgm:t>
        <a:bodyPr/>
        <a:lstStyle/>
        <a:p>
          <a:r>
            <a:rPr lang="en-US" dirty="0" err="1" smtClean="0"/>
            <a:t>Analisis</a:t>
          </a:r>
          <a:r>
            <a:rPr lang="en-US" dirty="0" smtClean="0"/>
            <a:t> </a:t>
          </a:r>
          <a:r>
            <a:rPr lang="en-US" dirty="0" err="1" smtClean="0"/>
            <a:t>atas</a:t>
          </a:r>
          <a:r>
            <a:rPr lang="en-US" dirty="0" smtClean="0"/>
            <a:t> </a:t>
          </a:r>
          <a:r>
            <a:rPr lang="en-US" dirty="0" err="1" smtClean="0"/>
            <a:t>nilai</a:t>
          </a:r>
          <a:r>
            <a:rPr lang="en-US" dirty="0" smtClean="0"/>
            <a:t> </a:t>
          </a:r>
          <a:r>
            <a:rPr lang="en-US" dirty="0" err="1" smtClean="0"/>
            <a:t>ekonomis</a:t>
          </a:r>
          <a:r>
            <a:rPr lang="en-US" dirty="0" smtClean="0"/>
            <a:t> </a:t>
          </a:r>
          <a:r>
            <a:rPr lang="en-US" dirty="0" err="1" smtClean="0"/>
            <a:t>pendidikan</a:t>
          </a:r>
          <a:endParaRPr lang="en-US" dirty="0"/>
        </a:p>
      </dgm:t>
    </dgm:pt>
    <dgm:pt modelId="{4BD4021B-44AC-4A20-AECF-A05353FB93B5}" type="parTrans" cxnId="{2B5DEB1F-45AE-4E64-9400-252976C6FAF2}">
      <dgm:prSet/>
      <dgm:spPr/>
      <dgm:t>
        <a:bodyPr/>
        <a:lstStyle/>
        <a:p>
          <a:endParaRPr lang="en-US"/>
        </a:p>
      </dgm:t>
    </dgm:pt>
    <dgm:pt modelId="{64FC1DCE-D32C-4740-BCBC-86D5FFBD0B99}" type="sibTrans" cxnId="{2B5DEB1F-45AE-4E64-9400-252976C6FAF2}">
      <dgm:prSet/>
      <dgm:spPr/>
      <dgm:t>
        <a:bodyPr/>
        <a:lstStyle/>
        <a:p>
          <a:endParaRPr lang="en-US"/>
        </a:p>
      </dgm:t>
    </dgm:pt>
    <dgm:pt modelId="{35FDEF97-CDA1-439B-A863-06D7727A567F}">
      <dgm:prSet phldrT="[Text]"/>
      <dgm:spPr/>
      <dgm:t>
        <a:bodyPr/>
        <a:lstStyle/>
        <a:p>
          <a:r>
            <a:rPr lang="en-US" dirty="0" err="1" smtClean="0"/>
            <a:t>Analisis</a:t>
          </a:r>
          <a:r>
            <a:rPr lang="en-US" dirty="0" smtClean="0"/>
            <a:t> </a:t>
          </a:r>
          <a:r>
            <a:rPr lang="en-US" dirty="0" err="1" smtClean="0"/>
            <a:t>atas</a:t>
          </a:r>
          <a:r>
            <a:rPr lang="en-US" dirty="0" smtClean="0"/>
            <a:t> </a:t>
          </a:r>
          <a:r>
            <a:rPr lang="en-US" dirty="0" err="1" smtClean="0"/>
            <a:t>aspek</a:t>
          </a:r>
          <a:r>
            <a:rPr lang="en-US" dirty="0" smtClean="0"/>
            <a:t> </a:t>
          </a:r>
          <a:r>
            <a:rPr lang="en-US" dirty="0" err="1" smtClean="0"/>
            <a:t>ekonomis</a:t>
          </a:r>
          <a:r>
            <a:rPr lang="en-US" dirty="0" smtClean="0"/>
            <a:t> </a:t>
          </a:r>
          <a:r>
            <a:rPr lang="en-US" dirty="0" err="1" smtClean="0"/>
            <a:t>institusi</a:t>
          </a:r>
          <a:r>
            <a:rPr lang="en-US" dirty="0" smtClean="0"/>
            <a:t> </a:t>
          </a:r>
          <a:r>
            <a:rPr lang="en-US" dirty="0" err="1" smtClean="0"/>
            <a:t>pendidikan</a:t>
          </a:r>
          <a:endParaRPr lang="en-US" dirty="0"/>
        </a:p>
      </dgm:t>
    </dgm:pt>
    <dgm:pt modelId="{60460CEA-AC7F-4AB0-850C-465D6A2EB4D2}" type="parTrans" cxnId="{A0314F29-594C-4A0E-A8CC-2651B16EAEDF}">
      <dgm:prSet/>
      <dgm:spPr/>
      <dgm:t>
        <a:bodyPr/>
        <a:lstStyle/>
        <a:p>
          <a:endParaRPr lang="en-US"/>
        </a:p>
      </dgm:t>
    </dgm:pt>
    <dgm:pt modelId="{53E478BC-3DAD-45D4-BDA9-4515DCEA8AB2}" type="sibTrans" cxnId="{A0314F29-594C-4A0E-A8CC-2651B16EAEDF}">
      <dgm:prSet/>
      <dgm:spPr/>
      <dgm:t>
        <a:bodyPr/>
        <a:lstStyle/>
        <a:p>
          <a:endParaRPr lang="en-US"/>
        </a:p>
      </dgm:t>
    </dgm:pt>
    <dgm:pt modelId="{E0C3D0F3-1954-4314-9B16-628086D1DE5B}" type="pres">
      <dgm:prSet presAssocID="{78B32869-13F2-4B42-B0DD-45D7F36BF6D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DB152F-F739-43BA-8268-79912DF46AC7}" type="pres">
      <dgm:prSet presAssocID="{57A1A500-98A1-4293-87EA-3E84D7061BC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94676-B3C4-4EF3-B12D-AA862EFC4739}" type="pres">
      <dgm:prSet presAssocID="{64FC1DCE-D32C-4740-BCBC-86D5FFBD0B99}" presName="sibTrans" presStyleCnt="0"/>
      <dgm:spPr/>
    </dgm:pt>
    <dgm:pt modelId="{AF87E9A1-4637-4E45-83C8-7EC5FD477724}" type="pres">
      <dgm:prSet presAssocID="{35FDEF97-CDA1-439B-A863-06D7727A567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EA88BA-2B6F-4EBA-9C44-8C424FAF8B18}" type="presOf" srcId="{57A1A500-98A1-4293-87EA-3E84D7061BC3}" destId="{14DB152F-F739-43BA-8268-79912DF46AC7}" srcOrd="0" destOrd="0" presId="urn:microsoft.com/office/officeart/2005/8/layout/default"/>
    <dgm:cxn modelId="{D19F31D8-1728-49DF-9D2D-2F31963C4AE9}" type="presOf" srcId="{78B32869-13F2-4B42-B0DD-45D7F36BF6D1}" destId="{E0C3D0F3-1954-4314-9B16-628086D1DE5B}" srcOrd="0" destOrd="0" presId="urn:microsoft.com/office/officeart/2005/8/layout/default"/>
    <dgm:cxn modelId="{2B5DEB1F-45AE-4E64-9400-252976C6FAF2}" srcId="{78B32869-13F2-4B42-B0DD-45D7F36BF6D1}" destId="{57A1A500-98A1-4293-87EA-3E84D7061BC3}" srcOrd="0" destOrd="0" parTransId="{4BD4021B-44AC-4A20-AECF-A05353FB93B5}" sibTransId="{64FC1DCE-D32C-4740-BCBC-86D5FFBD0B99}"/>
    <dgm:cxn modelId="{69985115-E5C5-405C-8AE5-4C4BDCE1BA99}" type="presOf" srcId="{35FDEF97-CDA1-439B-A863-06D7727A567F}" destId="{AF87E9A1-4637-4E45-83C8-7EC5FD477724}" srcOrd="0" destOrd="0" presId="urn:microsoft.com/office/officeart/2005/8/layout/default"/>
    <dgm:cxn modelId="{A0314F29-594C-4A0E-A8CC-2651B16EAEDF}" srcId="{78B32869-13F2-4B42-B0DD-45D7F36BF6D1}" destId="{35FDEF97-CDA1-439B-A863-06D7727A567F}" srcOrd="1" destOrd="0" parTransId="{60460CEA-AC7F-4AB0-850C-465D6A2EB4D2}" sibTransId="{53E478BC-3DAD-45D4-BDA9-4515DCEA8AB2}"/>
    <dgm:cxn modelId="{2B8B657D-B317-4406-873C-69804A8A740E}" type="presParOf" srcId="{E0C3D0F3-1954-4314-9B16-628086D1DE5B}" destId="{14DB152F-F739-43BA-8268-79912DF46AC7}" srcOrd="0" destOrd="0" presId="urn:microsoft.com/office/officeart/2005/8/layout/default"/>
    <dgm:cxn modelId="{470AAE6D-C7E3-4CC3-ADDA-EC75621B6A5E}" type="presParOf" srcId="{E0C3D0F3-1954-4314-9B16-628086D1DE5B}" destId="{D0D94676-B3C4-4EF3-B12D-AA862EFC4739}" srcOrd="1" destOrd="0" presId="urn:microsoft.com/office/officeart/2005/8/layout/default"/>
    <dgm:cxn modelId="{FCF95153-D1A1-4B6F-9F74-431D58B0993B}" type="presParOf" srcId="{E0C3D0F3-1954-4314-9B16-628086D1DE5B}" destId="{AF87E9A1-4637-4E45-83C8-7EC5FD47772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DB152F-F739-43BA-8268-79912DF46AC7}">
      <dsp:nvSpPr>
        <dsp:cNvPr id="0" name=""/>
        <dsp:cNvSpPr/>
      </dsp:nvSpPr>
      <dsp:spPr>
        <a:xfrm>
          <a:off x="930" y="1098475"/>
          <a:ext cx="3627685" cy="21766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Analisis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atas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nilai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ekonomis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pendidikan</a:t>
          </a:r>
          <a:endParaRPr lang="en-US" sz="3600" kern="1200" dirty="0"/>
        </a:p>
      </dsp:txBody>
      <dsp:txXfrm>
        <a:off x="930" y="1098475"/>
        <a:ext cx="3627685" cy="2176611"/>
      </dsp:txXfrm>
    </dsp:sp>
    <dsp:sp modelId="{AF87E9A1-4637-4E45-83C8-7EC5FD477724}">
      <dsp:nvSpPr>
        <dsp:cNvPr id="0" name=""/>
        <dsp:cNvSpPr/>
      </dsp:nvSpPr>
      <dsp:spPr>
        <a:xfrm>
          <a:off x="3991384" y="1098475"/>
          <a:ext cx="3627685" cy="2176611"/>
        </a:xfrm>
        <a:prstGeom prst="rect">
          <a:avLst/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Analisis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atas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aspek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ekonomis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institusi</a:t>
          </a:r>
          <a:r>
            <a:rPr lang="en-US" sz="3600" kern="1200" dirty="0" smtClean="0"/>
            <a:t> </a:t>
          </a:r>
          <a:r>
            <a:rPr lang="en-US" sz="3600" kern="1200" dirty="0" err="1" smtClean="0"/>
            <a:t>pendidikan</a:t>
          </a:r>
          <a:endParaRPr lang="en-US" sz="3600" kern="1200" dirty="0"/>
        </a:p>
      </dsp:txBody>
      <dsp:txXfrm>
        <a:off x="3991384" y="1098475"/>
        <a:ext cx="3627685" cy="21766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FB311A0-75EB-4A97-B6D8-A6168A2D70B0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38D5C5D-9CE3-446C-B73F-F15C660BBD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2400" y="0"/>
            <a:ext cx="9144000" cy="693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 smtClean="0"/>
              <a:t>Landasan</a:t>
            </a:r>
            <a:r>
              <a:rPr lang="en-US" sz="6600" dirty="0" smtClean="0"/>
              <a:t> </a:t>
            </a:r>
            <a:r>
              <a:rPr lang="en-US" sz="6600" dirty="0" err="1" smtClean="0"/>
              <a:t>teori</a:t>
            </a:r>
            <a:r>
              <a:rPr lang="en-US" sz="6600" dirty="0" smtClean="0"/>
              <a:t> </a:t>
            </a:r>
            <a:r>
              <a:rPr lang="en-US" sz="6600" dirty="0" err="1" smtClean="0"/>
              <a:t>ekonomi</a:t>
            </a:r>
            <a:r>
              <a:rPr lang="en-US" sz="6600" dirty="0" smtClean="0"/>
              <a:t> </a:t>
            </a:r>
            <a:r>
              <a:rPr lang="en-US" sz="6600" dirty="0" err="1" smtClean="0"/>
              <a:t>dan</a:t>
            </a:r>
            <a:r>
              <a:rPr lang="en-US" sz="6600" dirty="0" smtClean="0"/>
              <a:t> </a:t>
            </a:r>
            <a:r>
              <a:rPr lang="en-US" sz="6600" dirty="0" err="1" smtClean="0"/>
              <a:t>manajemen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6342017" y="328275"/>
            <a:ext cx="2116183" cy="695418"/>
            <a:chOff x="6342017" y="336984"/>
            <a:chExt cx="2116183" cy="69541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04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M</a:t>
            </a:r>
            <a:r>
              <a:rPr lang="id-ID" sz="2800" dirty="0" smtClean="0"/>
              <a:t>anajemen </a:t>
            </a:r>
            <a:r>
              <a:rPr lang="id-ID" sz="2800" dirty="0"/>
              <a:t>artinya </a:t>
            </a:r>
            <a:r>
              <a:rPr lang="id-ID" sz="2800" dirty="0">
                <a:solidFill>
                  <a:srgbClr val="FF0000"/>
                </a:solidFill>
              </a:rPr>
              <a:t>efektif</a:t>
            </a:r>
            <a:r>
              <a:rPr lang="id-ID" sz="2800" dirty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mengelola</a:t>
            </a:r>
            <a:r>
              <a:rPr lang="en-US" sz="2800" dirty="0" smtClean="0"/>
              <a:t> </a:t>
            </a:r>
            <a:r>
              <a:rPr lang="id-ID" sz="2800" dirty="0" smtClean="0"/>
              <a:t>orang</a:t>
            </a:r>
            <a:r>
              <a:rPr lang="id-ID" sz="2800" dirty="0"/>
              <a:t>, proses, infrastruktur fisik, dan sumber daya keuangan </a:t>
            </a:r>
            <a:r>
              <a:rPr lang="id-ID" sz="2800" dirty="0">
                <a:solidFill>
                  <a:srgbClr val="FF0000"/>
                </a:solidFill>
              </a:rPr>
              <a:t>untuk mencapai tujuan</a:t>
            </a:r>
            <a:r>
              <a:rPr lang="id-ID" sz="2800" dirty="0"/>
              <a:t> yang telah </a:t>
            </a:r>
            <a:r>
              <a:rPr lang="id-ID" sz="2800" dirty="0" smtClean="0"/>
              <a:t>ditentukan</a:t>
            </a:r>
            <a:r>
              <a:rPr lang="en-US" sz="2800" dirty="0" smtClean="0"/>
              <a:t> (Donaldson, </a:t>
            </a:r>
            <a:r>
              <a:rPr lang="en-US" sz="2800" dirty="0" err="1" smtClean="0"/>
              <a:t>Smaldino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Pearson)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5714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yang </a:t>
            </a:r>
            <a:r>
              <a:rPr lang="en-US" dirty="0" err="1" smtClean="0"/>
              <a:t>diadopsi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TP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999585"/>
              </p:ext>
            </p:extLst>
          </p:nvPr>
        </p:nvGraphicFramePr>
        <p:xfrm>
          <a:off x="457200" y="1752600"/>
          <a:ext cx="8153400" cy="28613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4P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4C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Product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Costumer Needs and Wants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Price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Cost to the Costumer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Place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Convenience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Promotion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err="1" smtClean="0"/>
                        <a:t>Communicatio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61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Product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makna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aspek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berwujud</a:t>
            </a:r>
            <a:r>
              <a:rPr lang="en-US" sz="2800" dirty="0" smtClean="0"/>
              <a:t>,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media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, </a:t>
            </a:r>
            <a:r>
              <a:rPr lang="en-US" sz="2800" dirty="0" err="1" smtClean="0"/>
              <a:t>atau</a:t>
            </a:r>
            <a:r>
              <a:rPr lang="en-US" sz="2800" dirty="0" smtClean="0"/>
              <a:t> program yang </a:t>
            </a:r>
            <a:r>
              <a:rPr lang="en-US" sz="2800" dirty="0" err="1" smtClean="0"/>
              <a:t>dirumuskan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teknolog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pendidikan</a:t>
            </a:r>
            <a:r>
              <a:rPr lang="en-US" sz="2800" dirty="0" smtClean="0"/>
              <a:t>,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pelanggan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3984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makna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pembayaran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dikenakan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pelanggan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ia</a:t>
            </a:r>
            <a:r>
              <a:rPr lang="en-US" sz="2800" dirty="0" smtClean="0"/>
              <a:t> </a:t>
            </a:r>
            <a:r>
              <a:rPr lang="en-US" sz="2800" dirty="0" err="1" smtClean="0"/>
              <a:t>bersedia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membeli</a:t>
            </a:r>
            <a:r>
              <a:rPr lang="en-US" sz="2800" dirty="0" smtClean="0">
                <a:solidFill>
                  <a:srgbClr val="FF0000"/>
                </a:solidFill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</a:rPr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, program,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teknologi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pendidikan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312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Place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makna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kenyamanan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ditawarkan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pelanggan</a:t>
            </a:r>
            <a:r>
              <a:rPr lang="en-US" sz="2800" dirty="0" smtClean="0"/>
              <a:t> agar </a:t>
            </a:r>
            <a:r>
              <a:rPr lang="en-US" sz="2800" dirty="0" err="1" smtClean="0"/>
              <a:t>merasa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puas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, </a:t>
            </a:r>
            <a:r>
              <a:rPr lang="en-US" sz="2800" dirty="0"/>
              <a:t>program,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 </a:t>
            </a:r>
            <a:r>
              <a:rPr lang="en-US" sz="2800" dirty="0" smtClean="0"/>
              <a:t>yang </a:t>
            </a:r>
            <a:r>
              <a:rPr lang="en-US" sz="2800" dirty="0" err="1" smtClean="0"/>
              <a:t>dihasilkan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mengindahkan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manajemen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mutu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85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Promotion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makna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menawarkan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atau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memperkenalkan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kemampuannya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, program,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pelanggan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6282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142682"/>
          </a:xfrm>
        </p:spPr>
        <p:txBody>
          <a:bodyPr>
            <a:normAutofit/>
          </a:bodyPr>
          <a:lstStyle/>
          <a:p>
            <a:r>
              <a:rPr lang="en-US" sz="2800" dirty="0" err="1"/>
              <a:t>Penerapan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602163"/>
          </a:xfrm>
        </p:spPr>
        <p:txBody>
          <a:bodyPr>
            <a:noAutofit/>
          </a:bodyPr>
          <a:lstStyle/>
          <a:p>
            <a:pPr marL="515938" indent="-515938">
              <a:buFont typeface="Wingdings" pitchFamily="2" charset="2"/>
              <a:buChar char="q"/>
            </a:pP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fase</a:t>
            </a:r>
            <a:r>
              <a:rPr lang="en-US" sz="2400" dirty="0" smtClean="0"/>
              <a:t> (</a:t>
            </a:r>
            <a:r>
              <a:rPr lang="en-US" sz="2400" dirty="0" err="1" smtClean="0"/>
              <a:t>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,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pengaturan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) </a:t>
            </a:r>
            <a:r>
              <a:rPr lang="en-US" sz="2400" dirty="0" err="1" smtClean="0"/>
              <a:t>dalam</a:t>
            </a:r>
            <a:r>
              <a:rPr lang="en-US" sz="2400" dirty="0" smtClean="0"/>
              <a:t> model  </a:t>
            </a:r>
            <a:r>
              <a:rPr lang="en-US" sz="2400" i="1" dirty="0" smtClean="0"/>
              <a:t>Instructional development Institute</a:t>
            </a:r>
          </a:p>
          <a:p>
            <a:pPr marL="515938" lvl="0" indent="-515938">
              <a:buFont typeface="Wingdings" panose="05000000000000000000" pitchFamily="2" charset="2"/>
              <a:buChar char="q"/>
            </a:pPr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id-ID" sz="2400" dirty="0" smtClean="0"/>
              <a:t>manajemen proyek</a:t>
            </a:r>
            <a:r>
              <a:rPr lang="en-US" sz="2400" dirty="0" smtClean="0"/>
              <a:t>, </a:t>
            </a:r>
            <a:r>
              <a:rPr lang="id-ID" sz="2400" dirty="0" smtClean="0"/>
              <a:t>manajemen sumber daya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id-ID" sz="2400" dirty="0" smtClean="0"/>
              <a:t>manajemen sistem deliver</a:t>
            </a:r>
            <a:r>
              <a:rPr lang="en-US" sz="2400" dirty="0" smtClean="0"/>
              <a:t>y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tahapan</a:t>
            </a:r>
            <a:r>
              <a:rPr lang="en-US" sz="2400" dirty="0" smtClean="0"/>
              <a:t> </a:t>
            </a:r>
            <a:r>
              <a:rPr lang="id-ID" sz="2400" dirty="0" smtClean="0"/>
              <a:t>perencanaan, monitoring dan pengendalian</a:t>
            </a:r>
            <a:endParaRPr lang="en-US" sz="2400" dirty="0" smtClean="0"/>
          </a:p>
          <a:p>
            <a:pPr marL="515938" lvl="0" indent="-515938">
              <a:buFont typeface="Wingdings" panose="05000000000000000000" pitchFamily="2" charset="2"/>
              <a:buChar char="q"/>
            </a:pPr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pengelolaan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/>
              <a:t> </a:t>
            </a:r>
            <a:r>
              <a:rPr lang="en-US" sz="2400" dirty="0" err="1" smtClean="0"/>
              <a:t>karakteristik</a:t>
            </a:r>
            <a:r>
              <a:rPr lang="en-US" sz="2400" dirty="0" smtClean="0"/>
              <a:t> </a:t>
            </a:r>
            <a:r>
              <a:rPr lang="en-US" sz="2400" dirty="0" err="1" smtClean="0"/>
              <a:t>peserta</a:t>
            </a:r>
            <a:r>
              <a:rPr lang="en-US" sz="2400" dirty="0" smtClean="0"/>
              <a:t> </a:t>
            </a:r>
            <a:r>
              <a:rPr lang="en-US" sz="2400" dirty="0" err="1" smtClean="0"/>
              <a:t>didik</a:t>
            </a:r>
            <a:r>
              <a:rPr lang="en-US" sz="2400" dirty="0" smtClean="0"/>
              <a:t>, </a:t>
            </a:r>
            <a:r>
              <a:rPr lang="en-US" sz="2400" dirty="0" err="1" smtClean="0"/>
              <a:t>perkiraan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,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tepat</a:t>
            </a:r>
            <a:r>
              <a:rPr lang="en-US" sz="2400" dirty="0" smtClean="0"/>
              <a:t>.</a:t>
            </a:r>
            <a:r>
              <a:rPr lang="id-ID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54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304800" y="-38100"/>
            <a:ext cx="9296400" cy="693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4600" y="2514600"/>
            <a:ext cx="3886200" cy="13716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Terima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Kasih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34544" y="2133600"/>
            <a:ext cx="3246312" cy="1066800"/>
            <a:chOff x="6342017" y="336984"/>
            <a:chExt cx="2116183" cy="69541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88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Ekonomi</a:t>
            </a:r>
            <a:r>
              <a:rPr lang="en-US" dirty="0" smtClean="0"/>
              <a:t> 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etimologis</a:t>
            </a:r>
            <a:r>
              <a:rPr lang="en-US" sz="28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yunani</a:t>
            </a:r>
            <a:r>
              <a:rPr lang="en-US" sz="2800" dirty="0"/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OIKOS</a:t>
            </a:r>
            <a:r>
              <a:rPr lang="en-US" sz="2800" i="1" dirty="0" smtClean="0"/>
              <a:t> </a:t>
            </a:r>
            <a:r>
              <a:rPr lang="en-US" sz="2800" dirty="0" err="1" smtClean="0"/>
              <a:t>berarti</a:t>
            </a:r>
            <a:r>
              <a:rPr lang="en-US" sz="2800" i="1" dirty="0" smtClean="0"/>
              <a:t> “</a:t>
            </a:r>
            <a:r>
              <a:rPr lang="en-US" sz="2800" dirty="0" err="1" smtClean="0"/>
              <a:t>Keluarga</a:t>
            </a:r>
            <a:r>
              <a:rPr lang="en-US" sz="2800" dirty="0" smtClean="0"/>
              <a:t>, </a:t>
            </a:r>
            <a:r>
              <a:rPr lang="en-US" sz="2800" dirty="0" err="1" smtClean="0"/>
              <a:t>rumah</a:t>
            </a:r>
            <a:r>
              <a:rPr lang="en-US" sz="2800" dirty="0" smtClean="0"/>
              <a:t> </a:t>
            </a:r>
            <a:r>
              <a:rPr lang="en-US" sz="2800" dirty="0" err="1" smtClean="0"/>
              <a:t>tangga</a:t>
            </a:r>
            <a:r>
              <a:rPr lang="en-US" sz="2800" dirty="0" smtClean="0"/>
              <a:t>”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NOMOS</a:t>
            </a:r>
            <a:r>
              <a:rPr lang="en-US" sz="2800" i="1" dirty="0" smtClean="0"/>
              <a:t>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“</a:t>
            </a:r>
            <a:r>
              <a:rPr lang="en-US" sz="2800" dirty="0" err="1" smtClean="0"/>
              <a:t>peraturan</a:t>
            </a:r>
            <a:r>
              <a:rPr lang="en-US" sz="2800" dirty="0" smtClean="0"/>
              <a:t>, </a:t>
            </a:r>
            <a:r>
              <a:rPr lang="en-US" sz="2800" dirty="0" err="1" smtClean="0"/>
              <a:t>aturan</a:t>
            </a:r>
            <a:r>
              <a:rPr lang="en-US" sz="2800" dirty="0" smtClean="0"/>
              <a:t> </a:t>
            </a:r>
            <a:r>
              <a:rPr lang="en-US" sz="2800" dirty="0" err="1" smtClean="0"/>
              <a:t>hukum</a:t>
            </a:r>
            <a:r>
              <a:rPr lang="en-US" sz="2800" dirty="0" smtClean="0"/>
              <a:t>”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FF0000"/>
                </a:solidFill>
              </a:rPr>
              <a:t>Dengan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demikian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Ekonomi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adalah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peraturan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rumah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tangga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84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/>
              <a:t>Perilaku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kelompok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memenuhi</a:t>
            </a:r>
            <a:r>
              <a:rPr lang="en-US" sz="3200" dirty="0" smtClean="0"/>
              <a:t> </a:t>
            </a:r>
            <a:r>
              <a:rPr lang="en-US" sz="3200" dirty="0" err="1" smtClean="0"/>
              <a:t>kebutuhan</a:t>
            </a:r>
            <a:r>
              <a:rPr lang="en-US" sz="3200" dirty="0" smtClean="0"/>
              <a:t> </a:t>
            </a:r>
            <a:r>
              <a:rPr lang="en-US" sz="3200" dirty="0" err="1" smtClean="0"/>
              <a:t>hidupnya</a:t>
            </a:r>
            <a:endParaRPr lang="en-US" sz="3200" dirty="0"/>
          </a:p>
        </p:txBody>
      </p:sp>
      <p:pic>
        <p:nvPicPr>
          <p:cNvPr id="1026" name="Picture 2" descr="http://1.bp.blogspot.com/-6VdOq0fOdxQ/U50bNPGJKAI/AAAAAAAAAZ0/oR8fzUuQxDE/s1600/jenis+kebutuhan+manus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72778"/>
            <a:ext cx="3886200" cy="301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06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758725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72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1000" cy="152368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Konstribusi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8313" lvl="0" indent="-4683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menciptakan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pengetahuan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baru</a:t>
            </a:r>
            <a:r>
              <a:rPr lang="en-US" sz="2400" dirty="0"/>
              <a:t> yang </a:t>
            </a:r>
            <a:r>
              <a:rPr lang="en-US" sz="2400" dirty="0" err="1"/>
              <a:t>membawa</a:t>
            </a:r>
            <a:r>
              <a:rPr lang="en-US" sz="2400" dirty="0"/>
              <a:t> </a:t>
            </a:r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proses </a:t>
            </a:r>
            <a:r>
              <a:rPr lang="en-US" sz="2400" dirty="0" err="1"/>
              <a:t>produksi</a:t>
            </a:r>
            <a:endParaRPr lang="en-US" sz="2400" dirty="0"/>
          </a:p>
          <a:p>
            <a:pPr marL="468313" lvl="0" indent="-4683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sarana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proses </a:t>
            </a:r>
            <a:r>
              <a:rPr lang="en-US" sz="2400" dirty="0" err="1">
                <a:solidFill>
                  <a:srgbClr val="FF0000"/>
                </a:solidFill>
              </a:rPr>
              <a:t>difusi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transmisi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pengetahuan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teknologi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dan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informasi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mengubah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berpikir</a:t>
            </a:r>
            <a:r>
              <a:rPr lang="en-US" sz="2400" dirty="0"/>
              <a:t>, </a:t>
            </a:r>
            <a:r>
              <a:rPr lang="en-US" sz="2400" dirty="0" err="1"/>
              <a:t>bertindak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kultur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endParaRPr lang="en-US" sz="2400" dirty="0"/>
          </a:p>
          <a:p>
            <a:pPr marL="468313" indent="-468313">
              <a:lnSpc>
                <a:spcPct val="150000"/>
              </a:lnSpc>
              <a:buFont typeface="Wingdings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9955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038600" cy="4373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Analisis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pembuatan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keputusan</a:t>
            </a:r>
            <a:r>
              <a:rPr lang="en-US" sz="2800" dirty="0" smtClean="0"/>
              <a:t> yang </a:t>
            </a:r>
            <a:r>
              <a:rPr lang="en-US" sz="2800" dirty="0" err="1" smtClean="0">
                <a:solidFill>
                  <a:srgbClr val="FF0000"/>
                </a:solidFill>
              </a:rPr>
              <a:t>bijak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memenuhi</a:t>
            </a:r>
            <a:r>
              <a:rPr lang="en-US" sz="2800" dirty="0" smtClean="0"/>
              <a:t> </a:t>
            </a:r>
            <a:r>
              <a:rPr lang="en-US" sz="2800" dirty="0" err="1" smtClean="0"/>
              <a:t>syarat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efektivitas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efisiensi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www.anneahira.com/images_wp/teori-pengambilan-keputus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9050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463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Lanjutan</a:t>
            </a:r>
            <a:r>
              <a:rPr lang="en-US" dirty="0" smtClean="0">
                <a:solidFill>
                  <a:schemeClr val="tx1"/>
                </a:solidFill>
              </a:rPr>
              <a:t> 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memecahkan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masalah-masalah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belajar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yang </a:t>
            </a:r>
            <a:r>
              <a:rPr lang="en-US" sz="2800" dirty="0" err="1" smtClean="0"/>
              <a:t>kompleks</a:t>
            </a:r>
            <a:r>
              <a:rPr lang="en-US" sz="2800" dirty="0" smtClean="0"/>
              <a:t>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berlandaskan</a:t>
            </a:r>
            <a:r>
              <a:rPr lang="en-US" sz="2800" dirty="0" smtClean="0"/>
              <a:t> </a:t>
            </a:r>
            <a:r>
              <a:rPr lang="en-US" sz="2800" dirty="0" err="1" smtClean="0"/>
              <a:t>teori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memilih</a:t>
            </a:r>
            <a:r>
              <a:rPr lang="en-US" sz="2800" dirty="0" smtClean="0"/>
              <a:t> </a:t>
            </a:r>
            <a:r>
              <a:rPr lang="en-US" sz="2800" dirty="0" err="1" smtClean="0"/>
              <a:t>alternatif</a:t>
            </a:r>
            <a:r>
              <a:rPr lang="en-US" sz="2800" dirty="0" smtClean="0"/>
              <a:t> </a:t>
            </a:r>
            <a:r>
              <a:rPr lang="en-US" sz="2800" dirty="0" err="1" smtClean="0"/>
              <a:t>terbaik</a:t>
            </a:r>
            <a:r>
              <a:rPr lang="en-US" sz="2800" dirty="0" smtClean="0"/>
              <a:t> yang </a:t>
            </a:r>
            <a:r>
              <a:rPr lang="en-US" sz="2800" dirty="0" err="1" smtClean="0">
                <a:solidFill>
                  <a:srgbClr val="FF0000"/>
                </a:solidFill>
              </a:rPr>
              <a:t>efektif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dan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efisien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108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Lanjutan</a:t>
            </a:r>
            <a:r>
              <a:rPr lang="en-US" dirty="0" smtClean="0">
                <a:solidFill>
                  <a:schemeClr val="tx1"/>
                </a:solidFill>
              </a:rPr>
              <a:t> 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373563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konseptual</a:t>
            </a:r>
            <a:r>
              <a:rPr lang="en-US" sz="2400" dirty="0" smtClean="0"/>
              <a:t> TP </a:t>
            </a:r>
            <a:r>
              <a:rPr lang="en-US" sz="2400" dirty="0" err="1" smtClean="0"/>
              <a:t>berperan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membelajarkan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manusia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aneka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sumber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belajar</a:t>
            </a:r>
            <a:r>
              <a:rPr lang="en-US" sz="2400" dirty="0" smtClean="0"/>
              <a:t>, yang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SDM, SDA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,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efektivitas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efisiensi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sumber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daya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ekonomi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/>
              <a:t>khususnya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(</a:t>
            </a:r>
            <a:r>
              <a:rPr lang="en-US" sz="2400" dirty="0" err="1" smtClean="0"/>
              <a:t>Miarso</a:t>
            </a:r>
            <a:r>
              <a:rPr lang="en-US" sz="2400" dirty="0" smtClean="0"/>
              <a:t>, 2004: 701)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614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15200" cy="106648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TP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8313" indent="-4683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efisiensi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endParaRPr lang="en-US" sz="2800" dirty="0" smtClean="0"/>
          </a:p>
          <a:p>
            <a:pPr marL="468313" indent="-4683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efektivitas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endParaRPr lang="en-US" sz="2800" dirty="0" smtClean="0"/>
          </a:p>
          <a:p>
            <a:pPr marL="468313" indent="-4683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endParaRPr lang="en-US" sz="2800" dirty="0" smtClean="0"/>
          </a:p>
          <a:p>
            <a:pPr marL="468313" indent="-4683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err="1" smtClean="0"/>
              <a:t>Mempercepat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pembelajaran</a:t>
            </a:r>
            <a:endParaRPr lang="en-US" sz="2800" dirty="0" smtClean="0"/>
          </a:p>
          <a:p>
            <a:pPr marL="468313" indent="-4683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9538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167</TotalTime>
  <Words>438</Words>
  <Application>Microsoft Office PowerPoint</Application>
  <PresentationFormat>On-screen Show (4:3)</PresentationFormat>
  <Paragraphs>53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Wingdings</vt:lpstr>
      <vt:lpstr>Essential</vt:lpstr>
      <vt:lpstr>Landasan teori ekonomi dan manajemen</vt:lpstr>
      <vt:lpstr>Ekonomi ???</vt:lpstr>
      <vt:lpstr>Objek kajian ilmu ekonomi</vt:lpstr>
      <vt:lpstr>Subjek kajian ekonomi pendidikan</vt:lpstr>
      <vt:lpstr>Konstribusi pendidikan terhadap pertumbuhan ekonomi</vt:lpstr>
      <vt:lpstr>Analisis ekonomi</vt:lpstr>
      <vt:lpstr>Lanjutan …</vt:lpstr>
      <vt:lpstr>Lanjutan …</vt:lpstr>
      <vt:lpstr>Kontribusi teori ekonomi dalam TP</vt:lpstr>
      <vt:lpstr>Manajemen ???</vt:lpstr>
      <vt:lpstr>Prinsip pemasaran yang diadopsi oleh TP</vt:lpstr>
      <vt:lpstr>Product</vt:lpstr>
      <vt:lpstr>Price</vt:lpstr>
      <vt:lpstr>Place</vt:lpstr>
      <vt:lpstr>Promotion</vt:lpstr>
      <vt:lpstr>Penerapan prinsip manajemen dalam teknologi pendidikan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Landasan teori ekonomi dan manajemen</dc:title>
  <dc:creator>Septy</dc:creator>
  <cp:lastModifiedBy>user</cp:lastModifiedBy>
  <cp:revision>11</cp:revision>
  <dcterms:created xsi:type="dcterms:W3CDTF">2015-11-18T10:36:59Z</dcterms:created>
  <dcterms:modified xsi:type="dcterms:W3CDTF">2023-09-25T09:56:42Z</dcterms:modified>
</cp:coreProperties>
</file>