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4" r:id="rId4"/>
    <p:sldId id="258" r:id="rId5"/>
    <p:sldId id="262" r:id="rId6"/>
    <p:sldId id="261" r:id="rId7"/>
    <p:sldId id="265" r:id="rId8"/>
    <p:sldId id="259" r:id="rId9"/>
    <p:sldId id="260" r:id="rId10"/>
    <p:sldId id="266" r:id="rId11"/>
    <p:sldId id="267" r:id="rId12"/>
    <p:sldId id="268" r:id="rId13"/>
    <p:sldId id="269" r:id="rId14"/>
    <p:sldId id="263" r:id="rId15"/>
  </p:sldIdLst>
  <p:sldSz cx="18288000" cy="10287000"/>
  <p:notesSz cx="6858000" cy="9144000"/>
  <p:embeddedFontLst>
    <p:embeddedFont>
      <p:font typeface="Helvetica World" panose="020B0604020202020204" charset="-128"/>
      <p:regular r:id="rId16"/>
    </p:embeddedFont>
    <p:embeddedFont>
      <p:font typeface="Helvetica World Bold" panose="020B0604020202020204" charset="-128"/>
      <p:regular r:id="rId17"/>
    </p:embeddedFont>
    <p:embeddedFont>
      <p:font typeface="Bevan" panose="020B0604020202020204" charset="0"/>
      <p:regular r:id="rId18"/>
    </p:embeddedFont>
    <p:embeddedFont>
      <p:font typeface="Calibri" panose="020F0502020204030204"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08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svg"/><Relationship Id="rId2" Type="http://schemas.openxmlformats.org/officeDocument/2006/relationships/audio" Target="../media/media1.m4a"/><Relationship Id="rId16" Type="http://schemas.openxmlformats.org/officeDocument/2006/relationships/image" Target="../media/image13.png"/><Relationship Id="rId1" Type="http://schemas.microsoft.com/office/2007/relationships/media" Target="../media/media1.m4a"/><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1.svg"/><Relationship Id="rId3" Type="http://schemas.openxmlformats.org/officeDocument/2006/relationships/slideLayout" Target="../slideLayouts/slideLayout7.xml"/><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17.svg"/><Relationship Id="rId15" Type="http://schemas.openxmlformats.org/officeDocument/2006/relationships/image" Target="../media/image15.png"/><Relationship Id="rId10" Type="http://schemas.openxmlformats.org/officeDocument/2006/relationships/image" Target="../media/image38.png"/><Relationship Id="rId4" Type="http://schemas.openxmlformats.org/officeDocument/2006/relationships/image" Target="../media/image16.png"/><Relationship Id="rId9" Type="http://schemas.openxmlformats.org/officeDocument/2006/relationships/image" Target="../media/image7.svg"/><Relationship Id="rId1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7.svg"/><Relationship Id="rId12" Type="http://schemas.openxmlformats.org/officeDocument/2006/relationships/image" Target="../media/image20.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image" Target="../media/image41.svg"/><Relationship Id="rId5" Type="http://schemas.openxmlformats.org/officeDocument/2006/relationships/image" Target="../media/image17.svg"/><Relationship Id="rId10"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7.svg"/><Relationship Id="rId12" Type="http://schemas.openxmlformats.org/officeDocument/2006/relationships/image" Target="../media/image20.jpe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11" Type="http://schemas.openxmlformats.org/officeDocument/2006/relationships/image" Target="../media/image41.svg"/><Relationship Id="rId5" Type="http://schemas.openxmlformats.org/officeDocument/2006/relationships/image" Target="../media/image17.svg"/><Relationship Id="rId10"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42.png"/><Relationship Id="rId12" Type="http://schemas.openxmlformats.org/officeDocument/2006/relationships/image" Target="../media/image47.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eg"/><Relationship Id="rId11" Type="http://schemas.openxmlformats.org/officeDocument/2006/relationships/image" Target="../media/image46.png"/><Relationship Id="rId5" Type="http://schemas.openxmlformats.org/officeDocument/2006/relationships/image" Target="../media/image17.svg"/><Relationship Id="rId10" Type="http://schemas.openxmlformats.org/officeDocument/2006/relationships/image" Target="../media/image45.svg"/><Relationship Id="rId4" Type="http://schemas.openxmlformats.org/officeDocument/2006/relationships/image" Target="../media/image16.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9.svg"/><Relationship Id="rId12" Type="http://schemas.openxmlformats.org/officeDocument/2006/relationships/image" Target="../media/image22.sv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svg"/><Relationship Id="rId10" Type="http://schemas.openxmlformats.org/officeDocument/2006/relationships/image" Target="../media/image20.jpeg"/><Relationship Id="rId4" Type="http://schemas.openxmlformats.org/officeDocument/2006/relationships/image" Target="../media/image16.png"/><Relationship Id="rId9"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7.xml"/><Relationship Id="rId7" Type="http://schemas.openxmlformats.org/officeDocument/2006/relationships/image" Target="../media/image24.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31.svg"/><Relationship Id="rId17" Type="http://schemas.openxmlformats.org/officeDocument/2006/relationships/image" Target="../media/image15.png"/><Relationship Id="rId2" Type="http://schemas.openxmlformats.org/officeDocument/2006/relationships/audio" Target="../media/media5.m4a"/><Relationship Id="rId16" Type="http://schemas.openxmlformats.org/officeDocument/2006/relationships/image" Target="../media/image35.svg"/><Relationship Id="rId1" Type="http://schemas.microsoft.com/office/2007/relationships/media" Target="../media/media5.m4a"/><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28.sv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7.svg"/><Relationship Id="rId14"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16.png"/><Relationship Id="rId9"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5.svg"/><Relationship Id="rId12" Type="http://schemas.openxmlformats.org/officeDocument/2006/relationships/image" Target="../media/image31.svg"/><Relationship Id="rId17" Type="http://schemas.openxmlformats.org/officeDocument/2006/relationships/image" Target="../media/image15.png"/><Relationship Id="rId2" Type="http://schemas.openxmlformats.org/officeDocument/2006/relationships/audio" Target="../media/media7.m4a"/><Relationship Id="rId16" Type="http://schemas.openxmlformats.org/officeDocument/2006/relationships/image" Target="../media/image35.svg"/><Relationship Id="rId1" Type="http://schemas.microsoft.com/office/2007/relationships/media" Target="../media/media7.m4a"/><Relationship Id="rId6" Type="http://schemas.openxmlformats.org/officeDocument/2006/relationships/image" Target="../media/image4.png"/><Relationship Id="rId11" Type="http://schemas.openxmlformats.org/officeDocument/2006/relationships/image" Target="../media/image30.png"/><Relationship Id="rId5" Type="http://schemas.openxmlformats.org/officeDocument/2006/relationships/image" Target="../media/image28.sv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7.sv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28.svg"/><Relationship Id="rId10" Type="http://schemas.openxmlformats.org/officeDocument/2006/relationships/image" Target="../media/image1.jpeg"/><Relationship Id="rId4" Type="http://schemas.openxmlformats.org/officeDocument/2006/relationships/image" Target="../media/image27.png"/><Relationship Id="rId9" Type="http://schemas.openxmlformats.org/officeDocument/2006/relationships/image" Target="../media/image7.sv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1.svg"/><Relationship Id="rId3" Type="http://schemas.openxmlformats.org/officeDocument/2006/relationships/slideLayout" Target="../slideLayouts/slideLayout7.xml"/><Relationship Id="rId7" Type="http://schemas.openxmlformats.org/officeDocument/2006/relationships/image" Target="../media/image37.svg"/><Relationship Id="rId12" Type="http://schemas.openxmlformats.org/officeDocument/2006/relationships/image" Target="../media/image4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6.png"/><Relationship Id="rId11" Type="http://schemas.openxmlformats.org/officeDocument/2006/relationships/image" Target="../media/image39.svg"/><Relationship Id="rId5" Type="http://schemas.openxmlformats.org/officeDocument/2006/relationships/image" Target="../media/image17.svg"/><Relationship Id="rId15" Type="http://schemas.openxmlformats.org/officeDocument/2006/relationships/image" Target="../media/image15.png"/><Relationship Id="rId10" Type="http://schemas.openxmlformats.org/officeDocument/2006/relationships/image" Target="../media/image38.png"/><Relationship Id="rId4" Type="http://schemas.openxmlformats.org/officeDocument/2006/relationships/image" Target="../media/image16.png"/><Relationship Id="rId9" Type="http://schemas.openxmlformats.org/officeDocument/2006/relationships/image" Target="../media/image7.svg"/><Relationship Id="rId1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0613438" y="-1631932"/>
            <a:ext cx="7536561" cy="13398331"/>
          </a:xfrm>
          <a:custGeom>
            <a:avLst/>
            <a:gdLst/>
            <a:ahLst/>
            <a:cxnLst/>
            <a:rect l="l" t="t" r="r" b="b"/>
            <a:pathLst>
              <a:path w="7536561" h="13398331">
                <a:moveTo>
                  <a:pt x="0" y="0"/>
                </a:moveTo>
                <a:lnTo>
                  <a:pt x="7536561" y="0"/>
                </a:lnTo>
                <a:lnTo>
                  <a:pt x="7536561" y="13398331"/>
                </a:lnTo>
                <a:lnTo>
                  <a:pt x="0" y="13398331"/>
                </a:lnTo>
                <a:lnTo>
                  <a:pt x="0" y="0"/>
                </a:lnTo>
                <a:close/>
              </a:path>
            </a:pathLst>
          </a:custGeom>
          <a:blipFill>
            <a:blip r:embed="rId4"/>
            <a:stretch>
              <a:fillRect/>
            </a:stretch>
          </a:blipFill>
        </p:spPr>
      </p:sp>
      <p:grpSp>
        <p:nvGrpSpPr>
          <p:cNvPr id="3" name="Group 3"/>
          <p:cNvGrpSpPr/>
          <p:nvPr/>
        </p:nvGrpSpPr>
        <p:grpSpPr>
          <a:xfrm>
            <a:off x="-3563703" y="-3480078"/>
            <a:ext cx="15491508" cy="17247155"/>
            <a:chOff x="0" y="0"/>
            <a:chExt cx="730062" cy="812800"/>
          </a:xfrm>
        </p:grpSpPr>
        <p:sp>
          <p:nvSpPr>
            <p:cNvPr id="4" name="Freeform 4"/>
            <p:cNvSpPr/>
            <p:nvPr/>
          </p:nvSpPr>
          <p:spPr>
            <a:xfrm>
              <a:off x="0" y="0"/>
              <a:ext cx="730062" cy="812800"/>
            </a:xfrm>
            <a:custGeom>
              <a:avLst/>
              <a:gdLst/>
              <a:ahLst/>
              <a:cxnLst/>
              <a:rect l="l" t="t" r="r" b="b"/>
              <a:pathLst>
                <a:path w="730062" h="812800">
                  <a:moveTo>
                    <a:pt x="365031" y="0"/>
                  </a:moveTo>
                  <a:cubicBezTo>
                    <a:pt x="163430" y="0"/>
                    <a:pt x="0" y="181951"/>
                    <a:pt x="0" y="406400"/>
                  </a:cubicBezTo>
                  <a:cubicBezTo>
                    <a:pt x="0" y="630849"/>
                    <a:pt x="163430" y="812800"/>
                    <a:pt x="365031" y="812800"/>
                  </a:cubicBezTo>
                  <a:cubicBezTo>
                    <a:pt x="566632" y="812800"/>
                    <a:pt x="730062" y="630849"/>
                    <a:pt x="730062" y="406400"/>
                  </a:cubicBezTo>
                  <a:cubicBezTo>
                    <a:pt x="730062" y="181951"/>
                    <a:pt x="566632" y="0"/>
                    <a:pt x="365031" y="0"/>
                  </a:cubicBezTo>
                  <a:close/>
                </a:path>
              </a:pathLst>
            </a:custGeom>
            <a:solidFill>
              <a:srgbClr val="FAB588"/>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288443" y="8541259"/>
            <a:ext cx="5146025" cy="928668"/>
            <a:chOff x="0" y="0"/>
            <a:chExt cx="1355332" cy="244588"/>
          </a:xfrm>
        </p:grpSpPr>
        <p:sp>
          <p:nvSpPr>
            <p:cNvPr id="7" name="Freeform 7"/>
            <p:cNvSpPr/>
            <p:nvPr/>
          </p:nvSpPr>
          <p:spPr>
            <a:xfrm>
              <a:off x="0" y="0"/>
              <a:ext cx="1355332" cy="244588"/>
            </a:xfrm>
            <a:custGeom>
              <a:avLst/>
              <a:gdLst/>
              <a:ahLst/>
              <a:cxnLst/>
              <a:rect l="l" t="t" r="r" b="b"/>
              <a:pathLst>
                <a:path w="1355332" h="244588">
                  <a:moveTo>
                    <a:pt x="122294" y="0"/>
                  </a:moveTo>
                  <a:lnTo>
                    <a:pt x="1233038" y="0"/>
                  </a:lnTo>
                  <a:cubicBezTo>
                    <a:pt x="1265472" y="0"/>
                    <a:pt x="1296578" y="12884"/>
                    <a:pt x="1319513" y="35819"/>
                  </a:cubicBezTo>
                  <a:cubicBezTo>
                    <a:pt x="1342447" y="58754"/>
                    <a:pt x="1355332" y="89859"/>
                    <a:pt x="1355332" y="122294"/>
                  </a:cubicBezTo>
                  <a:lnTo>
                    <a:pt x="1355332" y="122294"/>
                  </a:lnTo>
                  <a:cubicBezTo>
                    <a:pt x="1355332" y="189835"/>
                    <a:pt x="1300579" y="244588"/>
                    <a:pt x="1233038" y="244588"/>
                  </a:cubicBezTo>
                  <a:lnTo>
                    <a:pt x="122294" y="244588"/>
                  </a:lnTo>
                  <a:cubicBezTo>
                    <a:pt x="54753" y="244588"/>
                    <a:pt x="0" y="189835"/>
                    <a:pt x="0" y="122294"/>
                  </a:cubicBezTo>
                  <a:lnTo>
                    <a:pt x="0" y="122294"/>
                  </a:lnTo>
                  <a:cubicBezTo>
                    <a:pt x="0" y="54753"/>
                    <a:pt x="54753" y="0"/>
                    <a:pt x="122294" y="0"/>
                  </a:cubicBezTo>
                  <a:close/>
                </a:path>
              </a:pathLst>
            </a:custGeom>
            <a:solidFill>
              <a:srgbClr val="FFB55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2035322" y="1614847"/>
            <a:ext cx="474620" cy="589257"/>
          </a:xfrm>
          <a:custGeom>
            <a:avLst/>
            <a:gdLst/>
            <a:ahLst/>
            <a:cxnLst/>
            <a:rect l="l" t="t" r="r" b="b"/>
            <a:pathLst>
              <a:path w="474620" h="589257">
                <a:moveTo>
                  <a:pt x="0" y="0"/>
                </a:moveTo>
                <a:lnTo>
                  <a:pt x="474620" y="0"/>
                </a:lnTo>
                <a:lnTo>
                  <a:pt x="474620" y="589257"/>
                </a:lnTo>
                <a:lnTo>
                  <a:pt x="0" y="5892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8623323">
            <a:off x="15422576" y="8551388"/>
            <a:ext cx="999807" cy="601702"/>
          </a:xfrm>
          <a:custGeom>
            <a:avLst/>
            <a:gdLst/>
            <a:ahLst/>
            <a:cxnLst/>
            <a:rect l="l" t="t" r="r" b="b"/>
            <a:pathLst>
              <a:path w="999807" h="601702">
                <a:moveTo>
                  <a:pt x="0" y="0"/>
                </a:moveTo>
                <a:lnTo>
                  <a:pt x="999807" y="0"/>
                </a:lnTo>
                <a:lnTo>
                  <a:pt x="999807" y="601701"/>
                </a:lnTo>
                <a:lnTo>
                  <a:pt x="0" y="6017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1" name="Group 11"/>
          <p:cNvGrpSpPr/>
          <p:nvPr/>
        </p:nvGrpSpPr>
        <p:grpSpPr>
          <a:xfrm>
            <a:off x="16167551" y="2204104"/>
            <a:ext cx="671886" cy="67188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093470" y="2109456"/>
            <a:ext cx="519968" cy="519968"/>
          </a:xfrm>
          <a:custGeom>
            <a:avLst/>
            <a:gdLst/>
            <a:ahLst/>
            <a:cxnLst/>
            <a:rect l="l" t="t" r="r" b="b"/>
            <a:pathLst>
              <a:path w="519968" h="519968">
                <a:moveTo>
                  <a:pt x="0" y="0"/>
                </a:moveTo>
                <a:lnTo>
                  <a:pt x="519968" y="0"/>
                </a:lnTo>
                <a:lnTo>
                  <a:pt x="519968" y="519968"/>
                </a:lnTo>
                <a:lnTo>
                  <a:pt x="0" y="5199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10437636">
            <a:off x="8545742" y="9140283"/>
            <a:ext cx="2613252" cy="1002836"/>
          </a:xfrm>
          <a:custGeom>
            <a:avLst/>
            <a:gdLst/>
            <a:ahLst/>
            <a:cxnLst/>
            <a:rect l="l" t="t" r="r" b="b"/>
            <a:pathLst>
              <a:path w="2613252" h="1002836">
                <a:moveTo>
                  <a:pt x="0" y="0"/>
                </a:moveTo>
                <a:lnTo>
                  <a:pt x="2613252" y="0"/>
                </a:lnTo>
                <a:lnTo>
                  <a:pt x="2613252" y="1002836"/>
                </a:lnTo>
                <a:lnTo>
                  <a:pt x="0" y="1002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6" name="Freeform 16"/>
          <p:cNvSpPr/>
          <p:nvPr/>
        </p:nvSpPr>
        <p:spPr>
          <a:xfrm rot="-5252245">
            <a:off x="-546730" y="2862446"/>
            <a:ext cx="1907902" cy="732157"/>
          </a:xfrm>
          <a:custGeom>
            <a:avLst/>
            <a:gdLst/>
            <a:ahLst/>
            <a:cxnLst/>
            <a:rect l="l" t="t" r="r" b="b"/>
            <a:pathLst>
              <a:path w="1907902" h="732157">
                <a:moveTo>
                  <a:pt x="0" y="0"/>
                </a:moveTo>
                <a:lnTo>
                  <a:pt x="1907902" y="0"/>
                </a:lnTo>
                <a:lnTo>
                  <a:pt x="1907902" y="732157"/>
                </a:lnTo>
                <a:lnTo>
                  <a:pt x="0" y="73215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7" name="Group 17"/>
          <p:cNvGrpSpPr/>
          <p:nvPr/>
        </p:nvGrpSpPr>
        <p:grpSpPr>
          <a:xfrm>
            <a:off x="768957" y="6985729"/>
            <a:ext cx="519486" cy="519486"/>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9022607" y="0"/>
            <a:ext cx="2661694" cy="2699817"/>
          </a:xfrm>
          <a:custGeom>
            <a:avLst/>
            <a:gdLst/>
            <a:ahLst/>
            <a:cxnLst/>
            <a:rect l="l" t="t" r="r" b="b"/>
            <a:pathLst>
              <a:path w="2661694" h="2699817">
                <a:moveTo>
                  <a:pt x="0" y="0"/>
                </a:moveTo>
                <a:lnTo>
                  <a:pt x="2661694" y="0"/>
                </a:lnTo>
                <a:lnTo>
                  <a:pt x="2661694" y="2699817"/>
                </a:lnTo>
                <a:lnTo>
                  <a:pt x="0" y="2699817"/>
                </a:lnTo>
                <a:lnTo>
                  <a:pt x="0" y="0"/>
                </a:lnTo>
                <a:close/>
              </a:path>
            </a:pathLst>
          </a:custGeom>
          <a:blipFill>
            <a:blip r:embed="rId15"/>
            <a:stretch>
              <a:fillRect/>
            </a:stretch>
          </a:blipFill>
        </p:spPr>
      </p:sp>
      <p:sp>
        <p:nvSpPr>
          <p:cNvPr id="21" name="Freeform 21"/>
          <p:cNvSpPr/>
          <p:nvPr/>
        </p:nvSpPr>
        <p:spPr>
          <a:xfrm>
            <a:off x="8849553" y="-134852"/>
            <a:ext cx="3007802" cy="2969521"/>
          </a:xfrm>
          <a:custGeom>
            <a:avLst/>
            <a:gdLst/>
            <a:ahLst/>
            <a:cxnLst/>
            <a:rect l="l" t="t" r="r" b="b"/>
            <a:pathLst>
              <a:path w="3007802" h="2969521">
                <a:moveTo>
                  <a:pt x="0" y="0"/>
                </a:moveTo>
                <a:lnTo>
                  <a:pt x="3007802" y="0"/>
                </a:lnTo>
                <a:lnTo>
                  <a:pt x="3007802" y="2969521"/>
                </a:lnTo>
                <a:lnTo>
                  <a:pt x="0" y="296952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TextBox 22"/>
          <p:cNvSpPr txBox="1"/>
          <p:nvPr/>
        </p:nvSpPr>
        <p:spPr>
          <a:xfrm>
            <a:off x="1028700" y="2905354"/>
            <a:ext cx="9754676" cy="1885950"/>
          </a:xfrm>
          <a:prstGeom prst="rect">
            <a:avLst/>
          </a:prstGeom>
        </p:spPr>
        <p:txBody>
          <a:bodyPr lIns="0" tIns="0" rIns="0" bIns="0" rtlCol="0" anchor="t">
            <a:spAutoFit/>
          </a:bodyPr>
          <a:lstStyle/>
          <a:p>
            <a:pPr algn="ctr">
              <a:lnSpc>
                <a:spcPts val="7440"/>
              </a:lnSpc>
            </a:pPr>
            <a:r>
              <a:rPr lang="en-US" sz="6200">
                <a:solidFill>
                  <a:srgbClr val="010111"/>
                </a:solidFill>
                <a:latin typeface="Bevan"/>
              </a:rPr>
              <a:t>KONSEP ETNOMATEMATIKA</a:t>
            </a:r>
          </a:p>
        </p:txBody>
      </p:sp>
      <p:sp>
        <p:nvSpPr>
          <p:cNvPr id="23" name="TextBox 23"/>
          <p:cNvSpPr txBox="1"/>
          <p:nvPr/>
        </p:nvSpPr>
        <p:spPr>
          <a:xfrm>
            <a:off x="2980303" y="4971983"/>
            <a:ext cx="6163697" cy="854076"/>
          </a:xfrm>
          <a:prstGeom prst="rect">
            <a:avLst/>
          </a:prstGeom>
        </p:spPr>
        <p:txBody>
          <a:bodyPr lIns="0" tIns="0" rIns="0" bIns="0" rtlCol="0" anchor="t">
            <a:spAutoFit/>
          </a:bodyPr>
          <a:lstStyle/>
          <a:p>
            <a:pPr>
              <a:lnSpc>
                <a:spcPts val="6999"/>
              </a:lnSpc>
            </a:pPr>
            <a:r>
              <a:rPr lang="en-US" sz="4999" dirty="0">
                <a:solidFill>
                  <a:srgbClr val="010111"/>
                </a:solidFill>
                <a:latin typeface="Helvetica World"/>
              </a:rPr>
              <a:t>(Ethnomathematics)</a:t>
            </a:r>
          </a:p>
        </p:txBody>
      </p:sp>
      <p:sp>
        <p:nvSpPr>
          <p:cNvPr id="24" name="TextBox 24"/>
          <p:cNvSpPr txBox="1"/>
          <p:nvPr/>
        </p:nvSpPr>
        <p:spPr>
          <a:xfrm>
            <a:off x="1223927" y="8796043"/>
            <a:ext cx="4838224" cy="844783"/>
          </a:xfrm>
          <a:prstGeom prst="rect">
            <a:avLst/>
          </a:prstGeom>
        </p:spPr>
        <p:txBody>
          <a:bodyPr lIns="0" tIns="0" rIns="0" bIns="0" rtlCol="0" anchor="t">
            <a:spAutoFit/>
          </a:bodyPr>
          <a:lstStyle/>
          <a:p>
            <a:pPr algn="ctr">
              <a:lnSpc>
                <a:spcPts val="3360"/>
              </a:lnSpc>
            </a:pPr>
            <a:r>
              <a:rPr lang="en-US" sz="2800" dirty="0" err="1">
                <a:solidFill>
                  <a:srgbClr val="010111"/>
                </a:solidFill>
                <a:latin typeface="Helvetica World Medium"/>
              </a:rPr>
              <a:t>Sumliyah</a:t>
            </a:r>
            <a:r>
              <a:rPr lang="en-US" sz="2800" dirty="0">
                <a:solidFill>
                  <a:srgbClr val="010111"/>
                </a:solidFill>
                <a:latin typeface="Helvetica World Medium"/>
              </a:rPr>
              <a:t>, </a:t>
            </a:r>
            <a:r>
              <a:rPr lang="en-US" sz="2800" dirty="0" err="1">
                <a:solidFill>
                  <a:srgbClr val="010111"/>
                </a:solidFill>
                <a:latin typeface="Helvetica World Medium"/>
              </a:rPr>
              <a:t>M.Pd</a:t>
            </a:r>
            <a:r>
              <a:rPr lang="en-US" sz="2800" dirty="0">
                <a:solidFill>
                  <a:srgbClr val="010111"/>
                </a:solidFill>
                <a:latin typeface="Helvetica World Medium"/>
              </a:rPr>
              <a:t> dan </a:t>
            </a:r>
            <a:r>
              <a:rPr lang="en-US" sz="2800" dirty="0" err="1">
                <a:solidFill>
                  <a:srgbClr val="010111"/>
                </a:solidFill>
                <a:latin typeface="Helvetica World Medium"/>
              </a:rPr>
              <a:t>Suhartini</a:t>
            </a:r>
            <a:r>
              <a:rPr lang="en-US" sz="2800" dirty="0">
                <a:solidFill>
                  <a:srgbClr val="010111"/>
                </a:solidFill>
                <a:latin typeface="Helvetica World Medium"/>
              </a:rPr>
              <a:t> </a:t>
            </a:r>
            <a:r>
              <a:rPr lang="en-US" sz="2800" dirty="0" err="1">
                <a:solidFill>
                  <a:srgbClr val="010111"/>
                </a:solidFill>
                <a:latin typeface="Helvetica World Medium"/>
              </a:rPr>
              <a:t>Sumadi</a:t>
            </a:r>
            <a:r>
              <a:rPr lang="en-US" sz="2800" dirty="0">
                <a:solidFill>
                  <a:srgbClr val="010111"/>
                </a:solidFill>
                <a:latin typeface="Helvetica World Medium"/>
              </a:rPr>
              <a:t>, </a:t>
            </a:r>
            <a:r>
              <a:rPr lang="en-US" sz="2800" dirty="0" err="1">
                <a:solidFill>
                  <a:srgbClr val="010111"/>
                </a:solidFill>
                <a:latin typeface="Helvetica World Medium"/>
              </a:rPr>
              <a:t>M.Pd</a:t>
            </a:r>
            <a:endParaRPr lang="en-US" sz="2800" dirty="0">
              <a:solidFill>
                <a:srgbClr val="010111"/>
              </a:solidFill>
              <a:latin typeface="Helvetica World Medium"/>
            </a:endParaRPr>
          </a:p>
        </p:txBody>
      </p:sp>
      <p:pic>
        <p:nvPicPr>
          <p:cNvPr id="28" name="Audio 27">
            <a:hlinkClick r:id="" action="ppaction://media"/>
            <a:extLst>
              <a:ext uri="{FF2B5EF4-FFF2-40B4-BE49-F238E27FC236}">
                <a16:creationId xmlns:a16="http://schemas.microsoft.com/office/drawing/2014/main" id="{2CC87575-A2E2-4831-BA5A-86821FDD71F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016"/>
    </mc:Choice>
    <mc:Fallback>
      <p:transition spd="slow" advTm="4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9109767" y="-145061"/>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47152" y="-1390834"/>
            <a:ext cx="13326164" cy="10649134"/>
            <a:chOff x="0" y="0"/>
            <a:chExt cx="3509772" cy="2804710"/>
          </a:xfrm>
        </p:grpSpPr>
        <p:sp>
          <p:nvSpPr>
            <p:cNvPr id="5" name="Freeform 5"/>
            <p:cNvSpPr/>
            <p:nvPr/>
          </p:nvSpPr>
          <p:spPr>
            <a:xfrm>
              <a:off x="0" y="0"/>
              <a:ext cx="3509772" cy="2804710"/>
            </a:xfrm>
            <a:custGeom>
              <a:avLst/>
              <a:gdLst/>
              <a:ahLst/>
              <a:cxnLst/>
              <a:rect l="l" t="t" r="r" b="b"/>
              <a:pathLst>
                <a:path w="3509772" h="2804710">
                  <a:moveTo>
                    <a:pt x="58096" y="0"/>
                  </a:moveTo>
                  <a:lnTo>
                    <a:pt x="3451676" y="0"/>
                  </a:lnTo>
                  <a:cubicBezTo>
                    <a:pt x="3467084" y="0"/>
                    <a:pt x="3481861" y="6121"/>
                    <a:pt x="3492756" y="17016"/>
                  </a:cubicBezTo>
                  <a:cubicBezTo>
                    <a:pt x="3503651" y="27911"/>
                    <a:pt x="3509772" y="42688"/>
                    <a:pt x="3509772" y="58096"/>
                  </a:cubicBezTo>
                  <a:lnTo>
                    <a:pt x="3509772" y="2746615"/>
                  </a:lnTo>
                  <a:cubicBezTo>
                    <a:pt x="3509772" y="2778700"/>
                    <a:pt x="3483761" y="2804710"/>
                    <a:pt x="3451676" y="2804710"/>
                  </a:cubicBezTo>
                  <a:lnTo>
                    <a:pt x="58096" y="2804710"/>
                  </a:lnTo>
                  <a:cubicBezTo>
                    <a:pt x="42688" y="2804710"/>
                    <a:pt x="27911" y="2798589"/>
                    <a:pt x="17016" y="2787694"/>
                  </a:cubicBezTo>
                  <a:cubicBezTo>
                    <a:pt x="6121" y="2776799"/>
                    <a:pt x="0" y="2762022"/>
                    <a:pt x="0" y="2746615"/>
                  </a:cubicBezTo>
                  <a:lnTo>
                    <a:pt x="0" y="58096"/>
                  </a:lnTo>
                  <a:cubicBezTo>
                    <a:pt x="0" y="42688"/>
                    <a:pt x="6121" y="27911"/>
                    <a:pt x="17016" y="17016"/>
                  </a:cubicBezTo>
                  <a:cubicBezTo>
                    <a:pt x="27911" y="6121"/>
                    <a:pt x="42688" y="0"/>
                    <a:pt x="58096" y="0"/>
                  </a:cubicBezTo>
                  <a:close/>
                </a:path>
              </a:pathLst>
            </a:custGeom>
            <a:solidFill>
              <a:srgbClr val="FAB58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99153" y="2386163"/>
            <a:ext cx="10169203" cy="2262084"/>
            <a:chOff x="0" y="0"/>
            <a:chExt cx="2418793" cy="362329"/>
          </a:xfrm>
        </p:grpSpPr>
        <p:sp>
          <p:nvSpPr>
            <p:cNvPr id="8" name="Freeform 8"/>
            <p:cNvSpPr/>
            <p:nvPr/>
          </p:nvSpPr>
          <p:spPr>
            <a:xfrm>
              <a:off x="0" y="0"/>
              <a:ext cx="2418793" cy="362329"/>
            </a:xfrm>
            <a:custGeom>
              <a:avLst/>
              <a:gdLst/>
              <a:ahLst/>
              <a:cxnLst/>
              <a:rect l="l" t="t" r="r" b="b"/>
              <a:pathLst>
                <a:path w="2418793" h="362329">
                  <a:moveTo>
                    <a:pt x="84299" y="0"/>
                  </a:moveTo>
                  <a:lnTo>
                    <a:pt x="2334493" y="0"/>
                  </a:lnTo>
                  <a:cubicBezTo>
                    <a:pt x="2356851" y="0"/>
                    <a:pt x="2378293" y="8882"/>
                    <a:pt x="2394102" y="24691"/>
                  </a:cubicBezTo>
                  <a:cubicBezTo>
                    <a:pt x="2409911" y="40500"/>
                    <a:pt x="2418793" y="61942"/>
                    <a:pt x="2418793" y="84299"/>
                  </a:cubicBezTo>
                  <a:lnTo>
                    <a:pt x="2418793" y="278030"/>
                  </a:lnTo>
                  <a:cubicBezTo>
                    <a:pt x="2418793" y="300388"/>
                    <a:pt x="2409911" y="321829"/>
                    <a:pt x="2394102" y="337639"/>
                  </a:cubicBezTo>
                  <a:cubicBezTo>
                    <a:pt x="2378293" y="353448"/>
                    <a:pt x="2356851" y="362329"/>
                    <a:pt x="2334493" y="362329"/>
                  </a:cubicBezTo>
                  <a:lnTo>
                    <a:pt x="84299" y="362329"/>
                  </a:lnTo>
                  <a:cubicBezTo>
                    <a:pt x="61942" y="362329"/>
                    <a:pt x="40500" y="353448"/>
                    <a:pt x="24691" y="337639"/>
                  </a:cubicBezTo>
                  <a:cubicBezTo>
                    <a:pt x="8882" y="321829"/>
                    <a:pt x="0" y="300388"/>
                    <a:pt x="0" y="278030"/>
                  </a:cubicBezTo>
                  <a:lnTo>
                    <a:pt x="0" y="84299"/>
                  </a:lnTo>
                  <a:cubicBezTo>
                    <a:pt x="0" y="61942"/>
                    <a:pt x="8882" y="40500"/>
                    <a:pt x="24691" y="24691"/>
                  </a:cubicBezTo>
                  <a:cubicBezTo>
                    <a:pt x="40500" y="8882"/>
                    <a:pt x="61942" y="0"/>
                    <a:pt x="84299" y="0"/>
                  </a:cubicBezTo>
                  <a:close/>
                </a:path>
              </a:pathLst>
            </a:custGeom>
            <a:solidFill>
              <a:srgbClr val="FFB55C"/>
            </a:solidFill>
          </p:spPr>
          <p:txBody>
            <a:bodyPr/>
            <a:lstStyle/>
            <a:p>
              <a:endParaRPr lang="en-US" dirty="0"/>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59436" y="2578892"/>
            <a:ext cx="1032995" cy="103299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FFFFFF"/>
                  </a:solidFill>
                  <a:latin typeface="Bevan"/>
                </a:rPr>
                <a:t>1</a:t>
              </a:r>
            </a:p>
          </p:txBody>
        </p:sp>
      </p:grpSp>
      <p:sp>
        <p:nvSpPr>
          <p:cNvPr id="13" name="TextBox 13"/>
          <p:cNvSpPr txBox="1"/>
          <p:nvPr/>
        </p:nvSpPr>
        <p:spPr>
          <a:xfrm>
            <a:off x="557403" y="2543901"/>
            <a:ext cx="8667356" cy="1427122"/>
          </a:xfrm>
          <a:prstGeom prst="rect">
            <a:avLst/>
          </a:prstGeom>
        </p:spPr>
        <p:txBody>
          <a:bodyPr lIns="0" tIns="0" rIns="0" bIns="0" rtlCol="0" anchor="t">
            <a:spAutoFit/>
          </a:bodyPr>
          <a:lstStyle/>
          <a:p>
            <a:pPr algn="just">
              <a:lnSpc>
                <a:spcPts val="3780"/>
              </a:lnSpc>
            </a:pPr>
            <a:r>
              <a:rPr lang="en-US" sz="2700" dirty="0">
                <a:solidFill>
                  <a:srgbClr val="010111"/>
                </a:solidFill>
                <a:latin typeface="Helvetica World"/>
              </a:rPr>
              <a:t>Bahasa </a:t>
            </a:r>
          </a:p>
          <a:p>
            <a:pPr algn="just">
              <a:lnSpc>
                <a:spcPts val="3780"/>
              </a:lnSpc>
            </a:pPr>
            <a:endParaRPr lang="en-US" sz="2700" dirty="0">
              <a:solidFill>
                <a:srgbClr val="010111"/>
              </a:solidFill>
              <a:latin typeface="Helvetica World"/>
            </a:endParaRPr>
          </a:p>
          <a:p>
            <a:pPr algn="just">
              <a:lnSpc>
                <a:spcPts val="3780"/>
              </a:lnSpc>
            </a:pPr>
            <a:endParaRPr lang="en-US" sz="2700" dirty="0">
              <a:solidFill>
                <a:srgbClr val="010111"/>
              </a:solidFill>
              <a:latin typeface="Helvetica World"/>
            </a:endParaRPr>
          </a:p>
        </p:txBody>
      </p:sp>
      <p:sp>
        <p:nvSpPr>
          <p:cNvPr id="14" name="Freeform 14"/>
          <p:cNvSpPr/>
          <p:nvPr/>
        </p:nvSpPr>
        <p:spPr>
          <a:xfrm>
            <a:off x="77485" y="787542"/>
            <a:ext cx="3823023" cy="4114800"/>
          </a:xfrm>
          <a:custGeom>
            <a:avLst/>
            <a:gdLst/>
            <a:ahLst/>
            <a:cxnLst/>
            <a:rect l="l" t="t" r="r" b="b"/>
            <a:pathLst>
              <a:path w="3823023" h="4114800">
                <a:moveTo>
                  <a:pt x="0" y="0"/>
                </a:moveTo>
                <a:lnTo>
                  <a:pt x="3823024" y="0"/>
                </a:lnTo>
                <a:lnTo>
                  <a:pt x="38230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5" name="TextBox 15"/>
          <p:cNvSpPr txBox="1"/>
          <p:nvPr/>
        </p:nvSpPr>
        <p:spPr>
          <a:xfrm>
            <a:off x="979038" y="-812375"/>
            <a:ext cx="8651264" cy="2143125"/>
          </a:xfrm>
          <a:prstGeom prst="rect">
            <a:avLst/>
          </a:prstGeom>
        </p:spPr>
        <p:txBody>
          <a:bodyPr lIns="0" tIns="0" rIns="0" bIns="0" rtlCol="0" anchor="t">
            <a:spAutoFit/>
          </a:bodyPr>
          <a:lstStyle/>
          <a:p>
            <a:pPr algn="ctr">
              <a:lnSpc>
                <a:spcPts val="8400"/>
              </a:lnSpc>
            </a:pPr>
            <a:r>
              <a:rPr lang="en-US" sz="7000" dirty="0" err="1">
                <a:solidFill>
                  <a:srgbClr val="010111"/>
                </a:solidFill>
                <a:latin typeface="Bevan"/>
              </a:rPr>
              <a:t>Unsur-Unsur</a:t>
            </a:r>
            <a:r>
              <a:rPr lang="en-US" sz="7000" dirty="0">
                <a:solidFill>
                  <a:srgbClr val="010111"/>
                </a:solidFill>
                <a:latin typeface="Bevan"/>
              </a:rPr>
              <a:t> </a:t>
            </a:r>
            <a:r>
              <a:rPr lang="en-US" sz="7000" dirty="0" err="1">
                <a:solidFill>
                  <a:srgbClr val="010111"/>
                </a:solidFill>
                <a:latin typeface="Bevan"/>
              </a:rPr>
              <a:t>Budaya</a:t>
            </a:r>
            <a:endParaRPr lang="en-US" sz="7000" dirty="0">
              <a:solidFill>
                <a:srgbClr val="010111"/>
              </a:solidFill>
              <a:latin typeface="Bevan"/>
            </a:endParaRPr>
          </a:p>
        </p:txBody>
      </p:sp>
      <p:grpSp>
        <p:nvGrpSpPr>
          <p:cNvPr id="16" name="Group 16"/>
          <p:cNvGrpSpPr/>
          <p:nvPr/>
        </p:nvGrpSpPr>
        <p:grpSpPr>
          <a:xfrm>
            <a:off x="324003" y="4617995"/>
            <a:ext cx="10169202" cy="3230764"/>
            <a:chOff x="0" y="-38100"/>
            <a:chExt cx="2418793" cy="850900"/>
          </a:xfrm>
        </p:grpSpPr>
        <p:sp>
          <p:nvSpPr>
            <p:cNvPr id="17" name="Freeform 17"/>
            <p:cNvSpPr/>
            <p:nvPr/>
          </p:nvSpPr>
          <p:spPr>
            <a:xfrm>
              <a:off x="0" y="0"/>
              <a:ext cx="2418793" cy="524024"/>
            </a:xfrm>
            <a:custGeom>
              <a:avLst/>
              <a:gdLst/>
              <a:ahLst/>
              <a:cxnLst/>
              <a:rect l="l" t="t" r="r" b="b"/>
              <a:pathLst>
                <a:path w="2418793" h="568581">
                  <a:moveTo>
                    <a:pt x="84299" y="0"/>
                  </a:moveTo>
                  <a:lnTo>
                    <a:pt x="2334493" y="0"/>
                  </a:lnTo>
                  <a:cubicBezTo>
                    <a:pt x="2356851" y="0"/>
                    <a:pt x="2378293" y="8882"/>
                    <a:pt x="2394102" y="24691"/>
                  </a:cubicBezTo>
                  <a:cubicBezTo>
                    <a:pt x="2409911" y="40500"/>
                    <a:pt x="2418793" y="61942"/>
                    <a:pt x="2418793" y="84299"/>
                  </a:cubicBezTo>
                  <a:lnTo>
                    <a:pt x="2418793" y="484282"/>
                  </a:lnTo>
                  <a:cubicBezTo>
                    <a:pt x="2418793" y="506640"/>
                    <a:pt x="2409911" y="528082"/>
                    <a:pt x="2394102" y="543891"/>
                  </a:cubicBezTo>
                  <a:cubicBezTo>
                    <a:pt x="2378293" y="559700"/>
                    <a:pt x="2356851" y="568581"/>
                    <a:pt x="2334493" y="568581"/>
                  </a:cubicBezTo>
                  <a:lnTo>
                    <a:pt x="84299" y="568581"/>
                  </a:lnTo>
                  <a:cubicBezTo>
                    <a:pt x="61942" y="568581"/>
                    <a:pt x="40500" y="559700"/>
                    <a:pt x="24691" y="543891"/>
                  </a:cubicBezTo>
                  <a:cubicBezTo>
                    <a:pt x="8882" y="528082"/>
                    <a:pt x="0" y="506640"/>
                    <a:pt x="0" y="484282"/>
                  </a:cubicBezTo>
                  <a:lnTo>
                    <a:pt x="0" y="84299"/>
                  </a:lnTo>
                  <a:cubicBezTo>
                    <a:pt x="0" y="61942"/>
                    <a:pt x="8882" y="40500"/>
                    <a:pt x="24691" y="24691"/>
                  </a:cubicBezTo>
                  <a:cubicBezTo>
                    <a:pt x="40500" y="8882"/>
                    <a:pt x="61942" y="0"/>
                    <a:pt x="84299" y="0"/>
                  </a:cubicBezTo>
                  <a:close/>
                </a:path>
              </a:pathLst>
            </a:custGeom>
            <a:solidFill>
              <a:srgbClr val="FFB55C"/>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23279" y="7175513"/>
            <a:ext cx="1032995" cy="103299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dirty="0">
                  <a:solidFill>
                    <a:srgbClr val="FFFFFF"/>
                  </a:solidFill>
                  <a:latin typeface="Bevan"/>
                </a:rPr>
                <a:t>3</a:t>
              </a:r>
            </a:p>
          </p:txBody>
        </p:sp>
      </p:grpSp>
      <p:sp>
        <p:nvSpPr>
          <p:cNvPr id="22" name="Freeform 22"/>
          <p:cNvSpPr/>
          <p:nvPr/>
        </p:nvSpPr>
        <p:spPr>
          <a:xfrm>
            <a:off x="17259300" y="1459714"/>
            <a:ext cx="481391" cy="481391"/>
          </a:xfrm>
          <a:custGeom>
            <a:avLst/>
            <a:gdLst/>
            <a:ahLst/>
            <a:cxnLst/>
            <a:rect l="l" t="t" r="r" b="b"/>
            <a:pathLst>
              <a:path w="481391" h="481391">
                <a:moveTo>
                  <a:pt x="0" y="0"/>
                </a:moveTo>
                <a:lnTo>
                  <a:pt x="481391" y="0"/>
                </a:lnTo>
                <a:lnTo>
                  <a:pt x="481391" y="481390"/>
                </a:lnTo>
                <a:lnTo>
                  <a:pt x="0" y="481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3" name="Group 23"/>
          <p:cNvGrpSpPr/>
          <p:nvPr/>
        </p:nvGrpSpPr>
        <p:grpSpPr>
          <a:xfrm>
            <a:off x="8727049" y="1730624"/>
            <a:ext cx="833902" cy="83390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rot="7219369">
            <a:off x="11619922" y="8754955"/>
            <a:ext cx="999807" cy="601702"/>
          </a:xfrm>
          <a:custGeom>
            <a:avLst/>
            <a:gdLst/>
            <a:ahLst/>
            <a:cxnLst/>
            <a:rect l="l" t="t" r="r" b="b"/>
            <a:pathLst>
              <a:path w="999807" h="601702">
                <a:moveTo>
                  <a:pt x="0" y="0"/>
                </a:moveTo>
                <a:lnTo>
                  <a:pt x="999807" y="0"/>
                </a:lnTo>
                <a:lnTo>
                  <a:pt x="999807" y="601702"/>
                </a:lnTo>
                <a:lnTo>
                  <a:pt x="0" y="601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Freeform 27"/>
          <p:cNvSpPr/>
          <p:nvPr/>
        </p:nvSpPr>
        <p:spPr>
          <a:xfrm>
            <a:off x="7936573" y="8048691"/>
            <a:ext cx="3248757" cy="1007115"/>
          </a:xfrm>
          <a:custGeom>
            <a:avLst/>
            <a:gdLst/>
            <a:ahLst/>
            <a:cxnLst/>
            <a:rect l="l" t="t" r="r" b="b"/>
            <a:pathLst>
              <a:path w="3248757" h="1007115">
                <a:moveTo>
                  <a:pt x="0" y="0"/>
                </a:moveTo>
                <a:lnTo>
                  <a:pt x="3248757" y="0"/>
                </a:lnTo>
                <a:lnTo>
                  <a:pt x="3248757" y="1007115"/>
                </a:lnTo>
                <a:lnTo>
                  <a:pt x="0" y="10071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28"/>
          <p:cNvSpPr/>
          <p:nvPr/>
        </p:nvSpPr>
        <p:spPr>
          <a:xfrm>
            <a:off x="12660480" y="1941104"/>
            <a:ext cx="5239354" cy="6989689"/>
          </a:xfrm>
          <a:custGeom>
            <a:avLst/>
            <a:gdLst/>
            <a:ahLst/>
            <a:cxnLst/>
            <a:rect l="l" t="t" r="r" b="b"/>
            <a:pathLst>
              <a:path w="5239354" h="6989689">
                <a:moveTo>
                  <a:pt x="0" y="0"/>
                </a:moveTo>
                <a:lnTo>
                  <a:pt x="5239354" y="0"/>
                </a:lnTo>
                <a:lnTo>
                  <a:pt x="5239354" y="6989689"/>
                </a:lnTo>
                <a:lnTo>
                  <a:pt x="0" y="6989689"/>
                </a:lnTo>
                <a:lnTo>
                  <a:pt x="0" y="0"/>
                </a:lnTo>
                <a:close/>
              </a:path>
            </a:pathLst>
          </a:custGeom>
          <a:blipFill>
            <a:blip r:embed="rId14"/>
            <a:stretch>
              <a:fillRect/>
            </a:stretch>
          </a:blipFill>
        </p:spPr>
      </p:sp>
      <p:sp>
        <p:nvSpPr>
          <p:cNvPr id="29" name="TextBox 29"/>
          <p:cNvSpPr txBox="1"/>
          <p:nvPr/>
        </p:nvSpPr>
        <p:spPr>
          <a:xfrm>
            <a:off x="676998" y="4902342"/>
            <a:ext cx="8932307" cy="1427122"/>
          </a:xfrm>
          <a:prstGeom prst="rect">
            <a:avLst/>
          </a:prstGeom>
        </p:spPr>
        <p:txBody>
          <a:bodyPr wrap="square" lIns="0" tIns="0" rIns="0" bIns="0" rtlCol="0" anchor="t">
            <a:spAutoFit/>
          </a:bodyPr>
          <a:lstStyle/>
          <a:p>
            <a:pPr algn="just">
              <a:lnSpc>
                <a:spcPts val="3780"/>
              </a:lnSpc>
            </a:pPr>
            <a:r>
              <a:rPr lang="en-US" sz="2700" b="1" dirty="0" err="1">
                <a:solidFill>
                  <a:srgbClr val="010111"/>
                </a:solidFill>
                <a:latin typeface="Helvetica World"/>
              </a:rPr>
              <a:t>Sistem</a:t>
            </a:r>
            <a:r>
              <a:rPr lang="en-US" sz="2700" b="1" dirty="0">
                <a:solidFill>
                  <a:srgbClr val="010111"/>
                </a:solidFill>
                <a:latin typeface="Helvetica World"/>
              </a:rPr>
              <a:t> </a:t>
            </a:r>
            <a:r>
              <a:rPr lang="en-US" sz="2700" b="1" dirty="0" err="1">
                <a:solidFill>
                  <a:srgbClr val="010111"/>
                </a:solidFill>
                <a:latin typeface="Helvetica World"/>
              </a:rPr>
              <a:t>Pengetahuan</a:t>
            </a:r>
            <a:endParaRPr lang="en-US" sz="2700" b="1" dirty="0">
              <a:solidFill>
                <a:srgbClr val="010111"/>
              </a:solidFill>
              <a:latin typeface="Helvetica World"/>
            </a:endParaRPr>
          </a:p>
          <a:p>
            <a:pPr algn="just">
              <a:lnSpc>
                <a:spcPts val="3780"/>
              </a:lnSpc>
            </a:pPr>
            <a:r>
              <a:rPr lang="en-US" sz="2700" dirty="0" err="1">
                <a:solidFill>
                  <a:srgbClr val="010111"/>
                </a:solidFill>
                <a:latin typeface="Helvetica World"/>
              </a:rPr>
              <a:t>Dalam</a:t>
            </a:r>
            <a:r>
              <a:rPr lang="en-US" sz="2700" dirty="0">
                <a:solidFill>
                  <a:srgbClr val="010111"/>
                </a:solidFill>
                <a:latin typeface="Helvetica World"/>
              </a:rPr>
              <a:t> </a:t>
            </a:r>
            <a:r>
              <a:rPr lang="en-US" sz="2700" dirty="0" err="1">
                <a:solidFill>
                  <a:srgbClr val="010111"/>
                </a:solidFill>
                <a:latin typeface="Helvetica World"/>
              </a:rPr>
              <a:t>sistem</a:t>
            </a:r>
            <a:r>
              <a:rPr lang="en-US" sz="2700" dirty="0">
                <a:solidFill>
                  <a:srgbClr val="010111"/>
                </a:solidFill>
                <a:latin typeface="Helvetica World"/>
              </a:rPr>
              <a:t> </a:t>
            </a:r>
            <a:r>
              <a:rPr lang="en-US" sz="2700" dirty="0" err="1">
                <a:solidFill>
                  <a:srgbClr val="010111"/>
                </a:solidFill>
                <a:latin typeface="Helvetica World"/>
              </a:rPr>
              <a:t>pengetahuan</a:t>
            </a:r>
            <a:r>
              <a:rPr lang="en-US" sz="2700" dirty="0">
                <a:solidFill>
                  <a:srgbClr val="010111"/>
                </a:solidFill>
                <a:latin typeface="Helvetica World"/>
              </a:rPr>
              <a:t> </a:t>
            </a:r>
            <a:r>
              <a:rPr lang="en-US" sz="2700" dirty="0" err="1">
                <a:solidFill>
                  <a:srgbClr val="010111"/>
                </a:solidFill>
                <a:latin typeface="Helvetica World"/>
              </a:rPr>
              <a:t>ini</a:t>
            </a:r>
            <a:r>
              <a:rPr lang="en-US" sz="2700" dirty="0">
                <a:solidFill>
                  <a:srgbClr val="010111"/>
                </a:solidFill>
                <a:latin typeface="Helvetica World"/>
              </a:rPr>
              <a:t> </a:t>
            </a:r>
            <a:r>
              <a:rPr lang="en-US" sz="2700" dirty="0" err="1">
                <a:solidFill>
                  <a:srgbClr val="010111"/>
                </a:solidFill>
                <a:latin typeface="Helvetica World"/>
              </a:rPr>
              <a:t>meliputi</a:t>
            </a:r>
            <a:r>
              <a:rPr lang="en-US" sz="2700" dirty="0">
                <a:solidFill>
                  <a:srgbClr val="010111"/>
                </a:solidFill>
                <a:latin typeface="Helvetica World"/>
              </a:rPr>
              <a:t> science (</a:t>
            </a:r>
            <a:r>
              <a:rPr lang="en-US" sz="2700" dirty="0" err="1">
                <a:solidFill>
                  <a:srgbClr val="010111"/>
                </a:solidFill>
                <a:latin typeface="Helvetica World"/>
              </a:rPr>
              <a:t>ilmu-ilmu</a:t>
            </a:r>
            <a:r>
              <a:rPr lang="en-US" sz="2700" dirty="0">
                <a:solidFill>
                  <a:srgbClr val="010111"/>
                </a:solidFill>
                <a:latin typeface="Helvetica World"/>
              </a:rPr>
              <a:t> </a:t>
            </a:r>
            <a:r>
              <a:rPr lang="en-US" sz="2700" dirty="0" err="1">
                <a:solidFill>
                  <a:srgbClr val="010111"/>
                </a:solidFill>
                <a:latin typeface="Helvetica World"/>
              </a:rPr>
              <a:t>eksak</a:t>
            </a:r>
            <a:r>
              <a:rPr lang="en-US" sz="2700" dirty="0">
                <a:solidFill>
                  <a:srgbClr val="010111"/>
                </a:solidFill>
                <a:latin typeface="Helvetica World"/>
              </a:rPr>
              <a:t>) dan humanities (</a:t>
            </a:r>
            <a:r>
              <a:rPr lang="en-US" sz="2700" dirty="0" err="1">
                <a:solidFill>
                  <a:srgbClr val="010111"/>
                </a:solidFill>
                <a:latin typeface="Helvetica World"/>
              </a:rPr>
              <a:t>filsafat</a:t>
            </a:r>
            <a:r>
              <a:rPr lang="en-US" sz="2700" dirty="0">
                <a:solidFill>
                  <a:srgbClr val="010111"/>
                </a:solidFill>
                <a:latin typeface="Helvetica World"/>
              </a:rPr>
              <a:t>, sastra, </a:t>
            </a:r>
            <a:r>
              <a:rPr lang="en-US" sz="2700" dirty="0" err="1">
                <a:solidFill>
                  <a:srgbClr val="010111"/>
                </a:solidFill>
                <a:latin typeface="Helvetica World"/>
              </a:rPr>
              <a:t>sejarah</a:t>
            </a:r>
            <a:r>
              <a:rPr lang="en-US" sz="2700" dirty="0">
                <a:solidFill>
                  <a:srgbClr val="010111"/>
                </a:solidFill>
                <a:latin typeface="Helvetica World"/>
              </a:rPr>
              <a:t>, </a:t>
            </a:r>
            <a:r>
              <a:rPr lang="en-US" sz="2700" dirty="0" err="1">
                <a:solidFill>
                  <a:srgbClr val="010111"/>
                </a:solidFill>
                <a:latin typeface="Helvetica World"/>
              </a:rPr>
              <a:t>dll</a:t>
            </a:r>
            <a:r>
              <a:rPr lang="en-US" sz="2700" dirty="0">
                <a:solidFill>
                  <a:srgbClr val="010111"/>
                </a:solidFill>
                <a:latin typeface="Helvetica World"/>
              </a:rPr>
              <a:t>).</a:t>
            </a:r>
          </a:p>
        </p:txBody>
      </p:sp>
      <p:sp>
        <p:nvSpPr>
          <p:cNvPr id="30" name="Rectangle 29">
            <a:extLst>
              <a:ext uri="{FF2B5EF4-FFF2-40B4-BE49-F238E27FC236}">
                <a16:creationId xmlns:a16="http://schemas.microsoft.com/office/drawing/2014/main" id="{5C0AD68B-DEE6-46A1-9149-58E2CDFFDD89}"/>
              </a:ext>
            </a:extLst>
          </p:cNvPr>
          <p:cNvSpPr/>
          <p:nvPr/>
        </p:nvSpPr>
        <p:spPr>
          <a:xfrm>
            <a:off x="-630141" y="1268921"/>
            <a:ext cx="11815471" cy="954107"/>
          </a:xfrm>
          <a:prstGeom prst="rect">
            <a:avLst/>
          </a:prstGeom>
        </p:spPr>
        <p:txBody>
          <a:bodyPr wrap="square">
            <a:spAutoFit/>
          </a:bodyPr>
          <a:lstStyle/>
          <a:p>
            <a:r>
              <a:rPr lang="en-US" sz="2800" b="1" dirty="0" err="1"/>
              <a:t>Unsur-unsur</a:t>
            </a:r>
            <a:r>
              <a:rPr lang="en-US" sz="2800" b="1" dirty="0"/>
              <a:t> </a:t>
            </a:r>
            <a:r>
              <a:rPr lang="en-US" sz="2800" b="1" dirty="0" err="1"/>
              <a:t>budaya</a:t>
            </a:r>
            <a:r>
              <a:rPr lang="en-US" sz="2800" b="1" dirty="0"/>
              <a:t> yang </a:t>
            </a:r>
            <a:r>
              <a:rPr lang="en-US" sz="2800" b="1" dirty="0" err="1"/>
              <a:t>dapat</a:t>
            </a:r>
            <a:r>
              <a:rPr lang="en-US" sz="2800" b="1" dirty="0"/>
              <a:t> </a:t>
            </a:r>
            <a:r>
              <a:rPr lang="en-US" sz="2800" b="1" dirty="0" err="1"/>
              <a:t>ditemukan</a:t>
            </a:r>
            <a:r>
              <a:rPr lang="en-US" sz="2800" b="1" dirty="0"/>
              <a:t> di </a:t>
            </a:r>
            <a:r>
              <a:rPr lang="en-US" sz="2800" b="1" dirty="0" err="1"/>
              <a:t>seluruh</a:t>
            </a:r>
            <a:r>
              <a:rPr lang="en-US" sz="2800" b="1" dirty="0"/>
              <a:t> </a:t>
            </a:r>
            <a:r>
              <a:rPr lang="en-US" sz="2800" b="1" dirty="0" err="1"/>
              <a:t>bangsa</a:t>
            </a:r>
            <a:r>
              <a:rPr lang="en-US" sz="2800" b="1" dirty="0"/>
              <a:t> dunia </a:t>
            </a:r>
            <a:r>
              <a:rPr lang="en-US" sz="2800" b="1" dirty="0" err="1"/>
              <a:t>ada</a:t>
            </a:r>
            <a:r>
              <a:rPr lang="en-US" sz="2800" b="1" dirty="0"/>
              <a:t> </a:t>
            </a:r>
            <a:r>
              <a:rPr lang="en-US" sz="2800" b="1" dirty="0" err="1"/>
              <a:t>tujuh</a:t>
            </a:r>
            <a:r>
              <a:rPr lang="en-US" sz="2800" b="1" dirty="0"/>
              <a:t> </a:t>
            </a:r>
            <a:r>
              <a:rPr lang="en-US" sz="2800" b="1" dirty="0" err="1"/>
              <a:t>unsur</a:t>
            </a:r>
            <a:r>
              <a:rPr lang="en-US" sz="2800" b="1" dirty="0"/>
              <a:t> </a:t>
            </a:r>
            <a:r>
              <a:rPr lang="en-US" sz="2800" b="1" dirty="0" err="1"/>
              <a:t>yaitu</a:t>
            </a:r>
            <a:endParaRPr lang="en-US" sz="2800" b="1" dirty="0"/>
          </a:p>
        </p:txBody>
      </p:sp>
      <p:sp>
        <p:nvSpPr>
          <p:cNvPr id="31" name="Rectangle 30">
            <a:extLst>
              <a:ext uri="{FF2B5EF4-FFF2-40B4-BE49-F238E27FC236}">
                <a16:creationId xmlns:a16="http://schemas.microsoft.com/office/drawing/2014/main" id="{A38AF463-23B2-4716-86A4-C50B60CC864F}"/>
              </a:ext>
            </a:extLst>
          </p:cNvPr>
          <p:cNvSpPr/>
          <p:nvPr/>
        </p:nvSpPr>
        <p:spPr>
          <a:xfrm>
            <a:off x="367582" y="3082761"/>
            <a:ext cx="10100774" cy="1569660"/>
          </a:xfrm>
          <a:prstGeom prst="rect">
            <a:avLst/>
          </a:prstGeom>
        </p:spPr>
        <p:txBody>
          <a:bodyPr wrap="square">
            <a:spAutoFit/>
          </a:bodyPr>
          <a:lstStyle/>
          <a:p>
            <a:r>
              <a:rPr lang="en-US" sz="2400" dirty="0"/>
              <a:t>Bahasa </a:t>
            </a:r>
            <a:r>
              <a:rPr lang="en-US" sz="2400" dirty="0" err="1"/>
              <a:t>adalah</a:t>
            </a:r>
            <a:r>
              <a:rPr lang="en-US" sz="2400" dirty="0"/>
              <a:t> </a:t>
            </a:r>
            <a:r>
              <a:rPr lang="en-US" sz="2400" dirty="0" err="1"/>
              <a:t>alat</a:t>
            </a:r>
            <a:r>
              <a:rPr lang="en-US" sz="2400" dirty="0"/>
              <a:t> </a:t>
            </a:r>
            <a:r>
              <a:rPr lang="en-US" sz="2400" dirty="0" err="1"/>
              <a:t>komunikasi</a:t>
            </a:r>
            <a:r>
              <a:rPr lang="en-US" sz="2400" dirty="0"/>
              <a:t> </a:t>
            </a:r>
            <a:r>
              <a:rPr lang="en-US" sz="2400" dirty="0" err="1"/>
              <a:t>baik</a:t>
            </a:r>
            <a:r>
              <a:rPr lang="en-US" sz="2400" dirty="0"/>
              <a:t> </a:t>
            </a:r>
            <a:r>
              <a:rPr lang="en-US" sz="2400" dirty="0" err="1"/>
              <a:t>secara</a:t>
            </a:r>
            <a:r>
              <a:rPr lang="en-US" sz="2400" dirty="0"/>
              <a:t> </a:t>
            </a:r>
            <a:r>
              <a:rPr lang="en-US" sz="2400" dirty="0" err="1"/>
              <a:t>lisan</a:t>
            </a:r>
            <a:r>
              <a:rPr lang="en-US" sz="2400" dirty="0"/>
              <a:t> </a:t>
            </a:r>
            <a:r>
              <a:rPr lang="en-US" sz="2400" dirty="0" err="1"/>
              <a:t>maupun</a:t>
            </a:r>
            <a:r>
              <a:rPr lang="en-US" sz="2400" dirty="0"/>
              <a:t> </a:t>
            </a:r>
            <a:r>
              <a:rPr lang="en-US" sz="2400" dirty="0" err="1"/>
              <a:t>tulisan</a:t>
            </a:r>
            <a:r>
              <a:rPr lang="en-US" sz="2400" dirty="0"/>
              <a:t> yang </a:t>
            </a:r>
            <a:r>
              <a:rPr lang="en-US" sz="2400" dirty="0" err="1"/>
              <a:t>digunakan</a:t>
            </a:r>
            <a:r>
              <a:rPr lang="en-US" sz="2400" dirty="0"/>
              <a:t> </a:t>
            </a:r>
            <a:r>
              <a:rPr lang="en-US" sz="2400" dirty="0" err="1"/>
              <a:t>manusia</a:t>
            </a:r>
            <a:r>
              <a:rPr lang="en-US" sz="2400" dirty="0"/>
              <a:t> </a:t>
            </a:r>
            <a:r>
              <a:rPr lang="en-US" sz="2400" dirty="0" err="1"/>
              <a:t>untuk</a:t>
            </a:r>
            <a:r>
              <a:rPr lang="en-US" sz="2400" dirty="0"/>
              <a:t> </a:t>
            </a:r>
            <a:r>
              <a:rPr lang="en-US" sz="2400" dirty="0" err="1"/>
              <a:t>menyampaikan</a:t>
            </a:r>
            <a:r>
              <a:rPr lang="en-US" sz="2400" dirty="0"/>
              <a:t> </a:t>
            </a:r>
            <a:r>
              <a:rPr lang="en-US" sz="2400" dirty="0" err="1"/>
              <a:t>maksud</a:t>
            </a:r>
            <a:r>
              <a:rPr lang="en-US" sz="2400" dirty="0"/>
              <a:t>, ide, </a:t>
            </a:r>
            <a:r>
              <a:rPr lang="en-US" sz="2400" dirty="0" err="1"/>
              <a:t>pikiran</a:t>
            </a:r>
            <a:r>
              <a:rPr lang="en-US" sz="2400" dirty="0"/>
              <a:t>, </a:t>
            </a:r>
            <a:r>
              <a:rPr lang="en-US" sz="2400" dirty="0" err="1"/>
              <a:t>maupun</a:t>
            </a:r>
            <a:r>
              <a:rPr lang="en-US" sz="2400" dirty="0"/>
              <a:t> </a:t>
            </a:r>
            <a:r>
              <a:rPr lang="en-US" sz="2400" dirty="0" err="1"/>
              <a:t>perasaan</a:t>
            </a:r>
            <a:r>
              <a:rPr lang="en-US" sz="2400" dirty="0"/>
              <a:t> </a:t>
            </a:r>
            <a:r>
              <a:rPr lang="en-US" sz="2400" dirty="0" err="1"/>
              <a:t>kepada</a:t>
            </a:r>
            <a:r>
              <a:rPr lang="en-US" sz="2400" dirty="0"/>
              <a:t> orang lain. Bahasa </a:t>
            </a:r>
            <a:r>
              <a:rPr lang="en-US" sz="2400" dirty="0" err="1"/>
              <a:t>meruapakan</a:t>
            </a:r>
            <a:r>
              <a:rPr lang="en-US" sz="2400" dirty="0"/>
              <a:t> </a:t>
            </a:r>
            <a:r>
              <a:rPr lang="en-US" sz="2400" dirty="0" err="1"/>
              <a:t>bagian</a:t>
            </a:r>
            <a:r>
              <a:rPr lang="en-US" sz="2400" dirty="0"/>
              <a:t> </a:t>
            </a:r>
            <a:r>
              <a:rPr lang="en-US" sz="2400" dirty="0" err="1"/>
              <a:t>dari</a:t>
            </a:r>
            <a:r>
              <a:rPr lang="en-US" sz="2400" dirty="0"/>
              <a:t> </a:t>
            </a:r>
            <a:r>
              <a:rPr lang="en-US" sz="2400" dirty="0" err="1"/>
              <a:t>budaya</a:t>
            </a:r>
            <a:r>
              <a:rPr lang="en-US" sz="2400" dirty="0"/>
              <a:t> yang </a:t>
            </a:r>
            <a:r>
              <a:rPr lang="en-US" sz="2400" dirty="0" err="1"/>
              <a:t>diperoleh</a:t>
            </a:r>
            <a:r>
              <a:rPr lang="en-US" sz="2400" dirty="0"/>
              <a:t> </a:t>
            </a:r>
            <a:r>
              <a:rPr lang="en-US" sz="2400" dirty="0" err="1"/>
              <a:t>dari</a:t>
            </a:r>
            <a:r>
              <a:rPr lang="en-US" sz="2400" dirty="0"/>
              <a:t> </a:t>
            </a:r>
            <a:r>
              <a:rPr lang="en-US" sz="2400" dirty="0" err="1"/>
              <a:t>warisan</a:t>
            </a:r>
            <a:r>
              <a:rPr lang="en-US" sz="2400" dirty="0"/>
              <a:t> </a:t>
            </a:r>
            <a:r>
              <a:rPr lang="en-US" sz="2400" dirty="0" err="1"/>
              <a:t>masyarakat</a:t>
            </a:r>
            <a:r>
              <a:rPr lang="en-US" sz="2400" dirty="0"/>
              <a:t> </a:t>
            </a:r>
            <a:r>
              <a:rPr lang="en-US" sz="2400" dirty="0" err="1"/>
              <a:t>tempat</a:t>
            </a:r>
            <a:r>
              <a:rPr lang="en-US" sz="2400" dirty="0"/>
              <a:t> </a:t>
            </a:r>
            <a:r>
              <a:rPr lang="en-US" sz="2400" dirty="0" err="1"/>
              <a:t>kita</a:t>
            </a:r>
            <a:r>
              <a:rPr lang="en-US" sz="2400" dirty="0"/>
              <a:t> </a:t>
            </a:r>
            <a:r>
              <a:rPr lang="en-US" sz="2400" dirty="0" err="1"/>
              <a:t>tinggal</a:t>
            </a:r>
            <a:r>
              <a:rPr lang="en-US" sz="2400" dirty="0"/>
              <a:t>. Al </a:t>
            </a:r>
            <a:r>
              <a:rPr lang="en-US" sz="2400" dirty="0" err="1"/>
              <a:t>Baqoroh</a:t>
            </a:r>
            <a:r>
              <a:rPr lang="en-US" sz="2400" dirty="0"/>
              <a:t> </a:t>
            </a:r>
            <a:r>
              <a:rPr lang="en-US" sz="2400" dirty="0" err="1"/>
              <a:t>ayat</a:t>
            </a:r>
            <a:r>
              <a:rPr lang="en-US" sz="2400" dirty="0"/>
              <a:t> 31</a:t>
            </a:r>
          </a:p>
        </p:txBody>
      </p:sp>
      <p:grpSp>
        <p:nvGrpSpPr>
          <p:cNvPr id="32" name="Group 19">
            <a:extLst>
              <a:ext uri="{FF2B5EF4-FFF2-40B4-BE49-F238E27FC236}">
                <a16:creationId xmlns:a16="http://schemas.microsoft.com/office/drawing/2014/main" id="{47ED7941-2AD9-4BFA-8B3F-F2D587545D74}"/>
              </a:ext>
            </a:extLst>
          </p:cNvPr>
          <p:cNvGrpSpPr/>
          <p:nvPr/>
        </p:nvGrpSpPr>
        <p:grpSpPr>
          <a:xfrm>
            <a:off x="-801558" y="5116256"/>
            <a:ext cx="1032995" cy="1032995"/>
            <a:chOff x="0" y="0"/>
            <a:chExt cx="812800" cy="812800"/>
          </a:xfrm>
        </p:grpSpPr>
        <p:sp>
          <p:nvSpPr>
            <p:cNvPr id="33" name="Freeform 20">
              <a:extLst>
                <a:ext uri="{FF2B5EF4-FFF2-40B4-BE49-F238E27FC236}">
                  <a16:creationId xmlns:a16="http://schemas.microsoft.com/office/drawing/2014/main" id="{06A02182-D629-4160-8F16-5C0F6B7B11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34" name="TextBox 21">
              <a:extLst>
                <a:ext uri="{FF2B5EF4-FFF2-40B4-BE49-F238E27FC236}">
                  <a16:creationId xmlns:a16="http://schemas.microsoft.com/office/drawing/2014/main" id="{D2EA6CD9-5023-4CAB-B91F-B95DBC1C7290}"/>
                </a:ext>
              </a:extLst>
            </p:cNvPr>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FFFFFF"/>
                  </a:solidFill>
                  <a:latin typeface="Bevan"/>
                </a:rPr>
                <a:t>2</a:t>
              </a:r>
            </a:p>
          </p:txBody>
        </p:sp>
      </p:grpSp>
      <p:grpSp>
        <p:nvGrpSpPr>
          <p:cNvPr id="35" name="Group 16">
            <a:extLst>
              <a:ext uri="{FF2B5EF4-FFF2-40B4-BE49-F238E27FC236}">
                <a16:creationId xmlns:a16="http://schemas.microsoft.com/office/drawing/2014/main" id="{FE636D0F-D3D2-45FD-B2CA-EF459696AF2B}"/>
              </a:ext>
            </a:extLst>
          </p:cNvPr>
          <p:cNvGrpSpPr/>
          <p:nvPr/>
        </p:nvGrpSpPr>
        <p:grpSpPr>
          <a:xfrm>
            <a:off x="476402" y="6891997"/>
            <a:ext cx="10708927" cy="3230763"/>
            <a:chOff x="0" y="0"/>
            <a:chExt cx="2418793" cy="568581"/>
          </a:xfrm>
        </p:grpSpPr>
        <p:sp>
          <p:nvSpPr>
            <p:cNvPr id="36" name="Freeform 17">
              <a:extLst>
                <a:ext uri="{FF2B5EF4-FFF2-40B4-BE49-F238E27FC236}">
                  <a16:creationId xmlns:a16="http://schemas.microsoft.com/office/drawing/2014/main" id="{7661F808-FDE4-4856-AC81-FCA89F149E71}"/>
                </a:ext>
              </a:extLst>
            </p:cNvPr>
            <p:cNvSpPr/>
            <p:nvPr/>
          </p:nvSpPr>
          <p:spPr>
            <a:xfrm>
              <a:off x="0" y="0"/>
              <a:ext cx="2418793" cy="568581"/>
            </a:xfrm>
            <a:custGeom>
              <a:avLst/>
              <a:gdLst/>
              <a:ahLst/>
              <a:cxnLst/>
              <a:rect l="l" t="t" r="r" b="b"/>
              <a:pathLst>
                <a:path w="2418793" h="568581">
                  <a:moveTo>
                    <a:pt x="84299" y="0"/>
                  </a:moveTo>
                  <a:lnTo>
                    <a:pt x="2334493" y="0"/>
                  </a:lnTo>
                  <a:cubicBezTo>
                    <a:pt x="2356851" y="0"/>
                    <a:pt x="2378293" y="8882"/>
                    <a:pt x="2394102" y="24691"/>
                  </a:cubicBezTo>
                  <a:cubicBezTo>
                    <a:pt x="2409911" y="40500"/>
                    <a:pt x="2418793" y="61942"/>
                    <a:pt x="2418793" y="84299"/>
                  </a:cubicBezTo>
                  <a:lnTo>
                    <a:pt x="2418793" y="484282"/>
                  </a:lnTo>
                  <a:cubicBezTo>
                    <a:pt x="2418793" y="506640"/>
                    <a:pt x="2409911" y="528082"/>
                    <a:pt x="2394102" y="543891"/>
                  </a:cubicBezTo>
                  <a:cubicBezTo>
                    <a:pt x="2378293" y="559700"/>
                    <a:pt x="2356851" y="568581"/>
                    <a:pt x="2334493" y="568581"/>
                  </a:cubicBezTo>
                  <a:lnTo>
                    <a:pt x="84299" y="568581"/>
                  </a:lnTo>
                  <a:cubicBezTo>
                    <a:pt x="61942" y="568581"/>
                    <a:pt x="40500" y="559700"/>
                    <a:pt x="24691" y="543891"/>
                  </a:cubicBezTo>
                  <a:cubicBezTo>
                    <a:pt x="8882" y="528082"/>
                    <a:pt x="0" y="506640"/>
                    <a:pt x="0" y="484282"/>
                  </a:cubicBezTo>
                  <a:lnTo>
                    <a:pt x="0" y="84299"/>
                  </a:lnTo>
                  <a:cubicBezTo>
                    <a:pt x="0" y="61942"/>
                    <a:pt x="8882" y="40500"/>
                    <a:pt x="24691" y="24691"/>
                  </a:cubicBezTo>
                  <a:cubicBezTo>
                    <a:pt x="40500" y="8882"/>
                    <a:pt x="61942" y="0"/>
                    <a:pt x="84299" y="0"/>
                  </a:cubicBezTo>
                  <a:close/>
                </a:path>
              </a:pathLst>
            </a:custGeom>
            <a:solidFill>
              <a:srgbClr val="FFB55C"/>
            </a:solidFill>
          </p:spPr>
        </p:sp>
        <p:sp>
          <p:nvSpPr>
            <p:cNvPr id="37" name="TextBox 18">
              <a:extLst>
                <a:ext uri="{FF2B5EF4-FFF2-40B4-BE49-F238E27FC236}">
                  <a16:creationId xmlns:a16="http://schemas.microsoft.com/office/drawing/2014/main" id="{622FA96D-88FF-43F9-96CE-29C829825C9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8" name="TextBox 29">
            <a:extLst>
              <a:ext uri="{FF2B5EF4-FFF2-40B4-BE49-F238E27FC236}">
                <a16:creationId xmlns:a16="http://schemas.microsoft.com/office/drawing/2014/main" id="{41799FBB-1AAC-4001-B993-4818B9E5C74D}"/>
              </a:ext>
            </a:extLst>
          </p:cNvPr>
          <p:cNvSpPr txBox="1"/>
          <p:nvPr/>
        </p:nvSpPr>
        <p:spPr>
          <a:xfrm>
            <a:off x="829399" y="7239153"/>
            <a:ext cx="10355930" cy="2879378"/>
          </a:xfrm>
          <a:prstGeom prst="rect">
            <a:avLst/>
          </a:prstGeom>
        </p:spPr>
        <p:txBody>
          <a:bodyPr wrap="square" lIns="0" tIns="0" rIns="0" bIns="0" rtlCol="0" anchor="t">
            <a:spAutoFit/>
          </a:bodyPr>
          <a:lstStyle/>
          <a:p>
            <a:pPr algn="just">
              <a:lnSpc>
                <a:spcPts val="3780"/>
              </a:lnSpc>
            </a:pPr>
            <a:r>
              <a:rPr lang="en-US" sz="2700" b="1" dirty="0" err="1">
                <a:solidFill>
                  <a:srgbClr val="010111"/>
                </a:solidFill>
                <a:latin typeface="Helvetica World"/>
              </a:rPr>
              <a:t>Sistem</a:t>
            </a:r>
            <a:r>
              <a:rPr lang="en-US" sz="2700" b="1" dirty="0">
                <a:solidFill>
                  <a:srgbClr val="010111"/>
                </a:solidFill>
                <a:latin typeface="Helvetica World"/>
              </a:rPr>
              <a:t> </a:t>
            </a:r>
            <a:r>
              <a:rPr lang="en-US" sz="2700" b="1" dirty="0" err="1">
                <a:solidFill>
                  <a:srgbClr val="010111"/>
                </a:solidFill>
                <a:latin typeface="Helvetica World"/>
              </a:rPr>
              <a:t>Peralatan</a:t>
            </a:r>
            <a:r>
              <a:rPr lang="en-US" sz="2700" b="1" dirty="0">
                <a:solidFill>
                  <a:srgbClr val="010111"/>
                </a:solidFill>
                <a:latin typeface="Helvetica World"/>
              </a:rPr>
              <a:t> </a:t>
            </a:r>
            <a:r>
              <a:rPr lang="en-US" sz="2700" b="1" dirty="0" err="1">
                <a:solidFill>
                  <a:srgbClr val="010111"/>
                </a:solidFill>
                <a:latin typeface="Helvetica World"/>
              </a:rPr>
              <a:t>Hidup</a:t>
            </a:r>
            <a:r>
              <a:rPr lang="en-US" sz="2700" b="1" dirty="0">
                <a:solidFill>
                  <a:srgbClr val="010111"/>
                </a:solidFill>
                <a:latin typeface="Helvetica World"/>
              </a:rPr>
              <a:t> dan </a:t>
            </a:r>
            <a:r>
              <a:rPr lang="en-US" sz="2700" b="1" dirty="0" err="1">
                <a:solidFill>
                  <a:srgbClr val="010111"/>
                </a:solidFill>
                <a:latin typeface="Helvetica World"/>
              </a:rPr>
              <a:t>Teknologi</a:t>
            </a:r>
            <a:endParaRPr lang="en-US" sz="2700" b="1" dirty="0">
              <a:solidFill>
                <a:srgbClr val="010111"/>
              </a:solidFill>
              <a:latin typeface="Helvetica World"/>
            </a:endParaRPr>
          </a:p>
          <a:p>
            <a:pPr algn="just">
              <a:lnSpc>
                <a:spcPts val="3780"/>
              </a:lnSpc>
            </a:pPr>
            <a:r>
              <a:rPr lang="en-US" sz="2400" dirty="0" err="1">
                <a:solidFill>
                  <a:srgbClr val="010111"/>
                </a:solidFill>
                <a:latin typeface="Helvetica World"/>
              </a:rPr>
              <a:t>Peralatan</a:t>
            </a:r>
            <a:r>
              <a:rPr lang="en-US" sz="2400" dirty="0">
                <a:solidFill>
                  <a:srgbClr val="010111"/>
                </a:solidFill>
                <a:latin typeface="Helvetica World"/>
              </a:rPr>
              <a:t> dan </a:t>
            </a:r>
            <a:r>
              <a:rPr lang="en-US" sz="2400" dirty="0" err="1">
                <a:solidFill>
                  <a:srgbClr val="010111"/>
                </a:solidFill>
                <a:latin typeface="Helvetica World"/>
              </a:rPr>
              <a:t>teknologi</a:t>
            </a:r>
            <a:r>
              <a:rPr lang="en-US" sz="2400" dirty="0">
                <a:solidFill>
                  <a:srgbClr val="010111"/>
                </a:solidFill>
                <a:latin typeface="Helvetica World"/>
              </a:rPr>
              <a:t> </a:t>
            </a:r>
            <a:r>
              <a:rPr lang="en-US" sz="2400" dirty="0" err="1">
                <a:solidFill>
                  <a:srgbClr val="010111"/>
                </a:solidFill>
                <a:latin typeface="Helvetica World"/>
              </a:rPr>
              <a:t>merupakan</a:t>
            </a:r>
            <a:r>
              <a:rPr lang="en-US" sz="2400" dirty="0">
                <a:solidFill>
                  <a:srgbClr val="010111"/>
                </a:solidFill>
                <a:latin typeface="Helvetica World"/>
              </a:rPr>
              <a:t> </a:t>
            </a:r>
            <a:r>
              <a:rPr lang="en-US" sz="2400" dirty="0" err="1">
                <a:solidFill>
                  <a:srgbClr val="010111"/>
                </a:solidFill>
                <a:latin typeface="Helvetica World"/>
              </a:rPr>
              <a:t>perkakas</a:t>
            </a:r>
            <a:r>
              <a:rPr lang="en-US" sz="2400" dirty="0">
                <a:solidFill>
                  <a:srgbClr val="010111"/>
                </a:solidFill>
                <a:latin typeface="Helvetica World"/>
              </a:rPr>
              <a:t> yang </a:t>
            </a:r>
            <a:r>
              <a:rPr lang="en-US" sz="2400" dirty="0" err="1">
                <a:solidFill>
                  <a:srgbClr val="010111"/>
                </a:solidFill>
                <a:latin typeface="Helvetica World"/>
              </a:rPr>
              <a:t>membantu</a:t>
            </a:r>
            <a:r>
              <a:rPr lang="en-US" sz="2400" dirty="0">
                <a:solidFill>
                  <a:srgbClr val="010111"/>
                </a:solidFill>
                <a:latin typeface="Helvetica World"/>
              </a:rPr>
              <a:t> </a:t>
            </a:r>
            <a:r>
              <a:rPr lang="en-US" sz="2400" dirty="0" err="1">
                <a:solidFill>
                  <a:srgbClr val="010111"/>
                </a:solidFill>
                <a:latin typeface="Helvetica World"/>
              </a:rPr>
              <a:t>masyarakat</a:t>
            </a:r>
            <a:r>
              <a:rPr lang="en-US" sz="2400" dirty="0">
                <a:solidFill>
                  <a:srgbClr val="010111"/>
                </a:solidFill>
                <a:latin typeface="Helvetica World"/>
              </a:rPr>
              <a:t> </a:t>
            </a:r>
            <a:r>
              <a:rPr lang="en-US" sz="2400" dirty="0" err="1">
                <a:solidFill>
                  <a:srgbClr val="010111"/>
                </a:solidFill>
                <a:latin typeface="Helvetica World"/>
              </a:rPr>
              <a:t>dalam</a:t>
            </a:r>
            <a:r>
              <a:rPr lang="en-US" sz="2400" dirty="0">
                <a:solidFill>
                  <a:srgbClr val="010111"/>
                </a:solidFill>
                <a:latin typeface="Helvetica World"/>
              </a:rPr>
              <a:t> </a:t>
            </a:r>
            <a:r>
              <a:rPr lang="en-US" sz="2400" dirty="0" err="1">
                <a:solidFill>
                  <a:srgbClr val="010111"/>
                </a:solidFill>
                <a:latin typeface="Helvetica World"/>
              </a:rPr>
              <a:t>melaksanakan</a:t>
            </a:r>
            <a:r>
              <a:rPr lang="en-US" sz="2400" dirty="0">
                <a:solidFill>
                  <a:srgbClr val="010111"/>
                </a:solidFill>
                <a:latin typeface="Helvetica World"/>
              </a:rPr>
              <a:t> </a:t>
            </a:r>
            <a:r>
              <a:rPr lang="en-US" sz="2400" dirty="0" err="1">
                <a:solidFill>
                  <a:srgbClr val="010111"/>
                </a:solidFill>
                <a:latin typeface="Helvetica World"/>
              </a:rPr>
              <a:t>setiap</a:t>
            </a:r>
            <a:r>
              <a:rPr lang="en-US" sz="2400" dirty="0">
                <a:solidFill>
                  <a:srgbClr val="010111"/>
                </a:solidFill>
                <a:latin typeface="Helvetica World"/>
              </a:rPr>
              <a:t> </a:t>
            </a:r>
            <a:r>
              <a:rPr lang="en-US" sz="2400" dirty="0" err="1">
                <a:solidFill>
                  <a:srgbClr val="010111"/>
                </a:solidFill>
                <a:latin typeface="Helvetica World"/>
              </a:rPr>
              <a:t>kegiatan</a:t>
            </a:r>
            <a:r>
              <a:rPr lang="en-US" sz="2400" dirty="0">
                <a:solidFill>
                  <a:srgbClr val="010111"/>
                </a:solidFill>
                <a:latin typeface="Helvetica World"/>
              </a:rPr>
              <a:t> yang </a:t>
            </a:r>
            <a:r>
              <a:rPr lang="en-US" sz="2400" dirty="0" err="1">
                <a:solidFill>
                  <a:srgbClr val="010111"/>
                </a:solidFill>
                <a:latin typeface="Helvetica World"/>
              </a:rPr>
              <a:t>dilakukan</a:t>
            </a:r>
            <a:r>
              <a:rPr lang="en-US" sz="2400" dirty="0">
                <a:solidFill>
                  <a:srgbClr val="010111"/>
                </a:solidFill>
                <a:latin typeface="Helvetica World"/>
              </a:rPr>
              <a:t> </a:t>
            </a:r>
            <a:r>
              <a:rPr lang="en-US" sz="2400" dirty="0" err="1">
                <a:solidFill>
                  <a:srgbClr val="010111"/>
                </a:solidFill>
                <a:latin typeface="Helvetica World"/>
              </a:rPr>
              <a:t>dalam</a:t>
            </a:r>
            <a:r>
              <a:rPr lang="en-US" sz="2400" dirty="0">
                <a:solidFill>
                  <a:srgbClr val="010111"/>
                </a:solidFill>
                <a:latin typeface="Helvetica World"/>
              </a:rPr>
              <a:t> </a:t>
            </a:r>
            <a:r>
              <a:rPr lang="en-US" sz="2400" dirty="0" err="1">
                <a:solidFill>
                  <a:srgbClr val="010111"/>
                </a:solidFill>
                <a:latin typeface="Helvetica World"/>
              </a:rPr>
              <a:t>kehidupan</a:t>
            </a:r>
            <a:r>
              <a:rPr lang="en-US" sz="2400" dirty="0">
                <a:solidFill>
                  <a:srgbClr val="010111"/>
                </a:solidFill>
                <a:latin typeface="Helvetica World"/>
              </a:rPr>
              <a:t> </a:t>
            </a:r>
            <a:r>
              <a:rPr lang="en-US" sz="2400" dirty="0" err="1">
                <a:solidFill>
                  <a:srgbClr val="010111"/>
                </a:solidFill>
                <a:latin typeface="Helvetica World"/>
              </a:rPr>
              <a:t>sehari-hari</a:t>
            </a:r>
            <a:r>
              <a:rPr lang="en-US" sz="2400" dirty="0">
                <a:solidFill>
                  <a:srgbClr val="010111"/>
                </a:solidFill>
                <a:latin typeface="Helvetica World"/>
              </a:rPr>
              <a:t>. </a:t>
            </a:r>
            <a:r>
              <a:rPr lang="en-US" sz="2400" dirty="0" err="1">
                <a:solidFill>
                  <a:srgbClr val="010111"/>
                </a:solidFill>
                <a:latin typeface="Helvetica World"/>
              </a:rPr>
              <a:t>Sistem</a:t>
            </a:r>
            <a:r>
              <a:rPr lang="en-US" sz="2400" dirty="0">
                <a:solidFill>
                  <a:srgbClr val="010111"/>
                </a:solidFill>
                <a:latin typeface="Helvetica World"/>
              </a:rPr>
              <a:t> </a:t>
            </a:r>
            <a:r>
              <a:rPr lang="en-US" sz="2400" dirty="0" err="1">
                <a:solidFill>
                  <a:srgbClr val="010111"/>
                </a:solidFill>
                <a:latin typeface="Helvetica World"/>
              </a:rPr>
              <a:t>peralatan</a:t>
            </a:r>
            <a:r>
              <a:rPr lang="en-US" sz="2400" dirty="0">
                <a:solidFill>
                  <a:srgbClr val="010111"/>
                </a:solidFill>
                <a:latin typeface="Helvetica World"/>
              </a:rPr>
              <a:t> </a:t>
            </a:r>
            <a:r>
              <a:rPr lang="en-US" sz="2400" dirty="0" err="1">
                <a:solidFill>
                  <a:srgbClr val="010111"/>
                </a:solidFill>
                <a:latin typeface="Helvetica World"/>
              </a:rPr>
              <a:t>hidup</a:t>
            </a:r>
            <a:r>
              <a:rPr lang="en-US" sz="2400" dirty="0">
                <a:solidFill>
                  <a:srgbClr val="010111"/>
                </a:solidFill>
                <a:latin typeface="Helvetica World"/>
              </a:rPr>
              <a:t> dan </a:t>
            </a:r>
            <a:r>
              <a:rPr lang="en-US" sz="2400" dirty="0" err="1">
                <a:solidFill>
                  <a:srgbClr val="010111"/>
                </a:solidFill>
                <a:latin typeface="Helvetica World"/>
              </a:rPr>
              <a:t>teknologi</a:t>
            </a:r>
            <a:r>
              <a:rPr lang="en-US" sz="2400" dirty="0">
                <a:solidFill>
                  <a:srgbClr val="010111"/>
                </a:solidFill>
                <a:latin typeface="Helvetica World"/>
              </a:rPr>
              <a:t> </a:t>
            </a:r>
            <a:r>
              <a:rPr lang="en-US" sz="2400" dirty="0" err="1">
                <a:solidFill>
                  <a:srgbClr val="010111"/>
                </a:solidFill>
                <a:latin typeface="Helvetica World"/>
              </a:rPr>
              <a:t>merupakan</a:t>
            </a:r>
            <a:r>
              <a:rPr lang="en-US" sz="2400" dirty="0">
                <a:solidFill>
                  <a:srgbClr val="010111"/>
                </a:solidFill>
                <a:latin typeface="Helvetica World"/>
              </a:rPr>
              <a:t> salah </a:t>
            </a:r>
            <a:r>
              <a:rPr lang="en-US" sz="2400" dirty="0" err="1">
                <a:solidFill>
                  <a:srgbClr val="010111"/>
                </a:solidFill>
                <a:latin typeface="Helvetica World"/>
              </a:rPr>
              <a:t>satu</a:t>
            </a:r>
            <a:r>
              <a:rPr lang="en-US" sz="2400" dirty="0">
                <a:solidFill>
                  <a:srgbClr val="010111"/>
                </a:solidFill>
                <a:latin typeface="Helvetica World"/>
              </a:rPr>
              <a:t> </a:t>
            </a:r>
            <a:r>
              <a:rPr lang="en-US" sz="2400" dirty="0" err="1">
                <a:solidFill>
                  <a:srgbClr val="010111"/>
                </a:solidFill>
                <a:latin typeface="Helvetica World"/>
              </a:rPr>
              <a:t>unsur</a:t>
            </a:r>
            <a:r>
              <a:rPr lang="en-US" sz="2400" dirty="0">
                <a:solidFill>
                  <a:srgbClr val="010111"/>
                </a:solidFill>
                <a:latin typeface="Helvetica World"/>
              </a:rPr>
              <a:t> </a:t>
            </a:r>
            <a:r>
              <a:rPr lang="en-US" sz="2400" dirty="0" err="1">
                <a:solidFill>
                  <a:srgbClr val="010111"/>
                </a:solidFill>
                <a:latin typeface="Helvetica World"/>
              </a:rPr>
              <a:t>penting</a:t>
            </a:r>
            <a:r>
              <a:rPr lang="en-US" sz="2400" dirty="0">
                <a:solidFill>
                  <a:srgbClr val="010111"/>
                </a:solidFill>
                <a:latin typeface="Helvetica World"/>
              </a:rPr>
              <a:t> </a:t>
            </a:r>
            <a:r>
              <a:rPr lang="en-US" sz="2400" dirty="0" err="1">
                <a:solidFill>
                  <a:srgbClr val="010111"/>
                </a:solidFill>
                <a:latin typeface="Helvetica World"/>
              </a:rPr>
              <a:t>dalam</a:t>
            </a:r>
            <a:r>
              <a:rPr lang="en-US" sz="2400" dirty="0">
                <a:solidFill>
                  <a:srgbClr val="010111"/>
                </a:solidFill>
                <a:latin typeface="Helvetica World"/>
              </a:rPr>
              <a:t> </a:t>
            </a:r>
            <a:r>
              <a:rPr lang="en-US" sz="2400" dirty="0" err="1">
                <a:solidFill>
                  <a:srgbClr val="010111"/>
                </a:solidFill>
                <a:latin typeface="Helvetica World"/>
              </a:rPr>
              <a:t>suatu</a:t>
            </a:r>
            <a:r>
              <a:rPr lang="en-US" sz="2400" dirty="0">
                <a:solidFill>
                  <a:srgbClr val="010111"/>
                </a:solidFill>
                <a:latin typeface="Helvetica World"/>
              </a:rPr>
              <a:t> </a:t>
            </a:r>
            <a:r>
              <a:rPr lang="en-US" sz="2400" dirty="0" err="1">
                <a:solidFill>
                  <a:srgbClr val="010111"/>
                </a:solidFill>
                <a:latin typeface="Helvetica World"/>
              </a:rPr>
              <a:t>budaya</a:t>
            </a:r>
            <a:r>
              <a:rPr lang="en-US" sz="2400" dirty="0">
                <a:solidFill>
                  <a:srgbClr val="010111"/>
                </a:solidFill>
                <a:latin typeface="Helvetica World"/>
              </a:rPr>
              <a:t>. </a:t>
            </a:r>
            <a:r>
              <a:rPr lang="en-US" sz="2400" dirty="0" err="1">
                <a:solidFill>
                  <a:srgbClr val="010111"/>
                </a:solidFill>
                <a:latin typeface="Helvetica World"/>
              </a:rPr>
              <a:t>Contoh</a:t>
            </a:r>
            <a:r>
              <a:rPr lang="en-US" sz="2400" dirty="0">
                <a:solidFill>
                  <a:srgbClr val="010111"/>
                </a:solidFill>
                <a:latin typeface="Helvetica World"/>
              </a:rPr>
              <a:t> </a:t>
            </a:r>
            <a:r>
              <a:rPr lang="en-US" sz="2400" dirty="0" err="1">
                <a:solidFill>
                  <a:srgbClr val="010111"/>
                </a:solidFill>
                <a:latin typeface="Helvetica World"/>
              </a:rPr>
              <a:t>peralatan</a:t>
            </a:r>
            <a:r>
              <a:rPr lang="en-US" sz="2400" dirty="0">
                <a:solidFill>
                  <a:srgbClr val="010111"/>
                </a:solidFill>
                <a:latin typeface="Helvetica World"/>
              </a:rPr>
              <a:t> dan </a:t>
            </a:r>
            <a:r>
              <a:rPr lang="en-US" sz="2400" dirty="0" err="1">
                <a:solidFill>
                  <a:srgbClr val="010111"/>
                </a:solidFill>
                <a:latin typeface="Helvetica World"/>
              </a:rPr>
              <a:t>teknologi</a:t>
            </a:r>
            <a:r>
              <a:rPr lang="en-US" sz="2400" dirty="0">
                <a:solidFill>
                  <a:srgbClr val="010111"/>
                </a:solidFill>
                <a:latin typeface="Helvetica World"/>
              </a:rPr>
              <a:t> </a:t>
            </a:r>
            <a:r>
              <a:rPr lang="en-US" sz="2400" dirty="0" err="1">
                <a:solidFill>
                  <a:srgbClr val="010111"/>
                </a:solidFill>
                <a:latin typeface="Helvetica World"/>
              </a:rPr>
              <a:t>dapat</a:t>
            </a:r>
            <a:r>
              <a:rPr lang="en-US" sz="2400" dirty="0">
                <a:solidFill>
                  <a:srgbClr val="010111"/>
                </a:solidFill>
                <a:latin typeface="Helvetica World"/>
              </a:rPr>
              <a:t> </a:t>
            </a:r>
            <a:r>
              <a:rPr lang="en-US" sz="2400" dirty="0" err="1">
                <a:solidFill>
                  <a:srgbClr val="010111"/>
                </a:solidFill>
                <a:latin typeface="Helvetica World"/>
              </a:rPr>
              <a:t>berupa</a:t>
            </a:r>
            <a:r>
              <a:rPr lang="en-US" sz="2400" dirty="0">
                <a:solidFill>
                  <a:srgbClr val="010111"/>
                </a:solidFill>
                <a:latin typeface="Helvetica World"/>
              </a:rPr>
              <a:t> </a:t>
            </a:r>
            <a:r>
              <a:rPr lang="en-US" sz="2400" dirty="0" err="1">
                <a:solidFill>
                  <a:srgbClr val="010111"/>
                </a:solidFill>
                <a:latin typeface="Helvetica World"/>
              </a:rPr>
              <a:t>makanan</a:t>
            </a:r>
            <a:r>
              <a:rPr lang="en-US" sz="2400" dirty="0">
                <a:solidFill>
                  <a:srgbClr val="010111"/>
                </a:solidFill>
                <a:latin typeface="Helvetica World"/>
              </a:rPr>
              <a:t>, </a:t>
            </a:r>
            <a:r>
              <a:rPr lang="en-US" sz="2400" dirty="0" err="1">
                <a:solidFill>
                  <a:srgbClr val="010111"/>
                </a:solidFill>
                <a:latin typeface="Helvetica World"/>
              </a:rPr>
              <a:t>pakaian</a:t>
            </a:r>
            <a:r>
              <a:rPr lang="en-US" sz="2400" dirty="0">
                <a:solidFill>
                  <a:srgbClr val="010111"/>
                </a:solidFill>
                <a:latin typeface="Helvetica World"/>
              </a:rPr>
              <a:t>, </a:t>
            </a:r>
            <a:r>
              <a:rPr lang="en-US" sz="2400" dirty="0" err="1">
                <a:solidFill>
                  <a:srgbClr val="010111"/>
                </a:solidFill>
                <a:latin typeface="Helvetica World"/>
              </a:rPr>
              <a:t>alat</a:t>
            </a:r>
            <a:r>
              <a:rPr lang="en-US" sz="2400" dirty="0">
                <a:solidFill>
                  <a:srgbClr val="010111"/>
                </a:solidFill>
                <a:latin typeface="Helvetica World"/>
              </a:rPr>
              <a:t>- </a:t>
            </a:r>
            <a:r>
              <a:rPr lang="en-US" sz="2400" dirty="0" err="1">
                <a:solidFill>
                  <a:srgbClr val="010111"/>
                </a:solidFill>
                <a:latin typeface="Helvetica World"/>
              </a:rPr>
              <a:t>alat</a:t>
            </a:r>
            <a:r>
              <a:rPr lang="en-US" sz="2400" dirty="0">
                <a:solidFill>
                  <a:srgbClr val="010111"/>
                </a:solidFill>
                <a:latin typeface="Helvetica World"/>
              </a:rPr>
              <a:t> </a:t>
            </a:r>
            <a:r>
              <a:rPr lang="en-US" sz="2400" dirty="0" err="1">
                <a:solidFill>
                  <a:srgbClr val="010111"/>
                </a:solidFill>
                <a:latin typeface="Helvetica World"/>
              </a:rPr>
              <a:t>upacara</a:t>
            </a:r>
            <a:r>
              <a:rPr lang="en-US" sz="2400" dirty="0">
                <a:solidFill>
                  <a:srgbClr val="010111"/>
                </a:solidFill>
                <a:latin typeface="Helvetica World"/>
              </a:rPr>
              <a:t> </a:t>
            </a:r>
            <a:r>
              <a:rPr lang="en-US" sz="2400" dirty="0" err="1">
                <a:solidFill>
                  <a:srgbClr val="010111"/>
                </a:solidFill>
                <a:latin typeface="Helvetica World"/>
              </a:rPr>
              <a:t>dll</a:t>
            </a:r>
            <a:r>
              <a:rPr lang="en-US" sz="2400" dirty="0">
                <a:solidFill>
                  <a:srgbClr val="010111"/>
                </a:solidFill>
                <a:latin typeface="Helvetica World"/>
              </a:rPr>
              <a:t>.</a:t>
            </a:r>
          </a:p>
        </p:txBody>
      </p:sp>
      <p:pic>
        <p:nvPicPr>
          <p:cNvPr id="39" name="Audio 38">
            <a:hlinkClick r:id="" action="ppaction://media"/>
            <a:extLst>
              <a:ext uri="{FF2B5EF4-FFF2-40B4-BE49-F238E27FC236}">
                <a16:creationId xmlns:a16="http://schemas.microsoft.com/office/drawing/2014/main" id="{1F844342-EFB2-430E-A2AD-D8A7348878E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072019305"/>
      </p:ext>
    </p:extLst>
  </p:cSld>
  <p:clrMapOvr>
    <a:masterClrMapping/>
  </p:clrMapOvr>
  <mc:AlternateContent xmlns:mc="http://schemas.openxmlformats.org/markup-compatibility/2006">
    <mc:Choice xmlns:p14="http://schemas.microsoft.com/office/powerpoint/2010/main" Requires="p14">
      <p:transition spd="slow" p14:dur="2000" advTm="19265"/>
    </mc:Choice>
    <mc:Fallback>
      <p:transition spd="slow" advTm="19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9109767" y="-145061"/>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47152" y="-1390834"/>
            <a:ext cx="13326164" cy="10649134"/>
            <a:chOff x="0" y="0"/>
            <a:chExt cx="3509772" cy="2804710"/>
          </a:xfrm>
        </p:grpSpPr>
        <p:sp>
          <p:nvSpPr>
            <p:cNvPr id="5" name="Freeform 5"/>
            <p:cNvSpPr/>
            <p:nvPr/>
          </p:nvSpPr>
          <p:spPr>
            <a:xfrm>
              <a:off x="0" y="0"/>
              <a:ext cx="3509772" cy="2804710"/>
            </a:xfrm>
            <a:custGeom>
              <a:avLst/>
              <a:gdLst/>
              <a:ahLst/>
              <a:cxnLst/>
              <a:rect l="l" t="t" r="r" b="b"/>
              <a:pathLst>
                <a:path w="3509772" h="2804710">
                  <a:moveTo>
                    <a:pt x="58096" y="0"/>
                  </a:moveTo>
                  <a:lnTo>
                    <a:pt x="3451676" y="0"/>
                  </a:lnTo>
                  <a:cubicBezTo>
                    <a:pt x="3467084" y="0"/>
                    <a:pt x="3481861" y="6121"/>
                    <a:pt x="3492756" y="17016"/>
                  </a:cubicBezTo>
                  <a:cubicBezTo>
                    <a:pt x="3503651" y="27911"/>
                    <a:pt x="3509772" y="42688"/>
                    <a:pt x="3509772" y="58096"/>
                  </a:cubicBezTo>
                  <a:lnTo>
                    <a:pt x="3509772" y="2746615"/>
                  </a:lnTo>
                  <a:cubicBezTo>
                    <a:pt x="3509772" y="2778700"/>
                    <a:pt x="3483761" y="2804710"/>
                    <a:pt x="3451676" y="2804710"/>
                  </a:cubicBezTo>
                  <a:lnTo>
                    <a:pt x="58096" y="2804710"/>
                  </a:lnTo>
                  <a:cubicBezTo>
                    <a:pt x="42688" y="2804710"/>
                    <a:pt x="27911" y="2798589"/>
                    <a:pt x="17016" y="2787694"/>
                  </a:cubicBezTo>
                  <a:cubicBezTo>
                    <a:pt x="6121" y="2776799"/>
                    <a:pt x="0" y="2762022"/>
                    <a:pt x="0" y="2746615"/>
                  </a:cubicBezTo>
                  <a:lnTo>
                    <a:pt x="0" y="58096"/>
                  </a:lnTo>
                  <a:cubicBezTo>
                    <a:pt x="0" y="42688"/>
                    <a:pt x="6121" y="27911"/>
                    <a:pt x="17016" y="17016"/>
                  </a:cubicBezTo>
                  <a:cubicBezTo>
                    <a:pt x="27911" y="6121"/>
                    <a:pt x="42688" y="0"/>
                    <a:pt x="58096" y="0"/>
                  </a:cubicBezTo>
                  <a:close/>
                </a:path>
              </a:pathLst>
            </a:custGeom>
            <a:solidFill>
              <a:srgbClr val="FAB58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99153" y="2386163"/>
            <a:ext cx="10169203" cy="2262084"/>
            <a:chOff x="0" y="0"/>
            <a:chExt cx="2418793" cy="362329"/>
          </a:xfrm>
        </p:grpSpPr>
        <p:sp>
          <p:nvSpPr>
            <p:cNvPr id="8" name="Freeform 8"/>
            <p:cNvSpPr/>
            <p:nvPr/>
          </p:nvSpPr>
          <p:spPr>
            <a:xfrm>
              <a:off x="0" y="0"/>
              <a:ext cx="2418793" cy="362329"/>
            </a:xfrm>
            <a:custGeom>
              <a:avLst/>
              <a:gdLst/>
              <a:ahLst/>
              <a:cxnLst/>
              <a:rect l="l" t="t" r="r" b="b"/>
              <a:pathLst>
                <a:path w="2418793" h="362329">
                  <a:moveTo>
                    <a:pt x="84299" y="0"/>
                  </a:moveTo>
                  <a:lnTo>
                    <a:pt x="2334493" y="0"/>
                  </a:lnTo>
                  <a:cubicBezTo>
                    <a:pt x="2356851" y="0"/>
                    <a:pt x="2378293" y="8882"/>
                    <a:pt x="2394102" y="24691"/>
                  </a:cubicBezTo>
                  <a:cubicBezTo>
                    <a:pt x="2409911" y="40500"/>
                    <a:pt x="2418793" y="61942"/>
                    <a:pt x="2418793" y="84299"/>
                  </a:cubicBezTo>
                  <a:lnTo>
                    <a:pt x="2418793" y="278030"/>
                  </a:lnTo>
                  <a:cubicBezTo>
                    <a:pt x="2418793" y="300388"/>
                    <a:pt x="2409911" y="321829"/>
                    <a:pt x="2394102" y="337639"/>
                  </a:cubicBezTo>
                  <a:cubicBezTo>
                    <a:pt x="2378293" y="353448"/>
                    <a:pt x="2356851" y="362329"/>
                    <a:pt x="2334493" y="362329"/>
                  </a:cubicBezTo>
                  <a:lnTo>
                    <a:pt x="84299" y="362329"/>
                  </a:lnTo>
                  <a:cubicBezTo>
                    <a:pt x="61942" y="362329"/>
                    <a:pt x="40500" y="353448"/>
                    <a:pt x="24691" y="337639"/>
                  </a:cubicBezTo>
                  <a:cubicBezTo>
                    <a:pt x="8882" y="321829"/>
                    <a:pt x="0" y="300388"/>
                    <a:pt x="0" y="278030"/>
                  </a:cubicBezTo>
                  <a:lnTo>
                    <a:pt x="0" y="84299"/>
                  </a:lnTo>
                  <a:cubicBezTo>
                    <a:pt x="0" y="61942"/>
                    <a:pt x="8882" y="40500"/>
                    <a:pt x="24691" y="24691"/>
                  </a:cubicBezTo>
                  <a:cubicBezTo>
                    <a:pt x="40500" y="8882"/>
                    <a:pt x="61942" y="0"/>
                    <a:pt x="84299" y="0"/>
                  </a:cubicBezTo>
                  <a:close/>
                </a:path>
              </a:pathLst>
            </a:custGeom>
            <a:solidFill>
              <a:srgbClr val="FFB55C"/>
            </a:solidFill>
          </p:spPr>
          <p:txBody>
            <a:bodyPr/>
            <a:lstStyle/>
            <a:p>
              <a:endParaRPr lang="en-US" dirty="0"/>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59436" y="2578892"/>
            <a:ext cx="1032995" cy="103299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dirty="0">
                  <a:solidFill>
                    <a:srgbClr val="FFFFFF"/>
                  </a:solidFill>
                  <a:latin typeface="Bevan"/>
                </a:rPr>
                <a:t>4</a:t>
              </a:r>
            </a:p>
          </p:txBody>
        </p:sp>
      </p:grpSp>
      <p:sp>
        <p:nvSpPr>
          <p:cNvPr id="13" name="TextBox 13"/>
          <p:cNvSpPr txBox="1"/>
          <p:nvPr/>
        </p:nvSpPr>
        <p:spPr>
          <a:xfrm>
            <a:off x="557403" y="2543901"/>
            <a:ext cx="8667356" cy="1427122"/>
          </a:xfrm>
          <a:prstGeom prst="rect">
            <a:avLst/>
          </a:prstGeom>
        </p:spPr>
        <p:txBody>
          <a:bodyPr lIns="0" tIns="0" rIns="0" bIns="0" rtlCol="0" anchor="t">
            <a:spAutoFit/>
          </a:bodyPr>
          <a:lstStyle/>
          <a:p>
            <a:pPr algn="just">
              <a:lnSpc>
                <a:spcPts val="3780"/>
              </a:lnSpc>
            </a:pPr>
            <a:r>
              <a:rPr lang="en-US" sz="2700" b="1" dirty="0" err="1">
                <a:solidFill>
                  <a:srgbClr val="010111"/>
                </a:solidFill>
                <a:latin typeface="Helvetica World"/>
              </a:rPr>
              <a:t>Sistem</a:t>
            </a:r>
            <a:r>
              <a:rPr lang="en-US" sz="2700" b="1" dirty="0">
                <a:solidFill>
                  <a:srgbClr val="010111"/>
                </a:solidFill>
                <a:latin typeface="Helvetica World"/>
              </a:rPr>
              <a:t> </a:t>
            </a:r>
            <a:r>
              <a:rPr lang="en-US" sz="2700" b="1" dirty="0" err="1">
                <a:solidFill>
                  <a:srgbClr val="010111"/>
                </a:solidFill>
                <a:latin typeface="Helvetica World"/>
              </a:rPr>
              <a:t>Kemasyarakatan</a:t>
            </a:r>
            <a:endParaRPr lang="en-US" sz="2700" dirty="0">
              <a:solidFill>
                <a:srgbClr val="010111"/>
              </a:solidFill>
              <a:latin typeface="Helvetica World"/>
            </a:endParaRPr>
          </a:p>
          <a:p>
            <a:pPr algn="just">
              <a:lnSpc>
                <a:spcPts val="3780"/>
              </a:lnSpc>
            </a:pPr>
            <a:endParaRPr lang="en-US" sz="2700" dirty="0">
              <a:solidFill>
                <a:srgbClr val="010111"/>
              </a:solidFill>
              <a:latin typeface="Helvetica World"/>
            </a:endParaRPr>
          </a:p>
          <a:p>
            <a:pPr algn="just">
              <a:lnSpc>
                <a:spcPts val="3780"/>
              </a:lnSpc>
            </a:pPr>
            <a:endParaRPr lang="en-US" sz="2700" dirty="0">
              <a:solidFill>
                <a:srgbClr val="010111"/>
              </a:solidFill>
              <a:latin typeface="Helvetica World"/>
            </a:endParaRPr>
          </a:p>
        </p:txBody>
      </p:sp>
      <p:sp>
        <p:nvSpPr>
          <p:cNvPr id="15" name="TextBox 15"/>
          <p:cNvSpPr txBox="1"/>
          <p:nvPr/>
        </p:nvSpPr>
        <p:spPr>
          <a:xfrm>
            <a:off x="979038" y="-812375"/>
            <a:ext cx="8651264" cy="2143125"/>
          </a:xfrm>
          <a:prstGeom prst="rect">
            <a:avLst/>
          </a:prstGeom>
        </p:spPr>
        <p:txBody>
          <a:bodyPr lIns="0" tIns="0" rIns="0" bIns="0" rtlCol="0" anchor="t">
            <a:spAutoFit/>
          </a:bodyPr>
          <a:lstStyle/>
          <a:p>
            <a:pPr algn="ctr">
              <a:lnSpc>
                <a:spcPts val="8400"/>
              </a:lnSpc>
            </a:pPr>
            <a:r>
              <a:rPr lang="en-US" sz="7000" dirty="0" err="1">
                <a:solidFill>
                  <a:srgbClr val="010111"/>
                </a:solidFill>
                <a:latin typeface="Bevan"/>
              </a:rPr>
              <a:t>Unsur-Unsur</a:t>
            </a:r>
            <a:r>
              <a:rPr lang="en-US" sz="7000" dirty="0">
                <a:solidFill>
                  <a:srgbClr val="010111"/>
                </a:solidFill>
                <a:latin typeface="Bevan"/>
              </a:rPr>
              <a:t> </a:t>
            </a:r>
            <a:r>
              <a:rPr lang="en-US" sz="7000" dirty="0" err="1">
                <a:solidFill>
                  <a:srgbClr val="010111"/>
                </a:solidFill>
                <a:latin typeface="Bevan"/>
              </a:rPr>
              <a:t>Budaya</a:t>
            </a:r>
            <a:endParaRPr lang="en-US" sz="7000" dirty="0">
              <a:solidFill>
                <a:srgbClr val="010111"/>
              </a:solidFill>
              <a:latin typeface="Bevan"/>
            </a:endParaRPr>
          </a:p>
        </p:txBody>
      </p:sp>
      <p:grpSp>
        <p:nvGrpSpPr>
          <p:cNvPr id="16" name="Group 16"/>
          <p:cNvGrpSpPr/>
          <p:nvPr/>
        </p:nvGrpSpPr>
        <p:grpSpPr>
          <a:xfrm>
            <a:off x="324003" y="4617995"/>
            <a:ext cx="10169202" cy="3230764"/>
            <a:chOff x="0" y="-38100"/>
            <a:chExt cx="2418793" cy="850900"/>
          </a:xfrm>
        </p:grpSpPr>
        <p:sp>
          <p:nvSpPr>
            <p:cNvPr id="17" name="Freeform 17"/>
            <p:cNvSpPr/>
            <p:nvPr/>
          </p:nvSpPr>
          <p:spPr>
            <a:xfrm>
              <a:off x="0" y="0"/>
              <a:ext cx="2418793" cy="524024"/>
            </a:xfrm>
            <a:custGeom>
              <a:avLst/>
              <a:gdLst/>
              <a:ahLst/>
              <a:cxnLst/>
              <a:rect l="l" t="t" r="r" b="b"/>
              <a:pathLst>
                <a:path w="2418793" h="568581">
                  <a:moveTo>
                    <a:pt x="84299" y="0"/>
                  </a:moveTo>
                  <a:lnTo>
                    <a:pt x="2334493" y="0"/>
                  </a:lnTo>
                  <a:cubicBezTo>
                    <a:pt x="2356851" y="0"/>
                    <a:pt x="2378293" y="8882"/>
                    <a:pt x="2394102" y="24691"/>
                  </a:cubicBezTo>
                  <a:cubicBezTo>
                    <a:pt x="2409911" y="40500"/>
                    <a:pt x="2418793" y="61942"/>
                    <a:pt x="2418793" y="84299"/>
                  </a:cubicBezTo>
                  <a:lnTo>
                    <a:pt x="2418793" y="484282"/>
                  </a:lnTo>
                  <a:cubicBezTo>
                    <a:pt x="2418793" y="506640"/>
                    <a:pt x="2409911" y="528082"/>
                    <a:pt x="2394102" y="543891"/>
                  </a:cubicBezTo>
                  <a:cubicBezTo>
                    <a:pt x="2378293" y="559700"/>
                    <a:pt x="2356851" y="568581"/>
                    <a:pt x="2334493" y="568581"/>
                  </a:cubicBezTo>
                  <a:lnTo>
                    <a:pt x="84299" y="568581"/>
                  </a:lnTo>
                  <a:cubicBezTo>
                    <a:pt x="61942" y="568581"/>
                    <a:pt x="40500" y="559700"/>
                    <a:pt x="24691" y="543891"/>
                  </a:cubicBezTo>
                  <a:cubicBezTo>
                    <a:pt x="8882" y="528082"/>
                    <a:pt x="0" y="506640"/>
                    <a:pt x="0" y="484282"/>
                  </a:cubicBezTo>
                  <a:lnTo>
                    <a:pt x="0" y="84299"/>
                  </a:lnTo>
                  <a:cubicBezTo>
                    <a:pt x="0" y="61942"/>
                    <a:pt x="8882" y="40500"/>
                    <a:pt x="24691" y="24691"/>
                  </a:cubicBezTo>
                  <a:cubicBezTo>
                    <a:pt x="40500" y="8882"/>
                    <a:pt x="61942" y="0"/>
                    <a:pt x="84299" y="0"/>
                  </a:cubicBezTo>
                  <a:close/>
                </a:path>
              </a:pathLst>
            </a:custGeom>
            <a:solidFill>
              <a:srgbClr val="FFB55C"/>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723279" y="7175513"/>
            <a:ext cx="1032995" cy="103299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dirty="0">
                  <a:solidFill>
                    <a:srgbClr val="FFFFFF"/>
                  </a:solidFill>
                  <a:latin typeface="Bevan"/>
                </a:rPr>
                <a:t>6</a:t>
              </a:r>
            </a:p>
          </p:txBody>
        </p:sp>
      </p:grpSp>
      <p:sp>
        <p:nvSpPr>
          <p:cNvPr id="22" name="Freeform 22"/>
          <p:cNvSpPr/>
          <p:nvPr/>
        </p:nvSpPr>
        <p:spPr>
          <a:xfrm>
            <a:off x="17259300" y="1459714"/>
            <a:ext cx="481391" cy="481391"/>
          </a:xfrm>
          <a:custGeom>
            <a:avLst/>
            <a:gdLst/>
            <a:ahLst/>
            <a:cxnLst/>
            <a:rect l="l" t="t" r="r" b="b"/>
            <a:pathLst>
              <a:path w="481391" h="481391">
                <a:moveTo>
                  <a:pt x="0" y="0"/>
                </a:moveTo>
                <a:lnTo>
                  <a:pt x="481391" y="0"/>
                </a:lnTo>
                <a:lnTo>
                  <a:pt x="481391" y="481390"/>
                </a:lnTo>
                <a:lnTo>
                  <a:pt x="0" y="481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8727049" y="1730624"/>
            <a:ext cx="833902" cy="83390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rot="7219369">
            <a:off x="11619922" y="8754955"/>
            <a:ext cx="999807" cy="601702"/>
          </a:xfrm>
          <a:custGeom>
            <a:avLst/>
            <a:gdLst/>
            <a:ahLst/>
            <a:cxnLst/>
            <a:rect l="l" t="t" r="r" b="b"/>
            <a:pathLst>
              <a:path w="999807" h="601702">
                <a:moveTo>
                  <a:pt x="0" y="0"/>
                </a:moveTo>
                <a:lnTo>
                  <a:pt x="999807" y="0"/>
                </a:lnTo>
                <a:lnTo>
                  <a:pt x="999807" y="601702"/>
                </a:lnTo>
                <a:lnTo>
                  <a:pt x="0" y="601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7936573" y="8048691"/>
            <a:ext cx="3248757" cy="1007115"/>
          </a:xfrm>
          <a:custGeom>
            <a:avLst/>
            <a:gdLst/>
            <a:ahLst/>
            <a:cxnLst/>
            <a:rect l="l" t="t" r="r" b="b"/>
            <a:pathLst>
              <a:path w="3248757" h="1007115">
                <a:moveTo>
                  <a:pt x="0" y="0"/>
                </a:moveTo>
                <a:lnTo>
                  <a:pt x="3248757" y="0"/>
                </a:lnTo>
                <a:lnTo>
                  <a:pt x="3248757" y="1007115"/>
                </a:lnTo>
                <a:lnTo>
                  <a:pt x="0" y="1007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12660480" y="1941104"/>
            <a:ext cx="5239354" cy="6989689"/>
          </a:xfrm>
          <a:custGeom>
            <a:avLst/>
            <a:gdLst/>
            <a:ahLst/>
            <a:cxnLst/>
            <a:rect l="l" t="t" r="r" b="b"/>
            <a:pathLst>
              <a:path w="5239354" h="6989689">
                <a:moveTo>
                  <a:pt x="0" y="0"/>
                </a:moveTo>
                <a:lnTo>
                  <a:pt x="5239354" y="0"/>
                </a:lnTo>
                <a:lnTo>
                  <a:pt x="5239354" y="6989689"/>
                </a:lnTo>
                <a:lnTo>
                  <a:pt x="0" y="6989689"/>
                </a:lnTo>
                <a:lnTo>
                  <a:pt x="0" y="0"/>
                </a:lnTo>
                <a:close/>
              </a:path>
            </a:pathLst>
          </a:custGeom>
          <a:blipFill>
            <a:blip r:embed="rId12"/>
            <a:stretch>
              <a:fillRect/>
            </a:stretch>
          </a:blipFill>
        </p:spPr>
      </p:sp>
      <p:sp>
        <p:nvSpPr>
          <p:cNvPr id="29" name="TextBox 29"/>
          <p:cNvSpPr txBox="1"/>
          <p:nvPr/>
        </p:nvSpPr>
        <p:spPr>
          <a:xfrm>
            <a:off x="676998" y="4902342"/>
            <a:ext cx="9523667" cy="2401748"/>
          </a:xfrm>
          <a:prstGeom prst="rect">
            <a:avLst/>
          </a:prstGeom>
        </p:spPr>
        <p:txBody>
          <a:bodyPr wrap="square" lIns="0" tIns="0" rIns="0" bIns="0" rtlCol="0" anchor="t">
            <a:spAutoFit/>
          </a:bodyPr>
          <a:lstStyle/>
          <a:p>
            <a:pPr algn="just">
              <a:lnSpc>
                <a:spcPts val="3780"/>
              </a:lnSpc>
            </a:pPr>
            <a:r>
              <a:rPr lang="en-US" sz="2700" b="1" dirty="0" err="1">
                <a:solidFill>
                  <a:srgbClr val="010111"/>
                </a:solidFill>
                <a:latin typeface="Helvetica World"/>
              </a:rPr>
              <a:t>Sistem</a:t>
            </a:r>
            <a:r>
              <a:rPr lang="en-US" sz="2700" b="1" dirty="0">
                <a:solidFill>
                  <a:srgbClr val="010111"/>
                </a:solidFill>
                <a:latin typeface="Helvetica World"/>
              </a:rPr>
              <a:t> Mata </a:t>
            </a:r>
            <a:r>
              <a:rPr lang="en-US" sz="2700" b="1" dirty="0" err="1">
                <a:solidFill>
                  <a:srgbClr val="010111"/>
                </a:solidFill>
                <a:latin typeface="Helvetica World"/>
              </a:rPr>
              <a:t>Pencaharian</a:t>
            </a:r>
            <a:endParaRPr lang="en-US" sz="2700" b="1" dirty="0">
              <a:solidFill>
                <a:srgbClr val="010111"/>
              </a:solidFill>
              <a:latin typeface="Helvetica World"/>
            </a:endParaRPr>
          </a:p>
          <a:p>
            <a:pPr algn="just">
              <a:lnSpc>
                <a:spcPts val="3780"/>
              </a:lnSpc>
            </a:pPr>
            <a:r>
              <a:rPr lang="en-US" sz="2700" dirty="0" err="1">
                <a:solidFill>
                  <a:srgbClr val="010111"/>
                </a:solidFill>
                <a:latin typeface="Helvetica World"/>
              </a:rPr>
              <a:t>Sistem</a:t>
            </a:r>
            <a:r>
              <a:rPr lang="en-US" sz="2700" dirty="0">
                <a:solidFill>
                  <a:srgbClr val="010111"/>
                </a:solidFill>
                <a:latin typeface="Helvetica World"/>
              </a:rPr>
              <a:t> </a:t>
            </a:r>
            <a:r>
              <a:rPr lang="en-US" sz="2700" dirty="0" err="1">
                <a:solidFill>
                  <a:srgbClr val="010111"/>
                </a:solidFill>
                <a:latin typeface="Helvetica World"/>
              </a:rPr>
              <a:t>mata</a:t>
            </a:r>
            <a:r>
              <a:rPr lang="en-US" sz="2700" dirty="0">
                <a:solidFill>
                  <a:srgbClr val="010111"/>
                </a:solidFill>
                <a:latin typeface="Helvetica World"/>
              </a:rPr>
              <a:t> </a:t>
            </a:r>
            <a:r>
              <a:rPr lang="en-US" sz="2700" dirty="0" err="1">
                <a:solidFill>
                  <a:srgbClr val="010111"/>
                </a:solidFill>
                <a:latin typeface="Helvetica World"/>
              </a:rPr>
              <a:t>pencaharian</a:t>
            </a:r>
            <a:r>
              <a:rPr lang="en-US" sz="2700" dirty="0">
                <a:solidFill>
                  <a:srgbClr val="010111"/>
                </a:solidFill>
                <a:latin typeface="Helvetica World"/>
              </a:rPr>
              <a:t> </a:t>
            </a:r>
            <a:r>
              <a:rPr lang="en-US" sz="2700" dirty="0" err="1">
                <a:solidFill>
                  <a:srgbClr val="010111"/>
                </a:solidFill>
                <a:latin typeface="Helvetica World"/>
              </a:rPr>
              <a:t>adalah</a:t>
            </a:r>
            <a:r>
              <a:rPr lang="en-US" sz="2700" dirty="0">
                <a:solidFill>
                  <a:srgbClr val="010111"/>
                </a:solidFill>
                <a:latin typeface="Helvetica World"/>
              </a:rPr>
              <a:t> </a:t>
            </a:r>
            <a:r>
              <a:rPr lang="en-US" sz="2700" dirty="0" err="1">
                <a:solidFill>
                  <a:srgbClr val="010111"/>
                </a:solidFill>
                <a:latin typeface="Helvetica World"/>
              </a:rPr>
              <a:t>kegiatan</a:t>
            </a:r>
            <a:r>
              <a:rPr lang="en-US" sz="2700" dirty="0">
                <a:solidFill>
                  <a:srgbClr val="010111"/>
                </a:solidFill>
                <a:latin typeface="Helvetica World"/>
              </a:rPr>
              <a:t> yang </a:t>
            </a:r>
            <a:r>
              <a:rPr lang="en-US" sz="2700" dirty="0" err="1">
                <a:solidFill>
                  <a:srgbClr val="010111"/>
                </a:solidFill>
                <a:latin typeface="Helvetica World"/>
              </a:rPr>
              <a:t>dilakukan</a:t>
            </a:r>
            <a:r>
              <a:rPr lang="en-US" sz="2700" dirty="0">
                <a:solidFill>
                  <a:srgbClr val="010111"/>
                </a:solidFill>
                <a:latin typeface="Helvetica World"/>
              </a:rPr>
              <a:t> oleh </a:t>
            </a:r>
            <a:r>
              <a:rPr lang="en-US" sz="2700" dirty="0" err="1">
                <a:solidFill>
                  <a:srgbClr val="010111"/>
                </a:solidFill>
                <a:latin typeface="Helvetica World"/>
              </a:rPr>
              <a:t>sekelompok</a:t>
            </a:r>
            <a:r>
              <a:rPr lang="en-US" sz="2700" dirty="0">
                <a:solidFill>
                  <a:srgbClr val="010111"/>
                </a:solidFill>
                <a:latin typeface="Helvetica World"/>
              </a:rPr>
              <a:t> </a:t>
            </a:r>
            <a:r>
              <a:rPr lang="en-US" sz="2700" dirty="0" err="1">
                <a:solidFill>
                  <a:srgbClr val="010111"/>
                </a:solidFill>
                <a:latin typeface="Helvetica World"/>
              </a:rPr>
              <a:t>masyarakat</a:t>
            </a:r>
            <a:r>
              <a:rPr lang="en-US" sz="2700" dirty="0">
                <a:solidFill>
                  <a:srgbClr val="010111"/>
                </a:solidFill>
                <a:latin typeface="Helvetica World"/>
              </a:rPr>
              <a:t> </a:t>
            </a:r>
            <a:r>
              <a:rPr lang="en-US" sz="2700" dirty="0" err="1">
                <a:solidFill>
                  <a:srgbClr val="010111"/>
                </a:solidFill>
                <a:latin typeface="Helvetica World"/>
              </a:rPr>
              <a:t>guna</a:t>
            </a:r>
            <a:r>
              <a:rPr lang="en-US" sz="2700" dirty="0">
                <a:solidFill>
                  <a:srgbClr val="010111"/>
                </a:solidFill>
                <a:latin typeface="Helvetica World"/>
              </a:rPr>
              <a:t> </a:t>
            </a:r>
            <a:r>
              <a:rPr lang="en-US" sz="2700" dirty="0" err="1">
                <a:solidFill>
                  <a:srgbClr val="010111"/>
                </a:solidFill>
                <a:latin typeface="Helvetica World"/>
              </a:rPr>
              <a:t>untuk</a:t>
            </a:r>
            <a:r>
              <a:rPr lang="en-US" sz="2700" dirty="0">
                <a:solidFill>
                  <a:srgbClr val="010111"/>
                </a:solidFill>
                <a:latin typeface="Helvetica World"/>
              </a:rPr>
              <a:t> </a:t>
            </a:r>
            <a:r>
              <a:rPr lang="en-US" sz="2700" dirty="0" err="1">
                <a:solidFill>
                  <a:srgbClr val="010111"/>
                </a:solidFill>
                <a:latin typeface="Helvetica World"/>
              </a:rPr>
              <a:t>pemenuhan</a:t>
            </a:r>
            <a:r>
              <a:rPr lang="en-US" sz="2700" dirty="0">
                <a:solidFill>
                  <a:srgbClr val="010111"/>
                </a:solidFill>
                <a:latin typeface="Helvetica World"/>
              </a:rPr>
              <a:t> </a:t>
            </a:r>
            <a:r>
              <a:rPr lang="en-US" sz="2700" dirty="0" err="1">
                <a:solidFill>
                  <a:srgbClr val="010111"/>
                </a:solidFill>
                <a:latin typeface="Helvetica World"/>
              </a:rPr>
              <a:t>kehidupan</a:t>
            </a:r>
            <a:r>
              <a:rPr lang="en-US" sz="2700" dirty="0">
                <a:solidFill>
                  <a:srgbClr val="010111"/>
                </a:solidFill>
                <a:latin typeface="Helvetica World"/>
              </a:rPr>
              <a:t>, dan </a:t>
            </a:r>
            <a:r>
              <a:rPr lang="en-US" sz="2700" dirty="0" err="1">
                <a:solidFill>
                  <a:srgbClr val="010111"/>
                </a:solidFill>
                <a:latin typeface="Helvetica World"/>
              </a:rPr>
              <a:t>menjadi</a:t>
            </a:r>
            <a:r>
              <a:rPr lang="en-US" sz="2700" dirty="0">
                <a:solidFill>
                  <a:srgbClr val="010111"/>
                </a:solidFill>
                <a:latin typeface="Helvetica World"/>
              </a:rPr>
              <a:t> </a:t>
            </a:r>
            <a:r>
              <a:rPr lang="en-US" sz="2700" dirty="0" err="1">
                <a:solidFill>
                  <a:srgbClr val="010111"/>
                </a:solidFill>
                <a:latin typeface="Helvetica World"/>
              </a:rPr>
              <a:t>sumber</a:t>
            </a:r>
            <a:r>
              <a:rPr lang="en-US" sz="2700" dirty="0">
                <a:solidFill>
                  <a:srgbClr val="010111"/>
                </a:solidFill>
                <a:latin typeface="Helvetica World"/>
              </a:rPr>
              <a:t> </a:t>
            </a:r>
            <a:r>
              <a:rPr lang="en-US" sz="2700" dirty="0" err="1">
                <a:solidFill>
                  <a:srgbClr val="010111"/>
                </a:solidFill>
                <a:latin typeface="Helvetica World"/>
              </a:rPr>
              <a:t>penghidupan</a:t>
            </a:r>
            <a:r>
              <a:rPr lang="en-US" sz="2700" dirty="0">
                <a:solidFill>
                  <a:srgbClr val="010111"/>
                </a:solidFill>
                <a:latin typeface="Helvetica World"/>
              </a:rPr>
              <a:t>. </a:t>
            </a:r>
            <a:r>
              <a:rPr lang="en-US" sz="2700" dirty="0" err="1">
                <a:solidFill>
                  <a:srgbClr val="010111"/>
                </a:solidFill>
                <a:latin typeface="Helvetica World"/>
              </a:rPr>
              <a:t>Sistem</a:t>
            </a:r>
            <a:r>
              <a:rPr lang="en-US" sz="2700" dirty="0">
                <a:solidFill>
                  <a:srgbClr val="010111"/>
                </a:solidFill>
                <a:latin typeface="Helvetica World"/>
              </a:rPr>
              <a:t> </a:t>
            </a:r>
            <a:r>
              <a:rPr lang="en-US" sz="2700" dirty="0" err="1">
                <a:solidFill>
                  <a:srgbClr val="010111"/>
                </a:solidFill>
                <a:latin typeface="Helvetica World"/>
              </a:rPr>
              <a:t>mata</a:t>
            </a:r>
            <a:r>
              <a:rPr lang="en-US" sz="2700" dirty="0">
                <a:solidFill>
                  <a:srgbClr val="010111"/>
                </a:solidFill>
                <a:latin typeface="Helvetica World"/>
              </a:rPr>
              <a:t> </a:t>
            </a:r>
            <a:r>
              <a:rPr lang="en-US" sz="2700" dirty="0" err="1">
                <a:solidFill>
                  <a:srgbClr val="010111"/>
                </a:solidFill>
                <a:latin typeface="Helvetica World"/>
              </a:rPr>
              <a:t>pencaharian</a:t>
            </a:r>
            <a:r>
              <a:rPr lang="en-US" sz="2700" dirty="0">
                <a:solidFill>
                  <a:srgbClr val="010111"/>
                </a:solidFill>
                <a:latin typeface="Helvetica World"/>
              </a:rPr>
              <a:t> </a:t>
            </a:r>
            <a:r>
              <a:rPr lang="en-US" sz="2700" dirty="0" err="1">
                <a:solidFill>
                  <a:srgbClr val="010111"/>
                </a:solidFill>
                <a:latin typeface="Helvetica World"/>
              </a:rPr>
              <a:t>meliputi</a:t>
            </a:r>
            <a:r>
              <a:rPr lang="en-US" sz="2700" dirty="0">
                <a:solidFill>
                  <a:srgbClr val="010111"/>
                </a:solidFill>
                <a:latin typeface="Helvetica World"/>
              </a:rPr>
              <a:t>: </a:t>
            </a:r>
            <a:r>
              <a:rPr lang="en-US" sz="2700" dirty="0" err="1">
                <a:solidFill>
                  <a:srgbClr val="010111"/>
                </a:solidFill>
                <a:latin typeface="Helvetica World"/>
              </a:rPr>
              <a:t>berlayar</a:t>
            </a:r>
            <a:r>
              <a:rPr lang="en-US" sz="2700" dirty="0">
                <a:solidFill>
                  <a:srgbClr val="010111"/>
                </a:solidFill>
                <a:latin typeface="Helvetica World"/>
              </a:rPr>
              <a:t>, </a:t>
            </a:r>
            <a:r>
              <a:rPr lang="en-US" sz="2700" dirty="0" err="1">
                <a:solidFill>
                  <a:srgbClr val="010111"/>
                </a:solidFill>
                <a:latin typeface="Helvetica World"/>
              </a:rPr>
              <a:t>bertani</a:t>
            </a:r>
            <a:r>
              <a:rPr lang="en-US" sz="2700" dirty="0">
                <a:solidFill>
                  <a:srgbClr val="010111"/>
                </a:solidFill>
                <a:latin typeface="Helvetica World"/>
              </a:rPr>
              <a:t>, </a:t>
            </a:r>
            <a:r>
              <a:rPr lang="en-US" sz="2700" dirty="0" err="1">
                <a:solidFill>
                  <a:srgbClr val="010111"/>
                </a:solidFill>
                <a:latin typeface="Helvetica World"/>
              </a:rPr>
              <a:t>berdagang</a:t>
            </a:r>
            <a:r>
              <a:rPr lang="en-US" sz="2700" dirty="0">
                <a:solidFill>
                  <a:srgbClr val="010111"/>
                </a:solidFill>
                <a:latin typeface="Helvetica World"/>
              </a:rPr>
              <a:t> dan </a:t>
            </a:r>
            <a:r>
              <a:rPr lang="en-US" sz="2700" dirty="0" err="1">
                <a:solidFill>
                  <a:srgbClr val="010111"/>
                </a:solidFill>
                <a:latin typeface="Helvetica World"/>
              </a:rPr>
              <a:t>sebagainya</a:t>
            </a:r>
            <a:endParaRPr lang="en-US" sz="2700" dirty="0">
              <a:solidFill>
                <a:srgbClr val="010111"/>
              </a:solidFill>
              <a:latin typeface="Helvetica World"/>
            </a:endParaRPr>
          </a:p>
        </p:txBody>
      </p:sp>
      <p:sp>
        <p:nvSpPr>
          <p:cNvPr id="30" name="Rectangle 29">
            <a:extLst>
              <a:ext uri="{FF2B5EF4-FFF2-40B4-BE49-F238E27FC236}">
                <a16:creationId xmlns:a16="http://schemas.microsoft.com/office/drawing/2014/main" id="{5C0AD68B-DEE6-46A1-9149-58E2CDFFDD89}"/>
              </a:ext>
            </a:extLst>
          </p:cNvPr>
          <p:cNvSpPr/>
          <p:nvPr/>
        </p:nvSpPr>
        <p:spPr>
          <a:xfrm>
            <a:off x="-630141" y="1268921"/>
            <a:ext cx="11815471" cy="954107"/>
          </a:xfrm>
          <a:prstGeom prst="rect">
            <a:avLst/>
          </a:prstGeom>
        </p:spPr>
        <p:txBody>
          <a:bodyPr wrap="square">
            <a:spAutoFit/>
          </a:bodyPr>
          <a:lstStyle/>
          <a:p>
            <a:r>
              <a:rPr lang="en-US" sz="2800" b="1" dirty="0" err="1"/>
              <a:t>Unsur-unsur</a:t>
            </a:r>
            <a:r>
              <a:rPr lang="en-US" sz="2800" b="1" dirty="0"/>
              <a:t> </a:t>
            </a:r>
            <a:r>
              <a:rPr lang="en-US" sz="2800" b="1" dirty="0" err="1"/>
              <a:t>budaya</a:t>
            </a:r>
            <a:r>
              <a:rPr lang="en-US" sz="2800" b="1" dirty="0"/>
              <a:t> yang </a:t>
            </a:r>
            <a:r>
              <a:rPr lang="en-US" sz="2800" b="1" dirty="0" err="1"/>
              <a:t>dapat</a:t>
            </a:r>
            <a:r>
              <a:rPr lang="en-US" sz="2800" b="1" dirty="0"/>
              <a:t> </a:t>
            </a:r>
            <a:r>
              <a:rPr lang="en-US" sz="2800" b="1" dirty="0" err="1"/>
              <a:t>ditemukan</a:t>
            </a:r>
            <a:r>
              <a:rPr lang="en-US" sz="2800" b="1" dirty="0"/>
              <a:t> di </a:t>
            </a:r>
            <a:r>
              <a:rPr lang="en-US" sz="2800" b="1" dirty="0" err="1"/>
              <a:t>seluruh</a:t>
            </a:r>
            <a:r>
              <a:rPr lang="en-US" sz="2800" b="1" dirty="0"/>
              <a:t> </a:t>
            </a:r>
            <a:r>
              <a:rPr lang="en-US" sz="2800" b="1" dirty="0" err="1"/>
              <a:t>bangsa</a:t>
            </a:r>
            <a:r>
              <a:rPr lang="en-US" sz="2800" b="1" dirty="0"/>
              <a:t> dunia </a:t>
            </a:r>
            <a:r>
              <a:rPr lang="en-US" sz="2800" b="1" dirty="0" err="1"/>
              <a:t>ada</a:t>
            </a:r>
            <a:r>
              <a:rPr lang="en-US" sz="2800" b="1" dirty="0"/>
              <a:t> </a:t>
            </a:r>
            <a:r>
              <a:rPr lang="en-US" sz="2800" b="1" dirty="0" err="1"/>
              <a:t>tujuh</a:t>
            </a:r>
            <a:r>
              <a:rPr lang="en-US" sz="2800" b="1" dirty="0"/>
              <a:t> </a:t>
            </a:r>
            <a:r>
              <a:rPr lang="en-US" sz="2800" b="1" dirty="0" err="1"/>
              <a:t>unsur</a:t>
            </a:r>
            <a:r>
              <a:rPr lang="en-US" sz="2800" b="1" dirty="0"/>
              <a:t> </a:t>
            </a:r>
            <a:r>
              <a:rPr lang="en-US" sz="2800" b="1" dirty="0" err="1"/>
              <a:t>yaitu</a:t>
            </a:r>
            <a:endParaRPr lang="en-US" sz="2800" b="1" dirty="0"/>
          </a:p>
        </p:txBody>
      </p:sp>
      <p:sp>
        <p:nvSpPr>
          <p:cNvPr id="31" name="Rectangle 30">
            <a:extLst>
              <a:ext uri="{FF2B5EF4-FFF2-40B4-BE49-F238E27FC236}">
                <a16:creationId xmlns:a16="http://schemas.microsoft.com/office/drawing/2014/main" id="{A38AF463-23B2-4716-86A4-C50B60CC864F}"/>
              </a:ext>
            </a:extLst>
          </p:cNvPr>
          <p:cNvSpPr/>
          <p:nvPr/>
        </p:nvSpPr>
        <p:spPr>
          <a:xfrm>
            <a:off x="367582" y="3082761"/>
            <a:ext cx="10100774" cy="1569660"/>
          </a:xfrm>
          <a:prstGeom prst="rect">
            <a:avLst/>
          </a:prstGeom>
        </p:spPr>
        <p:txBody>
          <a:bodyPr wrap="square">
            <a:spAutoFit/>
          </a:bodyPr>
          <a:lstStyle/>
          <a:p>
            <a:r>
              <a:rPr lang="en-US" sz="2400" dirty="0" err="1"/>
              <a:t>Sistem</a:t>
            </a:r>
            <a:r>
              <a:rPr lang="en-US" sz="2400" dirty="0"/>
              <a:t> </a:t>
            </a:r>
            <a:r>
              <a:rPr lang="en-US" sz="2400" dirty="0" err="1"/>
              <a:t>kemasyarakatan</a:t>
            </a:r>
            <a:r>
              <a:rPr lang="en-US" sz="2400" dirty="0"/>
              <a:t> </a:t>
            </a:r>
            <a:r>
              <a:rPr lang="en-US" sz="2400" dirty="0" err="1"/>
              <a:t>adalah</a:t>
            </a:r>
            <a:r>
              <a:rPr lang="en-US" sz="2400" dirty="0"/>
              <a:t> </a:t>
            </a:r>
            <a:r>
              <a:rPr lang="en-US" sz="2400" dirty="0" err="1"/>
              <a:t>pengelompokan</a:t>
            </a:r>
            <a:r>
              <a:rPr lang="en-US" sz="2400" dirty="0"/>
              <a:t> </a:t>
            </a:r>
            <a:r>
              <a:rPr lang="en-US" sz="2400" dirty="0" err="1"/>
              <a:t>dalam</a:t>
            </a:r>
            <a:r>
              <a:rPr lang="en-US" sz="2400" dirty="0"/>
              <a:t> </a:t>
            </a:r>
            <a:r>
              <a:rPr lang="en-US" sz="2400" dirty="0" err="1"/>
              <a:t>suatu</a:t>
            </a:r>
            <a:r>
              <a:rPr lang="en-US" sz="2400" dirty="0"/>
              <a:t> </a:t>
            </a:r>
            <a:r>
              <a:rPr lang="en-US" sz="2400" dirty="0" err="1"/>
              <a:t>masyarakat</a:t>
            </a:r>
            <a:r>
              <a:rPr lang="en-US" sz="2400" dirty="0"/>
              <a:t> dan </a:t>
            </a:r>
            <a:r>
              <a:rPr lang="en-US" sz="2400" dirty="0" err="1"/>
              <a:t>hubungan</a:t>
            </a:r>
            <a:r>
              <a:rPr lang="en-US" sz="2400" dirty="0"/>
              <a:t> </a:t>
            </a:r>
            <a:r>
              <a:rPr lang="en-US" sz="2400" dirty="0" err="1"/>
              <a:t>antar</a:t>
            </a:r>
            <a:r>
              <a:rPr lang="en-US" sz="2400" dirty="0"/>
              <a:t> </a:t>
            </a:r>
            <a:r>
              <a:rPr lang="en-US" sz="2400" dirty="0" err="1"/>
              <a:t>individu</a:t>
            </a:r>
            <a:r>
              <a:rPr lang="en-US" sz="2400" dirty="0"/>
              <a:t> </a:t>
            </a:r>
            <a:r>
              <a:rPr lang="en-US" sz="2400" dirty="0" err="1"/>
              <a:t>baik</a:t>
            </a:r>
            <a:r>
              <a:rPr lang="en-US" sz="2400" dirty="0"/>
              <a:t> </a:t>
            </a:r>
            <a:r>
              <a:rPr lang="en-US" sz="2400" dirty="0" err="1"/>
              <a:t>dalam</a:t>
            </a:r>
            <a:r>
              <a:rPr lang="en-US" sz="2400" dirty="0"/>
              <a:t> </a:t>
            </a:r>
            <a:r>
              <a:rPr lang="en-US" sz="2400" dirty="0" err="1"/>
              <a:t>kelompok</a:t>
            </a:r>
            <a:r>
              <a:rPr lang="en-US" sz="2400" dirty="0"/>
              <a:t> yang </a:t>
            </a:r>
            <a:r>
              <a:rPr lang="en-US" sz="2400" dirty="0" err="1"/>
              <a:t>sama</a:t>
            </a:r>
            <a:r>
              <a:rPr lang="en-US" sz="2400" dirty="0"/>
              <a:t> </a:t>
            </a:r>
            <a:r>
              <a:rPr lang="en-US" sz="2400" dirty="0" err="1"/>
              <a:t>maupun</a:t>
            </a:r>
            <a:r>
              <a:rPr lang="en-US" sz="2400" dirty="0"/>
              <a:t> </a:t>
            </a:r>
            <a:r>
              <a:rPr lang="en-US" sz="2400" dirty="0" err="1"/>
              <a:t>kelompok</a:t>
            </a:r>
            <a:r>
              <a:rPr lang="en-US" sz="2400" dirty="0"/>
              <a:t> yang </a:t>
            </a:r>
            <a:r>
              <a:rPr lang="en-US" sz="2400" dirty="0" err="1"/>
              <a:t>tidak</a:t>
            </a:r>
            <a:r>
              <a:rPr lang="en-US" sz="2400" dirty="0"/>
              <a:t> </a:t>
            </a:r>
            <a:r>
              <a:rPr lang="en-US" sz="2400" dirty="0" err="1"/>
              <a:t>sama</a:t>
            </a:r>
            <a:r>
              <a:rPr lang="en-US" sz="2400" dirty="0"/>
              <a:t>. </a:t>
            </a:r>
            <a:r>
              <a:rPr lang="en-US" sz="2400" dirty="0" err="1"/>
              <a:t>Sistem</a:t>
            </a:r>
            <a:r>
              <a:rPr lang="en-US" sz="2400" dirty="0"/>
              <a:t> </a:t>
            </a:r>
            <a:r>
              <a:rPr lang="en-US" sz="2400" dirty="0" err="1"/>
              <a:t>kemasyarakatan</a:t>
            </a:r>
            <a:r>
              <a:rPr lang="en-US" sz="2400" dirty="0"/>
              <a:t> </a:t>
            </a:r>
            <a:r>
              <a:rPr lang="en-US" sz="2400" dirty="0" err="1"/>
              <a:t>dapat</a:t>
            </a:r>
            <a:r>
              <a:rPr lang="en-US" sz="2400" dirty="0"/>
              <a:t> </a:t>
            </a:r>
            <a:r>
              <a:rPr lang="en-US" sz="2400" dirty="0" err="1"/>
              <a:t>berupa</a:t>
            </a:r>
            <a:r>
              <a:rPr lang="en-US" sz="2400" dirty="0"/>
              <a:t> </a:t>
            </a:r>
            <a:r>
              <a:rPr lang="en-US" sz="2400" dirty="0" err="1"/>
              <a:t>upacara-upacara</a:t>
            </a:r>
            <a:r>
              <a:rPr lang="en-US" sz="2400" dirty="0"/>
              <a:t> </a:t>
            </a:r>
            <a:r>
              <a:rPr lang="en-US" sz="2400" dirty="0" err="1"/>
              <a:t>seperti</a:t>
            </a:r>
            <a:r>
              <a:rPr lang="en-US" sz="2400" dirty="0"/>
              <a:t> </a:t>
            </a:r>
            <a:r>
              <a:rPr lang="en-US" sz="2400" dirty="0" err="1"/>
              <a:t>upacara</a:t>
            </a:r>
            <a:r>
              <a:rPr lang="en-US" sz="2400" dirty="0"/>
              <a:t> </a:t>
            </a:r>
            <a:r>
              <a:rPr lang="en-US" sz="2400" dirty="0" err="1"/>
              <a:t>pernikahan</a:t>
            </a:r>
            <a:r>
              <a:rPr lang="en-US" sz="2400" dirty="0"/>
              <a:t>. </a:t>
            </a:r>
            <a:r>
              <a:rPr lang="en-US" sz="2400" dirty="0" err="1"/>
              <a:t>kelahiran</a:t>
            </a:r>
            <a:r>
              <a:rPr lang="en-US" sz="2400" dirty="0"/>
              <a:t>, dan </a:t>
            </a:r>
            <a:r>
              <a:rPr lang="en-US" sz="2400" dirty="0" err="1"/>
              <a:t>kematian</a:t>
            </a:r>
            <a:r>
              <a:rPr lang="en-US" sz="2400" dirty="0"/>
              <a:t> (</a:t>
            </a:r>
            <a:r>
              <a:rPr lang="en-US" sz="2400" dirty="0" err="1"/>
              <a:t>Jayati</a:t>
            </a:r>
            <a:r>
              <a:rPr lang="en-US" sz="2400" dirty="0"/>
              <a:t> </a:t>
            </a:r>
            <a:r>
              <a:rPr lang="en-US" sz="2400" dirty="0" err="1"/>
              <a:t>dkk</a:t>
            </a:r>
            <a:r>
              <a:rPr lang="en-US" sz="2400" dirty="0"/>
              <a:t>, 2018:81-82).</a:t>
            </a:r>
          </a:p>
        </p:txBody>
      </p:sp>
      <p:grpSp>
        <p:nvGrpSpPr>
          <p:cNvPr id="32" name="Group 19">
            <a:extLst>
              <a:ext uri="{FF2B5EF4-FFF2-40B4-BE49-F238E27FC236}">
                <a16:creationId xmlns:a16="http://schemas.microsoft.com/office/drawing/2014/main" id="{47ED7941-2AD9-4BFA-8B3F-F2D587545D74}"/>
              </a:ext>
            </a:extLst>
          </p:cNvPr>
          <p:cNvGrpSpPr/>
          <p:nvPr/>
        </p:nvGrpSpPr>
        <p:grpSpPr>
          <a:xfrm>
            <a:off x="-801558" y="5116256"/>
            <a:ext cx="1032995" cy="1032995"/>
            <a:chOff x="0" y="0"/>
            <a:chExt cx="812800" cy="812800"/>
          </a:xfrm>
        </p:grpSpPr>
        <p:sp>
          <p:nvSpPr>
            <p:cNvPr id="33" name="Freeform 20">
              <a:extLst>
                <a:ext uri="{FF2B5EF4-FFF2-40B4-BE49-F238E27FC236}">
                  <a16:creationId xmlns:a16="http://schemas.microsoft.com/office/drawing/2014/main" id="{06A02182-D629-4160-8F16-5C0F6B7B11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34" name="TextBox 21">
              <a:extLst>
                <a:ext uri="{FF2B5EF4-FFF2-40B4-BE49-F238E27FC236}">
                  <a16:creationId xmlns:a16="http://schemas.microsoft.com/office/drawing/2014/main" id="{D2EA6CD9-5023-4CAB-B91F-B95DBC1C7290}"/>
                </a:ext>
              </a:extLst>
            </p:cNvPr>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dirty="0">
                  <a:solidFill>
                    <a:srgbClr val="FFFFFF"/>
                  </a:solidFill>
                  <a:latin typeface="Bevan"/>
                </a:rPr>
                <a:t>5</a:t>
              </a:r>
            </a:p>
          </p:txBody>
        </p:sp>
      </p:grpSp>
      <p:grpSp>
        <p:nvGrpSpPr>
          <p:cNvPr id="35" name="Group 16">
            <a:extLst>
              <a:ext uri="{FF2B5EF4-FFF2-40B4-BE49-F238E27FC236}">
                <a16:creationId xmlns:a16="http://schemas.microsoft.com/office/drawing/2014/main" id="{FE636D0F-D3D2-45FD-B2CA-EF459696AF2B}"/>
              </a:ext>
            </a:extLst>
          </p:cNvPr>
          <p:cNvGrpSpPr/>
          <p:nvPr/>
        </p:nvGrpSpPr>
        <p:grpSpPr>
          <a:xfrm>
            <a:off x="476402" y="6891997"/>
            <a:ext cx="10708927" cy="3230763"/>
            <a:chOff x="0" y="0"/>
            <a:chExt cx="2418793" cy="568581"/>
          </a:xfrm>
        </p:grpSpPr>
        <p:sp>
          <p:nvSpPr>
            <p:cNvPr id="36" name="Freeform 17">
              <a:extLst>
                <a:ext uri="{FF2B5EF4-FFF2-40B4-BE49-F238E27FC236}">
                  <a16:creationId xmlns:a16="http://schemas.microsoft.com/office/drawing/2014/main" id="{7661F808-FDE4-4856-AC81-FCA89F149E71}"/>
                </a:ext>
              </a:extLst>
            </p:cNvPr>
            <p:cNvSpPr/>
            <p:nvPr/>
          </p:nvSpPr>
          <p:spPr>
            <a:xfrm>
              <a:off x="0" y="0"/>
              <a:ext cx="2418793" cy="568581"/>
            </a:xfrm>
            <a:custGeom>
              <a:avLst/>
              <a:gdLst/>
              <a:ahLst/>
              <a:cxnLst/>
              <a:rect l="l" t="t" r="r" b="b"/>
              <a:pathLst>
                <a:path w="2418793" h="568581">
                  <a:moveTo>
                    <a:pt x="84299" y="0"/>
                  </a:moveTo>
                  <a:lnTo>
                    <a:pt x="2334493" y="0"/>
                  </a:lnTo>
                  <a:cubicBezTo>
                    <a:pt x="2356851" y="0"/>
                    <a:pt x="2378293" y="8882"/>
                    <a:pt x="2394102" y="24691"/>
                  </a:cubicBezTo>
                  <a:cubicBezTo>
                    <a:pt x="2409911" y="40500"/>
                    <a:pt x="2418793" y="61942"/>
                    <a:pt x="2418793" y="84299"/>
                  </a:cubicBezTo>
                  <a:lnTo>
                    <a:pt x="2418793" y="484282"/>
                  </a:lnTo>
                  <a:cubicBezTo>
                    <a:pt x="2418793" y="506640"/>
                    <a:pt x="2409911" y="528082"/>
                    <a:pt x="2394102" y="543891"/>
                  </a:cubicBezTo>
                  <a:cubicBezTo>
                    <a:pt x="2378293" y="559700"/>
                    <a:pt x="2356851" y="568581"/>
                    <a:pt x="2334493" y="568581"/>
                  </a:cubicBezTo>
                  <a:lnTo>
                    <a:pt x="84299" y="568581"/>
                  </a:lnTo>
                  <a:cubicBezTo>
                    <a:pt x="61942" y="568581"/>
                    <a:pt x="40500" y="559700"/>
                    <a:pt x="24691" y="543891"/>
                  </a:cubicBezTo>
                  <a:cubicBezTo>
                    <a:pt x="8882" y="528082"/>
                    <a:pt x="0" y="506640"/>
                    <a:pt x="0" y="484282"/>
                  </a:cubicBezTo>
                  <a:lnTo>
                    <a:pt x="0" y="84299"/>
                  </a:lnTo>
                  <a:cubicBezTo>
                    <a:pt x="0" y="61942"/>
                    <a:pt x="8882" y="40500"/>
                    <a:pt x="24691" y="24691"/>
                  </a:cubicBezTo>
                  <a:cubicBezTo>
                    <a:pt x="40500" y="8882"/>
                    <a:pt x="61942" y="0"/>
                    <a:pt x="84299" y="0"/>
                  </a:cubicBezTo>
                  <a:close/>
                </a:path>
              </a:pathLst>
            </a:custGeom>
            <a:solidFill>
              <a:srgbClr val="FFB55C"/>
            </a:solidFill>
          </p:spPr>
        </p:sp>
        <p:sp>
          <p:nvSpPr>
            <p:cNvPr id="37" name="TextBox 18">
              <a:extLst>
                <a:ext uri="{FF2B5EF4-FFF2-40B4-BE49-F238E27FC236}">
                  <a16:creationId xmlns:a16="http://schemas.microsoft.com/office/drawing/2014/main" id="{622FA96D-88FF-43F9-96CE-29C829825C9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8" name="TextBox 29">
            <a:extLst>
              <a:ext uri="{FF2B5EF4-FFF2-40B4-BE49-F238E27FC236}">
                <a16:creationId xmlns:a16="http://schemas.microsoft.com/office/drawing/2014/main" id="{41799FBB-1AAC-4001-B993-4818B9E5C74D}"/>
              </a:ext>
            </a:extLst>
          </p:cNvPr>
          <p:cNvSpPr txBox="1"/>
          <p:nvPr/>
        </p:nvSpPr>
        <p:spPr>
          <a:xfrm>
            <a:off x="829399" y="7239153"/>
            <a:ext cx="10355930" cy="2889061"/>
          </a:xfrm>
          <a:prstGeom prst="rect">
            <a:avLst/>
          </a:prstGeom>
        </p:spPr>
        <p:txBody>
          <a:bodyPr wrap="square" lIns="0" tIns="0" rIns="0" bIns="0" rtlCol="0" anchor="t">
            <a:spAutoFit/>
          </a:bodyPr>
          <a:lstStyle/>
          <a:p>
            <a:pPr algn="just">
              <a:lnSpc>
                <a:spcPts val="3780"/>
              </a:lnSpc>
            </a:pPr>
            <a:r>
              <a:rPr lang="en-US" sz="2700" b="1" dirty="0" err="1">
                <a:solidFill>
                  <a:srgbClr val="010111"/>
                </a:solidFill>
                <a:latin typeface="Helvetica World"/>
              </a:rPr>
              <a:t>Sistem</a:t>
            </a:r>
            <a:r>
              <a:rPr lang="en-US" sz="2700" b="1" dirty="0">
                <a:solidFill>
                  <a:srgbClr val="010111"/>
                </a:solidFill>
                <a:latin typeface="Helvetica World"/>
              </a:rPr>
              <a:t> </a:t>
            </a:r>
            <a:r>
              <a:rPr lang="en-US" sz="2700" b="1" dirty="0" err="1">
                <a:solidFill>
                  <a:srgbClr val="010111"/>
                </a:solidFill>
                <a:latin typeface="Helvetica World"/>
              </a:rPr>
              <a:t>Religi</a:t>
            </a:r>
            <a:endParaRPr lang="en-US" sz="2700" b="1" dirty="0">
              <a:solidFill>
                <a:srgbClr val="010111"/>
              </a:solidFill>
              <a:latin typeface="Helvetica World"/>
            </a:endParaRPr>
          </a:p>
          <a:p>
            <a:pPr algn="just">
              <a:lnSpc>
                <a:spcPts val="3780"/>
              </a:lnSpc>
            </a:pPr>
            <a:r>
              <a:rPr lang="en-US" sz="2700" dirty="0" err="1">
                <a:solidFill>
                  <a:srgbClr val="010111"/>
                </a:solidFill>
                <a:latin typeface="Helvetica World"/>
              </a:rPr>
              <a:t>Sistem</a:t>
            </a:r>
            <a:r>
              <a:rPr lang="en-US" sz="2700" dirty="0">
                <a:solidFill>
                  <a:srgbClr val="010111"/>
                </a:solidFill>
                <a:latin typeface="Helvetica World"/>
              </a:rPr>
              <a:t> </a:t>
            </a:r>
            <a:r>
              <a:rPr lang="en-US" sz="2700" dirty="0" err="1">
                <a:solidFill>
                  <a:srgbClr val="010111"/>
                </a:solidFill>
                <a:latin typeface="Helvetica World"/>
              </a:rPr>
              <a:t>religi</a:t>
            </a:r>
            <a:r>
              <a:rPr lang="en-US" sz="2700" dirty="0">
                <a:solidFill>
                  <a:srgbClr val="010111"/>
                </a:solidFill>
                <a:latin typeface="Helvetica World"/>
              </a:rPr>
              <a:t> </a:t>
            </a:r>
            <a:r>
              <a:rPr lang="en-US" sz="2700" dirty="0" err="1">
                <a:solidFill>
                  <a:srgbClr val="010111"/>
                </a:solidFill>
                <a:latin typeface="Helvetica World"/>
              </a:rPr>
              <a:t>adalah</a:t>
            </a:r>
            <a:r>
              <a:rPr lang="en-US" sz="2700" dirty="0">
                <a:solidFill>
                  <a:srgbClr val="010111"/>
                </a:solidFill>
                <a:latin typeface="Helvetica World"/>
              </a:rPr>
              <a:t> </a:t>
            </a:r>
            <a:r>
              <a:rPr lang="en-US" sz="2700" dirty="0" err="1">
                <a:solidFill>
                  <a:srgbClr val="010111"/>
                </a:solidFill>
                <a:latin typeface="Helvetica World"/>
              </a:rPr>
              <a:t>suatu</a:t>
            </a:r>
            <a:r>
              <a:rPr lang="en-US" sz="2700" dirty="0">
                <a:solidFill>
                  <a:srgbClr val="010111"/>
                </a:solidFill>
                <a:latin typeface="Helvetica World"/>
              </a:rPr>
              <a:t> </a:t>
            </a:r>
            <a:r>
              <a:rPr lang="en-US" sz="2700" dirty="0" err="1">
                <a:solidFill>
                  <a:srgbClr val="010111"/>
                </a:solidFill>
                <a:latin typeface="Helvetica World"/>
              </a:rPr>
              <a:t>kepercayaan</a:t>
            </a:r>
            <a:r>
              <a:rPr lang="en-US" sz="2700" dirty="0">
                <a:solidFill>
                  <a:srgbClr val="010111"/>
                </a:solidFill>
                <a:latin typeface="Helvetica World"/>
              </a:rPr>
              <a:t> yang </a:t>
            </a:r>
            <a:r>
              <a:rPr lang="en-US" sz="2700" dirty="0" err="1">
                <a:solidFill>
                  <a:srgbClr val="010111"/>
                </a:solidFill>
                <a:latin typeface="Helvetica World"/>
              </a:rPr>
              <a:t>dianut</a:t>
            </a:r>
            <a:r>
              <a:rPr lang="en-US" sz="2700" dirty="0">
                <a:solidFill>
                  <a:srgbClr val="010111"/>
                </a:solidFill>
                <a:latin typeface="Helvetica World"/>
              </a:rPr>
              <a:t> oleh </a:t>
            </a:r>
            <a:r>
              <a:rPr lang="en-US" sz="2700" dirty="0" err="1">
                <a:solidFill>
                  <a:srgbClr val="010111"/>
                </a:solidFill>
                <a:latin typeface="Helvetica World"/>
              </a:rPr>
              <a:t>kelompok</a:t>
            </a:r>
            <a:r>
              <a:rPr lang="en-US" sz="2700" dirty="0">
                <a:solidFill>
                  <a:srgbClr val="010111"/>
                </a:solidFill>
                <a:latin typeface="Helvetica World"/>
              </a:rPr>
              <a:t> </a:t>
            </a:r>
            <a:r>
              <a:rPr lang="en-US" sz="2700" dirty="0" err="1">
                <a:solidFill>
                  <a:srgbClr val="010111"/>
                </a:solidFill>
                <a:latin typeface="Helvetica World"/>
              </a:rPr>
              <a:t>masyarakat</a:t>
            </a:r>
            <a:r>
              <a:rPr lang="en-US" sz="2700" dirty="0">
                <a:solidFill>
                  <a:srgbClr val="010111"/>
                </a:solidFill>
                <a:latin typeface="Helvetica World"/>
              </a:rPr>
              <a:t> </a:t>
            </a:r>
            <a:r>
              <a:rPr lang="en-US" sz="2700" dirty="0" err="1">
                <a:solidFill>
                  <a:srgbClr val="010111"/>
                </a:solidFill>
                <a:latin typeface="Helvetica World"/>
              </a:rPr>
              <a:t>tertentu</a:t>
            </a:r>
            <a:r>
              <a:rPr lang="en-US" sz="2700" dirty="0">
                <a:solidFill>
                  <a:srgbClr val="010111"/>
                </a:solidFill>
                <a:latin typeface="Helvetica World"/>
              </a:rPr>
              <a:t>, </a:t>
            </a:r>
            <a:r>
              <a:rPr lang="en-US" sz="2700" dirty="0" err="1">
                <a:solidFill>
                  <a:srgbClr val="010111"/>
                </a:solidFill>
                <a:latin typeface="Helvetica World"/>
              </a:rPr>
              <a:t>baik</a:t>
            </a:r>
            <a:r>
              <a:rPr lang="en-US" sz="2700" dirty="0">
                <a:solidFill>
                  <a:srgbClr val="010111"/>
                </a:solidFill>
                <a:latin typeface="Helvetica World"/>
              </a:rPr>
              <a:t> </a:t>
            </a:r>
            <a:r>
              <a:rPr lang="en-US" sz="2700" dirty="0" err="1">
                <a:solidFill>
                  <a:srgbClr val="010111"/>
                </a:solidFill>
                <a:latin typeface="Helvetica World"/>
              </a:rPr>
              <a:t>itu</a:t>
            </a:r>
            <a:r>
              <a:rPr lang="en-US" sz="2700" dirty="0">
                <a:solidFill>
                  <a:srgbClr val="010111"/>
                </a:solidFill>
                <a:latin typeface="Helvetica World"/>
              </a:rPr>
              <a:t> </a:t>
            </a:r>
            <a:r>
              <a:rPr lang="en-US" sz="2700" dirty="0" err="1">
                <a:solidFill>
                  <a:srgbClr val="010111"/>
                </a:solidFill>
                <a:latin typeface="Helvetica World"/>
              </a:rPr>
              <a:t>keyakinan</a:t>
            </a:r>
            <a:r>
              <a:rPr lang="en-US" sz="2700" dirty="0">
                <a:solidFill>
                  <a:srgbClr val="010111"/>
                </a:solidFill>
                <a:latin typeface="Helvetica World"/>
              </a:rPr>
              <a:t> </a:t>
            </a:r>
            <a:r>
              <a:rPr lang="en-US" sz="2700" dirty="0" err="1">
                <a:solidFill>
                  <a:srgbClr val="010111"/>
                </a:solidFill>
                <a:latin typeface="Helvetica World"/>
              </a:rPr>
              <a:t>tentang</a:t>
            </a:r>
            <a:r>
              <a:rPr lang="en-US" sz="2700" dirty="0">
                <a:solidFill>
                  <a:srgbClr val="010111"/>
                </a:solidFill>
                <a:latin typeface="Helvetica World"/>
              </a:rPr>
              <a:t> </a:t>
            </a:r>
            <a:r>
              <a:rPr lang="en-US" sz="2700" dirty="0" err="1">
                <a:solidFill>
                  <a:srgbClr val="010111"/>
                </a:solidFill>
                <a:latin typeface="Helvetica World"/>
              </a:rPr>
              <a:t>tuhan</a:t>
            </a:r>
            <a:r>
              <a:rPr lang="en-US" sz="2700" dirty="0">
                <a:solidFill>
                  <a:srgbClr val="010111"/>
                </a:solidFill>
                <a:latin typeface="Helvetica World"/>
              </a:rPr>
              <a:t>, </a:t>
            </a:r>
            <a:r>
              <a:rPr lang="en-US" sz="2700" dirty="0" err="1">
                <a:solidFill>
                  <a:srgbClr val="010111"/>
                </a:solidFill>
                <a:latin typeface="Helvetica World"/>
              </a:rPr>
              <a:t>roh</a:t>
            </a:r>
            <a:r>
              <a:rPr lang="en-US" sz="2700" dirty="0">
                <a:solidFill>
                  <a:srgbClr val="010111"/>
                </a:solidFill>
                <a:latin typeface="Helvetica World"/>
              </a:rPr>
              <a:t>, </a:t>
            </a:r>
            <a:r>
              <a:rPr lang="en-US" sz="2700" dirty="0" err="1">
                <a:solidFill>
                  <a:srgbClr val="010111"/>
                </a:solidFill>
                <a:latin typeface="Helvetica World"/>
              </a:rPr>
              <a:t>dewadewa</a:t>
            </a:r>
            <a:r>
              <a:rPr lang="en-US" sz="2700" dirty="0">
                <a:solidFill>
                  <a:srgbClr val="010111"/>
                </a:solidFill>
                <a:latin typeface="Helvetica World"/>
              </a:rPr>
              <a:t>, </a:t>
            </a:r>
            <a:r>
              <a:rPr lang="en-US" sz="2700" dirty="0" err="1">
                <a:solidFill>
                  <a:srgbClr val="010111"/>
                </a:solidFill>
                <a:latin typeface="Helvetica World"/>
              </a:rPr>
              <a:t>surga</a:t>
            </a:r>
            <a:r>
              <a:rPr lang="en-US" sz="2700" dirty="0">
                <a:solidFill>
                  <a:srgbClr val="010111"/>
                </a:solidFill>
                <a:latin typeface="Helvetica World"/>
              </a:rPr>
              <a:t>, </a:t>
            </a:r>
            <a:r>
              <a:rPr lang="en-US" sz="2700" dirty="0" err="1">
                <a:solidFill>
                  <a:srgbClr val="010111"/>
                </a:solidFill>
                <a:latin typeface="Helvetica World"/>
              </a:rPr>
              <a:t>neraka</a:t>
            </a:r>
            <a:r>
              <a:rPr lang="en-US" sz="2700" dirty="0">
                <a:solidFill>
                  <a:srgbClr val="010111"/>
                </a:solidFill>
                <a:latin typeface="Helvetica World"/>
              </a:rPr>
              <a:t>, </a:t>
            </a:r>
            <a:r>
              <a:rPr lang="en-US" sz="2700" dirty="0" err="1">
                <a:solidFill>
                  <a:srgbClr val="010111"/>
                </a:solidFill>
                <a:latin typeface="Helvetica World"/>
              </a:rPr>
              <a:t>upacara</a:t>
            </a:r>
            <a:r>
              <a:rPr lang="en-US" sz="2700" dirty="0">
                <a:solidFill>
                  <a:srgbClr val="010111"/>
                </a:solidFill>
                <a:latin typeface="Helvetica World"/>
              </a:rPr>
              <a:t> </a:t>
            </a:r>
            <a:r>
              <a:rPr lang="en-US" sz="2700" dirty="0" err="1">
                <a:solidFill>
                  <a:srgbClr val="010111"/>
                </a:solidFill>
                <a:latin typeface="Helvetica World"/>
              </a:rPr>
              <a:t>adat</a:t>
            </a:r>
            <a:r>
              <a:rPr lang="en-US" sz="2700" dirty="0">
                <a:solidFill>
                  <a:srgbClr val="010111"/>
                </a:solidFill>
                <a:latin typeface="Helvetica World"/>
              </a:rPr>
              <a:t> </a:t>
            </a:r>
            <a:r>
              <a:rPr lang="en-US" sz="2700" dirty="0" err="1">
                <a:solidFill>
                  <a:srgbClr val="010111"/>
                </a:solidFill>
                <a:latin typeface="Helvetica World"/>
              </a:rPr>
              <a:t>maupun</a:t>
            </a:r>
            <a:r>
              <a:rPr lang="en-US" sz="2700" dirty="0">
                <a:solidFill>
                  <a:srgbClr val="010111"/>
                </a:solidFill>
                <a:latin typeface="Helvetica World"/>
              </a:rPr>
              <a:t> </a:t>
            </a:r>
            <a:r>
              <a:rPr lang="en-US" sz="2700" dirty="0" err="1">
                <a:solidFill>
                  <a:srgbClr val="010111"/>
                </a:solidFill>
                <a:latin typeface="Helvetica World"/>
              </a:rPr>
              <a:t>benda-benda</a:t>
            </a:r>
            <a:r>
              <a:rPr lang="en-US" sz="2700" dirty="0">
                <a:solidFill>
                  <a:srgbClr val="010111"/>
                </a:solidFill>
                <a:latin typeface="Helvetica World"/>
              </a:rPr>
              <a:t> </a:t>
            </a:r>
            <a:r>
              <a:rPr lang="en-US" sz="2700" dirty="0" err="1">
                <a:solidFill>
                  <a:srgbClr val="010111"/>
                </a:solidFill>
                <a:latin typeface="Helvetica World"/>
              </a:rPr>
              <a:t>suci</a:t>
            </a:r>
            <a:r>
              <a:rPr lang="en-US" sz="2700" dirty="0">
                <a:solidFill>
                  <a:srgbClr val="010111"/>
                </a:solidFill>
                <a:latin typeface="Helvetica World"/>
              </a:rPr>
              <a:t> </a:t>
            </a:r>
            <a:r>
              <a:rPr lang="en-US" sz="2700" dirty="0" err="1">
                <a:solidFill>
                  <a:srgbClr val="010111"/>
                </a:solidFill>
                <a:latin typeface="Helvetica World"/>
              </a:rPr>
              <a:t>atau</a:t>
            </a:r>
            <a:r>
              <a:rPr lang="en-US" sz="2700" dirty="0">
                <a:solidFill>
                  <a:srgbClr val="010111"/>
                </a:solidFill>
                <a:latin typeface="Helvetica World"/>
              </a:rPr>
              <a:t> </a:t>
            </a:r>
            <a:r>
              <a:rPr lang="en-US" sz="2700" dirty="0" err="1">
                <a:solidFill>
                  <a:srgbClr val="010111"/>
                </a:solidFill>
                <a:latin typeface="Helvetica World"/>
              </a:rPr>
              <a:t>benda-benda</a:t>
            </a:r>
            <a:r>
              <a:rPr lang="en-US" sz="2700" dirty="0">
                <a:solidFill>
                  <a:srgbClr val="010111"/>
                </a:solidFill>
                <a:latin typeface="Helvetica World"/>
              </a:rPr>
              <a:t> </a:t>
            </a:r>
            <a:r>
              <a:rPr lang="en-US" sz="2700" dirty="0" err="1">
                <a:solidFill>
                  <a:srgbClr val="010111"/>
                </a:solidFill>
                <a:latin typeface="Helvetica World"/>
              </a:rPr>
              <a:t>religius</a:t>
            </a:r>
            <a:r>
              <a:rPr lang="en-US" sz="2700" dirty="0">
                <a:solidFill>
                  <a:srgbClr val="010111"/>
                </a:solidFill>
                <a:latin typeface="Helvetica World"/>
              </a:rPr>
              <a:t> (</a:t>
            </a:r>
            <a:r>
              <a:rPr lang="en-US" sz="2700" dirty="0" err="1">
                <a:solidFill>
                  <a:srgbClr val="010111"/>
                </a:solidFill>
                <a:latin typeface="Helvetica World"/>
              </a:rPr>
              <a:t>candi</a:t>
            </a:r>
            <a:r>
              <a:rPr lang="en-US" sz="2700" dirty="0">
                <a:solidFill>
                  <a:srgbClr val="010111"/>
                </a:solidFill>
                <a:latin typeface="Helvetica World"/>
              </a:rPr>
              <a:t> dan </a:t>
            </a:r>
            <a:r>
              <a:rPr lang="en-US" sz="2700" dirty="0" err="1">
                <a:solidFill>
                  <a:srgbClr val="010111"/>
                </a:solidFill>
                <a:latin typeface="Helvetica World"/>
              </a:rPr>
              <a:t>patung</a:t>
            </a:r>
            <a:r>
              <a:rPr lang="en-US" sz="2700" dirty="0">
                <a:solidFill>
                  <a:srgbClr val="010111"/>
                </a:solidFill>
                <a:latin typeface="Helvetica World"/>
              </a:rPr>
              <a:t> </a:t>
            </a:r>
            <a:r>
              <a:rPr lang="en-US" sz="2700" dirty="0" err="1">
                <a:solidFill>
                  <a:srgbClr val="010111"/>
                </a:solidFill>
                <a:latin typeface="Helvetica World"/>
              </a:rPr>
              <a:t>nenek</a:t>
            </a:r>
            <a:r>
              <a:rPr lang="en-US" sz="2700" dirty="0">
                <a:solidFill>
                  <a:srgbClr val="010111"/>
                </a:solidFill>
                <a:latin typeface="Helvetica World"/>
              </a:rPr>
              <a:t> </a:t>
            </a:r>
            <a:r>
              <a:rPr lang="en-US" sz="2700" dirty="0" err="1">
                <a:solidFill>
                  <a:srgbClr val="010111"/>
                </a:solidFill>
                <a:latin typeface="Helvetica World"/>
              </a:rPr>
              <a:t>moyang</a:t>
            </a:r>
            <a:r>
              <a:rPr lang="en-US" sz="2700" dirty="0">
                <a:solidFill>
                  <a:srgbClr val="010111"/>
                </a:solidFill>
                <a:latin typeface="Helvetica World"/>
              </a:rPr>
              <a:t>), dan lain </a:t>
            </a:r>
            <a:r>
              <a:rPr lang="en-US" sz="2700" dirty="0" err="1">
                <a:solidFill>
                  <a:srgbClr val="010111"/>
                </a:solidFill>
                <a:latin typeface="Helvetica World"/>
              </a:rPr>
              <a:t>sebagainya</a:t>
            </a:r>
            <a:r>
              <a:rPr lang="en-US" sz="2700" dirty="0">
                <a:solidFill>
                  <a:srgbClr val="010111"/>
                </a:solidFill>
                <a:latin typeface="Helvetica World"/>
              </a:rPr>
              <a:t>.</a:t>
            </a:r>
          </a:p>
        </p:txBody>
      </p:sp>
      <p:pic>
        <p:nvPicPr>
          <p:cNvPr id="14" name="Audio 13">
            <a:hlinkClick r:id="" action="ppaction://media"/>
            <a:extLst>
              <a:ext uri="{FF2B5EF4-FFF2-40B4-BE49-F238E27FC236}">
                <a16:creationId xmlns:a16="http://schemas.microsoft.com/office/drawing/2014/main" id="{EE2E2181-517F-45D6-8F32-846BEBAA5D6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850904387"/>
      </p:ext>
    </p:extLst>
  </p:cSld>
  <p:clrMapOvr>
    <a:masterClrMapping/>
  </p:clrMapOvr>
  <mc:AlternateContent xmlns:mc="http://schemas.openxmlformats.org/markup-compatibility/2006">
    <mc:Choice xmlns:p14="http://schemas.microsoft.com/office/powerpoint/2010/main" Requires="p14">
      <p:transition spd="slow" p14:dur="2000" advTm="6742"/>
    </mc:Choice>
    <mc:Fallback>
      <p:transition spd="slow" advTm="6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9109767" y="-145061"/>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47152" y="-1390834"/>
            <a:ext cx="13326164" cy="10649134"/>
            <a:chOff x="0" y="0"/>
            <a:chExt cx="3509772" cy="2804710"/>
          </a:xfrm>
        </p:grpSpPr>
        <p:sp>
          <p:nvSpPr>
            <p:cNvPr id="5" name="Freeform 5"/>
            <p:cNvSpPr/>
            <p:nvPr/>
          </p:nvSpPr>
          <p:spPr>
            <a:xfrm>
              <a:off x="0" y="0"/>
              <a:ext cx="3509772" cy="2804710"/>
            </a:xfrm>
            <a:custGeom>
              <a:avLst/>
              <a:gdLst/>
              <a:ahLst/>
              <a:cxnLst/>
              <a:rect l="l" t="t" r="r" b="b"/>
              <a:pathLst>
                <a:path w="3509772" h="2804710">
                  <a:moveTo>
                    <a:pt x="58096" y="0"/>
                  </a:moveTo>
                  <a:lnTo>
                    <a:pt x="3451676" y="0"/>
                  </a:lnTo>
                  <a:cubicBezTo>
                    <a:pt x="3467084" y="0"/>
                    <a:pt x="3481861" y="6121"/>
                    <a:pt x="3492756" y="17016"/>
                  </a:cubicBezTo>
                  <a:cubicBezTo>
                    <a:pt x="3503651" y="27911"/>
                    <a:pt x="3509772" y="42688"/>
                    <a:pt x="3509772" y="58096"/>
                  </a:cubicBezTo>
                  <a:lnTo>
                    <a:pt x="3509772" y="2746615"/>
                  </a:lnTo>
                  <a:cubicBezTo>
                    <a:pt x="3509772" y="2778700"/>
                    <a:pt x="3483761" y="2804710"/>
                    <a:pt x="3451676" y="2804710"/>
                  </a:cubicBezTo>
                  <a:lnTo>
                    <a:pt x="58096" y="2804710"/>
                  </a:lnTo>
                  <a:cubicBezTo>
                    <a:pt x="42688" y="2804710"/>
                    <a:pt x="27911" y="2798589"/>
                    <a:pt x="17016" y="2787694"/>
                  </a:cubicBezTo>
                  <a:cubicBezTo>
                    <a:pt x="6121" y="2776799"/>
                    <a:pt x="0" y="2762022"/>
                    <a:pt x="0" y="2746615"/>
                  </a:cubicBezTo>
                  <a:lnTo>
                    <a:pt x="0" y="58096"/>
                  </a:lnTo>
                  <a:cubicBezTo>
                    <a:pt x="0" y="42688"/>
                    <a:pt x="6121" y="27911"/>
                    <a:pt x="17016" y="17016"/>
                  </a:cubicBezTo>
                  <a:cubicBezTo>
                    <a:pt x="27911" y="6121"/>
                    <a:pt x="42688" y="0"/>
                    <a:pt x="58096" y="0"/>
                  </a:cubicBezTo>
                  <a:close/>
                </a:path>
              </a:pathLst>
            </a:custGeom>
            <a:solidFill>
              <a:srgbClr val="FAB58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99153" y="2386163"/>
            <a:ext cx="10169203" cy="3004922"/>
            <a:chOff x="0" y="0"/>
            <a:chExt cx="2418793" cy="362329"/>
          </a:xfrm>
        </p:grpSpPr>
        <p:sp>
          <p:nvSpPr>
            <p:cNvPr id="8" name="Freeform 8"/>
            <p:cNvSpPr/>
            <p:nvPr/>
          </p:nvSpPr>
          <p:spPr>
            <a:xfrm>
              <a:off x="0" y="0"/>
              <a:ext cx="2418793" cy="362329"/>
            </a:xfrm>
            <a:custGeom>
              <a:avLst/>
              <a:gdLst/>
              <a:ahLst/>
              <a:cxnLst/>
              <a:rect l="l" t="t" r="r" b="b"/>
              <a:pathLst>
                <a:path w="2418793" h="362329">
                  <a:moveTo>
                    <a:pt x="84299" y="0"/>
                  </a:moveTo>
                  <a:lnTo>
                    <a:pt x="2334493" y="0"/>
                  </a:lnTo>
                  <a:cubicBezTo>
                    <a:pt x="2356851" y="0"/>
                    <a:pt x="2378293" y="8882"/>
                    <a:pt x="2394102" y="24691"/>
                  </a:cubicBezTo>
                  <a:cubicBezTo>
                    <a:pt x="2409911" y="40500"/>
                    <a:pt x="2418793" y="61942"/>
                    <a:pt x="2418793" y="84299"/>
                  </a:cubicBezTo>
                  <a:lnTo>
                    <a:pt x="2418793" y="278030"/>
                  </a:lnTo>
                  <a:cubicBezTo>
                    <a:pt x="2418793" y="300388"/>
                    <a:pt x="2409911" y="321829"/>
                    <a:pt x="2394102" y="337639"/>
                  </a:cubicBezTo>
                  <a:cubicBezTo>
                    <a:pt x="2378293" y="353448"/>
                    <a:pt x="2356851" y="362329"/>
                    <a:pt x="2334493" y="362329"/>
                  </a:cubicBezTo>
                  <a:lnTo>
                    <a:pt x="84299" y="362329"/>
                  </a:lnTo>
                  <a:cubicBezTo>
                    <a:pt x="61942" y="362329"/>
                    <a:pt x="40500" y="353448"/>
                    <a:pt x="24691" y="337639"/>
                  </a:cubicBezTo>
                  <a:cubicBezTo>
                    <a:pt x="8882" y="321829"/>
                    <a:pt x="0" y="300388"/>
                    <a:pt x="0" y="278030"/>
                  </a:cubicBezTo>
                  <a:lnTo>
                    <a:pt x="0" y="84299"/>
                  </a:lnTo>
                  <a:cubicBezTo>
                    <a:pt x="0" y="61942"/>
                    <a:pt x="8882" y="40500"/>
                    <a:pt x="24691" y="24691"/>
                  </a:cubicBezTo>
                  <a:cubicBezTo>
                    <a:pt x="40500" y="8882"/>
                    <a:pt x="61942" y="0"/>
                    <a:pt x="84299" y="0"/>
                  </a:cubicBezTo>
                  <a:close/>
                </a:path>
              </a:pathLst>
            </a:custGeom>
            <a:solidFill>
              <a:srgbClr val="FFB55C"/>
            </a:solidFill>
          </p:spPr>
          <p:txBody>
            <a:bodyPr/>
            <a:lstStyle/>
            <a:p>
              <a:endParaRPr lang="en-US" dirty="0"/>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59436" y="2578892"/>
            <a:ext cx="1032995" cy="103299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dirty="0">
                  <a:solidFill>
                    <a:srgbClr val="FFFFFF"/>
                  </a:solidFill>
                  <a:latin typeface="Bevan"/>
                </a:rPr>
                <a:t>7</a:t>
              </a:r>
            </a:p>
          </p:txBody>
        </p:sp>
      </p:grpSp>
      <p:sp>
        <p:nvSpPr>
          <p:cNvPr id="13" name="TextBox 13"/>
          <p:cNvSpPr txBox="1"/>
          <p:nvPr/>
        </p:nvSpPr>
        <p:spPr>
          <a:xfrm>
            <a:off x="557403" y="2543901"/>
            <a:ext cx="8667356" cy="1427122"/>
          </a:xfrm>
          <a:prstGeom prst="rect">
            <a:avLst/>
          </a:prstGeom>
        </p:spPr>
        <p:txBody>
          <a:bodyPr lIns="0" tIns="0" rIns="0" bIns="0" rtlCol="0" anchor="t">
            <a:spAutoFit/>
          </a:bodyPr>
          <a:lstStyle/>
          <a:p>
            <a:pPr algn="just">
              <a:lnSpc>
                <a:spcPts val="3780"/>
              </a:lnSpc>
            </a:pPr>
            <a:r>
              <a:rPr lang="en-US" sz="3600" b="1" dirty="0" err="1">
                <a:solidFill>
                  <a:srgbClr val="010111"/>
                </a:solidFill>
                <a:latin typeface="Helvetica World"/>
              </a:rPr>
              <a:t>Kesenian</a:t>
            </a:r>
            <a:endParaRPr lang="en-US" sz="3600" dirty="0">
              <a:solidFill>
                <a:srgbClr val="010111"/>
              </a:solidFill>
              <a:latin typeface="Helvetica World"/>
            </a:endParaRPr>
          </a:p>
          <a:p>
            <a:pPr algn="just">
              <a:lnSpc>
                <a:spcPts val="3780"/>
              </a:lnSpc>
            </a:pPr>
            <a:endParaRPr lang="en-US" sz="2700" dirty="0">
              <a:solidFill>
                <a:srgbClr val="010111"/>
              </a:solidFill>
              <a:latin typeface="Helvetica World"/>
            </a:endParaRPr>
          </a:p>
          <a:p>
            <a:pPr algn="just">
              <a:lnSpc>
                <a:spcPts val="3780"/>
              </a:lnSpc>
            </a:pPr>
            <a:endParaRPr lang="en-US" sz="2700" dirty="0">
              <a:solidFill>
                <a:srgbClr val="010111"/>
              </a:solidFill>
              <a:latin typeface="Helvetica World"/>
            </a:endParaRPr>
          </a:p>
        </p:txBody>
      </p:sp>
      <p:sp>
        <p:nvSpPr>
          <p:cNvPr id="15" name="TextBox 15"/>
          <p:cNvSpPr txBox="1"/>
          <p:nvPr/>
        </p:nvSpPr>
        <p:spPr>
          <a:xfrm>
            <a:off x="979038" y="-812375"/>
            <a:ext cx="8651264" cy="2143125"/>
          </a:xfrm>
          <a:prstGeom prst="rect">
            <a:avLst/>
          </a:prstGeom>
        </p:spPr>
        <p:txBody>
          <a:bodyPr lIns="0" tIns="0" rIns="0" bIns="0" rtlCol="0" anchor="t">
            <a:spAutoFit/>
          </a:bodyPr>
          <a:lstStyle/>
          <a:p>
            <a:pPr algn="ctr">
              <a:lnSpc>
                <a:spcPts val="8400"/>
              </a:lnSpc>
            </a:pPr>
            <a:r>
              <a:rPr lang="en-US" sz="7000" dirty="0" err="1">
                <a:solidFill>
                  <a:srgbClr val="010111"/>
                </a:solidFill>
                <a:latin typeface="Bevan"/>
              </a:rPr>
              <a:t>Unsur-Unsur</a:t>
            </a:r>
            <a:r>
              <a:rPr lang="en-US" sz="7000" dirty="0">
                <a:solidFill>
                  <a:srgbClr val="010111"/>
                </a:solidFill>
                <a:latin typeface="Bevan"/>
              </a:rPr>
              <a:t> </a:t>
            </a:r>
            <a:r>
              <a:rPr lang="en-US" sz="7000" dirty="0" err="1">
                <a:solidFill>
                  <a:srgbClr val="010111"/>
                </a:solidFill>
                <a:latin typeface="Bevan"/>
              </a:rPr>
              <a:t>Budaya</a:t>
            </a:r>
            <a:endParaRPr lang="en-US" sz="7000" dirty="0">
              <a:solidFill>
                <a:srgbClr val="010111"/>
              </a:solidFill>
              <a:latin typeface="Bevan"/>
            </a:endParaRPr>
          </a:p>
        </p:txBody>
      </p:sp>
      <p:sp>
        <p:nvSpPr>
          <p:cNvPr id="22" name="Freeform 22"/>
          <p:cNvSpPr/>
          <p:nvPr/>
        </p:nvSpPr>
        <p:spPr>
          <a:xfrm>
            <a:off x="17259300" y="1459714"/>
            <a:ext cx="481391" cy="481391"/>
          </a:xfrm>
          <a:custGeom>
            <a:avLst/>
            <a:gdLst/>
            <a:ahLst/>
            <a:cxnLst/>
            <a:rect l="l" t="t" r="r" b="b"/>
            <a:pathLst>
              <a:path w="481391" h="481391">
                <a:moveTo>
                  <a:pt x="0" y="0"/>
                </a:moveTo>
                <a:lnTo>
                  <a:pt x="481391" y="0"/>
                </a:lnTo>
                <a:lnTo>
                  <a:pt x="481391" y="481390"/>
                </a:lnTo>
                <a:lnTo>
                  <a:pt x="0" y="4813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3" name="Group 23"/>
          <p:cNvGrpSpPr/>
          <p:nvPr/>
        </p:nvGrpSpPr>
        <p:grpSpPr>
          <a:xfrm>
            <a:off x="8727049" y="1730624"/>
            <a:ext cx="833902" cy="83390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rot="7219369">
            <a:off x="11619922" y="8754955"/>
            <a:ext cx="999807" cy="601702"/>
          </a:xfrm>
          <a:custGeom>
            <a:avLst/>
            <a:gdLst/>
            <a:ahLst/>
            <a:cxnLst/>
            <a:rect l="l" t="t" r="r" b="b"/>
            <a:pathLst>
              <a:path w="999807" h="601702">
                <a:moveTo>
                  <a:pt x="0" y="0"/>
                </a:moveTo>
                <a:lnTo>
                  <a:pt x="999807" y="0"/>
                </a:lnTo>
                <a:lnTo>
                  <a:pt x="999807" y="601702"/>
                </a:lnTo>
                <a:lnTo>
                  <a:pt x="0" y="601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7" name="Freeform 27"/>
          <p:cNvSpPr/>
          <p:nvPr/>
        </p:nvSpPr>
        <p:spPr>
          <a:xfrm>
            <a:off x="7936573" y="8048691"/>
            <a:ext cx="3248757" cy="1007115"/>
          </a:xfrm>
          <a:custGeom>
            <a:avLst/>
            <a:gdLst/>
            <a:ahLst/>
            <a:cxnLst/>
            <a:rect l="l" t="t" r="r" b="b"/>
            <a:pathLst>
              <a:path w="3248757" h="1007115">
                <a:moveTo>
                  <a:pt x="0" y="0"/>
                </a:moveTo>
                <a:lnTo>
                  <a:pt x="3248757" y="0"/>
                </a:lnTo>
                <a:lnTo>
                  <a:pt x="3248757" y="1007115"/>
                </a:lnTo>
                <a:lnTo>
                  <a:pt x="0" y="1007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Freeform 28"/>
          <p:cNvSpPr/>
          <p:nvPr/>
        </p:nvSpPr>
        <p:spPr>
          <a:xfrm>
            <a:off x="12660480" y="1941104"/>
            <a:ext cx="5239354" cy="6989689"/>
          </a:xfrm>
          <a:custGeom>
            <a:avLst/>
            <a:gdLst/>
            <a:ahLst/>
            <a:cxnLst/>
            <a:rect l="l" t="t" r="r" b="b"/>
            <a:pathLst>
              <a:path w="5239354" h="6989689">
                <a:moveTo>
                  <a:pt x="0" y="0"/>
                </a:moveTo>
                <a:lnTo>
                  <a:pt x="5239354" y="0"/>
                </a:lnTo>
                <a:lnTo>
                  <a:pt x="5239354" y="6989689"/>
                </a:lnTo>
                <a:lnTo>
                  <a:pt x="0" y="6989689"/>
                </a:lnTo>
                <a:lnTo>
                  <a:pt x="0" y="0"/>
                </a:lnTo>
                <a:close/>
              </a:path>
            </a:pathLst>
          </a:custGeom>
          <a:blipFill>
            <a:blip r:embed="rId12"/>
            <a:stretch>
              <a:fillRect/>
            </a:stretch>
          </a:blipFill>
        </p:spPr>
      </p:sp>
      <p:sp>
        <p:nvSpPr>
          <p:cNvPr id="30" name="Rectangle 29">
            <a:extLst>
              <a:ext uri="{FF2B5EF4-FFF2-40B4-BE49-F238E27FC236}">
                <a16:creationId xmlns:a16="http://schemas.microsoft.com/office/drawing/2014/main" id="{5C0AD68B-DEE6-46A1-9149-58E2CDFFDD89}"/>
              </a:ext>
            </a:extLst>
          </p:cNvPr>
          <p:cNvSpPr/>
          <p:nvPr/>
        </p:nvSpPr>
        <p:spPr>
          <a:xfrm>
            <a:off x="-630141" y="1268921"/>
            <a:ext cx="11815471" cy="954107"/>
          </a:xfrm>
          <a:prstGeom prst="rect">
            <a:avLst/>
          </a:prstGeom>
        </p:spPr>
        <p:txBody>
          <a:bodyPr wrap="square">
            <a:spAutoFit/>
          </a:bodyPr>
          <a:lstStyle/>
          <a:p>
            <a:r>
              <a:rPr lang="en-US" sz="2800" b="1" dirty="0" err="1"/>
              <a:t>Unsur-unsur</a:t>
            </a:r>
            <a:r>
              <a:rPr lang="en-US" sz="2800" b="1" dirty="0"/>
              <a:t> </a:t>
            </a:r>
            <a:r>
              <a:rPr lang="en-US" sz="2800" b="1" dirty="0" err="1"/>
              <a:t>budaya</a:t>
            </a:r>
            <a:r>
              <a:rPr lang="en-US" sz="2800" b="1" dirty="0"/>
              <a:t> yang </a:t>
            </a:r>
            <a:r>
              <a:rPr lang="en-US" sz="2800" b="1" dirty="0" err="1"/>
              <a:t>dapat</a:t>
            </a:r>
            <a:r>
              <a:rPr lang="en-US" sz="2800" b="1" dirty="0"/>
              <a:t> </a:t>
            </a:r>
            <a:r>
              <a:rPr lang="en-US" sz="2800" b="1" dirty="0" err="1"/>
              <a:t>ditemukan</a:t>
            </a:r>
            <a:r>
              <a:rPr lang="en-US" sz="2800" b="1" dirty="0"/>
              <a:t> di </a:t>
            </a:r>
            <a:r>
              <a:rPr lang="en-US" sz="2800" b="1" dirty="0" err="1"/>
              <a:t>seluruh</a:t>
            </a:r>
            <a:r>
              <a:rPr lang="en-US" sz="2800" b="1" dirty="0"/>
              <a:t> </a:t>
            </a:r>
            <a:r>
              <a:rPr lang="en-US" sz="2800" b="1" dirty="0" err="1"/>
              <a:t>bangsa</a:t>
            </a:r>
            <a:r>
              <a:rPr lang="en-US" sz="2800" b="1" dirty="0"/>
              <a:t> dunia </a:t>
            </a:r>
            <a:r>
              <a:rPr lang="en-US" sz="2800" b="1" dirty="0" err="1"/>
              <a:t>ada</a:t>
            </a:r>
            <a:r>
              <a:rPr lang="en-US" sz="2800" b="1" dirty="0"/>
              <a:t> </a:t>
            </a:r>
            <a:r>
              <a:rPr lang="en-US" sz="2800" b="1" dirty="0" err="1"/>
              <a:t>tujuh</a:t>
            </a:r>
            <a:r>
              <a:rPr lang="en-US" sz="2800" b="1" dirty="0"/>
              <a:t> </a:t>
            </a:r>
            <a:r>
              <a:rPr lang="en-US" sz="2800" b="1" dirty="0" err="1"/>
              <a:t>unsur</a:t>
            </a:r>
            <a:r>
              <a:rPr lang="en-US" sz="2800" b="1" dirty="0"/>
              <a:t> </a:t>
            </a:r>
            <a:r>
              <a:rPr lang="en-US" sz="2800" b="1" dirty="0" err="1"/>
              <a:t>yaitu</a:t>
            </a:r>
            <a:endParaRPr lang="en-US" sz="2800" b="1" dirty="0"/>
          </a:p>
        </p:txBody>
      </p:sp>
      <p:sp>
        <p:nvSpPr>
          <p:cNvPr id="31" name="Rectangle 30">
            <a:extLst>
              <a:ext uri="{FF2B5EF4-FFF2-40B4-BE49-F238E27FC236}">
                <a16:creationId xmlns:a16="http://schemas.microsoft.com/office/drawing/2014/main" id="{A38AF463-23B2-4716-86A4-C50B60CC864F}"/>
              </a:ext>
            </a:extLst>
          </p:cNvPr>
          <p:cNvSpPr/>
          <p:nvPr/>
        </p:nvSpPr>
        <p:spPr>
          <a:xfrm>
            <a:off x="367582" y="3082761"/>
            <a:ext cx="10100774" cy="2308324"/>
          </a:xfrm>
          <a:prstGeom prst="rect">
            <a:avLst/>
          </a:prstGeom>
        </p:spPr>
        <p:txBody>
          <a:bodyPr wrap="square">
            <a:spAutoFit/>
          </a:bodyPr>
          <a:lstStyle/>
          <a:p>
            <a:r>
              <a:rPr lang="en-US" sz="3600" dirty="0" err="1"/>
              <a:t>Kesenian</a:t>
            </a:r>
            <a:r>
              <a:rPr lang="en-US" sz="3600" dirty="0"/>
              <a:t> </a:t>
            </a:r>
            <a:r>
              <a:rPr lang="en-US" sz="3600" dirty="0" err="1"/>
              <a:t>dapat</a:t>
            </a:r>
            <a:r>
              <a:rPr lang="en-US" sz="3600" dirty="0"/>
              <a:t> </a:t>
            </a:r>
            <a:r>
              <a:rPr lang="en-US" sz="3600" dirty="0" err="1"/>
              <a:t>berupa</a:t>
            </a:r>
            <a:r>
              <a:rPr lang="en-US" sz="3600" dirty="0"/>
              <a:t> </a:t>
            </a:r>
            <a:r>
              <a:rPr lang="en-US" sz="3600" dirty="0" err="1"/>
              <a:t>suatu</a:t>
            </a:r>
            <a:r>
              <a:rPr lang="en-US" sz="3600" dirty="0"/>
              <a:t> </a:t>
            </a:r>
            <a:r>
              <a:rPr lang="en-US" sz="3600" dirty="0" err="1"/>
              <a:t>karya</a:t>
            </a:r>
            <a:r>
              <a:rPr lang="en-US" sz="3600" dirty="0"/>
              <a:t> </a:t>
            </a:r>
            <a:r>
              <a:rPr lang="en-US" sz="3600" dirty="0" err="1"/>
              <a:t>seni</a:t>
            </a:r>
            <a:r>
              <a:rPr lang="en-US" sz="3600" dirty="0"/>
              <a:t> </a:t>
            </a:r>
            <a:r>
              <a:rPr lang="en-US" sz="3600" dirty="0" err="1"/>
              <a:t>rupa</a:t>
            </a:r>
            <a:r>
              <a:rPr lang="en-US" sz="3600" dirty="0"/>
              <a:t> (</a:t>
            </a:r>
            <a:r>
              <a:rPr lang="en-US" sz="3600" dirty="0" err="1"/>
              <a:t>lukisan</a:t>
            </a:r>
            <a:r>
              <a:rPr lang="en-US" sz="3600" dirty="0"/>
              <a:t>), </a:t>
            </a:r>
            <a:r>
              <a:rPr lang="en-US" sz="3600" dirty="0" err="1"/>
              <a:t>seni</a:t>
            </a:r>
            <a:r>
              <a:rPr lang="en-US" sz="3600" dirty="0"/>
              <a:t> </a:t>
            </a:r>
            <a:r>
              <a:rPr lang="en-US" sz="3600" dirty="0" err="1"/>
              <a:t>pertunjukkan</a:t>
            </a:r>
            <a:r>
              <a:rPr lang="en-US" sz="3600" dirty="0"/>
              <a:t> (</a:t>
            </a:r>
            <a:r>
              <a:rPr lang="en-US" sz="3600" dirty="0" err="1"/>
              <a:t>tari</a:t>
            </a:r>
            <a:r>
              <a:rPr lang="en-US" sz="3600" dirty="0"/>
              <a:t>, </a:t>
            </a:r>
            <a:r>
              <a:rPr lang="en-US" sz="3600" dirty="0" err="1"/>
              <a:t>musik</a:t>
            </a:r>
            <a:r>
              <a:rPr lang="en-US" sz="3600" dirty="0"/>
              <a:t>), </a:t>
            </a:r>
            <a:r>
              <a:rPr lang="en-US" sz="3600" dirty="0" err="1"/>
              <a:t>seni</a:t>
            </a:r>
            <a:r>
              <a:rPr lang="en-US" sz="3600" dirty="0"/>
              <a:t> </a:t>
            </a:r>
            <a:r>
              <a:rPr lang="en-US" sz="3600" dirty="0" err="1"/>
              <a:t>arsitektur</a:t>
            </a:r>
            <a:r>
              <a:rPr lang="en-US" sz="3600" dirty="0"/>
              <a:t> (</a:t>
            </a:r>
            <a:r>
              <a:rPr lang="en-US" sz="3600" dirty="0" err="1"/>
              <a:t>bangunan</a:t>
            </a:r>
            <a:r>
              <a:rPr lang="en-US" sz="3600" dirty="0"/>
              <a:t>, </a:t>
            </a:r>
            <a:r>
              <a:rPr lang="en-US" sz="3600" dirty="0" err="1"/>
              <a:t>rumah</a:t>
            </a:r>
            <a:r>
              <a:rPr lang="en-US" sz="3600" dirty="0"/>
              <a:t>, </a:t>
            </a:r>
            <a:r>
              <a:rPr lang="en-US" sz="3600" dirty="0" err="1"/>
              <a:t>candi</a:t>
            </a:r>
            <a:r>
              <a:rPr lang="en-US" sz="3600" dirty="0"/>
              <a:t>), </a:t>
            </a:r>
            <a:r>
              <a:rPr lang="en-US" sz="3600" dirty="0" err="1"/>
              <a:t>seni</a:t>
            </a:r>
            <a:r>
              <a:rPr lang="en-US" sz="3600" dirty="0"/>
              <a:t> </a:t>
            </a:r>
            <a:r>
              <a:rPr lang="en-US" sz="3600" dirty="0" err="1"/>
              <a:t>teater</a:t>
            </a:r>
            <a:r>
              <a:rPr lang="en-US" sz="3600" dirty="0"/>
              <a:t> (</a:t>
            </a:r>
            <a:r>
              <a:rPr lang="en-US" sz="3600" dirty="0" err="1"/>
              <a:t>wayang</a:t>
            </a:r>
            <a:r>
              <a:rPr lang="en-US" sz="3600" dirty="0"/>
              <a:t>), dan </a:t>
            </a:r>
            <a:r>
              <a:rPr lang="en-US" sz="3600" dirty="0" err="1"/>
              <a:t>kerajinan</a:t>
            </a:r>
            <a:r>
              <a:rPr lang="en-US" sz="3600" dirty="0"/>
              <a:t> (</a:t>
            </a:r>
            <a:r>
              <a:rPr lang="en-US" sz="3600" dirty="0" err="1"/>
              <a:t>Nuh</a:t>
            </a:r>
            <a:r>
              <a:rPr lang="en-US" sz="3600" dirty="0"/>
              <a:t> &amp; </a:t>
            </a:r>
            <a:r>
              <a:rPr lang="en-US" sz="3600" dirty="0" err="1"/>
              <a:t>Dardiri</a:t>
            </a:r>
            <a:r>
              <a:rPr lang="en-US" sz="3600" dirty="0"/>
              <a:t>, 2016: 225)</a:t>
            </a:r>
          </a:p>
        </p:txBody>
      </p:sp>
      <p:pic>
        <p:nvPicPr>
          <p:cNvPr id="14" name="Audio 13">
            <a:hlinkClick r:id="" action="ppaction://media"/>
            <a:extLst>
              <a:ext uri="{FF2B5EF4-FFF2-40B4-BE49-F238E27FC236}">
                <a16:creationId xmlns:a16="http://schemas.microsoft.com/office/drawing/2014/main" id="{CEFD51D3-C710-4033-A6A9-DD171674329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2001742521"/>
      </p:ext>
    </p:extLst>
  </p:cSld>
  <p:clrMapOvr>
    <a:masterClrMapping/>
  </p:clrMapOvr>
  <mc:AlternateContent xmlns:mc="http://schemas.openxmlformats.org/markup-compatibility/2006">
    <mc:Choice xmlns:p14="http://schemas.microsoft.com/office/powerpoint/2010/main" Requires="p14">
      <p:transition spd="slow" p14:dur="2000" advTm="13395"/>
    </mc:Choice>
    <mc:Fallback>
      <p:transition spd="slow" advTm="13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9109767" y="-145061"/>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234006" y="-1030812"/>
            <a:ext cx="13296114" cy="3345363"/>
            <a:chOff x="0" y="0"/>
            <a:chExt cx="3501857" cy="881083"/>
          </a:xfrm>
        </p:grpSpPr>
        <p:sp>
          <p:nvSpPr>
            <p:cNvPr id="5" name="Freeform 5"/>
            <p:cNvSpPr/>
            <p:nvPr/>
          </p:nvSpPr>
          <p:spPr>
            <a:xfrm>
              <a:off x="0" y="0"/>
              <a:ext cx="3501857" cy="881083"/>
            </a:xfrm>
            <a:custGeom>
              <a:avLst/>
              <a:gdLst/>
              <a:ahLst/>
              <a:cxnLst/>
              <a:rect l="l" t="t" r="r" b="b"/>
              <a:pathLst>
                <a:path w="3501857" h="881083">
                  <a:moveTo>
                    <a:pt x="58227" y="0"/>
                  </a:moveTo>
                  <a:lnTo>
                    <a:pt x="3443630" y="0"/>
                  </a:lnTo>
                  <a:cubicBezTo>
                    <a:pt x="3459073" y="0"/>
                    <a:pt x="3473883" y="6135"/>
                    <a:pt x="3484803" y="17054"/>
                  </a:cubicBezTo>
                  <a:cubicBezTo>
                    <a:pt x="3495723" y="27974"/>
                    <a:pt x="3501857" y="42784"/>
                    <a:pt x="3501857" y="58227"/>
                  </a:cubicBezTo>
                  <a:lnTo>
                    <a:pt x="3501857" y="822856"/>
                  </a:lnTo>
                  <a:cubicBezTo>
                    <a:pt x="3501857" y="855014"/>
                    <a:pt x="3475788" y="881083"/>
                    <a:pt x="3443630" y="881083"/>
                  </a:cubicBezTo>
                  <a:lnTo>
                    <a:pt x="58227" y="881083"/>
                  </a:lnTo>
                  <a:cubicBezTo>
                    <a:pt x="42784" y="881083"/>
                    <a:pt x="27974" y="874949"/>
                    <a:pt x="17054" y="864029"/>
                  </a:cubicBezTo>
                  <a:cubicBezTo>
                    <a:pt x="6135" y="853109"/>
                    <a:pt x="0" y="838299"/>
                    <a:pt x="0" y="822856"/>
                  </a:cubicBezTo>
                  <a:lnTo>
                    <a:pt x="0" y="58227"/>
                  </a:lnTo>
                  <a:cubicBezTo>
                    <a:pt x="0" y="42784"/>
                    <a:pt x="6135" y="27974"/>
                    <a:pt x="17054" y="17054"/>
                  </a:cubicBezTo>
                  <a:cubicBezTo>
                    <a:pt x="27974" y="6135"/>
                    <a:pt x="42784" y="0"/>
                    <a:pt x="58227" y="0"/>
                  </a:cubicBezTo>
                  <a:close/>
                </a:path>
              </a:pathLst>
            </a:custGeom>
            <a:solidFill>
              <a:srgbClr val="FAB58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545197" y="2708113"/>
            <a:ext cx="7564570" cy="1804855"/>
            <a:chOff x="0" y="0"/>
            <a:chExt cx="1992315" cy="475353"/>
          </a:xfrm>
        </p:grpSpPr>
        <p:sp>
          <p:nvSpPr>
            <p:cNvPr id="8" name="Freeform 8"/>
            <p:cNvSpPr/>
            <p:nvPr/>
          </p:nvSpPr>
          <p:spPr>
            <a:xfrm>
              <a:off x="0" y="0"/>
              <a:ext cx="1992315" cy="475353"/>
            </a:xfrm>
            <a:custGeom>
              <a:avLst/>
              <a:gdLst/>
              <a:ahLst/>
              <a:cxnLst/>
              <a:rect l="l" t="t" r="r" b="b"/>
              <a:pathLst>
                <a:path w="1992315" h="475353">
                  <a:moveTo>
                    <a:pt x="30703" y="0"/>
                  </a:moveTo>
                  <a:lnTo>
                    <a:pt x="1961611" y="0"/>
                  </a:lnTo>
                  <a:cubicBezTo>
                    <a:pt x="1969754" y="0"/>
                    <a:pt x="1977564" y="3235"/>
                    <a:pt x="1983322" y="8993"/>
                  </a:cubicBezTo>
                  <a:cubicBezTo>
                    <a:pt x="1989080" y="14751"/>
                    <a:pt x="1992315" y="22560"/>
                    <a:pt x="1992315" y="30703"/>
                  </a:cubicBezTo>
                  <a:lnTo>
                    <a:pt x="1992315" y="444649"/>
                  </a:lnTo>
                  <a:cubicBezTo>
                    <a:pt x="1992315" y="461606"/>
                    <a:pt x="1978568" y="475353"/>
                    <a:pt x="1961611" y="475353"/>
                  </a:cubicBezTo>
                  <a:lnTo>
                    <a:pt x="30703" y="475353"/>
                  </a:lnTo>
                  <a:cubicBezTo>
                    <a:pt x="22560" y="475353"/>
                    <a:pt x="14751" y="472118"/>
                    <a:pt x="8993" y="466360"/>
                  </a:cubicBezTo>
                  <a:cubicBezTo>
                    <a:pt x="3235" y="460602"/>
                    <a:pt x="0" y="452792"/>
                    <a:pt x="0" y="444649"/>
                  </a:cubicBezTo>
                  <a:lnTo>
                    <a:pt x="0" y="30703"/>
                  </a:lnTo>
                  <a:cubicBezTo>
                    <a:pt x="0" y="13746"/>
                    <a:pt x="13746" y="0"/>
                    <a:pt x="30703" y="0"/>
                  </a:cubicBezTo>
                  <a:close/>
                </a:path>
              </a:pathLst>
            </a:custGeom>
            <a:solidFill>
              <a:srgbClr val="FFB55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47295" y="2577546"/>
            <a:ext cx="1032995" cy="103299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588"/>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000000"/>
                  </a:solidFill>
                  <a:latin typeface="Bevan"/>
                </a:rPr>
                <a:t>1</a:t>
              </a:r>
            </a:p>
          </p:txBody>
        </p:sp>
      </p:grpSp>
      <p:grpSp>
        <p:nvGrpSpPr>
          <p:cNvPr id="13" name="Group 13"/>
          <p:cNvGrpSpPr/>
          <p:nvPr/>
        </p:nvGrpSpPr>
        <p:grpSpPr>
          <a:xfrm>
            <a:off x="1545197" y="5150429"/>
            <a:ext cx="7598803" cy="3094146"/>
            <a:chOff x="0" y="0"/>
            <a:chExt cx="2001331" cy="620070"/>
          </a:xfrm>
        </p:grpSpPr>
        <p:sp>
          <p:nvSpPr>
            <p:cNvPr id="14" name="Freeform 14"/>
            <p:cNvSpPr/>
            <p:nvPr/>
          </p:nvSpPr>
          <p:spPr>
            <a:xfrm>
              <a:off x="0" y="0"/>
              <a:ext cx="2001331" cy="620070"/>
            </a:xfrm>
            <a:custGeom>
              <a:avLst/>
              <a:gdLst/>
              <a:ahLst/>
              <a:cxnLst/>
              <a:rect l="l" t="t" r="r" b="b"/>
              <a:pathLst>
                <a:path w="2001331" h="620070">
                  <a:moveTo>
                    <a:pt x="30565" y="0"/>
                  </a:moveTo>
                  <a:lnTo>
                    <a:pt x="1970766" y="0"/>
                  </a:lnTo>
                  <a:cubicBezTo>
                    <a:pt x="1978872" y="0"/>
                    <a:pt x="1986646" y="3220"/>
                    <a:pt x="1992378" y="8952"/>
                  </a:cubicBezTo>
                  <a:cubicBezTo>
                    <a:pt x="1998111" y="14684"/>
                    <a:pt x="2001331" y="22459"/>
                    <a:pt x="2001331" y="30565"/>
                  </a:cubicBezTo>
                  <a:lnTo>
                    <a:pt x="2001331" y="589505"/>
                  </a:lnTo>
                  <a:cubicBezTo>
                    <a:pt x="2001331" y="606386"/>
                    <a:pt x="1987646" y="620070"/>
                    <a:pt x="1970766" y="620070"/>
                  </a:cubicBezTo>
                  <a:lnTo>
                    <a:pt x="30565" y="620070"/>
                  </a:lnTo>
                  <a:cubicBezTo>
                    <a:pt x="22459" y="620070"/>
                    <a:pt x="14684" y="616850"/>
                    <a:pt x="8952" y="611118"/>
                  </a:cubicBezTo>
                  <a:cubicBezTo>
                    <a:pt x="3220" y="605386"/>
                    <a:pt x="0" y="597611"/>
                    <a:pt x="0" y="589505"/>
                  </a:cubicBezTo>
                  <a:lnTo>
                    <a:pt x="0" y="30565"/>
                  </a:lnTo>
                  <a:cubicBezTo>
                    <a:pt x="0" y="22459"/>
                    <a:pt x="3220" y="14684"/>
                    <a:pt x="8952" y="8952"/>
                  </a:cubicBezTo>
                  <a:cubicBezTo>
                    <a:pt x="14684" y="3220"/>
                    <a:pt x="22459" y="0"/>
                    <a:pt x="30565" y="0"/>
                  </a:cubicBezTo>
                  <a:close/>
                </a:path>
              </a:pathLst>
            </a:custGeom>
            <a:solidFill>
              <a:srgbClr val="FFB55C"/>
            </a:solidFill>
          </p:spPr>
          <p:txBody>
            <a:bodyPr/>
            <a:lstStyle/>
            <a:p>
              <a:endParaRPr lang="en-US" dirty="0"/>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1424370" y="8353062"/>
            <a:ext cx="6580733" cy="1574805"/>
            <a:chOff x="0" y="0"/>
            <a:chExt cx="1733197" cy="414763"/>
          </a:xfrm>
        </p:grpSpPr>
        <p:sp>
          <p:nvSpPr>
            <p:cNvPr id="17" name="Freeform 17"/>
            <p:cNvSpPr/>
            <p:nvPr/>
          </p:nvSpPr>
          <p:spPr>
            <a:xfrm>
              <a:off x="0" y="0"/>
              <a:ext cx="1733197" cy="414763"/>
            </a:xfrm>
            <a:custGeom>
              <a:avLst/>
              <a:gdLst/>
              <a:ahLst/>
              <a:cxnLst/>
              <a:rect l="l" t="t" r="r" b="b"/>
              <a:pathLst>
                <a:path w="1733197" h="414763">
                  <a:moveTo>
                    <a:pt x="866599" y="0"/>
                  </a:moveTo>
                  <a:cubicBezTo>
                    <a:pt x="387989" y="0"/>
                    <a:pt x="0" y="92848"/>
                    <a:pt x="0" y="207382"/>
                  </a:cubicBezTo>
                  <a:cubicBezTo>
                    <a:pt x="0" y="321915"/>
                    <a:pt x="387989" y="414763"/>
                    <a:pt x="866599" y="414763"/>
                  </a:cubicBezTo>
                  <a:cubicBezTo>
                    <a:pt x="1345208" y="414763"/>
                    <a:pt x="1733197" y="321915"/>
                    <a:pt x="1733197" y="207382"/>
                  </a:cubicBezTo>
                  <a:cubicBezTo>
                    <a:pt x="1733197" y="92848"/>
                    <a:pt x="1345208" y="0"/>
                    <a:pt x="866599" y="0"/>
                  </a:cubicBezTo>
                  <a:close/>
                </a:path>
              </a:pathLst>
            </a:custGeom>
            <a:solidFill>
              <a:srgbClr val="E5E5E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47295" y="295099"/>
            <a:ext cx="10573211" cy="1692771"/>
          </a:xfrm>
          <a:prstGeom prst="rect">
            <a:avLst/>
          </a:prstGeom>
        </p:spPr>
        <p:txBody>
          <a:bodyPr lIns="0" tIns="0" rIns="0" bIns="0" rtlCol="0" anchor="t">
            <a:spAutoFit/>
          </a:bodyPr>
          <a:lstStyle/>
          <a:p>
            <a:pPr algn="ctr">
              <a:lnSpc>
                <a:spcPts val="6600"/>
              </a:lnSpc>
            </a:pPr>
            <a:r>
              <a:rPr lang="en-US" sz="5500" dirty="0" err="1">
                <a:solidFill>
                  <a:srgbClr val="010111"/>
                </a:solidFill>
                <a:latin typeface="Bevan"/>
              </a:rPr>
              <a:t>Keterkaitan</a:t>
            </a:r>
            <a:r>
              <a:rPr lang="en-US" sz="5500" dirty="0">
                <a:solidFill>
                  <a:srgbClr val="010111"/>
                </a:solidFill>
                <a:latin typeface="Bevan"/>
              </a:rPr>
              <a:t> </a:t>
            </a:r>
            <a:r>
              <a:rPr lang="en-US" sz="5500" dirty="0" err="1">
                <a:solidFill>
                  <a:srgbClr val="010111"/>
                </a:solidFill>
                <a:latin typeface="Bevan"/>
              </a:rPr>
              <a:t>Matematika</a:t>
            </a:r>
            <a:r>
              <a:rPr lang="en-US" sz="5500" dirty="0">
                <a:solidFill>
                  <a:srgbClr val="010111"/>
                </a:solidFill>
                <a:latin typeface="Bevan"/>
              </a:rPr>
              <a:t> </a:t>
            </a:r>
            <a:r>
              <a:rPr lang="en-US" sz="5500" dirty="0" err="1">
                <a:solidFill>
                  <a:srgbClr val="010111"/>
                </a:solidFill>
                <a:latin typeface="Bevan"/>
              </a:rPr>
              <a:t>dengan</a:t>
            </a:r>
            <a:r>
              <a:rPr lang="en-US" sz="5500" dirty="0">
                <a:solidFill>
                  <a:srgbClr val="010111"/>
                </a:solidFill>
                <a:latin typeface="Bevan"/>
              </a:rPr>
              <a:t> </a:t>
            </a:r>
            <a:r>
              <a:rPr lang="en-US" sz="5500" dirty="0" err="1">
                <a:solidFill>
                  <a:srgbClr val="010111"/>
                </a:solidFill>
                <a:latin typeface="Bevan"/>
              </a:rPr>
              <a:t>Budaya</a:t>
            </a:r>
            <a:endParaRPr lang="en-US" sz="5500" dirty="0">
              <a:solidFill>
                <a:srgbClr val="010111"/>
              </a:solidFill>
              <a:latin typeface="Bevan"/>
            </a:endParaRPr>
          </a:p>
        </p:txBody>
      </p:sp>
      <p:sp>
        <p:nvSpPr>
          <p:cNvPr id="20" name="TextBox 20"/>
          <p:cNvSpPr txBox="1"/>
          <p:nvPr/>
        </p:nvSpPr>
        <p:spPr>
          <a:xfrm>
            <a:off x="1780290" y="2787677"/>
            <a:ext cx="7329478" cy="1712392"/>
          </a:xfrm>
          <a:prstGeom prst="rect">
            <a:avLst/>
          </a:prstGeom>
        </p:spPr>
        <p:txBody>
          <a:bodyPr lIns="0" tIns="0" rIns="0" bIns="0" rtlCol="0" anchor="t">
            <a:spAutoFit/>
          </a:bodyPr>
          <a:lstStyle/>
          <a:p>
            <a:pPr>
              <a:lnSpc>
                <a:spcPts val="3360"/>
              </a:lnSpc>
            </a:pPr>
            <a:r>
              <a:rPr lang="sv-SE" sz="2400" dirty="0">
                <a:solidFill>
                  <a:srgbClr val="010111"/>
                </a:solidFill>
                <a:latin typeface="Helvetica World"/>
              </a:rPr>
              <a:t>Menurut Suciati &amp; Kusuma (2019:253) matematika tumbuh dan berkembang bukan hanya teori saja, melainkan matematika juga dapat ditemukan dalam kebudayaan</a:t>
            </a:r>
            <a:r>
              <a:rPr lang="en-US" sz="2400" dirty="0">
                <a:solidFill>
                  <a:srgbClr val="010111"/>
                </a:solidFill>
                <a:latin typeface="Helvetica World"/>
              </a:rPr>
              <a:t> </a:t>
            </a:r>
          </a:p>
        </p:txBody>
      </p:sp>
      <p:grpSp>
        <p:nvGrpSpPr>
          <p:cNvPr id="21" name="Group 21"/>
          <p:cNvGrpSpPr/>
          <p:nvPr/>
        </p:nvGrpSpPr>
        <p:grpSpPr>
          <a:xfrm>
            <a:off x="10231523" y="5143500"/>
            <a:ext cx="7589815" cy="3819299"/>
            <a:chOff x="0" y="0"/>
            <a:chExt cx="1998964" cy="1005906"/>
          </a:xfrm>
        </p:grpSpPr>
        <p:sp>
          <p:nvSpPr>
            <p:cNvPr id="22" name="Freeform 22"/>
            <p:cNvSpPr/>
            <p:nvPr/>
          </p:nvSpPr>
          <p:spPr>
            <a:xfrm>
              <a:off x="0" y="0"/>
              <a:ext cx="1998964" cy="1005906"/>
            </a:xfrm>
            <a:custGeom>
              <a:avLst/>
              <a:gdLst/>
              <a:ahLst/>
              <a:cxnLst/>
              <a:rect l="l" t="t" r="r" b="b"/>
              <a:pathLst>
                <a:path w="1998964" h="1005906">
                  <a:moveTo>
                    <a:pt x="30601" y="0"/>
                  </a:moveTo>
                  <a:lnTo>
                    <a:pt x="1968362" y="0"/>
                  </a:lnTo>
                  <a:cubicBezTo>
                    <a:pt x="1976478" y="0"/>
                    <a:pt x="1984262" y="3224"/>
                    <a:pt x="1990001" y="8963"/>
                  </a:cubicBezTo>
                  <a:cubicBezTo>
                    <a:pt x="1995740" y="14702"/>
                    <a:pt x="1998964" y="22485"/>
                    <a:pt x="1998964" y="30601"/>
                  </a:cubicBezTo>
                  <a:lnTo>
                    <a:pt x="1998964" y="975305"/>
                  </a:lnTo>
                  <a:cubicBezTo>
                    <a:pt x="1998964" y="983421"/>
                    <a:pt x="1995740" y="991204"/>
                    <a:pt x="1990001" y="996943"/>
                  </a:cubicBezTo>
                  <a:cubicBezTo>
                    <a:pt x="1984262" y="1002682"/>
                    <a:pt x="1976478" y="1005906"/>
                    <a:pt x="1968362" y="1005906"/>
                  </a:cubicBezTo>
                  <a:lnTo>
                    <a:pt x="30601" y="1005906"/>
                  </a:lnTo>
                  <a:cubicBezTo>
                    <a:pt x="22485" y="1005906"/>
                    <a:pt x="14702" y="1002682"/>
                    <a:pt x="8963" y="996943"/>
                  </a:cubicBezTo>
                  <a:cubicBezTo>
                    <a:pt x="3224" y="991204"/>
                    <a:pt x="0" y="983421"/>
                    <a:pt x="0" y="975305"/>
                  </a:cubicBezTo>
                  <a:lnTo>
                    <a:pt x="0" y="30601"/>
                  </a:lnTo>
                  <a:cubicBezTo>
                    <a:pt x="0" y="22485"/>
                    <a:pt x="3224" y="14702"/>
                    <a:pt x="8963" y="8963"/>
                  </a:cubicBezTo>
                  <a:cubicBezTo>
                    <a:pt x="14702" y="3224"/>
                    <a:pt x="22485" y="0"/>
                    <a:pt x="30601" y="0"/>
                  </a:cubicBezTo>
                  <a:close/>
                </a:path>
              </a:pathLst>
            </a:custGeom>
            <a:solidFill>
              <a:srgbClr val="FFB55C"/>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6466160">
            <a:off x="1280386" y="8610693"/>
            <a:ext cx="999807" cy="601702"/>
          </a:xfrm>
          <a:custGeom>
            <a:avLst/>
            <a:gdLst/>
            <a:ahLst/>
            <a:cxnLst/>
            <a:rect l="l" t="t" r="r" b="b"/>
            <a:pathLst>
              <a:path w="999807" h="601702">
                <a:moveTo>
                  <a:pt x="0" y="0"/>
                </a:moveTo>
                <a:lnTo>
                  <a:pt x="999807" y="0"/>
                </a:lnTo>
                <a:lnTo>
                  <a:pt x="999807" y="601702"/>
                </a:lnTo>
                <a:lnTo>
                  <a:pt x="0" y="601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6941451" y="710851"/>
            <a:ext cx="635698" cy="635698"/>
          </a:xfrm>
          <a:custGeom>
            <a:avLst/>
            <a:gdLst/>
            <a:ahLst/>
            <a:cxnLst/>
            <a:rect l="l" t="t" r="r" b="b"/>
            <a:pathLst>
              <a:path w="635698" h="635698">
                <a:moveTo>
                  <a:pt x="0" y="0"/>
                </a:moveTo>
                <a:lnTo>
                  <a:pt x="635698" y="0"/>
                </a:lnTo>
                <a:lnTo>
                  <a:pt x="635698" y="635698"/>
                </a:lnTo>
                <a:lnTo>
                  <a:pt x="0" y="6356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p:nvPr/>
        </p:nvGrpSpPr>
        <p:grpSpPr>
          <a:xfrm>
            <a:off x="13065669" y="1340319"/>
            <a:ext cx="561487" cy="56148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231523" y="2708113"/>
            <a:ext cx="7589815" cy="2164899"/>
            <a:chOff x="0" y="0"/>
            <a:chExt cx="1998964" cy="570179"/>
          </a:xfrm>
        </p:grpSpPr>
        <p:sp>
          <p:nvSpPr>
            <p:cNvPr id="30" name="Freeform 30"/>
            <p:cNvSpPr/>
            <p:nvPr/>
          </p:nvSpPr>
          <p:spPr>
            <a:xfrm>
              <a:off x="0" y="0"/>
              <a:ext cx="1998964" cy="570179"/>
            </a:xfrm>
            <a:custGeom>
              <a:avLst/>
              <a:gdLst/>
              <a:ahLst/>
              <a:cxnLst/>
              <a:rect l="l" t="t" r="r" b="b"/>
              <a:pathLst>
                <a:path w="1998964" h="570179">
                  <a:moveTo>
                    <a:pt x="30601" y="0"/>
                  </a:moveTo>
                  <a:lnTo>
                    <a:pt x="1968362" y="0"/>
                  </a:lnTo>
                  <a:cubicBezTo>
                    <a:pt x="1976478" y="0"/>
                    <a:pt x="1984262" y="3224"/>
                    <a:pt x="1990001" y="8963"/>
                  </a:cubicBezTo>
                  <a:cubicBezTo>
                    <a:pt x="1995740" y="14702"/>
                    <a:pt x="1998964" y="22485"/>
                    <a:pt x="1998964" y="30601"/>
                  </a:cubicBezTo>
                  <a:lnTo>
                    <a:pt x="1998964" y="539578"/>
                  </a:lnTo>
                  <a:cubicBezTo>
                    <a:pt x="1998964" y="556478"/>
                    <a:pt x="1985263" y="570179"/>
                    <a:pt x="1968362" y="570179"/>
                  </a:cubicBezTo>
                  <a:lnTo>
                    <a:pt x="30601" y="570179"/>
                  </a:lnTo>
                  <a:cubicBezTo>
                    <a:pt x="22485" y="570179"/>
                    <a:pt x="14702" y="566955"/>
                    <a:pt x="8963" y="561216"/>
                  </a:cubicBezTo>
                  <a:cubicBezTo>
                    <a:pt x="3224" y="555477"/>
                    <a:pt x="0" y="547694"/>
                    <a:pt x="0" y="539578"/>
                  </a:cubicBezTo>
                  <a:lnTo>
                    <a:pt x="0" y="30601"/>
                  </a:lnTo>
                  <a:cubicBezTo>
                    <a:pt x="0" y="22485"/>
                    <a:pt x="3224" y="14702"/>
                    <a:pt x="8963" y="8963"/>
                  </a:cubicBezTo>
                  <a:cubicBezTo>
                    <a:pt x="14702" y="3224"/>
                    <a:pt x="22485" y="0"/>
                    <a:pt x="30601" y="0"/>
                  </a:cubicBezTo>
                  <a:close/>
                </a:path>
              </a:pathLst>
            </a:custGeom>
            <a:solidFill>
              <a:srgbClr val="FFB55C"/>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9361591" y="2577546"/>
            <a:ext cx="1032995" cy="103299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588"/>
            </a:solidFill>
          </p:spPr>
        </p:sp>
        <p:sp>
          <p:nvSpPr>
            <p:cNvPr id="34" name="TextBox 34"/>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000000"/>
                  </a:solidFill>
                  <a:latin typeface="Bevan"/>
                </a:rPr>
                <a:t>2</a:t>
              </a:r>
            </a:p>
          </p:txBody>
        </p:sp>
      </p:grpSp>
      <p:sp>
        <p:nvSpPr>
          <p:cNvPr id="35" name="TextBox 35"/>
          <p:cNvSpPr txBox="1"/>
          <p:nvPr/>
        </p:nvSpPr>
        <p:spPr>
          <a:xfrm>
            <a:off x="10394586" y="2726194"/>
            <a:ext cx="7182563" cy="2148409"/>
          </a:xfrm>
          <a:prstGeom prst="rect">
            <a:avLst/>
          </a:prstGeom>
        </p:spPr>
        <p:txBody>
          <a:bodyPr lIns="0" tIns="0" rIns="0" bIns="0" rtlCol="0" anchor="t">
            <a:spAutoFit/>
          </a:bodyPr>
          <a:lstStyle/>
          <a:p>
            <a:pPr algn="just">
              <a:lnSpc>
                <a:spcPts val="3360"/>
              </a:lnSpc>
            </a:pPr>
            <a:r>
              <a:rPr lang="en-US" sz="2400" dirty="0">
                <a:solidFill>
                  <a:srgbClr val="010111"/>
                </a:solidFill>
                <a:latin typeface="Helvetica World"/>
              </a:rPr>
              <a:t>Bishop (</a:t>
            </a:r>
            <a:r>
              <a:rPr lang="en-US" sz="2400" dirty="0" err="1">
                <a:solidFill>
                  <a:srgbClr val="010111"/>
                </a:solidFill>
                <a:latin typeface="Helvetica World"/>
              </a:rPr>
              <a:t>dalam</a:t>
            </a:r>
            <a:r>
              <a:rPr lang="en-US" sz="2400" dirty="0">
                <a:solidFill>
                  <a:srgbClr val="010111"/>
                </a:solidFill>
                <a:latin typeface="Helvetica World"/>
              </a:rPr>
              <a:t> Huda, 2018:221) </a:t>
            </a:r>
            <a:r>
              <a:rPr lang="en-US" sz="2400" dirty="0" err="1">
                <a:solidFill>
                  <a:srgbClr val="010111"/>
                </a:solidFill>
                <a:latin typeface="Helvetica World"/>
              </a:rPr>
              <a:t>berpendapat</a:t>
            </a:r>
            <a:r>
              <a:rPr lang="en-US" sz="2400" dirty="0">
                <a:solidFill>
                  <a:srgbClr val="010111"/>
                </a:solidFill>
                <a:latin typeface="Helvetica World"/>
              </a:rPr>
              <a:t> </a:t>
            </a:r>
            <a:r>
              <a:rPr lang="en-US" sz="2400" dirty="0" err="1">
                <a:solidFill>
                  <a:srgbClr val="010111"/>
                </a:solidFill>
                <a:latin typeface="Helvetica World"/>
              </a:rPr>
              <a:t>bahwa</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 </a:t>
            </a:r>
            <a:r>
              <a:rPr lang="en-US" sz="2400" dirty="0" err="1">
                <a:solidFill>
                  <a:srgbClr val="010111"/>
                </a:solidFill>
                <a:latin typeface="Helvetica World"/>
              </a:rPr>
              <a:t>merupakan</a:t>
            </a:r>
            <a:r>
              <a:rPr lang="en-US" sz="2400" dirty="0">
                <a:solidFill>
                  <a:srgbClr val="010111"/>
                </a:solidFill>
                <a:latin typeface="Helvetica World"/>
              </a:rPr>
              <a:t> </a:t>
            </a:r>
            <a:r>
              <a:rPr lang="en-US" sz="2400" dirty="0" err="1">
                <a:solidFill>
                  <a:srgbClr val="010111"/>
                </a:solidFill>
                <a:latin typeface="Helvetica World"/>
              </a:rPr>
              <a:t>suatu</a:t>
            </a:r>
            <a:r>
              <a:rPr lang="en-US" sz="2400" dirty="0">
                <a:solidFill>
                  <a:srgbClr val="010111"/>
                </a:solidFill>
                <a:latin typeface="Helvetica World"/>
              </a:rPr>
              <a:t> </a:t>
            </a:r>
            <a:r>
              <a:rPr lang="en-US" sz="2400" dirty="0" err="1">
                <a:solidFill>
                  <a:srgbClr val="010111"/>
                </a:solidFill>
                <a:latin typeface="Helvetica World"/>
              </a:rPr>
              <a:t>bentuk</a:t>
            </a:r>
            <a:r>
              <a:rPr lang="en-US" sz="2400" dirty="0">
                <a:solidFill>
                  <a:srgbClr val="010111"/>
                </a:solidFill>
                <a:latin typeface="Helvetica World"/>
              </a:rPr>
              <a:t> </a:t>
            </a:r>
            <a:r>
              <a:rPr lang="en-US" sz="2400" dirty="0" err="1">
                <a:solidFill>
                  <a:srgbClr val="010111"/>
                </a:solidFill>
                <a:latin typeface="Helvetica World"/>
              </a:rPr>
              <a:t>budaya</a:t>
            </a:r>
            <a:r>
              <a:rPr lang="en-US" sz="2400" dirty="0">
                <a:solidFill>
                  <a:srgbClr val="010111"/>
                </a:solidFill>
                <a:latin typeface="Helvetica World"/>
              </a:rPr>
              <a:t> </a:t>
            </a:r>
            <a:r>
              <a:rPr lang="en-US" sz="2400" dirty="0" err="1">
                <a:solidFill>
                  <a:srgbClr val="010111"/>
                </a:solidFill>
                <a:latin typeface="Helvetica World"/>
              </a:rPr>
              <a:t>karena</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 </a:t>
            </a:r>
            <a:r>
              <a:rPr lang="en-US" sz="2400" dirty="0" err="1">
                <a:solidFill>
                  <a:srgbClr val="010111"/>
                </a:solidFill>
                <a:latin typeface="Helvetica World"/>
              </a:rPr>
              <a:t>dapat</a:t>
            </a:r>
            <a:r>
              <a:rPr lang="en-US" sz="2400" dirty="0">
                <a:solidFill>
                  <a:srgbClr val="010111"/>
                </a:solidFill>
                <a:latin typeface="Helvetica World"/>
              </a:rPr>
              <a:t> </a:t>
            </a:r>
            <a:r>
              <a:rPr lang="en-US" sz="2400" dirty="0" err="1">
                <a:solidFill>
                  <a:srgbClr val="010111"/>
                </a:solidFill>
                <a:latin typeface="Helvetica World"/>
              </a:rPr>
              <a:t>tumbuh</a:t>
            </a:r>
            <a:r>
              <a:rPr lang="en-US" sz="2400" dirty="0">
                <a:solidFill>
                  <a:srgbClr val="010111"/>
                </a:solidFill>
                <a:latin typeface="Helvetica World"/>
              </a:rPr>
              <a:t> pada </a:t>
            </a:r>
            <a:r>
              <a:rPr lang="en-US" sz="2400" dirty="0" err="1">
                <a:solidFill>
                  <a:srgbClr val="010111"/>
                </a:solidFill>
                <a:latin typeface="Helvetica World"/>
              </a:rPr>
              <a:t>aktivitas</a:t>
            </a:r>
            <a:r>
              <a:rPr lang="en-US" sz="2400" dirty="0">
                <a:solidFill>
                  <a:srgbClr val="010111"/>
                </a:solidFill>
                <a:latin typeface="Helvetica World"/>
              </a:rPr>
              <a:t> </a:t>
            </a:r>
            <a:r>
              <a:rPr lang="en-US" sz="2400" dirty="0" err="1">
                <a:solidFill>
                  <a:srgbClr val="010111"/>
                </a:solidFill>
                <a:latin typeface="Helvetica World"/>
              </a:rPr>
              <a:t>lingkungan</a:t>
            </a:r>
            <a:r>
              <a:rPr lang="en-US" sz="2400" dirty="0">
                <a:solidFill>
                  <a:srgbClr val="010111"/>
                </a:solidFill>
                <a:latin typeface="Helvetica World"/>
              </a:rPr>
              <a:t> yang </a:t>
            </a:r>
            <a:r>
              <a:rPr lang="en-US" sz="2400" dirty="0" err="1">
                <a:solidFill>
                  <a:srgbClr val="010111"/>
                </a:solidFill>
                <a:latin typeface="Helvetica World"/>
              </a:rPr>
              <a:t>bersifat</a:t>
            </a:r>
            <a:r>
              <a:rPr lang="en-US" sz="2400" dirty="0">
                <a:solidFill>
                  <a:srgbClr val="010111"/>
                </a:solidFill>
                <a:latin typeface="Helvetica World"/>
              </a:rPr>
              <a:t> </a:t>
            </a:r>
            <a:r>
              <a:rPr lang="en-US" sz="2400" dirty="0" err="1">
                <a:solidFill>
                  <a:srgbClr val="010111"/>
                </a:solidFill>
                <a:latin typeface="Helvetica World"/>
              </a:rPr>
              <a:t>budaya</a:t>
            </a:r>
            <a:r>
              <a:rPr lang="en-US" sz="2400" dirty="0">
                <a:solidFill>
                  <a:srgbClr val="010111"/>
                </a:solidFill>
                <a:latin typeface="Helvetica World"/>
              </a:rPr>
              <a:t>. </a:t>
            </a:r>
          </a:p>
          <a:p>
            <a:pPr>
              <a:lnSpc>
                <a:spcPts val="3360"/>
              </a:lnSpc>
            </a:pPr>
            <a:endParaRPr lang="en-US" sz="2400" dirty="0">
              <a:solidFill>
                <a:srgbClr val="010111"/>
              </a:solidFill>
              <a:latin typeface="Helvetica World"/>
            </a:endParaRPr>
          </a:p>
        </p:txBody>
      </p:sp>
      <p:grpSp>
        <p:nvGrpSpPr>
          <p:cNvPr id="36" name="Group 36"/>
          <p:cNvGrpSpPr/>
          <p:nvPr/>
        </p:nvGrpSpPr>
        <p:grpSpPr>
          <a:xfrm>
            <a:off x="747295" y="4860315"/>
            <a:ext cx="1032995" cy="103299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588"/>
            </a:solidFill>
          </p:spPr>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000000"/>
                  </a:solidFill>
                  <a:latin typeface="Bevan"/>
                </a:rPr>
                <a:t>3</a:t>
              </a:r>
            </a:p>
          </p:txBody>
        </p:sp>
      </p:grpSp>
      <p:sp>
        <p:nvSpPr>
          <p:cNvPr id="39" name="TextBox 39"/>
          <p:cNvSpPr txBox="1"/>
          <p:nvPr/>
        </p:nvSpPr>
        <p:spPr>
          <a:xfrm>
            <a:off x="1814522" y="5213761"/>
            <a:ext cx="7056554" cy="2584425"/>
          </a:xfrm>
          <a:prstGeom prst="rect">
            <a:avLst/>
          </a:prstGeom>
        </p:spPr>
        <p:txBody>
          <a:bodyPr lIns="0" tIns="0" rIns="0" bIns="0" rtlCol="0" anchor="t">
            <a:spAutoFit/>
          </a:bodyPr>
          <a:lstStyle/>
          <a:p>
            <a:pPr algn="just">
              <a:lnSpc>
                <a:spcPts val="3360"/>
              </a:lnSpc>
            </a:pPr>
            <a:r>
              <a:rPr lang="en-US" sz="2400" dirty="0" err="1">
                <a:solidFill>
                  <a:srgbClr val="010111"/>
                </a:solidFill>
                <a:latin typeface="Helvetica World"/>
              </a:rPr>
              <a:t>Konsep</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 </a:t>
            </a:r>
            <a:r>
              <a:rPr lang="en-US" sz="2400" dirty="0" err="1">
                <a:solidFill>
                  <a:srgbClr val="010111"/>
                </a:solidFill>
                <a:latin typeface="Helvetica World"/>
              </a:rPr>
              <a:t>merupakan</a:t>
            </a:r>
            <a:r>
              <a:rPr lang="en-US" sz="2400" dirty="0">
                <a:solidFill>
                  <a:srgbClr val="010111"/>
                </a:solidFill>
                <a:latin typeface="Helvetica World"/>
              </a:rPr>
              <a:t> </a:t>
            </a:r>
            <a:r>
              <a:rPr lang="en-US" sz="2400" dirty="0" err="1">
                <a:solidFill>
                  <a:srgbClr val="010111"/>
                </a:solidFill>
                <a:latin typeface="Helvetica World"/>
              </a:rPr>
              <a:t>hasil</a:t>
            </a:r>
            <a:r>
              <a:rPr lang="en-US" sz="2400" dirty="0">
                <a:solidFill>
                  <a:srgbClr val="010111"/>
                </a:solidFill>
                <a:latin typeface="Helvetica World"/>
              </a:rPr>
              <a:t> </a:t>
            </a:r>
            <a:r>
              <a:rPr lang="en-US" sz="2400" dirty="0" err="1">
                <a:solidFill>
                  <a:srgbClr val="010111"/>
                </a:solidFill>
                <a:latin typeface="Helvetica World"/>
              </a:rPr>
              <a:t>pemikiran</a:t>
            </a:r>
            <a:r>
              <a:rPr lang="en-US" sz="2400" dirty="0">
                <a:solidFill>
                  <a:srgbClr val="010111"/>
                </a:solidFill>
                <a:latin typeface="Helvetica World"/>
              </a:rPr>
              <a:t> </a:t>
            </a:r>
            <a:r>
              <a:rPr lang="en-US" sz="2400" dirty="0" err="1">
                <a:solidFill>
                  <a:srgbClr val="010111"/>
                </a:solidFill>
                <a:latin typeface="Helvetica World"/>
              </a:rPr>
              <a:t>manusia</a:t>
            </a:r>
            <a:r>
              <a:rPr lang="en-US" sz="2400" dirty="0">
                <a:solidFill>
                  <a:srgbClr val="010111"/>
                </a:solidFill>
                <a:latin typeface="Helvetica World"/>
              </a:rPr>
              <a:t> yang </a:t>
            </a:r>
            <a:r>
              <a:rPr lang="en-US" sz="2400" dirty="0" err="1">
                <a:solidFill>
                  <a:srgbClr val="010111"/>
                </a:solidFill>
                <a:latin typeface="Helvetica World"/>
              </a:rPr>
              <a:t>dinyatakan</a:t>
            </a:r>
            <a:r>
              <a:rPr lang="en-US" sz="2400" dirty="0">
                <a:solidFill>
                  <a:srgbClr val="010111"/>
                </a:solidFill>
                <a:latin typeface="Helvetica World"/>
              </a:rPr>
              <a:t> </a:t>
            </a:r>
            <a:r>
              <a:rPr lang="en-US" sz="2400" dirty="0" err="1">
                <a:solidFill>
                  <a:srgbClr val="010111"/>
                </a:solidFill>
                <a:latin typeface="Helvetica World"/>
              </a:rPr>
              <a:t>dalam</a:t>
            </a:r>
            <a:r>
              <a:rPr lang="en-US" sz="2400" dirty="0">
                <a:solidFill>
                  <a:srgbClr val="010111"/>
                </a:solidFill>
                <a:latin typeface="Helvetica World"/>
              </a:rPr>
              <a:t> </a:t>
            </a:r>
            <a:r>
              <a:rPr lang="en-US" sz="2400" dirty="0" err="1">
                <a:solidFill>
                  <a:srgbClr val="010111"/>
                </a:solidFill>
                <a:latin typeface="Helvetica World"/>
              </a:rPr>
              <a:t>bentuk</a:t>
            </a:r>
            <a:r>
              <a:rPr lang="en-US" sz="2400" dirty="0">
                <a:solidFill>
                  <a:srgbClr val="010111"/>
                </a:solidFill>
                <a:latin typeface="Helvetica World"/>
              </a:rPr>
              <a:t> </a:t>
            </a:r>
            <a:r>
              <a:rPr lang="en-US" sz="2400" dirty="0" err="1">
                <a:solidFill>
                  <a:srgbClr val="010111"/>
                </a:solidFill>
                <a:latin typeface="Helvetica World"/>
              </a:rPr>
              <a:t>simbol</a:t>
            </a:r>
            <a:r>
              <a:rPr lang="en-US" sz="2400" dirty="0">
                <a:solidFill>
                  <a:srgbClr val="010111"/>
                </a:solidFill>
                <a:latin typeface="Helvetica World"/>
              </a:rPr>
              <a:t> </a:t>
            </a:r>
            <a:r>
              <a:rPr lang="en-US" sz="2400" dirty="0" err="1">
                <a:solidFill>
                  <a:srgbClr val="010111"/>
                </a:solidFill>
                <a:latin typeface="Helvetica World"/>
              </a:rPr>
              <a:t>penuh</a:t>
            </a:r>
            <a:r>
              <a:rPr lang="en-US" sz="2400" dirty="0">
                <a:solidFill>
                  <a:srgbClr val="010111"/>
                </a:solidFill>
                <a:latin typeface="Helvetica World"/>
              </a:rPr>
              <a:t> </a:t>
            </a:r>
            <a:r>
              <a:rPr lang="en-US" sz="2400" dirty="0" err="1">
                <a:solidFill>
                  <a:srgbClr val="010111"/>
                </a:solidFill>
                <a:latin typeface="Helvetica World"/>
              </a:rPr>
              <a:t>makna</a:t>
            </a:r>
            <a:r>
              <a:rPr lang="en-US" sz="2400" dirty="0">
                <a:solidFill>
                  <a:srgbClr val="010111"/>
                </a:solidFill>
                <a:latin typeface="Helvetica World"/>
              </a:rPr>
              <a:t>, </a:t>
            </a:r>
            <a:r>
              <a:rPr lang="en-US" sz="2400" dirty="0" err="1">
                <a:solidFill>
                  <a:srgbClr val="010111"/>
                </a:solidFill>
                <a:latin typeface="Helvetica World"/>
              </a:rPr>
              <a:t>dari</a:t>
            </a:r>
            <a:r>
              <a:rPr lang="en-US" sz="2400" dirty="0">
                <a:solidFill>
                  <a:srgbClr val="010111"/>
                </a:solidFill>
                <a:latin typeface="Helvetica World"/>
              </a:rPr>
              <a:t> </a:t>
            </a:r>
            <a:r>
              <a:rPr lang="en-US" sz="2400" dirty="0" err="1">
                <a:solidFill>
                  <a:srgbClr val="010111"/>
                </a:solidFill>
                <a:latin typeface="Helvetica World"/>
              </a:rPr>
              <a:t>hal</a:t>
            </a:r>
            <a:r>
              <a:rPr lang="en-US" sz="2400" dirty="0">
                <a:solidFill>
                  <a:srgbClr val="010111"/>
                </a:solidFill>
                <a:latin typeface="Helvetica World"/>
              </a:rPr>
              <a:t> </a:t>
            </a:r>
            <a:r>
              <a:rPr lang="en-US" sz="2400" dirty="0" err="1">
                <a:solidFill>
                  <a:srgbClr val="010111"/>
                </a:solidFill>
                <a:latin typeface="Helvetica World"/>
              </a:rPr>
              <a:t>tersebut</a:t>
            </a:r>
            <a:r>
              <a:rPr lang="en-US" sz="2400" dirty="0">
                <a:solidFill>
                  <a:srgbClr val="010111"/>
                </a:solidFill>
                <a:latin typeface="Helvetica World"/>
              </a:rPr>
              <a:t> </a:t>
            </a:r>
            <a:r>
              <a:rPr lang="en-US" sz="2400" dirty="0" err="1">
                <a:solidFill>
                  <a:srgbClr val="010111"/>
                </a:solidFill>
                <a:latin typeface="Helvetica World"/>
              </a:rPr>
              <a:t>membuat</a:t>
            </a:r>
            <a:r>
              <a:rPr lang="en-US" sz="2400" dirty="0">
                <a:solidFill>
                  <a:srgbClr val="010111"/>
                </a:solidFill>
                <a:latin typeface="Helvetica World"/>
              </a:rPr>
              <a:t> </a:t>
            </a:r>
            <a:r>
              <a:rPr lang="en-US" sz="2400" dirty="0" err="1">
                <a:solidFill>
                  <a:srgbClr val="010111"/>
                </a:solidFill>
                <a:latin typeface="Helvetica World"/>
              </a:rPr>
              <a:t>adanya</a:t>
            </a:r>
            <a:r>
              <a:rPr lang="en-US" sz="2400" dirty="0">
                <a:solidFill>
                  <a:srgbClr val="010111"/>
                </a:solidFill>
                <a:latin typeface="Helvetica World"/>
              </a:rPr>
              <a:t> </a:t>
            </a:r>
            <a:r>
              <a:rPr lang="en-US" sz="2400" dirty="0" err="1">
                <a:solidFill>
                  <a:srgbClr val="010111"/>
                </a:solidFill>
                <a:latin typeface="Helvetica World"/>
              </a:rPr>
              <a:t>keterkaitan</a:t>
            </a:r>
            <a:r>
              <a:rPr lang="en-US" sz="2400" dirty="0">
                <a:solidFill>
                  <a:srgbClr val="010111"/>
                </a:solidFill>
                <a:latin typeface="Helvetica World"/>
              </a:rPr>
              <a:t> </a:t>
            </a:r>
            <a:r>
              <a:rPr lang="en-US" sz="2400" dirty="0" err="1">
                <a:solidFill>
                  <a:srgbClr val="010111"/>
                </a:solidFill>
                <a:latin typeface="Helvetica World"/>
              </a:rPr>
              <a:t>antara</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 </a:t>
            </a:r>
            <a:r>
              <a:rPr lang="en-US" sz="2400" dirty="0" err="1">
                <a:solidFill>
                  <a:srgbClr val="010111"/>
                </a:solidFill>
                <a:latin typeface="Helvetica World"/>
              </a:rPr>
              <a:t>dengan</a:t>
            </a:r>
            <a:r>
              <a:rPr lang="en-US" sz="2400" dirty="0">
                <a:solidFill>
                  <a:srgbClr val="010111"/>
                </a:solidFill>
                <a:latin typeface="Helvetica World"/>
              </a:rPr>
              <a:t> </a:t>
            </a:r>
            <a:r>
              <a:rPr lang="en-US" sz="2400" dirty="0" err="1">
                <a:solidFill>
                  <a:srgbClr val="010111"/>
                </a:solidFill>
                <a:latin typeface="Helvetica World"/>
              </a:rPr>
              <a:t>berbagai</a:t>
            </a:r>
            <a:r>
              <a:rPr lang="en-US" sz="2400" dirty="0">
                <a:solidFill>
                  <a:srgbClr val="010111"/>
                </a:solidFill>
                <a:latin typeface="Helvetica World"/>
              </a:rPr>
              <a:t> </a:t>
            </a:r>
            <a:r>
              <a:rPr lang="en-US" sz="2400" dirty="0" err="1">
                <a:solidFill>
                  <a:srgbClr val="010111"/>
                </a:solidFill>
                <a:latin typeface="Helvetica World"/>
              </a:rPr>
              <a:t>budaya</a:t>
            </a:r>
            <a:r>
              <a:rPr lang="en-US" sz="2400" dirty="0">
                <a:solidFill>
                  <a:srgbClr val="010111"/>
                </a:solidFill>
                <a:latin typeface="Helvetica World"/>
              </a:rPr>
              <a:t> yang </a:t>
            </a:r>
            <a:r>
              <a:rPr lang="en-US" sz="2400" dirty="0" err="1">
                <a:solidFill>
                  <a:srgbClr val="010111"/>
                </a:solidFill>
                <a:latin typeface="Helvetica World"/>
              </a:rPr>
              <a:t>dihasilkan</a:t>
            </a:r>
            <a:r>
              <a:rPr lang="en-US" sz="2400" dirty="0">
                <a:solidFill>
                  <a:srgbClr val="010111"/>
                </a:solidFill>
                <a:latin typeface="Helvetica World"/>
              </a:rPr>
              <a:t> oleh </a:t>
            </a:r>
            <a:r>
              <a:rPr lang="en-US" sz="2400" dirty="0" err="1">
                <a:solidFill>
                  <a:srgbClr val="010111"/>
                </a:solidFill>
                <a:latin typeface="Helvetica World"/>
              </a:rPr>
              <a:t>manusia</a:t>
            </a:r>
            <a:r>
              <a:rPr lang="en-US" sz="2400" dirty="0">
                <a:solidFill>
                  <a:srgbClr val="010111"/>
                </a:solidFill>
                <a:latin typeface="Helvetica World"/>
              </a:rPr>
              <a:t> (Nur &amp; </a:t>
            </a:r>
            <a:r>
              <a:rPr lang="en-US" sz="2400" dirty="0" err="1">
                <a:solidFill>
                  <a:srgbClr val="010111"/>
                </a:solidFill>
                <a:latin typeface="Helvetica World"/>
              </a:rPr>
              <a:t>Palobo</a:t>
            </a:r>
            <a:r>
              <a:rPr lang="en-US" sz="2400" dirty="0">
                <a:solidFill>
                  <a:srgbClr val="010111"/>
                </a:solidFill>
                <a:latin typeface="Helvetica World"/>
              </a:rPr>
              <a:t>, 2017:2)</a:t>
            </a:r>
          </a:p>
        </p:txBody>
      </p:sp>
      <p:grpSp>
        <p:nvGrpSpPr>
          <p:cNvPr id="40" name="Group 40"/>
          <p:cNvGrpSpPr/>
          <p:nvPr/>
        </p:nvGrpSpPr>
        <p:grpSpPr>
          <a:xfrm>
            <a:off x="9361591" y="4873012"/>
            <a:ext cx="1032995" cy="103299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588"/>
            </a:solidFill>
          </p:spPr>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000000"/>
                  </a:solidFill>
                  <a:latin typeface="Bevan"/>
                </a:rPr>
                <a:t>4</a:t>
              </a:r>
            </a:p>
          </p:txBody>
        </p:sp>
      </p:grpSp>
      <p:sp>
        <p:nvSpPr>
          <p:cNvPr id="43" name="TextBox 43"/>
          <p:cNvSpPr txBox="1"/>
          <p:nvPr/>
        </p:nvSpPr>
        <p:spPr>
          <a:xfrm>
            <a:off x="10394586" y="5213761"/>
            <a:ext cx="7426752" cy="2584425"/>
          </a:xfrm>
          <a:prstGeom prst="rect">
            <a:avLst/>
          </a:prstGeom>
        </p:spPr>
        <p:txBody>
          <a:bodyPr lIns="0" tIns="0" rIns="0" bIns="0" rtlCol="0" anchor="t">
            <a:spAutoFit/>
          </a:bodyPr>
          <a:lstStyle/>
          <a:p>
            <a:pPr>
              <a:lnSpc>
                <a:spcPts val="3360"/>
              </a:lnSpc>
            </a:pPr>
            <a:r>
              <a:rPr lang="en-US" sz="2400" dirty="0" err="1">
                <a:solidFill>
                  <a:srgbClr val="010111"/>
                </a:solidFill>
                <a:latin typeface="Helvetica World"/>
              </a:rPr>
              <a:t>Azizah</a:t>
            </a:r>
            <a:r>
              <a:rPr lang="en-US" sz="2400" dirty="0">
                <a:solidFill>
                  <a:srgbClr val="010111"/>
                </a:solidFill>
                <a:latin typeface="Helvetica World"/>
              </a:rPr>
              <a:t> (2020:2) </a:t>
            </a:r>
            <a:r>
              <a:rPr lang="en-US" sz="2400" dirty="0" err="1">
                <a:solidFill>
                  <a:srgbClr val="010111"/>
                </a:solidFill>
                <a:latin typeface="Helvetica World"/>
              </a:rPr>
              <a:t>konsep</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 </a:t>
            </a:r>
            <a:r>
              <a:rPr lang="en-US" sz="2400" dirty="0" err="1">
                <a:solidFill>
                  <a:srgbClr val="010111"/>
                </a:solidFill>
                <a:latin typeface="Helvetica World"/>
              </a:rPr>
              <a:t>dapat</a:t>
            </a:r>
            <a:r>
              <a:rPr lang="en-US" sz="2400" dirty="0">
                <a:solidFill>
                  <a:srgbClr val="010111"/>
                </a:solidFill>
                <a:latin typeface="Helvetica World"/>
              </a:rPr>
              <a:t> </a:t>
            </a:r>
            <a:r>
              <a:rPr lang="en-US" sz="2400" dirty="0" err="1">
                <a:solidFill>
                  <a:srgbClr val="010111"/>
                </a:solidFill>
                <a:latin typeface="Helvetica World"/>
              </a:rPr>
              <a:t>digali</a:t>
            </a:r>
            <a:r>
              <a:rPr lang="en-US" sz="2400" dirty="0">
                <a:solidFill>
                  <a:srgbClr val="010111"/>
                </a:solidFill>
                <a:latin typeface="Helvetica World"/>
              </a:rPr>
              <a:t> dan </a:t>
            </a:r>
            <a:r>
              <a:rPr lang="en-US" sz="2400" dirty="0" err="1">
                <a:solidFill>
                  <a:srgbClr val="010111"/>
                </a:solidFill>
                <a:latin typeface="Helvetica World"/>
              </a:rPr>
              <a:t>dapat</a:t>
            </a:r>
            <a:r>
              <a:rPr lang="en-US" sz="2400" dirty="0">
                <a:solidFill>
                  <a:srgbClr val="010111"/>
                </a:solidFill>
                <a:latin typeface="Helvetica World"/>
              </a:rPr>
              <a:t> </a:t>
            </a:r>
            <a:r>
              <a:rPr lang="en-US" sz="2400" dirty="0" err="1">
                <a:solidFill>
                  <a:srgbClr val="010111"/>
                </a:solidFill>
                <a:latin typeface="Helvetica World"/>
              </a:rPr>
              <a:t>ditemukan</a:t>
            </a:r>
            <a:r>
              <a:rPr lang="en-US" sz="2400" dirty="0">
                <a:solidFill>
                  <a:srgbClr val="010111"/>
                </a:solidFill>
                <a:latin typeface="Helvetica World"/>
              </a:rPr>
              <a:t> </a:t>
            </a:r>
            <a:r>
              <a:rPr lang="en-US" sz="2400" dirty="0" err="1">
                <a:solidFill>
                  <a:srgbClr val="010111"/>
                </a:solidFill>
                <a:latin typeface="Helvetica World"/>
              </a:rPr>
              <a:t>melalui</a:t>
            </a:r>
            <a:r>
              <a:rPr lang="en-US" sz="2400" dirty="0">
                <a:solidFill>
                  <a:srgbClr val="010111"/>
                </a:solidFill>
                <a:latin typeface="Helvetica World"/>
              </a:rPr>
              <a:t> </a:t>
            </a:r>
            <a:r>
              <a:rPr lang="en-US" sz="2400" dirty="0" err="1">
                <a:solidFill>
                  <a:srgbClr val="010111"/>
                </a:solidFill>
                <a:latin typeface="Helvetica World"/>
              </a:rPr>
              <a:t>budaya</a:t>
            </a:r>
            <a:r>
              <a:rPr lang="en-US" sz="2400" dirty="0">
                <a:solidFill>
                  <a:srgbClr val="010111"/>
                </a:solidFill>
                <a:latin typeface="Helvetica World"/>
              </a:rPr>
              <a:t> </a:t>
            </a:r>
            <a:r>
              <a:rPr lang="en-US" sz="2400" dirty="0" err="1">
                <a:solidFill>
                  <a:srgbClr val="010111"/>
                </a:solidFill>
                <a:latin typeface="Helvetica World"/>
              </a:rPr>
              <a:t>sehingga</a:t>
            </a:r>
            <a:r>
              <a:rPr lang="en-US" sz="2400" dirty="0">
                <a:solidFill>
                  <a:srgbClr val="010111"/>
                </a:solidFill>
                <a:latin typeface="Helvetica World"/>
              </a:rPr>
              <a:t> </a:t>
            </a:r>
            <a:r>
              <a:rPr lang="en-US" sz="2400" dirty="0" err="1">
                <a:solidFill>
                  <a:srgbClr val="010111"/>
                </a:solidFill>
                <a:latin typeface="Helvetica World"/>
              </a:rPr>
              <a:t>antara</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 dan </a:t>
            </a:r>
            <a:r>
              <a:rPr lang="en-US" sz="2400" dirty="0" err="1">
                <a:solidFill>
                  <a:srgbClr val="010111"/>
                </a:solidFill>
                <a:latin typeface="Helvetica World"/>
              </a:rPr>
              <a:t>budaya</a:t>
            </a:r>
            <a:r>
              <a:rPr lang="en-US" sz="2400" dirty="0">
                <a:solidFill>
                  <a:srgbClr val="010111"/>
                </a:solidFill>
                <a:latin typeface="Helvetica World"/>
              </a:rPr>
              <a:t> </a:t>
            </a:r>
            <a:r>
              <a:rPr lang="en-US" sz="2400" dirty="0" err="1">
                <a:solidFill>
                  <a:srgbClr val="010111"/>
                </a:solidFill>
                <a:latin typeface="Helvetica World"/>
              </a:rPr>
              <a:t>mempunyai</a:t>
            </a:r>
            <a:r>
              <a:rPr lang="en-US" sz="2400" dirty="0">
                <a:solidFill>
                  <a:srgbClr val="010111"/>
                </a:solidFill>
                <a:latin typeface="Helvetica World"/>
              </a:rPr>
              <a:t> </a:t>
            </a:r>
            <a:r>
              <a:rPr lang="en-US" sz="2400" dirty="0" err="1">
                <a:solidFill>
                  <a:srgbClr val="010111"/>
                </a:solidFill>
                <a:latin typeface="Helvetica World"/>
              </a:rPr>
              <a:t>keterkaitan</a:t>
            </a:r>
            <a:r>
              <a:rPr lang="en-US" sz="2400" dirty="0">
                <a:solidFill>
                  <a:srgbClr val="010111"/>
                </a:solidFill>
                <a:latin typeface="Helvetica World"/>
              </a:rPr>
              <a:t>. </a:t>
            </a:r>
            <a:r>
              <a:rPr lang="en-US" sz="2400" dirty="0" err="1">
                <a:solidFill>
                  <a:srgbClr val="010111"/>
                </a:solidFill>
                <a:latin typeface="Helvetica World"/>
              </a:rPr>
              <a:t>Didalam</a:t>
            </a:r>
            <a:r>
              <a:rPr lang="en-US" sz="2400" dirty="0">
                <a:solidFill>
                  <a:srgbClr val="010111"/>
                </a:solidFill>
                <a:latin typeface="Helvetica World"/>
              </a:rPr>
              <a:t> dunia </a:t>
            </a:r>
            <a:r>
              <a:rPr lang="en-US" sz="2400" dirty="0" err="1">
                <a:solidFill>
                  <a:srgbClr val="010111"/>
                </a:solidFill>
                <a:latin typeface="Helvetica World"/>
              </a:rPr>
              <a:t>pendidikan</a:t>
            </a:r>
            <a:r>
              <a:rPr lang="en-US" sz="2400" dirty="0">
                <a:solidFill>
                  <a:srgbClr val="010111"/>
                </a:solidFill>
                <a:latin typeface="Helvetica World"/>
              </a:rPr>
              <a:t> </a:t>
            </a:r>
            <a:r>
              <a:rPr lang="en-US" sz="2400" dirty="0" err="1">
                <a:solidFill>
                  <a:srgbClr val="010111"/>
                </a:solidFill>
                <a:latin typeface="Helvetica World"/>
              </a:rPr>
              <a:t>kebudayaan</a:t>
            </a:r>
            <a:r>
              <a:rPr lang="en-US" sz="2400" dirty="0">
                <a:solidFill>
                  <a:srgbClr val="010111"/>
                </a:solidFill>
                <a:latin typeface="Helvetica World"/>
              </a:rPr>
              <a:t> </a:t>
            </a:r>
            <a:r>
              <a:rPr lang="en-US" sz="2400" dirty="0" err="1">
                <a:solidFill>
                  <a:srgbClr val="010111"/>
                </a:solidFill>
                <a:latin typeface="Helvetica World"/>
              </a:rPr>
              <a:t>dapat</a:t>
            </a:r>
            <a:r>
              <a:rPr lang="en-US" sz="2400" dirty="0">
                <a:solidFill>
                  <a:srgbClr val="010111"/>
                </a:solidFill>
                <a:latin typeface="Helvetica World"/>
              </a:rPr>
              <a:t> </a:t>
            </a:r>
            <a:r>
              <a:rPr lang="en-US" sz="2400" dirty="0" err="1">
                <a:solidFill>
                  <a:srgbClr val="010111"/>
                </a:solidFill>
                <a:latin typeface="Helvetica World"/>
              </a:rPr>
              <a:t>membantu</a:t>
            </a:r>
            <a:r>
              <a:rPr lang="en-US" sz="2400" dirty="0">
                <a:solidFill>
                  <a:srgbClr val="010111"/>
                </a:solidFill>
                <a:latin typeface="Helvetica World"/>
              </a:rPr>
              <a:t> </a:t>
            </a:r>
            <a:r>
              <a:rPr lang="en-US" sz="2400" dirty="0" err="1">
                <a:solidFill>
                  <a:srgbClr val="010111"/>
                </a:solidFill>
                <a:latin typeface="Helvetica World"/>
              </a:rPr>
              <a:t>menyampaikan</a:t>
            </a:r>
            <a:r>
              <a:rPr lang="en-US" sz="2400" dirty="0">
                <a:solidFill>
                  <a:srgbClr val="010111"/>
                </a:solidFill>
                <a:latin typeface="Helvetica World"/>
              </a:rPr>
              <a:t> </a:t>
            </a:r>
            <a:r>
              <a:rPr lang="en-US" sz="2400" dirty="0" err="1">
                <a:solidFill>
                  <a:srgbClr val="010111"/>
                </a:solidFill>
                <a:latin typeface="Helvetica World"/>
              </a:rPr>
              <a:t>materi</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 yang </a:t>
            </a:r>
            <a:r>
              <a:rPr lang="en-US" sz="2400" dirty="0" err="1">
                <a:solidFill>
                  <a:srgbClr val="010111"/>
                </a:solidFill>
                <a:latin typeface="Helvetica World"/>
              </a:rPr>
              <a:t>abstrak</a:t>
            </a:r>
            <a:r>
              <a:rPr lang="en-US" sz="2400" dirty="0">
                <a:solidFill>
                  <a:srgbClr val="010111"/>
                </a:solidFill>
                <a:latin typeface="Helvetica World"/>
              </a:rPr>
              <a:t> </a:t>
            </a:r>
            <a:r>
              <a:rPr lang="en-US" sz="2400" dirty="0" err="1">
                <a:solidFill>
                  <a:srgbClr val="010111"/>
                </a:solidFill>
                <a:latin typeface="Helvetica World"/>
              </a:rPr>
              <a:t>menjadi</a:t>
            </a:r>
            <a:r>
              <a:rPr lang="en-US" sz="2400" dirty="0">
                <a:solidFill>
                  <a:srgbClr val="010111"/>
                </a:solidFill>
                <a:latin typeface="Helvetica World"/>
              </a:rPr>
              <a:t> </a:t>
            </a:r>
            <a:r>
              <a:rPr lang="en-US" sz="2400" dirty="0" err="1">
                <a:solidFill>
                  <a:srgbClr val="010111"/>
                </a:solidFill>
                <a:latin typeface="Helvetica World"/>
              </a:rPr>
              <a:t>konkrit</a:t>
            </a:r>
            <a:r>
              <a:rPr lang="en-US" sz="2400" dirty="0">
                <a:solidFill>
                  <a:srgbClr val="010111"/>
                </a:solidFill>
                <a:latin typeface="Helvetica World"/>
              </a:rPr>
              <a:t> </a:t>
            </a:r>
            <a:r>
              <a:rPr lang="en-US" sz="2400" dirty="0" err="1">
                <a:solidFill>
                  <a:srgbClr val="010111"/>
                </a:solidFill>
                <a:latin typeface="Helvetica World"/>
              </a:rPr>
              <a:t>sehingga</a:t>
            </a:r>
            <a:r>
              <a:rPr lang="en-US" sz="2400" dirty="0">
                <a:solidFill>
                  <a:srgbClr val="010111"/>
                </a:solidFill>
                <a:latin typeface="Helvetica World"/>
              </a:rPr>
              <a:t> </a:t>
            </a:r>
            <a:r>
              <a:rPr lang="en-US" sz="2400" dirty="0" err="1">
                <a:solidFill>
                  <a:srgbClr val="010111"/>
                </a:solidFill>
                <a:latin typeface="Helvetica World"/>
              </a:rPr>
              <a:t>mudah</a:t>
            </a:r>
            <a:r>
              <a:rPr lang="en-US" sz="2400" dirty="0">
                <a:solidFill>
                  <a:srgbClr val="010111"/>
                </a:solidFill>
                <a:latin typeface="Helvetica World"/>
              </a:rPr>
              <a:t> </a:t>
            </a:r>
            <a:r>
              <a:rPr lang="en-US" sz="2400" dirty="0" err="1">
                <a:solidFill>
                  <a:srgbClr val="010111"/>
                </a:solidFill>
                <a:latin typeface="Helvetica World"/>
              </a:rPr>
              <a:t>dipahami</a:t>
            </a:r>
            <a:endParaRPr lang="en-US" sz="2400" dirty="0">
              <a:solidFill>
                <a:srgbClr val="010111"/>
              </a:solidFill>
              <a:latin typeface="Helvetica World"/>
            </a:endParaRPr>
          </a:p>
        </p:txBody>
      </p:sp>
      <p:pic>
        <p:nvPicPr>
          <p:cNvPr id="44" name="Audio 43">
            <a:hlinkClick r:id="" action="ppaction://media"/>
            <a:extLst>
              <a:ext uri="{FF2B5EF4-FFF2-40B4-BE49-F238E27FC236}">
                <a16:creationId xmlns:a16="http://schemas.microsoft.com/office/drawing/2014/main" id="{9858673D-B5BE-4025-B518-ACABF3CD4A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824351959"/>
      </p:ext>
    </p:extLst>
  </p:cSld>
  <p:clrMapOvr>
    <a:masterClrMapping/>
  </p:clrMapOvr>
  <mc:AlternateContent xmlns:mc="http://schemas.openxmlformats.org/markup-compatibility/2006">
    <mc:Choice xmlns:p14="http://schemas.microsoft.com/office/powerpoint/2010/main" Requires="p14">
      <p:transition spd="slow" p14:dur="2000" advTm="66415"/>
    </mc:Choice>
    <mc:Fallback>
      <p:transition spd="slow" advTm="66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2" name="Group 2"/>
          <p:cNvGrpSpPr/>
          <p:nvPr/>
        </p:nvGrpSpPr>
        <p:grpSpPr>
          <a:xfrm>
            <a:off x="-1385031" y="-145061"/>
            <a:ext cx="21058063" cy="10577123"/>
            <a:chOff x="0" y="0"/>
            <a:chExt cx="28077417" cy="14102830"/>
          </a:xfrm>
        </p:grpSpPr>
        <p:sp>
          <p:nvSpPr>
            <p:cNvPr id="3" name="Freeform 3"/>
            <p:cNvSpPr/>
            <p:nvPr/>
          </p:nvSpPr>
          <p:spPr>
            <a:xfrm>
              <a:off x="0" y="18478"/>
              <a:ext cx="14084352" cy="14084352"/>
            </a:xfrm>
            <a:custGeom>
              <a:avLst/>
              <a:gdLst/>
              <a:ahLst/>
              <a:cxnLst/>
              <a:rect l="l" t="t" r="r" b="b"/>
              <a:pathLst>
                <a:path w="14084352" h="14084352">
                  <a:moveTo>
                    <a:pt x="0" y="0"/>
                  </a:moveTo>
                  <a:lnTo>
                    <a:pt x="14084352" y="0"/>
                  </a:lnTo>
                  <a:lnTo>
                    <a:pt x="14084352" y="14084352"/>
                  </a:lnTo>
                  <a:lnTo>
                    <a:pt x="0" y="14084352"/>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3993065" y="0"/>
              <a:ext cx="14084352" cy="14084352"/>
            </a:xfrm>
            <a:custGeom>
              <a:avLst/>
              <a:gdLst/>
              <a:ahLst/>
              <a:cxnLst/>
              <a:rect l="l" t="t" r="r" b="b"/>
              <a:pathLst>
                <a:path w="14084352" h="14084352">
                  <a:moveTo>
                    <a:pt x="0" y="0"/>
                  </a:moveTo>
                  <a:lnTo>
                    <a:pt x="14084352" y="0"/>
                  </a:lnTo>
                  <a:lnTo>
                    <a:pt x="14084352" y="14084352"/>
                  </a:lnTo>
                  <a:lnTo>
                    <a:pt x="0" y="14084352"/>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7410088" y="-1245732"/>
            <a:ext cx="13246778" cy="15074376"/>
            <a:chOff x="0" y="0"/>
            <a:chExt cx="714257" cy="812800"/>
          </a:xfrm>
        </p:grpSpPr>
        <p:sp>
          <p:nvSpPr>
            <p:cNvPr id="6" name="Freeform 6"/>
            <p:cNvSpPr/>
            <p:nvPr/>
          </p:nvSpPr>
          <p:spPr>
            <a:xfrm>
              <a:off x="0" y="0"/>
              <a:ext cx="714257" cy="812800"/>
            </a:xfrm>
            <a:custGeom>
              <a:avLst/>
              <a:gdLst/>
              <a:ahLst/>
              <a:cxnLst/>
              <a:rect l="l" t="t" r="r" b="b"/>
              <a:pathLst>
                <a:path w="714257" h="812800">
                  <a:moveTo>
                    <a:pt x="357129" y="0"/>
                  </a:moveTo>
                  <a:cubicBezTo>
                    <a:pt x="159892" y="0"/>
                    <a:pt x="0" y="181951"/>
                    <a:pt x="0" y="406400"/>
                  </a:cubicBezTo>
                  <a:cubicBezTo>
                    <a:pt x="0" y="630849"/>
                    <a:pt x="159892" y="812800"/>
                    <a:pt x="357129" y="812800"/>
                  </a:cubicBezTo>
                  <a:cubicBezTo>
                    <a:pt x="554365" y="812800"/>
                    <a:pt x="714257" y="630849"/>
                    <a:pt x="714257" y="406400"/>
                  </a:cubicBezTo>
                  <a:cubicBezTo>
                    <a:pt x="714257" y="181951"/>
                    <a:pt x="554365" y="0"/>
                    <a:pt x="357129" y="0"/>
                  </a:cubicBezTo>
                  <a:close/>
                </a:path>
              </a:pathLst>
            </a:custGeom>
            <a:solidFill>
              <a:srgbClr val="FAB588"/>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10722735" y="-342052"/>
            <a:ext cx="8184081" cy="14549478"/>
          </a:xfrm>
          <a:custGeom>
            <a:avLst/>
            <a:gdLst/>
            <a:ahLst/>
            <a:cxnLst/>
            <a:rect l="l" t="t" r="r" b="b"/>
            <a:pathLst>
              <a:path w="8184081" h="14549478">
                <a:moveTo>
                  <a:pt x="0" y="0"/>
                </a:moveTo>
                <a:lnTo>
                  <a:pt x="8184081" y="0"/>
                </a:lnTo>
                <a:lnTo>
                  <a:pt x="8184081" y="14549478"/>
                </a:lnTo>
                <a:lnTo>
                  <a:pt x="0" y="14549478"/>
                </a:lnTo>
                <a:lnTo>
                  <a:pt x="0" y="0"/>
                </a:lnTo>
                <a:close/>
              </a:path>
            </a:pathLst>
          </a:custGeom>
          <a:blipFill>
            <a:blip r:embed="rId6"/>
            <a:stretch>
              <a:fillRect/>
            </a:stretch>
          </a:blipFill>
        </p:spPr>
      </p:sp>
      <p:grpSp>
        <p:nvGrpSpPr>
          <p:cNvPr id="9" name="Group 9"/>
          <p:cNvGrpSpPr/>
          <p:nvPr/>
        </p:nvGrpSpPr>
        <p:grpSpPr>
          <a:xfrm>
            <a:off x="4967714" y="2247878"/>
            <a:ext cx="6578778" cy="6494187"/>
            <a:chOff x="0" y="0"/>
            <a:chExt cx="823387" cy="812800"/>
          </a:xfrm>
        </p:grpSpPr>
        <p:sp>
          <p:nvSpPr>
            <p:cNvPr id="10" name="Freeform 10"/>
            <p:cNvSpPr/>
            <p:nvPr/>
          </p:nvSpPr>
          <p:spPr>
            <a:xfrm>
              <a:off x="0" y="0"/>
              <a:ext cx="823387" cy="812800"/>
            </a:xfrm>
            <a:custGeom>
              <a:avLst/>
              <a:gdLst/>
              <a:ahLst/>
              <a:cxnLst/>
              <a:rect l="l" t="t" r="r" b="b"/>
              <a:pathLst>
                <a:path w="823387" h="812800">
                  <a:moveTo>
                    <a:pt x="411694" y="0"/>
                  </a:moveTo>
                  <a:cubicBezTo>
                    <a:pt x="184322" y="0"/>
                    <a:pt x="0" y="181951"/>
                    <a:pt x="0" y="406400"/>
                  </a:cubicBezTo>
                  <a:cubicBezTo>
                    <a:pt x="0" y="630849"/>
                    <a:pt x="184322" y="812800"/>
                    <a:pt x="411694" y="812800"/>
                  </a:cubicBezTo>
                  <a:cubicBezTo>
                    <a:pt x="639066" y="812800"/>
                    <a:pt x="823387" y="630849"/>
                    <a:pt x="823387" y="406400"/>
                  </a:cubicBezTo>
                  <a:cubicBezTo>
                    <a:pt x="823387" y="181951"/>
                    <a:pt x="639066" y="0"/>
                    <a:pt x="411694" y="0"/>
                  </a:cubicBezTo>
                  <a:close/>
                </a:path>
              </a:pathLst>
            </a:custGeom>
            <a:solidFill>
              <a:srgbClr val="FFB55C"/>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rot="2931188">
            <a:off x="2169648" y="6986078"/>
            <a:ext cx="4796252" cy="1840562"/>
          </a:xfrm>
          <a:custGeom>
            <a:avLst/>
            <a:gdLst/>
            <a:ahLst/>
            <a:cxnLst/>
            <a:rect l="l" t="t" r="r" b="b"/>
            <a:pathLst>
              <a:path w="4796252" h="1840562">
                <a:moveTo>
                  <a:pt x="0" y="0"/>
                </a:moveTo>
                <a:lnTo>
                  <a:pt x="4796253" y="0"/>
                </a:lnTo>
                <a:lnTo>
                  <a:pt x="4796253" y="1840561"/>
                </a:lnTo>
                <a:lnTo>
                  <a:pt x="0" y="184056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3" name="Group 13"/>
          <p:cNvGrpSpPr/>
          <p:nvPr/>
        </p:nvGrpSpPr>
        <p:grpSpPr>
          <a:xfrm>
            <a:off x="7836376" y="1028700"/>
            <a:ext cx="841455" cy="84145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2700000">
            <a:off x="13688581" y="2430962"/>
            <a:ext cx="689793" cy="415130"/>
          </a:xfrm>
          <a:custGeom>
            <a:avLst/>
            <a:gdLst/>
            <a:ahLst/>
            <a:cxnLst/>
            <a:rect l="l" t="t" r="r" b="b"/>
            <a:pathLst>
              <a:path w="689793" h="415130">
                <a:moveTo>
                  <a:pt x="0" y="0"/>
                </a:moveTo>
                <a:lnTo>
                  <a:pt x="689793" y="0"/>
                </a:lnTo>
                <a:lnTo>
                  <a:pt x="689793" y="415130"/>
                </a:lnTo>
                <a:lnTo>
                  <a:pt x="0" y="415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6322218" y="7972471"/>
            <a:ext cx="516497" cy="516497"/>
          </a:xfrm>
          <a:custGeom>
            <a:avLst/>
            <a:gdLst/>
            <a:ahLst/>
            <a:cxnLst/>
            <a:rect l="l" t="t" r="r" b="b"/>
            <a:pathLst>
              <a:path w="516497" h="516497">
                <a:moveTo>
                  <a:pt x="0" y="0"/>
                </a:moveTo>
                <a:lnTo>
                  <a:pt x="516498" y="0"/>
                </a:lnTo>
                <a:lnTo>
                  <a:pt x="516498" y="516497"/>
                </a:lnTo>
                <a:lnTo>
                  <a:pt x="0" y="5164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a:off x="6580467" y="770451"/>
            <a:ext cx="516497" cy="516497"/>
          </a:xfrm>
          <a:custGeom>
            <a:avLst/>
            <a:gdLst/>
            <a:ahLst/>
            <a:cxnLst/>
            <a:rect l="l" t="t" r="r" b="b"/>
            <a:pathLst>
              <a:path w="516497" h="516497">
                <a:moveTo>
                  <a:pt x="0" y="0"/>
                </a:moveTo>
                <a:lnTo>
                  <a:pt x="516497" y="0"/>
                </a:lnTo>
                <a:lnTo>
                  <a:pt x="516497" y="516498"/>
                </a:lnTo>
                <a:lnTo>
                  <a:pt x="0" y="5164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5276651" y="3853101"/>
            <a:ext cx="5960905" cy="2438356"/>
          </a:xfrm>
          <a:prstGeom prst="rect">
            <a:avLst/>
          </a:prstGeom>
        </p:spPr>
        <p:txBody>
          <a:bodyPr lIns="0" tIns="0" rIns="0" bIns="0" rtlCol="0" anchor="t">
            <a:spAutoFit/>
          </a:bodyPr>
          <a:lstStyle/>
          <a:p>
            <a:pPr algn="ctr">
              <a:lnSpc>
                <a:spcPts val="9600"/>
              </a:lnSpc>
            </a:pPr>
            <a:r>
              <a:rPr lang="en-US" sz="8000">
                <a:solidFill>
                  <a:srgbClr val="010111"/>
                </a:solidFill>
                <a:latin typeface="Bevan"/>
              </a:rPr>
              <a:t>Terima Kasih!</a:t>
            </a:r>
          </a:p>
        </p:txBody>
      </p:sp>
      <p:pic>
        <p:nvPicPr>
          <p:cNvPr id="20" name="Audio 19">
            <a:hlinkClick r:id="" action="ppaction://media"/>
            <a:extLst>
              <a:ext uri="{FF2B5EF4-FFF2-40B4-BE49-F238E27FC236}">
                <a16:creationId xmlns:a16="http://schemas.microsoft.com/office/drawing/2014/main" id="{A6B96304-62C2-4741-923A-B5A8E07EE8B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899"/>
    </mc:Choice>
    <mc:Fallback>
      <p:transition spd="slow" advTm="39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3" name="Group 3"/>
          <p:cNvGrpSpPr/>
          <p:nvPr/>
        </p:nvGrpSpPr>
        <p:grpSpPr>
          <a:xfrm rot="-10800000">
            <a:off x="8672822" y="-357107"/>
            <a:ext cx="10120730" cy="11015072"/>
            <a:chOff x="0" y="0"/>
            <a:chExt cx="2665542" cy="2901089"/>
          </a:xfrm>
        </p:grpSpPr>
        <p:sp>
          <p:nvSpPr>
            <p:cNvPr id="4" name="Freeform 4"/>
            <p:cNvSpPr/>
            <p:nvPr/>
          </p:nvSpPr>
          <p:spPr>
            <a:xfrm>
              <a:off x="0" y="0"/>
              <a:ext cx="2665542" cy="2901089"/>
            </a:xfrm>
            <a:custGeom>
              <a:avLst/>
              <a:gdLst/>
              <a:ahLst/>
              <a:cxnLst/>
              <a:rect l="l" t="t" r="r" b="b"/>
              <a:pathLst>
                <a:path w="2665542" h="2901089">
                  <a:moveTo>
                    <a:pt x="0" y="0"/>
                  </a:moveTo>
                  <a:lnTo>
                    <a:pt x="2665542" y="0"/>
                  </a:lnTo>
                  <a:lnTo>
                    <a:pt x="2665542" y="2901089"/>
                  </a:lnTo>
                  <a:lnTo>
                    <a:pt x="0" y="2901089"/>
                  </a:lnTo>
                  <a:close/>
                </a:path>
              </a:pathLst>
            </a:custGeom>
            <a:solidFill>
              <a:srgbClr val="FAB588"/>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rot="-10800000">
            <a:off x="7814813" y="-103949"/>
            <a:ext cx="1001211" cy="10719219"/>
          </a:xfrm>
          <a:custGeom>
            <a:avLst/>
            <a:gdLst/>
            <a:ahLst/>
            <a:cxnLst/>
            <a:rect l="l" t="t" r="r" b="b"/>
            <a:pathLst>
              <a:path w="1001211" h="10719219">
                <a:moveTo>
                  <a:pt x="0" y="0"/>
                </a:moveTo>
                <a:lnTo>
                  <a:pt x="1001211" y="0"/>
                </a:lnTo>
                <a:lnTo>
                  <a:pt x="1001211" y="10719219"/>
                </a:lnTo>
                <a:lnTo>
                  <a:pt x="0" y="10719219"/>
                </a:lnTo>
                <a:lnTo>
                  <a:pt x="0" y="0"/>
                </a:lnTo>
                <a:close/>
              </a:path>
            </a:pathLst>
          </a:custGeom>
          <a:blipFill>
            <a:blip r:embed="rId6">
              <a:extLst>
                <a:ext uri="{96DAC541-7B7A-43D3-8B79-37D633B846F1}">
                  <asvg:svgBlip xmlns:asvg="http://schemas.microsoft.com/office/drawing/2016/SVG/main" r:embed="rId7"/>
                </a:ext>
              </a:extLst>
            </a:blip>
            <a:stretch>
              <a:fillRect l="-1009704" t="-3650"/>
            </a:stretch>
          </a:blipFill>
        </p:spPr>
      </p:sp>
      <p:grpSp>
        <p:nvGrpSpPr>
          <p:cNvPr id="7" name="Group 7"/>
          <p:cNvGrpSpPr/>
          <p:nvPr/>
        </p:nvGrpSpPr>
        <p:grpSpPr>
          <a:xfrm>
            <a:off x="9656646" y="3860276"/>
            <a:ext cx="7153017" cy="932496"/>
            <a:chOff x="0" y="0"/>
            <a:chExt cx="1883922" cy="245596"/>
          </a:xfrm>
        </p:grpSpPr>
        <p:sp>
          <p:nvSpPr>
            <p:cNvPr id="8" name="Freeform 8"/>
            <p:cNvSpPr/>
            <p:nvPr/>
          </p:nvSpPr>
          <p:spPr>
            <a:xfrm>
              <a:off x="0" y="0"/>
              <a:ext cx="1883922" cy="245596"/>
            </a:xfrm>
            <a:custGeom>
              <a:avLst/>
              <a:gdLst/>
              <a:ahLst/>
              <a:cxnLst/>
              <a:rect l="l" t="t" r="r" b="b"/>
              <a:pathLst>
                <a:path w="1883922" h="245596">
                  <a:moveTo>
                    <a:pt x="106068" y="0"/>
                  </a:moveTo>
                  <a:lnTo>
                    <a:pt x="1777854" y="0"/>
                  </a:lnTo>
                  <a:cubicBezTo>
                    <a:pt x="1805985" y="0"/>
                    <a:pt x="1832964" y="11175"/>
                    <a:pt x="1852856" y="31067"/>
                  </a:cubicBezTo>
                  <a:cubicBezTo>
                    <a:pt x="1872747" y="50958"/>
                    <a:pt x="1883922" y="77937"/>
                    <a:pt x="1883922" y="106068"/>
                  </a:cubicBezTo>
                  <a:lnTo>
                    <a:pt x="1883922" y="139527"/>
                  </a:lnTo>
                  <a:cubicBezTo>
                    <a:pt x="1883922" y="167658"/>
                    <a:pt x="1872747" y="194637"/>
                    <a:pt x="1852856" y="214529"/>
                  </a:cubicBezTo>
                  <a:cubicBezTo>
                    <a:pt x="1832964" y="234421"/>
                    <a:pt x="1805985" y="245596"/>
                    <a:pt x="1777854" y="245596"/>
                  </a:cubicBezTo>
                  <a:lnTo>
                    <a:pt x="106068" y="245596"/>
                  </a:lnTo>
                  <a:cubicBezTo>
                    <a:pt x="47488" y="245596"/>
                    <a:pt x="0" y="198107"/>
                    <a:pt x="0" y="139527"/>
                  </a:cubicBezTo>
                  <a:lnTo>
                    <a:pt x="0" y="106068"/>
                  </a:lnTo>
                  <a:cubicBezTo>
                    <a:pt x="0" y="77937"/>
                    <a:pt x="11175" y="50958"/>
                    <a:pt x="31067" y="31067"/>
                  </a:cubicBezTo>
                  <a:cubicBezTo>
                    <a:pt x="50958" y="11175"/>
                    <a:pt x="77937" y="0"/>
                    <a:pt x="106068" y="0"/>
                  </a:cubicBezTo>
                  <a:close/>
                </a:path>
              </a:pathLst>
            </a:custGeom>
            <a:solidFill>
              <a:srgbClr val="FFB55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9443066" y="3810026"/>
            <a:ext cx="1032995" cy="103299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FFFFFF"/>
                  </a:solidFill>
                  <a:latin typeface="Bevan Semi-Bold"/>
                </a:rPr>
                <a:t>1</a:t>
              </a:r>
            </a:p>
          </p:txBody>
        </p:sp>
      </p:grpSp>
      <p:grpSp>
        <p:nvGrpSpPr>
          <p:cNvPr id="13" name="Group 13"/>
          <p:cNvGrpSpPr/>
          <p:nvPr/>
        </p:nvGrpSpPr>
        <p:grpSpPr>
          <a:xfrm>
            <a:off x="9656646" y="4819434"/>
            <a:ext cx="7153017" cy="3230756"/>
            <a:chOff x="0" y="-38100"/>
            <a:chExt cx="1883922" cy="850900"/>
          </a:xfrm>
        </p:grpSpPr>
        <p:sp>
          <p:nvSpPr>
            <p:cNvPr id="14" name="Freeform 14"/>
            <p:cNvSpPr/>
            <p:nvPr/>
          </p:nvSpPr>
          <p:spPr>
            <a:xfrm>
              <a:off x="0" y="0"/>
              <a:ext cx="1883922" cy="245596"/>
            </a:xfrm>
            <a:custGeom>
              <a:avLst/>
              <a:gdLst/>
              <a:ahLst/>
              <a:cxnLst/>
              <a:rect l="l" t="t" r="r" b="b"/>
              <a:pathLst>
                <a:path w="1883922" h="245596">
                  <a:moveTo>
                    <a:pt x="106068" y="0"/>
                  </a:moveTo>
                  <a:lnTo>
                    <a:pt x="1777854" y="0"/>
                  </a:lnTo>
                  <a:cubicBezTo>
                    <a:pt x="1805985" y="0"/>
                    <a:pt x="1832964" y="11175"/>
                    <a:pt x="1852856" y="31067"/>
                  </a:cubicBezTo>
                  <a:cubicBezTo>
                    <a:pt x="1872747" y="50958"/>
                    <a:pt x="1883922" y="77937"/>
                    <a:pt x="1883922" y="106068"/>
                  </a:cubicBezTo>
                  <a:lnTo>
                    <a:pt x="1883922" y="139527"/>
                  </a:lnTo>
                  <a:cubicBezTo>
                    <a:pt x="1883922" y="167658"/>
                    <a:pt x="1872747" y="194637"/>
                    <a:pt x="1852856" y="214529"/>
                  </a:cubicBezTo>
                  <a:cubicBezTo>
                    <a:pt x="1832964" y="234421"/>
                    <a:pt x="1805985" y="245596"/>
                    <a:pt x="1777854" y="245596"/>
                  </a:cubicBezTo>
                  <a:lnTo>
                    <a:pt x="106068" y="245596"/>
                  </a:lnTo>
                  <a:cubicBezTo>
                    <a:pt x="47488" y="245596"/>
                    <a:pt x="0" y="198107"/>
                    <a:pt x="0" y="139527"/>
                  </a:cubicBezTo>
                  <a:lnTo>
                    <a:pt x="0" y="106068"/>
                  </a:lnTo>
                  <a:cubicBezTo>
                    <a:pt x="0" y="77937"/>
                    <a:pt x="11175" y="50958"/>
                    <a:pt x="31067" y="31067"/>
                  </a:cubicBezTo>
                  <a:cubicBezTo>
                    <a:pt x="50958" y="11175"/>
                    <a:pt x="77937" y="0"/>
                    <a:pt x="106068" y="0"/>
                  </a:cubicBezTo>
                  <a:close/>
                </a:path>
              </a:pathLst>
            </a:custGeom>
            <a:solidFill>
              <a:srgbClr val="FFB55C"/>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9443066" y="4913846"/>
            <a:ext cx="1032995" cy="103299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FFFFFF"/>
                  </a:solidFill>
                  <a:latin typeface="Bevan Semi-Bold"/>
                </a:rPr>
                <a:t>2</a:t>
              </a:r>
            </a:p>
          </p:txBody>
        </p:sp>
      </p:grpSp>
      <p:grpSp>
        <p:nvGrpSpPr>
          <p:cNvPr id="19" name="Group 19"/>
          <p:cNvGrpSpPr/>
          <p:nvPr/>
        </p:nvGrpSpPr>
        <p:grpSpPr>
          <a:xfrm>
            <a:off x="9656646" y="6067915"/>
            <a:ext cx="7153017" cy="932496"/>
            <a:chOff x="0" y="0"/>
            <a:chExt cx="1883922" cy="245596"/>
          </a:xfrm>
        </p:grpSpPr>
        <p:sp>
          <p:nvSpPr>
            <p:cNvPr id="20" name="Freeform 20"/>
            <p:cNvSpPr/>
            <p:nvPr/>
          </p:nvSpPr>
          <p:spPr>
            <a:xfrm>
              <a:off x="0" y="0"/>
              <a:ext cx="1883922" cy="245596"/>
            </a:xfrm>
            <a:custGeom>
              <a:avLst/>
              <a:gdLst/>
              <a:ahLst/>
              <a:cxnLst/>
              <a:rect l="l" t="t" r="r" b="b"/>
              <a:pathLst>
                <a:path w="1883922" h="245596">
                  <a:moveTo>
                    <a:pt x="106068" y="0"/>
                  </a:moveTo>
                  <a:lnTo>
                    <a:pt x="1777854" y="0"/>
                  </a:lnTo>
                  <a:cubicBezTo>
                    <a:pt x="1805985" y="0"/>
                    <a:pt x="1832964" y="11175"/>
                    <a:pt x="1852856" y="31067"/>
                  </a:cubicBezTo>
                  <a:cubicBezTo>
                    <a:pt x="1872747" y="50958"/>
                    <a:pt x="1883922" y="77937"/>
                    <a:pt x="1883922" y="106068"/>
                  </a:cubicBezTo>
                  <a:lnTo>
                    <a:pt x="1883922" y="139527"/>
                  </a:lnTo>
                  <a:cubicBezTo>
                    <a:pt x="1883922" y="167658"/>
                    <a:pt x="1872747" y="194637"/>
                    <a:pt x="1852856" y="214529"/>
                  </a:cubicBezTo>
                  <a:cubicBezTo>
                    <a:pt x="1832964" y="234421"/>
                    <a:pt x="1805985" y="245596"/>
                    <a:pt x="1777854" y="245596"/>
                  </a:cubicBezTo>
                  <a:lnTo>
                    <a:pt x="106068" y="245596"/>
                  </a:lnTo>
                  <a:cubicBezTo>
                    <a:pt x="47488" y="245596"/>
                    <a:pt x="0" y="198107"/>
                    <a:pt x="0" y="139527"/>
                  </a:cubicBezTo>
                  <a:lnTo>
                    <a:pt x="0" y="106068"/>
                  </a:lnTo>
                  <a:cubicBezTo>
                    <a:pt x="0" y="77937"/>
                    <a:pt x="11175" y="50958"/>
                    <a:pt x="31067" y="31067"/>
                  </a:cubicBezTo>
                  <a:cubicBezTo>
                    <a:pt x="50958" y="11175"/>
                    <a:pt x="77937" y="0"/>
                    <a:pt x="106068" y="0"/>
                  </a:cubicBezTo>
                  <a:close/>
                </a:path>
              </a:pathLst>
            </a:custGeom>
            <a:solidFill>
              <a:srgbClr val="FFB55C"/>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9443066" y="6017666"/>
            <a:ext cx="1032995" cy="103299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24" name="TextBox 24"/>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dirty="0">
                  <a:solidFill>
                    <a:srgbClr val="FFFFFF"/>
                  </a:solidFill>
                  <a:latin typeface="Bevan Semi-Bold"/>
                </a:rPr>
                <a:t>3</a:t>
              </a:r>
            </a:p>
          </p:txBody>
        </p:sp>
      </p:grpSp>
      <p:grpSp>
        <p:nvGrpSpPr>
          <p:cNvPr id="25" name="Group 25"/>
          <p:cNvGrpSpPr/>
          <p:nvPr/>
        </p:nvGrpSpPr>
        <p:grpSpPr>
          <a:xfrm>
            <a:off x="9656646" y="7171735"/>
            <a:ext cx="7153017" cy="932496"/>
            <a:chOff x="0" y="0"/>
            <a:chExt cx="1883922" cy="245596"/>
          </a:xfrm>
        </p:grpSpPr>
        <p:sp>
          <p:nvSpPr>
            <p:cNvPr id="26" name="Freeform 26"/>
            <p:cNvSpPr/>
            <p:nvPr/>
          </p:nvSpPr>
          <p:spPr>
            <a:xfrm>
              <a:off x="0" y="0"/>
              <a:ext cx="1883922" cy="245596"/>
            </a:xfrm>
            <a:custGeom>
              <a:avLst/>
              <a:gdLst/>
              <a:ahLst/>
              <a:cxnLst/>
              <a:rect l="l" t="t" r="r" b="b"/>
              <a:pathLst>
                <a:path w="1883922" h="245596">
                  <a:moveTo>
                    <a:pt x="106068" y="0"/>
                  </a:moveTo>
                  <a:lnTo>
                    <a:pt x="1777854" y="0"/>
                  </a:lnTo>
                  <a:cubicBezTo>
                    <a:pt x="1805985" y="0"/>
                    <a:pt x="1832964" y="11175"/>
                    <a:pt x="1852856" y="31067"/>
                  </a:cubicBezTo>
                  <a:cubicBezTo>
                    <a:pt x="1872747" y="50958"/>
                    <a:pt x="1883922" y="77937"/>
                    <a:pt x="1883922" y="106068"/>
                  </a:cubicBezTo>
                  <a:lnTo>
                    <a:pt x="1883922" y="139527"/>
                  </a:lnTo>
                  <a:cubicBezTo>
                    <a:pt x="1883922" y="167658"/>
                    <a:pt x="1872747" y="194637"/>
                    <a:pt x="1852856" y="214529"/>
                  </a:cubicBezTo>
                  <a:cubicBezTo>
                    <a:pt x="1832964" y="234421"/>
                    <a:pt x="1805985" y="245596"/>
                    <a:pt x="1777854" y="245596"/>
                  </a:cubicBezTo>
                  <a:lnTo>
                    <a:pt x="106068" y="245596"/>
                  </a:lnTo>
                  <a:cubicBezTo>
                    <a:pt x="47488" y="245596"/>
                    <a:pt x="0" y="198107"/>
                    <a:pt x="0" y="139527"/>
                  </a:cubicBezTo>
                  <a:lnTo>
                    <a:pt x="0" y="106068"/>
                  </a:lnTo>
                  <a:cubicBezTo>
                    <a:pt x="0" y="77937"/>
                    <a:pt x="11175" y="50958"/>
                    <a:pt x="31067" y="31067"/>
                  </a:cubicBezTo>
                  <a:cubicBezTo>
                    <a:pt x="50958" y="11175"/>
                    <a:pt x="77937" y="0"/>
                    <a:pt x="106068" y="0"/>
                  </a:cubicBezTo>
                  <a:close/>
                </a:path>
              </a:pathLst>
            </a:custGeom>
            <a:solidFill>
              <a:srgbClr val="FFB55C"/>
            </a:solidFill>
          </p:spPr>
        </p:sp>
        <p:sp>
          <p:nvSpPr>
            <p:cNvPr id="27" name="TextBox 2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9443066" y="7121485"/>
            <a:ext cx="1032995" cy="1032995"/>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30" name="TextBox 30"/>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FFFFFF"/>
                  </a:solidFill>
                  <a:latin typeface="Bevan Semi-Bold"/>
                </a:rPr>
                <a:t>4</a:t>
              </a:r>
            </a:p>
          </p:txBody>
        </p:sp>
      </p:grpSp>
      <p:grpSp>
        <p:nvGrpSpPr>
          <p:cNvPr id="31" name="Group 31"/>
          <p:cNvGrpSpPr/>
          <p:nvPr/>
        </p:nvGrpSpPr>
        <p:grpSpPr>
          <a:xfrm>
            <a:off x="9656646" y="8275555"/>
            <a:ext cx="7153017" cy="932496"/>
            <a:chOff x="0" y="0"/>
            <a:chExt cx="1883922" cy="245596"/>
          </a:xfrm>
        </p:grpSpPr>
        <p:sp>
          <p:nvSpPr>
            <p:cNvPr id="32" name="Freeform 32"/>
            <p:cNvSpPr/>
            <p:nvPr/>
          </p:nvSpPr>
          <p:spPr>
            <a:xfrm>
              <a:off x="0" y="0"/>
              <a:ext cx="1883922" cy="245596"/>
            </a:xfrm>
            <a:custGeom>
              <a:avLst/>
              <a:gdLst/>
              <a:ahLst/>
              <a:cxnLst/>
              <a:rect l="l" t="t" r="r" b="b"/>
              <a:pathLst>
                <a:path w="1883922" h="245596">
                  <a:moveTo>
                    <a:pt x="106068" y="0"/>
                  </a:moveTo>
                  <a:lnTo>
                    <a:pt x="1777854" y="0"/>
                  </a:lnTo>
                  <a:cubicBezTo>
                    <a:pt x="1805985" y="0"/>
                    <a:pt x="1832964" y="11175"/>
                    <a:pt x="1852856" y="31067"/>
                  </a:cubicBezTo>
                  <a:cubicBezTo>
                    <a:pt x="1872747" y="50958"/>
                    <a:pt x="1883922" y="77937"/>
                    <a:pt x="1883922" y="106068"/>
                  </a:cubicBezTo>
                  <a:lnTo>
                    <a:pt x="1883922" y="139527"/>
                  </a:lnTo>
                  <a:cubicBezTo>
                    <a:pt x="1883922" y="167658"/>
                    <a:pt x="1872747" y="194637"/>
                    <a:pt x="1852856" y="214529"/>
                  </a:cubicBezTo>
                  <a:cubicBezTo>
                    <a:pt x="1832964" y="234421"/>
                    <a:pt x="1805985" y="245596"/>
                    <a:pt x="1777854" y="245596"/>
                  </a:cubicBezTo>
                  <a:lnTo>
                    <a:pt x="106068" y="245596"/>
                  </a:lnTo>
                  <a:cubicBezTo>
                    <a:pt x="47488" y="245596"/>
                    <a:pt x="0" y="198107"/>
                    <a:pt x="0" y="139527"/>
                  </a:cubicBezTo>
                  <a:lnTo>
                    <a:pt x="0" y="106068"/>
                  </a:lnTo>
                  <a:cubicBezTo>
                    <a:pt x="0" y="77937"/>
                    <a:pt x="11175" y="50958"/>
                    <a:pt x="31067" y="31067"/>
                  </a:cubicBezTo>
                  <a:cubicBezTo>
                    <a:pt x="50958" y="11175"/>
                    <a:pt x="77937" y="0"/>
                    <a:pt x="106068" y="0"/>
                  </a:cubicBezTo>
                  <a:close/>
                </a:path>
              </a:pathLst>
            </a:custGeom>
            <a:solidFill>
              <a:srgbClr val="FFB55C"/>
            </a:solidFill>
          </p:spPr>
        </p:sp>
        <p:sp>
          <p:nvSpPr>
            <p:cNvPr id="33" name="TextBox 3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4" name="Group 34"/>
          <p:cNvGrpSpPr/>
          <p:nvPr/>
        </p:nvGrpSpPr>
        <p:grpSpPr>
          <a:xfrm>
            <a:off x="9443066" y="8225305"/>
            <a:ext cx="1032995" cy="1032995"/>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36" name="TextBox 36"/>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FFFFFF"/>
                  </a:solidFill>
                  <a:latin typeface="Bevan Semi-Bold"/>
                </a:rPr>
                <a:t>5</a:t>
              </a:r>
            </a:p>
          </p:txBody>
        </p:sp>
      </p:grpSp>
      <p:sp>
        <p:nvSpPr>
          <p:cNvPr id="37" name="Freeform 37"/>
          <p:cNvSpPr/>
          <p:nvPr/>
        </p:nvSpPr>
        <p:spPr>
          <a:xfrm rot="-9128227">
            <a:off x="528797" y="723510"/>
            <a:ext cx="999807" cy="601702"/>
          </a:xfrm>
          <a:custGeom>
            <a:avLst/>
            <a:gdLst/>
            <a:ahLst/>
            <a:cxnLst/>
            <a:rect l="l" t="t" r="r" b="b"/>
            <a:pathLst>
              <a:path w="999807" h="601702">
                <a:moveTo>
                  <a:pt x="0" y="0"/>
                </a:moveTo>
                <a:lnTo>
                  <a:pt x="999806" y="0"/>
                </a:lnTo>
                <a:lnTo>
                  <a:pt x="999806" y="601702"/>
                </a:lnTo>
                <a:lnTo>
                  <a:pt x="0" y="601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8" name="Freeform 38"/>
          <p:cNvSpPr/>
          <p:nvPr/>
        </p:nvSpPr>
        <p:spPr>
          <a:xfrm>
            <a:off x="167086" y="-28553"/>
            <a:ext cx="7647727" cy="10686518"/>
          </a:xfrm>
          <a:custGeom>
            <a:avLst/>
            <a:gdLst/>
            <a:ahLst/>
            <a:cxnLst/>
            <a:rect l="l" t="t" r="r" b="b"/>
            <a:pathLst>
              <a:path w="7647727" h="10686518">
                <a:moveTo>
                  <a:pt x="0" y="0"/>
                </a:moveTo>
                <a:lnTo>
                  <a:pt x="7647727" y="0"/>
                </a:lnTo>
                <a:lnTo>
                  <a:pt x="7647727" y="10686518"/>
                </a:lnTo>
                <a:lnTo>
                  <a:pt x="0" y="10686518"/>
                </a:lnTo>
                <a:lnTo>
                  <a:pt x="0" y="0"/>
                </a:lnTo>
                <a:close/>
              </a:path>
            </a:pathLst>
          </a:custGeom>
          <a:blipFill>
            <a:blip r:embed="rId10"/>
            <a:stretch>
              <a:fillRect r="-4742"/>
            </a:stretch>
          </a:blipFill>
        </p:spPr>
      </p:sp>
      <p:grpSp>
        <p:nvGrpSpPr>
          <p:cNvPr id="39" name="Group 39"/>
          <p:cNvGrpSpPr/>
          <p:nvPr/>
        </p:nvGrpSpPr>
        <p:grpSpPr>
          <a:xfrm>
            <a:off x="7594158" y="9565740"/>
            <a:ext cx="721260" cy="721260"/>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AF4135"/>
              </a:solidFill>
              <a:prstDash val="lgDash"/>
              <a:miter/>
            </a:ln>
          </p:spPr>
        </p:sp>
        <p:sp>
          <p:nvSpPr>
            <p:cNvPr id="41" name="TextBox 4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2" name="Freeform 42"/>
          <p:cNvSpPr/>
          <p:nvPr/>
        </p:nvSpPr>
        <p:spPr>
          <a:xfrm>
            <a:off x="7594158" y="247793"/>
            <a:ext cx="553923" cy="553923"/>
          </a:xfrm>
          <a:custGeom>
            <a:avLst/>
            <a:gdLst/>
            <a:ahLst/>
            <a:cxnLst/>
            <a:rect l="l" t="t" r="r" b="b"/>
            <a:pathLst>
              <a:path w="553923" h="553923">
                <a:moveTo>
                  <a:pt x="0" y="0"/>
                </a:moveTo>
                <a:lnTo>
                  <a:pt x="553923" y="0"/>
                </a:lnTo>
                <a:lnTo>
                  <a:pt x="553923" y="553923"/>
                </a:lnTo>
                <a:lnTo>
                  <a:pt x="0" y="5539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3" name="TextBox 43"/>
          <p:cNvSpPr txBox="1"/>
          <p:nvPr/>
        </p:nvSpPr>
        <p:spPr>
          <a:xfrm>
            <a:off x="9656646" y="1647917"/>
            <a:ext cx="8844934" cy="990534"/>
          </a:xfrm>
          <a:prstGeom prst="rect">
            <a:avLst/>
          </a:prstGeom>
        </p:spPr>
        <p:txBody>
          <a:bodyPr lIns="0" tIns="0" rIns="0" bIns="0" rtlCol="0" anchor="t">
            <a:spAutoFit/>
          </a:bodyPr>
          <a:lstStyle/>
          <a:p>
            <a:pPr>
              <a:lnSpc>
                <a:spcPts val="7800"/>
              </a:lnSpc>
            </a:pPr>
            <a:r>
              <a:rPr lang="en-US" sz="6500" dirty="0" err="1">
                <a:solidFill>
                  <a:srgbClr val="000000"/>
                </a:solidFill>
                <a:latin typeface="Bevan"/>
              </a:rPr>
              <a:t>Pokok</a:t>
            </a:r>
            <a:r>
              <a:rPr lang="en-US" sz="6500" dirty="0">
                <a:solidFill>
                  <a:srgbClr val="000000"/>
                </a:solidFill>
                <a:latin typeface="Bevan"/>
              </a:rPr>
              <a:t> </a:t>
            </a:r>
            <a:r>
              <a:rPr lang="en-US" sz="6500" dirty="0" err="1">
                <a:solidFill>
                  <a:srgbClr val="000000"/>
                </a:solidFill>
                <a:latin typeface="Bevan"/>
              </a:rPr>
              <a:t>Bahasan</a:t>
            </a:r>
            <a:endParaRPr lang="en-US" sz="6500" dirty="0">
              <a:solidFill>
                <a:srgbClr val="000000"/>
              </a:solidFill>
              <a:latin typeface="Bevan"/>
            </a:endParaRPr>
          </a:p>
        </p:txBody>
      </p:sp>
      <p:sp>
        <p:nvSpPr>
          <p:cNvPr id="44" name="TextBox 44"/>
          <p:cNvSpPr txBox="1"/>
          <p:nvPr/>
        </p:nvSpPr>
        <p:spPr>
          <a:xfrm>
            <a:off x="10974480" y="4083658"/>
            <a:ext cx="5835183" cy="419100"/>
          </a:xfrm>
          <a:prstGeom prst="rect">
            <a:avLst/>
          </a:prstGeom>
        </p:spPr>
        <p:txBody>
          <a:bodyPr lIns="0" tIns="0" rIns="0" bIns="0" rtlCol="0" anchor="t">
            <a:spAutoFit/>
          </a:bodyPr>
          <a:lstStyle/>
          <a:p>
            <a:pPr>
              <a:lnSpc>
                <a:spcPts val="3360"/>
              </a:lnSpc>
            </a:pPr>
            <a:r>
              <a:rPr lang="en-US" sz="2800">
                <a:solidFill>
                  <a:srgbClr val="010111"/>
                </a:solidFill>
                <a:latin typeface="Helvetica World"/>
              </a:rPr>
              <a:t>Pengertian Etnomatematika</a:t>
            </a:r>
          </a:p>
        </p:txBody>
      </p:sp>
      <p:sp>
        <p:nvSpPr>
          <p:cNvPr id="45" name="TextBox 45"/>
          <p:cNvSpPr txBox="1"/>
          <p:nvPr/>
        </p:nvSpPr>
        <p:spPr>
          <a:xfrm>
            <a:off x="10974479" y="7416582"/>
            <a:ext cx="5835183" cy="419100"/>
          </a:xfrm>
          <a:prstGeom prst="rect">
            <a:avLst/>
          </a:prstGeom>
        </p:spPr>
        <p:txBody>
          <a:bodyPr lIns="0" tIns="0" rIns="0" bIns="0" rtlCol="0" anchor="t">
            <a:spAutoFit/>
          </a:bodyPr>
          <a:lstStyle/>
          <a:p>
            <a:pPr>
              <a:lnSpc>
                <a:spcPts val="3360"/>
              </a:lnSpc>
            </a:pPr>
            <a:r>
              <a:rPr lang="en-US" sz="2800" dirty="0" err="1">
                <a:solidFill>
                  <a:srgbClr val="010111"/>
                </a:solidFill>
                <a:latin typeface="Helvetica World"/>
              </a:rPr>
              <a:t>Pengertian</a:t>
            </a:r>
            <a:r>
              <a:rPr lang="en-US" sz="2800" dirty="0">
                <a:solidFill>
                  <a:srgbClr val="010111"/>
                </a:solidFill>
                <a:latin typeface="Helvetica World"/>
              </a:rPr>
              <a:t> </a:t>
            </a:r>
            <a:r>
              <a:rPr lang="en-US" sz="2800" dirty="0" err="1">
                <a:solidFill>
                  <a:srgbClr val="010111"/>
                </a:solidFill>
                <a:latin typeface="Helvetica World"/>
              </a:rPr>
              <a:t>Budaya</a:t>
            </a:r>
            <a:r>
              <a:rPr lang="en-US" sz="2800" dirty="0">
                <a:solidFill>
                  <a:srgbClr val="010111"/>
                </a:solidFill>
                <a:latin typeface="Helvetica World"/>
              </a:rPr>
              <a:t> (Culture)</a:t>
            </a:r>
          </a:p>
        </p:txBody>
      </p:sp>
      <p:sp>
        <p:nvSpPr>
          <p:cNvPr id="46" name="TextBox 46"/>
          <p:cNvSpPr txBox="1"/>
          <p:nvPr/>
        </p:nvSpPr>
        <p:spPr>
          <a:xfrm>
            <a:off x="11000802" y="8611022"/>
            <a:ext cx="5835183" cy="419100"/>
          </a:xfrm>
          <a:prstGeom prst="rect">
            <a:avLst/>
          </a:prstGeom>
        </p:spPr>
        <p:txBody>
          <a:bodyPr lIns="0" tIns="0" rIns="0" bIns="0" rtlCol="0" anchor="t">
            <a:spAutoFit/>
          </a:bodyPr>
          <a:lstStyle/>
          <a:p>
            <a:pPr>
              <a:lnSpc>
                <a:spcPts val="3360"/>
              </a:lnSpc>
            </a:pPr>
            <a:r>
              <a:rPr lang="en-US" sz="2800" dirty="0" err="1">
                <a:solidFill>
                  <a:srgbClr val="010111"/>
                </a:solidFill>
                <a:latin typeface="Helvetica World"/>
              </a:rPr>
              <a:t>Unsur-Unsur</a:t>
            </a:r>
            <a:r>
              <a:rPr lang="en-US" sz="2800" dirty="0">
                <a:solidFill>
                  <a:srgbClr val="010111"/>
                </a:solidFill>
                <a:latin typeface="Helvetica World"/>
              </a:rPr>
              <a:t> </a:t>
            </a:r>
            <a:r>
              <a:rPr lang="en-US" sz="2800" dirty="0" err="1">
                <a:solidFill>
                  <a:srgbClr val="010111"/>
                </a:solidFill>
                <a:latin typeface="Helvetica World"/>
              </a:rPr>
              <a:t>Budaya</a:t>
            </a:r>
            <a:endParaRPr lang="en-US" sz="2800" dirty="0">
              <a:solidFill>
                <a:srgbClr val="010111"/>
              </a:solidFill>
              <a:latin typeface="Helvetica World"/>
            </a:endParaRPr>
          </a:p>
        </p:txBody>
      </p:sp>
      <p:sp>
        <p:nvSpPr>
          <p:cNvPr id="47" name="TextBox 47"/>
          <p:cNvSpPr txBox="1"/>
          <p:nvPr/>
        </p:nvSpPr>
        <p:spPr>
          <a:xfrm>
            <a:off x="10974479" y="6310471"/>
            <a:ext cx="5835183" cy="419100"/>
          </a:xfrm>
          <a:prstGeom prst="rect">
            <a:avLst/>
          </a:prstGeom>
        </p:spPr>
        <p:txBody>
          <a:bodyPr lIns="0" tIns="0" rIns="0" bIns="0" rtlCol="0" anchor="t">
            <a:spAutoFit/>
          </a:bodyPr>
          <a:lstStyle/>
          <a:p>
            <a:pPr>
              <a:lnSpc>
                <a:spcPts val="3360"/>
              </a:lnSpc>
            </a:pPr>
            <a:r>
              <a:rPr lang="en-US" sz="2800" dirty="0">
                <a:solidFill>
                  <a:srgbClr val="010111"/>
                </a:solidFill>
                <a:latin typeface="Helvetica World"/>
              </a:rPr>
              <a:t>Hal-Hal Yang di </a:t>
            </a:r>
            <a:r>
              <a:rPr lang="en-US" sz="2800" dirty="0" err="1">
                <a:solidFill>
                  <a:srgbClr val="010111"/>
                </a:solidFill>
                <a:latin typeface="Helvetica World"/>
              </a:rPr>
              <a:t>Kaji</a:t>
            </a:r>
            <a:r>
              <a:rPr lang="en-US" sz="2800" dirty="0">
                <a:solidFill>
                  <a:srgbClr val="010111"/>
                </a:solidFill>
                <a:latin typeface="Helvetica World"/>
              </a:rPr>
              <a:t> </a:t>
            </a:r>
            <a:r>
              <a:rPr lang="en-US" sz="2800" dirty="0" err="1">
                <a:solidFill>
                  <a:srgbClr val="010111"/>
                </a:solidFill>
                <a:latin typeface="Helvetica World"/>
              </a:rPr>
              <a:t>Etnomatematika</a:t>
            </a:r>
            <a:endParaRPr lang="en-US" sz="2800" dirty="0">
              <a:solidFill>
                <a:srgbClr val="010111"/>
              </a:solidFill>
              <a:latin typeface="Helvetica World"/>
            </a:endParaRPr>
          </a:p>
        </p:txBody>
      </p:sp>
      <p:sp>
        <p:nvSpPr>
          <p:cNvPr id="48" name="TextBox 48"/>
          <p:cNvSpPr txBox="1"/>
          <p:nvPr/>
        </p:nvSpPr>
        <p:spPr>
          <a:xfrm>
            <a:off x="10959903" y="5304649"/>
            <a:ext cx="5835183" cy="419100"/>
          </a:xfrm>
          <a:prstGeom prst="rect">
            <a:avLst/>
          </a:prstGeom>
        </p:spPr>
        <p:txBody>
          <a:bodyPr lIns="0" tIns="0" rIns="0" bIns="0" rtlCol="0" anchor="t">
            <a:spAutoFit/>
          </a:bodyPr>
          <a:lstStyle/>
          <a:p>
            <a:pPr>
              <a:lnSpc>
                <a:spcPts val="3360"/>
              </a:lnSpc>
            </a:pPr>
            <a:r>
              <a:rPr lang="en-US" sz="2800" dirty="0" err="1">
                <a:solidFill>
                  <a:srgbClr val="010111"/>
                </a:solidFill>
                <a:latin typeface="Helvetica World"/>
              </a:rPr>
              <a:t>Tujuan</a:t>
            </a:r>
            <a:r>
              <a:rPr lang="en-US" sz="2800" dirty="0">
                <a:solidFill>
                  <a:srgbClr val="010111"/>
                </a:solidFill>
                <a:latin typeface="Helvetica World"/>
              </a:rPr>
              <a:t> Kajian </a:t>
            </a:r>
            <a:r>
              <a:rPr lang="en-US" sz="2800" dirty="0" err="1">
                <a:solidFill>
                  <a:srgbClr val="010111"/>
                </a:solidFill>
                <a:latin typeface="Helvetica World"/>
              </a:rPr>
              <a:t>Etnomatematika</a:t>
            </a:r>
            <a:endParaRPr lang="en-US" sz="2800" dirty="0">
              <a:solidFill>
                <a:srgbClr val="010111"/>
              </a:solidFill>
              <a:latin typeface="Helvetica World"/>
            </a:endParaRPr>
          </a:p>
        </p:txBody>
      </p:sp>
      <p:grpSp>
        <p:nvGrpSpPr>
          <p:cNvPr id="49" name="Group 31">
            <a:extLst>
              <a:ext uri="{FF2B5EF4-FFF2-40B4-BE49-F238E27FC236}">
                <a16:creationId xmlns:a16="http://schemas.microsoft.com/office/drawing/2014/main" id="{777D0787-DBA8-44DC-B0D2-5C3A32A1758A}"/>
              </a:ext>
            </a:extLst>
          </p:cNvPr>
          <p:cNvGrpSpPr/>
          <p:nvPr/>
        </p:nvGrpSpPr>
        <p:grpSpPr>
          <a:xfrm>
            <a:off x="9737061" y="9342355"/>
            <a:ext cx="7153017" cy="932496"/>
            <a:chOff x="0" y="0"/>
            <a:chExt cx="1883922" cy="245596"/>
          </a:xfrm>
        </p:grpSpPr>
        <p:sp>
          <p:nvSpPr>
            <p:cNvPr id="50" name="Freeform 32">
              <a:extLst>
                <a:ext uri="{FF2B5EF4-FFF2-40B4-BE49-F238E27FC236}">
                  <a16:creationId xmlns:a16="http://schemas.microsoft.com/office/drawing/2014/main" id="{5E2909E8-95B5-4F58-BEBD-8EDD5EB11DEA}"/>
                </a:ext>
              </a:extLst>
            </p:cNvPr>
            <p:cNvSpPr/>
            <p:nvPr/>
          </p:nvSpPr>
          <p:spPr>
            <a:xfrm>
              <a:off x="0" y="0"/>
              <a:ext cx="1883922" cy="245596"/>
            </a:xfrm>
            <a:custGeom>
              <a:avLst/>
              <a:gdLst/>
              <a:ahLst/>
              <a:cxnLst/>
              <a:rect l="l" t="t" r="r" b="b"/>
              <a:pathLst>
                <a:path w="1883922" h="245596">
                  <a:moveTo>
                    <a:pt x="106068" y="0"/>
                  </a:moveTo>
                  <a:lnTo>
                    <a:pt x="1777854" y="0"/>
                  </a:lnTo>
                  <a:cubicBezTo>
                    <a:pt x="1805985" y="0"/>
                    <a:pt x="1832964" y="11175"/>
                    <a:pt x="1852856" y="31067"/>
                  </a:cubicBezTo>
                  <a:cubicBezTo>
                    <a:pt x="1872747" y="50958"/>
                    <a:pt x="1883922" y="77937"/>
                    <a:pt x="1883922" y="106068"/>
                  </a:cubicBezTo>
                  <a:lnTo>
                    <a:pt x="1883922" y="139527"/>
                  </a:lnTo>
                  <a:cubicBezTo>
                    <a:pt x="1883922" y="167658"/>
                    <a:pt x="1872747" y="194637"/>
                    <a:pt x="1852856" y="214529"/>
                  </a:cubicBezTo>
                  <a:cubicBezTo>
                    <a:pt x="1832964" y="234421"/>
                    <a:pt x="1805985" y="245596"/>
                    <a:pt x="1777854" y="245596"/>
                  </a:cubicBezTo>
                  <a:lnTo>
                    <a:pt x="106068" y="245596"/>
                  </a:lnTo>
                  <a:cubicBezTo>
                    <a:pt x="47488" y="245596"/>
                    <a:pt x="0" y="198107"/>
                    <a:pt x="0" y="139527"/>
                  </a:cubicBezTo>
                  <a:lnTo>
                    <a:pt x="0" y="106068"/>
                  </a:lnTo>
                  <a:cubicBezTo>
                    <a:pt x="0" y="77937"/>
                    <a:pt x="11175" y="50958"/>
                    <a:pt x="31067" y="31067"/>
                  </a:cubicBezTo>
                  <a:cubicBezTo>
                    <a:pt x="50958" y="11175"/>
                    <a:pt x="77937" y="0"/>
                    <a:pt x="106068" y="0"/>
                  </a:cubicBezTo>
                  <a:close/>
                </a:path>
              </a:pathLst>
            </a:custGeom>
            <a:solidFill>
              <a:srgbClr val="FFB55C"/>
            </a:solidFill>
          </p:spPr>
        </p:sp>
        <p:sp>
          <p:nvSpPr>
            <p:cNvPr id="51" name="TextBox 33">
              <a:extLst>
                <a:ext uri="{FF2B5EF4-FFF2-40B4-BE49-F238E27FC236}">
                  <a16:creationId xmlns:a16="http://schemas.microsoft.com/office/drawing/2014/main" id="{5C3A16AA-CC1C-4DA9-8153-A29ED4B152B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52" name="Group 34">
            <a:extLst>
              <a:ext uri="{FF2B5EF4-FFF2-40B4-BE49-F238E27FC236}">
                <a16:creationId xmlns:a16="http://schemas.microsoft.com/office/drawing/2014/main" id="{B71A43E5-484D-46C6-B584-692161330C6B}"/>
              </a:ext>
            </a:extLst>
          </p:cNvPr>
          <p:cNvGrpSpPr/>
          <p:nvPr/>
        </p:nvGrpSpPr>
        <p:grpSpPr>
          <a:xfrm>
            <a:off x="9523481" y="9292105"/>
            <a:ext cx="1032995" cy="1032995"/>
            <a:chOff x="0" y="0"/>
            <a:chExt cx="812800" cy="812800"/>
          </a:xfrm>
        </p:grpSpPr>
        <p:sp>
          <p:nvSpPr>
            <p:cNvPr id="53" name="Freeform 35">
              <a:extLst>
                <a:ext uri="{FF2B5EF4-FFF2-40B4-BE49-F238E27FC236}">
                  <a16:creationId xmlns:a16="http://schemas.microsoft.com/office/drawing/2014/main" id="{EF3936CE-7276-425C-A1E1-51199BACD9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54" name="TextBox 36">
              <a:extLst>
                <a:ext uri="{FF2B5EF4-FFF2-40B4-BE49-F238E27FC236}">
                  <a16:creationId xmlns:a16="http://schemas.microsoft.com/office/drawing/2014/main" id="{2C6CEEF5-845E-4939-AD72-FFFEDEE456FA}"/>
                </a:ext>
              </a:extLst>
            </p:cNvPr>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dirty="0">
                  <a:solidFill>
                    <a:srgbClr val="FFFFFF"/>
                  </a:solidFill>
                  <a:latin typeface="Bevan Semi-Bold"/>
                </a:rPr>
                <a:t>6</a:t>
              </a:r>
            </a:p>
          </p:txBody>
        </p:sp>
      </p:grpSp>
      <p:sp>
        <p:nvSpPr>
          <p:cNvPr id="55" name="TextBox 46">
            <a:extLst>
              <a:ext uri="{FF2B5EF4-FFF2-40B4-BE49-F238E27FC236}">
                <a16:creationId xmlns:a16="http://schemas.microsoft.com/office/drawing/2014/main" id="{23A8AA34-C703-4F76-A1F5-BBCBDC9D7E4C}"/>
              </a:ext>
            </a:extLst>
          </p:cNvPr>
          <p:cNvSpPr txBox="1"/>
          <p:nvPr/>
        </p:nvSpPr>
        <p:spPr>
          <a:xfrm>
            <a:off x="11081217" y="9677822"/>
            <a:ext cx="5835183" cy="853247"/>
          </a:xfrm>
          <a:prstGeom prst="rect">
            <a:avLst/>
          </a:prstGeom>
        </p:spPr>
        <p:txBody>
          <a:bodyPr lIns="0" tIns="0" rIns="0" bIns="0" rtlCol="0" anchor="t">
            <a:spAutoFit/>
          </a:bodyPr>
          <a:lstStyle/>
          <a:p>
            <a:pPr>
              <a:lnSpc>
                <a:spcPts val="3360"/>
              </a:lnSpc>
            </a:pPr>
            <a:r>
              <a:rPr lang="en-US" sz="2800" dirty="0" err="1">
                <a:solidFill>
                  <a:srgbClr val="010111"/>
                </a:solidFill>
                <a:latin typeface="Helvetica World"/>
              </a:rPr>
              <a:t>Keterkaitan</a:t>
            </a:r>
            <a:r>
              <a:rPr lang="en-US" sz="2800" dirty="0">
                <a:solidFill>
                  <a:srgbClr val="010111"/>
                </a:solidFill>
                <a:latin typeface="Helvetica World"/>
              </a:rPr>
              <a:t> </a:t>
            </a:r>
            <a:r>
              <a:rPr lang="en-US" sz="2800" dirty="0" err="1">
                <a:solidFill>
                  <a:srgbClr val="010111"/>
                </a:solidFill>
                <a:latin typeface="Helvetica World"/>
              </a:rPr>
              <a:t>Matematika</a:t>
            </a:r>
            <a:r>
              <a:rPr lang="en-US" sz="2800" dirty="0">
                <a:solidFill>
                  <a:srgbClr val="010111"/>
                </a:solidFill>
                <a:latin typeface="Helvetica World"/>
              </a:rPr>
              <a:t> </a:t>
            </a:r>
            <a:r>
              <a:rPr lang="en-US" sz="2800" dirty="0" err="1">
                <a:solidFill>
                  <a:srgbClr val="010111"/>
                </a:solidFill>
                <a:latin typeface="Helvetica World"/>
              </a:rPr>
              <a:t>dengan</a:t>
            </a:r>
            <a:r>
              <a:rPr lang="en-US" sz="2800" dirty="0">
                <a:solidFill>
                  <a:srgbClr val="010111"/>
                </a:solidFill>
                <a:latin typeface="Helvetica World"/>
              </a:rPr>
              <a:t> </a:t>
            </a:r>
            <a:r>
              <a:rPr lang="en-US" sz="2800" dirty="0" err="1">
                <a:solidFill>
                  <a:srgbClr val="010111"/>
                </a:solidFill>
                <a:latin typeface="Helvetica World"/>
              </a:rPr>
              <a:t>Budaya</a:t>
            </a:r>
            <a:endParaRPr lang="en-US" sz="2800" dirty="0">
              <a:solidFill>
                <a:srgbClr val="010111"/>
              </a:solidFill>
              <a:latin typeface="Helvetica World"/>
            </a:endParaRPr>
          </a:p>
        </p:txBody>
      </p:sp>
      <p:pic>
        <p:nvPicPr>
          <p:cNvPr id="57" name="Audio 56">
            <a:hlinkClick r:id="" action="ppaction://media"/>
            <a:extLst>
              <a:ext uri="{FF2B5EF4-FFF2-40B4-BE49-F238E27FC236}">
                <a16:creationId xmlns:a16="http://schemas.microsoft.com/office/drawing/2014/main" id="{DDE0F702-0B47-4340-A4AF-29DC2D8D2BF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100"/>
    </mc:Choice>
    <mc:Fallback>
      <p:transition spd="slow" advTm="21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9109767" y="-145061"/>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12444" y="-145061"/>
            <a:ext cx="16463353" cy="13454849"/>
            <a:chOff x="0" y="0"/>
            <a:chExt cx="895187" cy="731601"/>
          </a:xfrm>
        </p:grpSpPr>
        <p:sp>
          <p:nvSpPr>
            <p:cNvPr id="5" name="Freeform 5"/>
            <p:cNvSpPr/>
            <p:nvPr/>
          </p:nvSpPr>
          <p:spPr>
            <a:xfrm>
              <a:off x="0" y="0"/>
              <a:ext cx="895187" cy="731601"/>
            </a:xfrm>
            <a:custGeom>
              <a:avLst/>
              <a:gdLst/>
              <a:ahLst/>
              <a:cxnLst/>
              <a:rect l="l" t="t" r="r" b="b"/>
              <a:pathLst>
                <a:path w="895187" h="731601">
                  <a:moveTo>
                    <a:pt x="447594" y="0"/>
                  </a:moveTo>
                  <a:cubicBezTo>
                    <a:pt x="200395" y="0"/>
                    <a:pt x="0" y="163775"/>
                    <a:pt x="0" y="365801"/>
                  </a:cubicBezTo>
                  <a:cubicBezTo>
                    <a:pt x="0" y="567827"/>
                    <a:pt x="200395" y="731601"/>
                    <a:pt x="447594" y="731601"/>
                  </a:cubicBezTo>
                  <a:cubicBezTo>
                    <a:pt x="694793" y="731601"/>
                    <a:pt x="895187" y="567827"/>
                    <a:pt x="895187" y="365801"/>
                  </a:cubicBezTo>
                  <a:cubicBezTo>
                    <a:pt x="895187" y="163775"/>
                    <a:pt x="694793" y="0"/>
                    <a:pt x="447594" y="0"/>
                  </a:cubicBezTo>
                  <a:close/>
                </a:path>
              </a:pathLst>
            </a:custGeom>
            <a:solidFill>
              <a:srgbClr val="FAB58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005766" y="237552"/>
            <a:ext cx="7076710" cy="1582296"/>
            <a:chOff x="0" y="0"/>
            <a:chExt cx="1863825" cy="416736"/>
          </a:xfrm>
        </p:grpSpPr>
        <p:sp>
          <p:nvSpPr>
            <p:cNvPr id="8" name="Freeform 8"/>
            <p:cNvSpPr/>
            <p:nvPr/>
          </p:nvSpPr>
          <p:spPr>
            <a:xfrm>
              <a:off x="0" y="0"/>
              <a:ext cx="1863825" cy="416736"/>
            </a:xfrm>
            <a:custGeom>
              <a:avLst/>
              <a:gdLst/>
              <a:ahLst/>
              <a:cxnLst/>
              <a:rect l="l" t="t" r="r" b="b"/>
              <a:pathLst>
                <a:path w="1863825" h="416736">
                  <a:moveTo>
                    <a:pt x="109400" y="0"/>
                  </a:moveTo>
                  <a:lnTo>
                    <a:pt x="1754425" y="0"/>
                  </a:lnTo>
                  <a:cubicBezTo>
                    <a:pt x="1783440" y="0"/>
                    <a:pt x="1811266" y="11526"/>
                    <a:pt x="1831783" y="32043"/>
                  </a:cubicBezTo>
                  <a:cubicBezTo>
                    <a:pt x="1852299" y="52559"/>
                    <a:pt x="1863825" y="80385"/>
                    <a:pt x="1863825" y="109400"/>
                  </a:cubicBezTo>
                  <a:lnTo>
                    <a:pt x="1863825" y="307336"/>
                  </a:lnTo>
                  <a:cubicBezTo>
                    <a:pt x="1863825" y="367756"/>
                    <a:pt x="1814845" y="416736"/>
                    <a:pt x="1754425" y="416736"/>
                  </a:cubicBezTo>
                  <a:lnTo>
                    <a:pt x="109400" y="416736"/>
                  </a:lnTo>
                  <a:cubicBezTo>
                    <a:pt x="48980" y="416736"/>
                    <a:pt x="0" y="367756"/>
                    <a:pt x="0" y="307336"/>
                  </a:cubicBezTo>
                  <a:lnTo>
                    <a:pt x="0" y="109400"/>
                  </a:lnTo>
                  <a:cubicBezTo>
                    <a:pt x="0" y="48980"/>
                    <a:pt x="48980" y="0"/>
                    <a:pt x="109400" y="0"/>
                  </a:cubicBezTo>
                  <a:close/>
                </a:path>
              </a:pathLst>
            </a:custGeom>
            <a:solidFill>
              <a:srgbClr val="FFB55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5274946" y="314325"/>
            <a:ext cx="8794145" cy="1428750"/>
          </a:xfrm>
          <a:prstGeom prst="rect">
            <a:avLst/>
          </a:prstGeom>
        </p:spPr>
        <p:txBody>
          <a:bodyPr lIns="0" tIns="0" rIns="0" bIns="0" rtlCol="0" anchor="t">
            <a:spAutoFit/>
          </a:bodyPr>
          <a:lstStyle/>
          <a:p>
            <a:pPr algn="ctr">
              <a:lnSpc>
                <a:spcPts val="5640"/>
              </a:lnSpc>
            </a:pPr>
            <a:r>
              <a:rPr lang="en-US" sz="4700">
                <a:solidFill>
                  <a:srgbClr val="010111"/>
                </a:solidFill>
                <a:latin typeface="Bevan"/>
              </a:rPr>
              <a:t>Pengertian Etnomatematika</a:t>
            </a:r>
          </a:p>
        </p:txBody>
      </p:sp>
      <p:sp>
        <p:nvSpPr>
          <p:cNvPr id="11" name="TextBox 11"/>
          <p:cNvSpPr txBox="1"/>
          <p:nvPr/>
        </p:nvSpPr>
        <p:spPr>
          <a:xfrm>
            <a:off x="3520338" y="2162624"/>
            <a:ext cx="12475933" cy="3966279"/>
          </a:xfrm>
          <a:prstGeom prst="rect">
            <a:avLst/>
          </a:prstGeom>
        </p:spPr>
        <p:txBody>
          <a:bodyPr wrap="square" lIns="0" tIns="0" rIns="0" bIns="0" rtlCol="0" anchor="t">
            <a:spAutoFit/>
          </a:bodyPr>
          <a:lstStyle/>
          <a:p>
            <a:pPr algn="just">
              <a:lnSpc>
                <a:spcPts val="3920"/>
              </a:lnSpc>
            </a:pPr>
            <a:r>
              <a:rPr lang="en-US" sz="2800" dirty="0" err="1">
                <a:solidFill>
                  <a:srgbClr val="010111"/>
                </a:solidFill>
                <a:latin typeface="Helvetica World Bold"/>
              </a:rPr>
              <a:t>Secara</a:t>
            </a:r>
            <a:r>
              <a:rPr lang="en-US" sz="2800" dirty="0">
                <a:solidFill>
                  <a:srgbClr val="010111"/>
                </a:solidFill>
                <a:latin typeface="Helvetica World Bold"/>
              </a:rPr>
              <a:t> Bahasa:</a:t>
            </a:r>
          </a:p>
          <a:p>
            <a:pPr algn="just">
              <a:lnSpc>
                <a:spcPts val="3920"/>
              </a:lnSpc>
            </a:pPr>
            <a:r>
              <a:rPr lang="en-US" sz="2800" dirty="0" err="1">
                <a:solidFill>
                  <a:srgbClr val="010111"/>
                </a:solidFill>
                <a:latin typeface="Helvetica World"/>
              </a:rPr>
              <a:t>Istilah</a:t>
            </a:r>
            <a:r>
              <a:rPr lang="en-US" sz="2800" dirty="0">
                <a:solidFill>
                  <a:srgbClr val="010111"/>
                </a:solidFill>
                <a:latin typeface="Helvetica World"/>
              </a:rPr>
              <a:t> </a:t>
            </a:r>
            <a:r>
              <a:rPr lang="en-US" sz="2800" dirty="0" err="1">
                <a:solidFill>
                  <a:srgbClr val="010111"/>
                </a:solidFill>
                <a:latin typeface="Helvetica World"/>
              </a:rPr>
              <a:t>etnomatematika</a:t>
            </a:r>
            <a:r>
              <a:rPr lang="en-US" sz="2800" dirty="0">
                <a:solidFill>
                  <a:srgbClr val="010111"/>
                </a:solidFill>
                <a:latin typeface="Helvetica World"/>
              </a:rPr>
              <a:t> </a:t>
            </a:r>
            <a:r>
              <a:rPr lang="en-US" sz="2800" dirty="0" err="1">
                <a:solidFill>
                  <a:srgbClr val="010111"/>
                </a:solidFill>
                <a:latin typeface="Helvetica World"/>
              </a:rPr>
              <a:t>diperkenalkan</a:t>
            </a:r>
            <a:r>
              <a:rPr lang="en-US" sz="2800" dirty="0">
                <a:solidFill>
                  <a:srgbClr val="010111"/>
                </a:solidFill>
                <a:latin typeface="Helvetica World"/>
              </a:rPr>
              <a:t> oleh </a:t>
            </a:r>
            <a:r>
              <a:rPr lang="en-US" sz="2800" dirty="0" err="1">
                <a:solidFill>
                  <a:srgbClr val="010111"/>
                </a:solidFill>
                <a:latin typeface="Helvetica World"/>
              </a:rPr>
              <a:t>D’Ambrosio</a:t>
            </a:r>
            <a:r>
              <a:rPr lang="en-US" sz="2800" dirty="0">
                <a:solidFill>
                  <a:srgbClr val="010111"/>
                </a:solidFill>
                <a:latin typeface="Helvetica World"/>
              </a:rPr>
              <a:t> </a:t>
            </a:r>
            <a:r>
              <a:rPr lang="en-US" sz="2800" dirty="0" err="1">
                <a:solidFill>
                  <a:srgbClr val="010111"/>
                </a:solidFill>
                <a:latin typeface="Helvetica World"/>
              </a:rPr>
              <a:t>seorang</a:t>
            </a:r>
            <a:r>
              <a:rPr lang="en-US" sz="2800" dirty="0">
                <a:solidFill>
                  <a:srgbClr val="010111"/>
                </a:solidFill>
                <a:latin typeface="Helvetica World"/>
              </a:rPr>
              <a:t> </a:t>
            </a:r>
            <a:r>
              <a:rPr lang="en-US" sz="2800" dirty="0" err="1">
                <a:solidFill>
                  <a:srgbClr val="010111"/>
                </a:solidFill>
                <a:latin typeface="Helvetica World"/>
              </a:rPr>
              <a:t>matematikawan</a:t>
            </a:r>
            <a:r>
              <a:rPr lang="en-US" sz="2800" dirty="0">
                <a:solidFill>
                  <a:srgbClr val="010111"/>
                </a:solidFill>
                <a:latin typeface="Helvetica World"/>
              </a:rPr>
              <a:t> Brazil pada </a:t>
            </a:r>
            <a:r>
              <a:rPr lang="en-US" sz="2800" dirty="0" err="1">
                <a:solidFill>
                  <a:srgbClr val="010111"/>
                </a:solidFill>
                <a:latin typeface="Helvetica World"/>
              </a:rPr>
              <a:t>tahun</a:t>
            </a:r>
            <a:r>
              <a:rPr lang="en-US" sz="2800" dirty="0">
                <a:solidFill>
                  <a:srgbClr val="010111"/>
                </a:solidFill>
                <a:latin typeface="Helvetica World"/>
              </a:rPr>
              <a:t> 1997. </a:t>
            </a:r>
            <a:r>
              <a:rPr lang="en-US" sz="2800" dirty="0" err="1">
                <a:solidFill>
                  <a:srgbClr val="010111"/>
                </a:solidFill>
                <a:latin typeface="Helvetica World"/>
              </a:rPr>
              <a:t>Secara</a:t>
            </a:r>
            <a:r>
              <a:rPr lang="en-US" sz="2800" dirty="0">
                <a:solidFill>
                  <a:srgbClr val="010111"/>
                </a:solidFill>
                <a:latin typeface="Helvetica World"/>
              </a:rPr>
              <a:t> </a:t>
            </a:r>
            <a:r>
              <a:rPr lang="en-US" sz="2800" dirty="0" err="1">
                <a:solidFill>
                  <a:srgbClr val="010111"/>
                </a:solidFill>
                <a:latin typeface="Helvetica World"/>
              </a:rPr>
              <a:t>bahasa</a:t>
            </a:r>
            <a:r>
              <a:rPr lang="en-US" sz="2800" dirty="0">
                <a:solidFill>
                  <a:srgbClr val="010111"/>
                </a:solidFill>
                <a:latin typeface="Helvetica World"/>
              </a:rPr>
              <a:t> </a:t>
            </a:r>
            <a:r>
              <a:rPr lang="en-US" sz="2800" dirty="0" err="1">
                <a:solidFill>
                  <a:srgbClr val="010111"/>
                </a:solidFill>
                <a:latin typeface="Helvetica World"/>
              </a:rPr>
              <a:t>etnomatematika</a:t>
            </a:r>
            <a:r>
              <a:rPr lang="en-US" sz="2800" dirty="0">
                <a:solidFill>
                  <a:srgbClr val="010111"/>
                </a:solidFill>
                <a:latin typeface="Helvetica World"/>
              </a:rPr>
              <a:t> </a:t>
            </a:r>
            <a:r>
              <a:rPr lang="en-US" sz="2800" dirty="0" err="1">
                <a:solidFill>
                  <a:srgbClr val="010111"/>
                </a:solidFill>
                <a:latin typeface="Helvetica World"/>
              </a:rPr>
              <a:t>berasal</a:t>
            </a:r>
            <a:r>
              <a:rPr lang="en-US" sz="2800" dirty="0">
                <a:solidFill>
                  <a:srgbClr val="010111"/>
                </a:solidFill>
                <a:latin typeface="Helvetica World"/>
              </a:rPr>
              <a:t> </a:t>
            </a:r>
            <a:r>
              <a:rPr lang="en-US" sz="2800" dirty="0" err="1">
                <a:solidFill>
                  <a:srgbClr val="010111"/>
                </a:solidFill>
                <a:latin typeface="Helvetica World"/>
              </a:rPr>
              <a:t>dari</a:t>
            </a:r>
            <a:r>
              <a:rPr lang="en-US" sz="2800" dirty="0">
                <a:solidFill>
                  <a:srgbClr val="010111"/>
                </a:solidFill>
                <a:latin typeface="Helvetica World"/>
              </a:rPr>
              <a:t> </a:t>
            </a:r>
            <a:r>
              <a:rPr lang="en-US" sz="2800" dirty="0" err="1">
                <a:solidFill>
                  <a:srgbClr val="010111"/>
                </a:solidFill>
                <a:latin typeface="Helvetica World"/>
              </a:rPr>
              <a:t>awalan</a:t>
            </a:r>
            <a:r>
              <a:rPr lang="en-US" sz="2800" dirty="0">
                <a:solidFill>
                  <a:srgbClr val="010111"/>
                </a:solidFill>
                <a:latin typeface="Helvetica World"/>
              </a:rPr>
              <a:t> “</a:t>
            </a:r>
            <a:r>
              <a:rPr lang="en-US" sz="2800" dirty="0" err="1">
                <a:solidFill>
                  <a:srgbClr val="010111"/>
                </a:solidFill>
                <a:latin typeface="Helvetica World"/>
              </a:rPr>
              <a:t>ethno</a:t>
            </a:r>
            <a:r>
              <a:rPr lang="en-US" sz="2800" dirty="0">
                <a:solidFill>
                  <a:srgbClr val="010111"/>
                </a:solidFill>
                <a:latin typeface="Helvetica World"/>
              </a:rPr>
              <a:t>” yang </a:t>
            </a:r>
            <a:r>
              <a:rPr lang="en-US" sz="2800" dirty="0" err="1">
                <a:solidFill>
                  <a:srgbClr val="010111"/>
                </a:solidFill>
                <a:latin typeface="Helvetica World"/>
              </a:rPr>
              <a:t>memiliki</a:t>
            </a:r>
            <a:r>
              <a:rPr lang="en-US" sz="2800" dirty="0">
                <a:solidFill>
                  <a:srgbClr val="010111"/>
                </a:solidFill>
                <a:latin typeface="Helvetica World"/>
              </a:rPr>
              <a:t> </a:t>
            </a:r>
            <a:r>
              <a:rPr lang="en-US" sz="2800" dirty="0" err="1">
                <a:solidFill>
                  <a:srgbClr val="010111"/>
                </a:solidFill>
                <a:latin typeface="Helvetica World"/>
              </a:rPr>
              <a:t>arti</a:t>
            </a:r>
            <a:r>
              <a:rPr lang="en-US" sz="2800" dirty="0">
                <a:solidFill>
                  <a:srgbClr val="010111"/>
                </a:solidFill>
                <a:latin typeface="Helvetica World"/>
              </a:rPr>
              <a:t> </a:t>
            </a:r>
            <a:r>
              <a:rPr lang="en-US" sz="2800" dirty="0" err="1">
                <a:solidFill>
                  <a:srgbClr val="010111"/>
                </a:solidFill>
                <a:latin typeface="Helvetica World"/>
              </a:rPr>
              <a:t>luas</a:t>
            </a:r>
            <a:r>
              <a:rPr lang="en-US" sz="2800" dirty="0">
                <a:solidFill>
                  <a:srgbClr val="010111"/>
                </a:solidFill>
                <a:latin typeface="Helvetica World"/>
              </a:rPr>
              <a:t> yang </a:t>
            </a:r>
            <a:r>
              <a:rPr lang="en-US" sz="2800" dirty="0" err="1">
                <a:solidFill>
                  <a:srgbClr val="010111"/>
                </a:solidFill>
                <a:latin typeface="Helvetica World"/>
              </a:rPr>
              <a:t>menunjukkan</a:t>
            </a:r>
            <a:r>
              <a:rPr lang="en-US" sz="2800" dirty="0">
                <a:solidFill>
                  <a:srgbClr val="010111"/>
                </a:solidFill>
                <a:latin typeface="Helvetica World"/>
              </a:rPr>
              <a:t> pada </a:t>
            </a:r>
            <a:r>
              <a:rPr lang="en-US" sz="2800" dirty="0" err="1">
                <a:solidFill>
                  <a:srgbClr val="010111"/>
                </a:solidFill>
                <a:latin typeface="Helvetica World"/>
              </a:rPr>
              <a:t>sosial</a:t>
            </a:r>
            <a:r>
              <a:rPr lang="en-US" sz="2800" dirty="0">
                <a:solidFill>
                  <a:srgbClr val="010111"/>
                </a:solidFill>
                <a:latin typeface="Helvetica World"/>
              </a:rPr>
              <a:t> </a:t>
            </a:r>
            <a:r>
              <a:rPr lang="en-US" sz="2800" dirty="0" err="1">
                <a:solidFill>
                  <a:srgbClr val="010111"/>
                </a:solidFill>
                <a:latin typeface="Helvetica World"/>
              </a:rPr>
              <a:t>budaya</a:t>
            </a:r>
            <a:r>
              <a:rPr lang="en-US" sz="2800" dirty="0">
                <a:solidFill>
                  <a:srgbClr val="010111"/>
                </a:solidFill>
                <a:latin typeface="Helvetica World"/>
              </a:rPr>
              <a:t> </a:t>
            </a:r>
            <a:r>
              <a:rPr lang="en-US" sz="2800" dirty="0" err="1">
                <a:solidFill>
                  <a:srgbClr val="010111"/>
                </a:solidFill>
                <a:latin typeface="Helvetica World"/>
              </a:rPr>
              <a:t>termasuk</a:t>
            </a:r>
            <a:r>
              <a:rPr lang="en-US" sz="2800" dirty="0">
                <a:solidFill>
                  <a:srgbClr val="010111"/>
                </a:solidFill>
                <a:latin typeface="Helvetica World"/>
              </a:rPr>
              <a:t> </a:t>
            </a:r>
            <a:r>
              <a:rPr lang="en-US" sz="2800" dirty="0" err="1">
                <a:solidFill>
                  <a:srgbClr val="010111"/>
                </a:solidFill>
                <a:latin typeface="Helvetica World"/>
              </a:rPr>
              <a:t>bahasa</a:t>
            </a:r>
            <a:r>
              <a:rPr lang="en-US" sz="2800" dirty="0">
                <a:solidFill>
                  <a:srgbClr val="010111"/>
                </a:solidFill>
                <a:latin typeface="Helvetica World"/>
              </a:rPr>
              <a:t>, jargon, </a:t>
            </a:r>
            <a:r>
              <a:rPr lang="en-US" sz="2800" dirty="0" err="1">
                <a:solidFill>
                  <a:srgbClr val="010111"/>
                </a:solidFill>
                <a:latin typeface="Helvetica World"/>
              </a:rPr>
              <a:t>kode</a:t>
            </a:r>
            <a:r>
              <a:rPr lang="en-US" sz="2800" dirty="0">
                <a:solidFill>
                  <a:srgbClr val="010111"/>
                </a:solidFill>
                <a:latin typeface="Helvetica World"/>
              </a:rPr>
              <a:t> </a:t>
            </a:r>
            <a:r>
              <a:rPr lang="en-US" sz="2800" dirty="0" err="1">
                <a:solidFill>
                  <a:srgbClr val="010111"/>
                </a:solidFill>
                <a:latin typeface="Helvetica World"/>
              </a:rPr>
              <a:t>perilaku</a:t>
            </a:r>
            <a:r>
              <a:rPr lang="en-US" sz="2800" dirty="0">
                <a:solidFill>
                  <a:srgbClr val="010111"/>
                </a:solidFill>
                <a:latin typeface="Helvetica World"/>
              </a:rPr>
              <a:t>, </a:t>
            </a:r>
            <a:r>
              <a:rPr lang="en-US" sz="2800" dirty="0" err="1">
                <a:solidFill>
                  <a:srgbClr val="010111"/>
                </a:solidFill>
                <a:latin typeface="Helvetica World"/>
              </a:rPr>
              <a:t>mitos</a:t>
            </a:r>
            <a:r>
              <a:rPr lang="en-US" sz="2800" dirty="0">
                <a:solidFill>
                  <a:srgbClr val="010111"/>
                </a:solidFill>
                <a:latin typeface="Helvetica World"/>
              </a:rPr>
              <a:t>, dan </a:t>
            </a:r>
            <a:r>
              <a:rPr lang="en-US" sz="2800" dirty="0" err="1">
                <a:solidFill>
                  <a:srgbClr val="010111"/>
                </a:solidFill>
                <a:latin typeface="Helvetica World"/>
              </a:rPr>
              <a:t>simbol</a:t>
            </a:r>
            <a:r>
              <a:rPr lang="en-US" sz="2800" dirty="0">
                <a:solidFill>
                  <a:srgbClr val="010111"/>
                </a:solidFill>
                <a:latin typeface="Helvetica World"/>
              </a:rPr>
              <a:t> . Kata </a:t>
            </a:r>
            <a:r>
              <a:rPr lang="en-US" sz="2800" dirty="0" err="1">
                <a:solidFill>
                  <a:srgbClr val="010111"/>
                </a:solidFill>
                <a:latin typeface="Helvetica World"/>
              </a:rPr>
              <a:t>dasar</a:t>
            </a:r>
            <a:r>
              <a:rPr lang="en-US" sz="2800" dirty="0">
                <a:solidFill>
                  <a:srgbClr val="010111"/>
                </a:solidFill>
                <a:latin typeface="Helvetica World"/>
              </a:rPr>
              <a:t> “</a:t>
            </a:r>
            <a:r>
              <a:rPr lang="en-US" sz="2800" dirty="0" err="1">
                <a:solidFill>
                  <a:srgbClr val="010111"/>
                </a:solidFill>
                <a:latin typeface="Helvetica World"/>
              </a:rPr>
              <a:t>mathema</a:t>
            </a:r>
            <a:r>
              <a:rPr lang="en-US" sz="2800" dirty="0">
                <a:solidFill>
                  <a:srgbClr val="010111"/>
                </a:solidFill>
                <a:latin typeface="Helvetica World"/>
              </a:rPr>
              <a:t>” </a:t>
            </a:r>
            <a:r>
              <a:rPr lang="en-US" sz="2800" dirty="0" err="1">
                <a:solidFill>
                  <a:srgbClr val="010111"/>
                </a:solidFill>
                <a:latin typeface="Helvetica World"/>
              </a:rPr>
              <a:t>memiliki</a:t>
            </a:r>
            <a:r>
              <a:rPr lang="en-US" sz="2800" dirty="0">
                <a:solidFill>
                  <a:srgbClr val="010111"/>
                </a:solidFill>
                <a:latin typeface="Helvetica World"/>
              </a:rPr>
              <a:t> </a:t>
            </a:r>
            <a:r>
              <a:rPr lang="en-US" sz="2800" dirty="0" err="1">
                <a:solidFill>
                  <a:srgbClr val="010111"/>
                </a:solidFill>
                <a:latin typeface="Helvetica World"/>
              </a:rPr>
              <a:t>arti</a:t>
            </a:r>
            <a:r>
              <a:rPr lang="en-US" sz="2800" dirty="0">
                <a:solidFill>
                  <a:srgbClr val="010111"/>
                </a:solidFill>
                <a:latin typeface="Helvetica World"/>
              </a:rPr>
              <a:t> </a:t>
            </a:r>
            <a:r>
              <a:rPr lang="en-US" sz="2800" dirty="0" err="1">
                <a:solidFill>
                  <a:srgbClr val="010111"/>
                </a:solidFill>
                <a:latin typeface="Helvetica World"/>
              </a:rPr>
              <a:t>mengetahui</a:t>
            </a:r>
            <a:r>
              <a:rPr lang="en-US" sz="2800" dirty="0">
                <a:solidFill>
                  <a:srgbClr val="010111"/>
                </a:solidFill>
                <a:latin typeface="Helvetica World"/>
              </a:rPr>
              <a:t>, </a:t>
            </a:r>
            <a:r>
              <a:rPr lang="en-US" sz="2800" dirty="0" err="1">
                <a:solidFill>
                  <a:srgbClr val="010111"/>
                </a:solidFill>
                <a:latin typeface="Helvetica World"/>
              </a:rPr>
              <a:t>menjelaskan</a:t>
            </a:r>
            <a:r>
              <a:rPr lang="en-US" sz="2800" dirty="0">
                <a:solidFill>
                  <a:srgbClr val="010111"/>
                </a:solidFill>
                <a:latin typeface="Helvetica World"/>
              </a:rPr>
              <a:t>, </a:t>
            </a:r>
            <a:r>
              <a:rPr lang="en-US" sz="2800" dirty="0" err="1">
                <a:solidFill>
                  <a:srgbClr val="010111"/>
                </a:solidFill>
                <a:latin typeface="Helvetica World"/>
              </a:rPr>
              <a:t>memahami</a:t>
            </a:r>
            <a:r>
              <a:rPr lang="en-US" sz="2800" dirty="0">
                <a:solidFill>
                  <a:srgbClr val="010111"/>
                </a:solidFill>
                <a:latin typeface="Helvetica World"/>
              </a:rPr>
              <a:t>, </a:t>
            </a:r>
            <a:r>
              <a:rPr lang="en-US" sz="2800" dirty="0" err="1">
                <a:solidFill>
                  <a:srgbClr val="010111"/>
                </a:solidFill>
                <a:latin typeface="Helvetica World"/>
              </a:rPr>
              <a:t>serta</a:t>
            </a:r>
            <a:r>
              <a:rPr lang="en-US" sz="2800" dirty="0">
                <a:solidFill>
                  <a:srgbClr val="010111"/>
                </a:solidFill>
                <a:latin typeface="Helvetica World"/>
              </a:rPr>
              <a:t> </a:t>
            </a:r>
            <a:r>
              <a:rPr lang="en-US" sz="2800" dirty="0" err="1">
                <a:solidFill>
                  <a:srgbClr val="010111"/>
                </a:solidFill>
                <a:latin typeface="Helvetica World"/>
              </a:rPr>
              <a:t>melakukan</a:t>
            </a:r>
            <a:r>
              <a:rPr lang="en-US" sz="2800" dirty="0">
                <a:solidFill>
                  <a:srgbClr val="010111"/>
                </a:solidFill>
                <a:latin typeface="Helvetica World"/>
              </a:rPr>
              <a:t> </a:t>
            </a:r>
            <a:r>
              <a:rPr lang="en-US" sz="2800" dirty="0" err="1">
                <a:solidFill>
                  <a:srgbClr val="010111"/>
                </a:solidFill>
                <a:latin typeface="Helvetica World"/>
              </a:rPr>
              <a:t>kegiatan</a:t>
            </a:r>
            <a:r>
              <a:rPr lang="en-US" sz="2800" dirty="0">
                <a:solidFill>
                  <a:srgbClr val="010111"/>
                </a:solidFill>
                <a:latin typeface="Helvetica World"/>
              </a:rPr>
              <a:t> </a:t>
            </a:r>
            <a:r>
              <a:rPr lang="en-US" sz="2800" dirty="0" err="1">
                <a:solidFill>
                  <a:srgbClr val="010111"/>
                </a:solidFill>
                <a:latin typeface="Helvetica World"/>
              </a:rPr>
              <a:t>seperti</a:t>
            </a:r>
            <a:r>
              <a:rPr lang="en-US" sz="2800" dirty="0">
                <a:solidFill>
                  <a:srgbClr val="010111"/>
                </a:solidFill>
                <a:latin typeface="Helvetica World"/>
              </a:rPr>
              <a:t>: </a:t>
            </a:r>
            <a:r>
              <a:rPr lang="en-US" sz="2800" dirty="0" err="1">
                <a:solidFill>
                  <a:srgbClr val="010111"/>
                </a:solidFill>
                <a:latin typeface="Helvetica World"/>
              </a:rPr>
              <a:t>mengukur</a:t>
            </a:r>
            <a:r>
              <a:rPr lang="en-US" sz="2800" dirty="0">
                <a:solidFill>
                  <a:srgbClr val="010111"/>
                </a:solidFill>
                <a:latin typeface="Helvetica World"/>
              </a:rPr>
              <a:t>, </a:t>
            </a:r>
            <a:r>
              <a:rPr lang="en-US" sz="2800" dirty="0" err="1">
                <a:solidFill>
                  <a:srgbClr val="010111"/>
                </a:solidFill>
                <a:latin typeface="Helvetica World"/>
              </a:rPr>
              <a:t>mengelompokkan</a:t>
            </a:r>
            <a:r>
              <a:rPr lang="en-US" sz="2800" dirty="0">
                <a:solidFill>
                  <a:srgbClr val="010111"/>
                </a:solidFill>
                <a:latin typeface="Helvetica World"/>
              </a:rPr>
              <a:t>, </a:t>
            </a:r>
            <a:r>
              <a:rPr lang="en-US" sz="2800" dirty="0" err="1">
                <a:solidFill>
                  <a:srgbClr val="010111"/>
                </a:solidFill>
                <a:latin typeface="Helvetica World"/>
              </a:rPr>
              <a:t>membuat</a:t>
            </a:r>
            <a:r>
              <a:rPr lang="en-US" sz="2800" dirty="0">
                <a:solidFill>
                  <a:srgbClr val="010111"/>
                </a:solidFill>
                <a:latin typeface="Helvetica World"/>
              </a:rPr>
              <a:t> </a:t>
            </a:r>
            <a:r>
              <a:rPr lang="en-US" sz="2800" dirty="0" err="1">
                <a:solidFill>
                  <a:srgbClr val="010111"/>
                </a:solidFill>
                <a:latin typeface="Helvetica World"/>
              </a:rPr>
              <a:t>pemodelan</a:t>
            </a:r>
            <a:r>
              <a:rPr lang="en-US" sz="2800" dirty="0">
                <a:solidFill>
                  <a:srgbClr val="010111"/>
                </a:solidFill>
                <a:latin typeface="Helvetica World"/>
              </a:rPr>
              <a:t>, dan </a:t>
            </a:r>
            <a:r>
              <a:rPr lang="en-US" sz="2800" dirty="0" err="1">
                <a:solidFill>
                  <a:srgbClr val="010111"/>
                </a:solidFill>
                <a:latin typeface="Helvetica World"/>
              </a:rPr>
              <a:t>menyimpulkan</a:t>
            </a:r>
            <a:r>
              <a:rPr lang="en-US" sz="2800" dirty="0">
                <a:solidFill>
                  <a:srgbClr val="010111"/>
                </a:solidFill>
                <a:latin typeface="Helvetica World"/>
              </a:rPr>
              <a:t>. </a:t>
            </a:r>
            <a:r>
              <a:rPr lang="en-US" sz="2800" dirty="0" err="1">
                <a:solidFill>
                  <a:srgbClr val="010111"/>
                </a:solidFill>
                <a:latin typeface="Helvetica World"/>
              </a:rPr>
              <a:t>Akhiran</a:t>
            </a:r>
            <a:r>
              <a:rPr lang="en-US" sz="2800" dirty="0">
                <a:solidFill>
                  <a:srgbClr val="010111"/>
                </a:solidFill>
                <a:latin typeface="Helvetica World"/>
              </a:rPr>
              <a:t> “tics” </a:t>
            </a:r>
            <a:r>
              <a:rPr lang="en-US" sz="2800" dirty="0" err="1">
                <a:solidFill>
                  <a:srgbClr val="010111"/>
                </a:solidFill>
                <a:latin typeface="Helvetica World"/>
              </a:rPr>
              <a:t>berasal</a:t>
            </a:r>
            <a:r>
              <a:rPr lang="en-US" sz="2800" dirty="0">
                <a:solidFill>
                  <a:srgbClr val="010111"/>
                </a:solidFill>
                <a:latin typeface="Helvetica World"/>
              </a:rPr>
              <a:t> </a:t>
            </a:r>
            <a:r>
              <a:rPr lang="en-US" sz="2800" dirty="0" err="1">
                <a:solidFill>
                  <a:srgbClr val="010111"/>
                </a:solidFill>
                <a:latin typeface="Helvetica World"/>
              </a:rPr>
              <a:t>dari</a:t>
            </a:r>
            <a:r>
              <a:rPr lang="en-US" sz="2800" dirty="0">
                <a:solidFill>
                  <a:srgbClr val="010111"/>
                </a:solidFill>
                <a:latin typeface="Helvetica World"/>
              </a:rPr>
              <a:t> kata techne yang </a:t>
            </a:r>
            <a:r>
              <a:rPr lang="en-US" sz="2800" dirty="0" err="1">
                <a:solidFill>
                  <a:srgbClr val="010111"/>
                </a:solidFill>
                <a:latin typeface="Helvetica World"/>
              </a:rPr>
              <a:t>memiliki</a:t>
            </a:r>
            <a:r>
              <a:rPr lang="en-US" sz="2800" dirty="0">
                <a:solidFill>
                  <a:srgbClr val="010111"/>
                </a:solidFill>
                <a:latin typeface="Helvetica World"/>
              </a:rPr>
              <a:t> </a:t>
            </a:r>
            <a:r>
              <a:rPr lang="en-US" sz="2800" dirty="0" err="1">
                <a:solidFill>
                  <a:srgbClr val="010111"/>
                </a:solidFill>
                <a:latin typeface="Helvetica World"/>
              </a:rPr>
              <a:t>arti</a:t>
            </a:r>
            <a:r>
              <a:rPr lang="en-US" sz="2800" dirty="0">
                <a:solidFill>
                  <a:srgbClr val="010111"/>
                </a:solidFill>
                <a:latin typeface="Helvetica World"/>
              </a:rPr>
              <a:t> </a:t>
            </a:r>
            <a:r>
              <a:rPr lang="en-US" sz="2800" dirty="0" err="1">
                <a:solidFill>
                  <a:srgbClr val="010111"/>
                </a:solidFill>
                <a:latin typeface="Helvetica World"/>
              </a:rPr>
              <a:t>teknik</a:t>
            </a:r>
            <a:endParaRPr lang="en-US" sz="2800" dirty="0">
              <a:solidFill>
                <a:srgbClr val="010111"/>
              </a:solidFill>
              <a:latin typeface="Helvetica World"/>
            </a:endParaRPr>
          </a:p>
        </p:txBody>
      </p:sp>
      <p:grpSp>
        <p:nvGrpSpPr>
          <p:cNvPr id="12" name="Group 12"/>
          <p:cNvGrpSpPr/>
          <p:nvPr/>
        </p:nvGrpSpPr>
        <p:grpSpPr>
          <a:xfrm>
            <a:off x="14963960" y="1947048"/>
            <a:ext cx="545452" cy="54545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3868908">
            <a:off x="812541" y="4842649"/>
            <a:ext cx="999807" cy="601702"/>
          </a:xfrm>
          <a:custGeom>
            <a:avLst/>
            <a:gdLst/>
            <a:ahLst/>
            <a:cxnLst/>
            <a:rect l="l" t="t" r="r" b="b"/>
            <a:pathLst>
              <a:path w="999807" h="601702">
                <a:moveTo>
                  <a:pt x="0" y="0"/>
                </a:moveTo>
                <a:lnTo>
                  <a:pt x="999807" y="0"/>
                </a:lnTo>
                <a:lnTo>
                  <a:pt x="999807" y="601702"/>
                </a:lnTo>
                <a:lnTo>
                  <a:pt x="0" y="601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2438812" y="1688799"/>
            <a:ext cx="516497" cy="516497"/>
          </a:xfrm>
          <a:custGeom>
            <a:avLst/>
            <a:gdLst/>
            <a:ahLst/>
            <a:cxnLst/>
            <a:rect l="l" t="t" r="r" b="b"/>
            <a:pathLst>
              <a:path w="516497" h="516497">
                <a:moveTo>
                  <a:pt x="0" y="0"/>
                </a:moveTo>
                <a:lnTo>
                  <a:pt x="516498" y="0"/>
                </a:lnTo>
                <a:lnTo>
                  <a:pt x="516498" y="516497"/>
                </a:lnTo>
                <a:lnTo>
                  <a:pt x="0" y="5164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7259300" y="5465994"/>
            <a:ext cx="516497" cy="516497"/>
          </a:xfrm>
          <a:custGeom>
            <a:avLst/>
            <a:gdLst/>
            <a:ahLst/>
            <a:cxnLst/>
            <a:rect l="l" t="t" r="r" b="b"/>
            <a:pathLst>
              <a:path w="516497" h="516497">
                <a:moveTo>
                  <a:pt x="0" y="0"/>
                </a:moveTo>
                <a:lnTo>
                  <a:pt x="516497" y="0"/>
                </a:lnTo>
                <a:lnTo>
                  <a:pt x="516497" y="516498"/>
                </a:lnTo>
                <a:lnTo>
                  <a:pt x="0" y="5164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5274946" y="6763975"/>
            <a:ext cx="11090304" cy="4466416"/>
          </a:xfrm>
          <a:prstGeom prst="rect">
            <a:avLst/>
          </a:prstGeom>
        </p:spPr>
        <p:txBody>
          <a:bodyPr lIns="0" tIns="0" rIns="0" bIns="0" rtlCol="0" anchor="t">
            <a:spAutoFit/>
          </a:bodyPr>
          <a:lstStyle/>
          <a:p>
            <a:pPr algn="just">
              <a:lnSpc>
                <a:spcPts val="3920"/>
              </a:lnSpc>
            </a:pPr>
            <a:r>
              <a:rPr lang="en-US" sz="2800" dirty="0" err="1">
                <a:solidFill>
                  <a:srgbClr val="010111"/>
                </a:solidFill>
                <a:latin typeface="Helvetica World Bold"/>
              </a:rPr>
              <a:t>Istilah</a:t>
            </a:r>
            <a:r>
              <a:rPr lang="en-US" sz="2800" dirty="0">
                <a:solidFill>
                  <a:srgbClr val="010111"/>
                </a:solidFill>
                <a:latin typeface="Helvetica World Bold"/>
              </a:rPr>
              <a:t> :</a:t>
            </a:r>
            <a:r>
              <a:rPr lang="en-US" sz="2800" dirty="0">
                <a:solidFill>
                  <a:srgbClr val="010111"/>
                </a:solidFill>
                <a:latin typeface="Helvetica World"/>
              </a:rPr>
              <a:t> </a:t>
            </a:r>
          </a:p>
          <a:p>
            <a:pPr algn="just">
              <a:lnSpc>
                <a:spcPts val="3920"/>
              </a:lnSpc>
            </a:pPr>
            <a:r>
              <a:rPr lang="en-US" sz="2800" dirty="0">
                <a:solidFill>
                  <a:srgbClr val="010111"/>
                </a:solidFill>
                <a:latin typeface="Helvetica World"/>
              </a:rPr>
              <a:t>““The mathematics which is practiced among identifiable cultural groups, such as national – tribal societies, </a:t>
            </a:r>
            <a:r>
              <a:rPr lang="en-US" sz="2800" dirty="0" err="1">
                <a:solidFill>
                  <a:srgbClr val="010111"/>
                </a:solidFill>
                <a:latin typeface="Helvetica World"/>
              </a:rPr>
              <a:t>labour</a:t>
            </a:r>
            <a:r>
              <a:rPr lang="en-US" sz="2800" dirty="0">
                <a:solidFill>
                  <a:srgbClr val="010111"/>
                </a:solidFill>
                <a:latin typeface="Helvetica World"/>
              </a:rPr>
              <a:t> groups, children of certain age brackets and professional classes”.</a:t>
            </a:r>
          </a:p>
          <a:p>
            <a:pPr algn="just">
              <a:lnSpc>
                <a:spcPts val="3920"/>
              </a:lnSpc>
            </a:pPr>
            <a:r>
              <a:rPr lang="en-US" sz="2800" dirty="0">
                <a:solidFill>
                  <a:srgbClr val="010111"/>
                </a:solidFill>
                <a:latin typeface="Helvetica World"/>
              </a:rPr>
              <a:t>“</a:t>
            </a:r>
            <a:r>
              <a:rPr lang="en-US" sz="2800" dirty="0" err="1">
                <a:solidFill>
                  <a:srgbClr val="010111"/>
                </a:solidFill>
                <a:latin typeface="Helvetica World"/>
              </a:rPr>
              <a:t>Matematika</a:t>
            </a:r>
            <a:r>
              <a:rPr lang="en-US" sz="2800" dirty="0">
                <a:solidFill>
                  <a:srgbClr val="010111"/>
                </a:solidFill>
                <a:latin typeface="Helvetica World"/>
              </a:rPr>
              <a:t> yang </a:t>
            </a:r>
            <a:r>
              <a:rPr lang="en-US" sz="2800" dirty="0" err="1">
                <a:solidFill>
                  <a:srgbClr val="010111"/>
                </a:solidFill>
                <a:latin typeface="Helvetica World"/>
              </a:rPr>
              <a:t>dipraktekkan</a:t>
            </a:r>
            <a:r>
              <a:rPr lang="en-US" sz="2800" dirty="0">
                <a:solidFill>
                  <a:srgbClr val="010111"/>
                </a:solidFill>
                <a:latin typeface="Helvetica World"/>
              </a:rPr>
              <a:t> </a:t>
            </a:r>
            <a:r>
              <a:rPr lang="en-US" sz="2800" dirty="0" err="1">
                <a:solidFill>
                  <a:srgbClr val="010111"/>
                </a:solidFill>
                <a:latin typeface="Helvetica World"/>
              </a:rPr>
              <a:t>diantara</a:t>
            </a:r>
            <a:r>
              <a:rPr lang="en-US" sz="2800" dirty="0">
                <a:solidFill>
                  <a:srgbClr val="010111"/>
                </a:solidFill>
                <a:latin typeface="Helvetica World"/>
              </a:rPr>
              <a:t> </a:t>
            </a:r>
            <a:r>
              <a:rPr lang="en-US" sz="2800" dirty="0" err="1">
                <a:solidFill>
                  <a:srgbClr val="010111"/>
                </a:solidFill>
                <a:latin typeface="Helvetica World"/>
              </a:rPr>
              <a:t>kelompok</a:t>
            </a:r>
            <a:r>
              <a:rPr lang="en-US" sz="2800" dirty="0">
                <a:solidFill>
                  <a:srgbClr val="010111"/>
                </a:solidFill>
                <a:latin typeface="Helvetica World"/>
              </a:rPr>
              <a:t> </a:t>
            </a:r>
            <a:r>
              <a:rPr lang="en-US" sz="2800" dirty="0" err="1">
                <a:solidFill>
                  <a:srgbClr val="010111"/>
                </a:solidFill>
                <a:latin typeface="Helvetica World"/>
              </a:rPr>
              <a:t>budaya</a:t>
            </a:r>
            <a:r>
              <a:rPr lang="en-US" sz="2800" dirty="0">
                <a:solidFill>
                  <a:srgbClr val="010111"/>
                </a:solidFill>
                <a:latin typeface="Helvetica World"/>
              </a:rPr>
              <a:t>, </a:t>
            </a:r>
            <a:r>
              <a:rPr lang="en-US" sz="2800" dirty="0" err="1">
                <a:solidFill>
                  <a:srgbClr val="010111"/>
                </a:solidFill>
                <a:latin typeface="Helvetica World"/>
              </a:rPr>
              <a:t>seperti</a:t>
            </a:r>
            <a:r>
              <a:rPr lang="en-US" sz="2800" dirty="0">
                <a:solidFill>
                  <a:srgbClr val="010111"/>
                </a:solidFill>
                <a:latin typeface="Helvetica World"/>
              </a:rPr>
              <a:t> </a:t>
            </a:r>
            <a:r>
              <a:rPr lang="en-US" sz="2800" dirty="0" err="1">
                <a:solidFill>
                  <a:srgbClr val="010111"/>
                </a:solidFill>
                <a:latin typeface="Helvetica World"/>
              </a:rPr>
              <a:t>masyarakat</a:t>
            </a:r>
            <a:r>
              <a:rPr lang="en-US" sz="2800" dirty="0">
                <a:solidFill>
                  <a:srgbClr val="010111"/>
                </a:solidFill>
                <a:latin typeface="Helvetica World"/>
              </a:rPr>
              <a:t> </a:t>
            </a:r>
            <a:r>
              <a:rPr lang="en-US" sz="2800" dirty="0" err="1">
                <a:solidFill>
                  <a:srgbClr val="010111"/>
                </a:solidFill>
                <a:latin typeface="Helvetica World"/>
              </a:rPr>
              <a:t>nasional</a:t>
            </a:r>
            <a:r>
              <a:rPr lang="en-US" sz="2800" dirty="0">
                <a:solidFill>
                  <a:srgbClr val="010111"/>
                </a:solidFill>
                <a:latin typeface="Helvetica World"/>
              </a:rPr>
              <a:t> – </a:t>
            </a:r>
            <a:r>
              <a:rPr lang="en-US" sz="2800" dirty="0" err="1">
                <a:solidFill>
                  <a:srgbClr val="010111"/>
                </a:solidFill>
                <a:latin typeface="Helvetica World"/>
              </a:rPr>
              <a:t>suku</a:t>
            </a:r>
            <a:r>
              <a:rPr lang="en-US" sz="2800" dirty="0">
                <a:solidFill>
                  <a:srgbClr val="010111"/>
                </a:solidFill>
                <a:latin typeface="Helvetica World"/>
              </a:rPr>
              <a:t>, </a:t>
            </a:r>
            <a:r>
              <a:rPr lang="en-US" sz="2800" dirty="0" err="1">
                <a:solidFill>
                  <a:srgbClr val="010111"/>
                </a:solidFill>
                <a:latin typeface="Helvetica World"/>
              </a:rPr>
              <a:t>kelompok</a:t>
            </a:r>
            <a:r>
              <a:rPr lang="en-US" sz="2800" dirty="0">
                <a:solidFill>
                  <a:srgbClr val="010111"/>
                </a:solidFill>
                <a:latin typeface="Helvetica World"/>
              </a:rPr>
              <a:t> </a:t>
            </a:r>
            <a:r>
              <a:rPr lang="en-US" sz="2800" dirty="0" err="1">
                <a:solidFill>
                  <a:srgbClr val="010111"/>
                </a:solidFill>
                <a:latin typeface="Helvetica World"/>
              </a:rPr>
              <a:t>buruh</a:t>
            </a:r>
            <a:r>
              <a:rPr lang="en-US" sz="2800" dirty="0">
                <a:solidFill>
                  <a:srgbClr val="010111"/>
                </a:solidFill>
                <a:latin typeface="Helvetica World"/>
              </a:rPr>
              <a:t>, </a:t>
            </a:r>
            <a:r>
              <a:rPr lang="en-US" sz="2800" dirty="0" err="1">
                <a:solidFill>
                  <a:srgbClr val="010111"/>
                </a:solidFill>
                <a:latin typeface="Helvetica World"/>
              </a:rPr>
              <a:t>anak</a:t>
            </a:r>
            <a:r>
              <a:rPr lang="en-US" sz="2800" dirty="0">
                <a:solidFill>
                  <a:srgbClr val="010111"/>
                </a:solidFill>
                <a:latin typeface="Helvetica World"/>
              </a:rPr>
              <a:t> – </a:t>
            </a:r>
            <a:r>
              <a:rPr lang="en-US" sz="2800" dirty="0" err="1">
                <a:solidFill>
                  <a:srgbClr val="010111"/>
                </a:solidFill>
                <a:latin typeface="Helvetica World"/>
              </a:rPr>
              <a:t>anak</a:t>
            </a:r>
            <a:r>
              <a:rPr lang="en-US" sz="2800" dirty="0">
                <a:solidFill>
                  <a:srgbClr val="010111"/>
                </a:solidFill>
                <a:latin typeface="Helvetica World"/>
              </a:rPr>
              <a:t> </a:t>
            </a:r>
            <a:r>
              <a:rPr lang="en-US" sz="2800" dirty="0" err="1">
                <a:solidFill>
                  <a:srgbClr val="010111"/>
                </a:solidFill>
                <a:latin typeface="Helvetica World"/>
              </a:rPr>
              <a:t>dari</a:t>
            </a:r>
            <a:r>
              <a:rPr lang="en-US" sz="2800" dirty="0">
                <a:solidFill>
                  <a:srgbClr val="010111"/>
                </a:solidFill>
                <a:latin typeface="Helvetica World"/>
              </a:rPr>
              <a:t> </a:t>
            </a:r>
            <a:r>
              <a:rPr lang="en-US" sz="2800" dirty="0" err="1">
                <a:solidFill>
                  <a:srgbClr val="010111"/>
                </a:solidFill>
                <a:latin typeface="Helvetica World"/>
              </a:rPr>
              <a:t>kelompok</a:t>
            </a:r>
            <a:r>
              <a:rPr lang="en-US" sz="2800" dirty="0">
                <a:solidFill>
                  <a:srgbClr val="010111"/>
                </a:solidFill>
                <a:latin typeface="Helvetica World"/>
              </a:rPr>
              <a:t> </a:t>
            </a:r>
            <a:r>
              <a:rPr lang="en-US" sz="2800" dirty="0" err="1">
                <a:solidFill>
                  <a:srgbClr val="010111"/>
                </a:solidFill>
                <a:latin typeface="Helvetica World"/>
              </a:rPr>
              <a:t>usia</a:t>
            </a:r>
            <a:r>
              <a:rPr lang="en-US" sz="2800" dirty="0">
                <a:solidFill>
                  <a:srgbClr val="010111"/>
                </a:solidFill>
                <a:latin typeface="Helvetica World"/>
              </a:rPr>
              <a:t> </a:t>
            </a:r>
            <a:r>
              <a:rPr lang="en-US" sz="2800" dirty="0" err="1">
                <a:solidFill>
                  <a:srgbClr val="010111"/>
                </a:solidFill>
                <a:latin typeface="Helvetica World"/>
              </a:rPr>
              <a:t>tertentu</a:t>
            </a:r>
            <a:r>
              <a:rPr lang="en-US" sz="2800" dirty="0">
                <a:solidFill>
                  <a:srgbClr val="010111"/>
                </a:solidFill>
                <a:latin typeface="Helvetica World"/>
              </a:rPr>
              <a:t> dan </a:t>
            </a:r>
            <a:r>
              <a:rPr lang="en-US" sz="2800" dirty="0" err="1">
                <a:solidFill>
                  <a:srgbClr val="010111"/>
                </a:solidFill>
                <a:latin typeface="Helvetica World"/>
              </a:rPr>
              <a:t>kelas</a:t>
            </a:r>
            <a:r>
              <a:rPr lang="en-US" sz="2800" dirty="0">
                <a:solidFill>
                  <a:srgbClr val="010111"/>
                </a:solidFill>
                <a:latin typeface="Helvetica World"/>
              </a:rPr>
              <a:t> </a:t>
            </a:r>
            <a:r>
              <a:rPr lang="en-US" sz="2800" dirty="0" err="1">
                <a:solidFill>
                  <a:srgbClr val="010111"/>
                </a:solidFill>
                <a:latin typeface="Helvetica World"/>
              </a:rPr>
              <a:t>profesional</a:t>
            </a:r>
            <a:r>
              <a:rPr lang="en-US" sz="2800" dirty="0">
                <a:solidFill>
                  <a:srgbClr val="010111"/>
                </a:solidFill>
                <a:latin typeface="Helvetica World"/>
              </a:rPr>
              <a:t> (</a:t>
            </a:r>
            <a:r>
              <a:rPr lang="en-US" sz="2800" dirty="0" err="1">
                <a:solidFill>
                  <a:srgbClr val="010111"/>
                </a:solidFill>
                <a:latin typeface="Helvetica World"/>
              </a:rPr>
              <a:t>D’Ambrosio</a:t>
            </a:r>
            <a:r>
              <a:rPr lang="en-US" sz="2800" dirty="0">
                <a:solidFill>
                  <a:srgbClr val="010111"/>
                </a:solidFill>
                <a:latin typeface="Helvetica World"/>
              </a:rPr>
              <a:t>, 1985)”.</a:t>
            </a:r>
          </a:p>
          <a:p>
            <a:pPr algn="just">
              <a:lnSpc>
                <a:spcPts val="3920"/>
              </a:lnSpc>
            </a:pPr>
            <a:endParaRPr lang="en-US" sz="2800" dirty="0">
              <a:solidFill>
                <a:srgbClr val="010111"/>
              </a:solidFill>
              <a:latin typeface="Helvetica World"/>
            </a:endParaRPr>
          </a:p>
          <a:p>
            <a:pPr algn="just">
              <a:lnSpc>
                <a:spcPts val="3920"/>
              </a:lnSpc>
            </a:pPr>
            <a:endParaRPr lang="en-US" sz="2800" dirty="0">
              <a:solidFill>
                <a:srgbClr val="010111"/>
              </a:solidFill>
              <a:latin typeface="Helvetica World"/>
            </a:endParaRPr>
          </a:p>
        </p:txBody>
      </p:sp>
      <p:pic>
        <p:nvPicPr>
          <p:cNvPr id="20" name="Audio 19">
            <a:hlinkClick r:id="" action="ppaction://media"/>
            <a:extLst>
              <a:ext uri="{FF2B5EF4-FFF2-40B4-BE49-F238E27FC236}">
                <a16:creationId xmlns:a16="http://schemas.microsoft.com/office/drawing/2014/main" id="{5FE113AD-4F15-420D-91B5-CDDDE14D27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083453817"/>
      </p:ext>
    </p:extLst>
  </p:cSld>
  <p:clrMapOvr>
    <a:masterClrMapping/>
  </p:clrMapOvr>
  <mc:AlternateContent xmlns:mc="http://schemas.openxmlformats.org/markup-compatibility/2006">
    <mc:Choice xmlns:p14="http://schemas.microsoft.com/office/powerpoint/2010/main" Requires="p14">
      <p:transition spd="slow" p14:dur="2000" advTm="76162"/>
    </mc:Choice>
    <mc:Fallback>
      <p:transition spd="slow" advTm="76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9109767" y="-145061"/>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312444" y="-145061"/>
            <a:ext cx="16463353" cy="13454849"/>
            <a:chOff x="0" y="0"/>
            <a:chExt cx="895187" cy="731601"/>
          </a:xfrm>
        </p:grpSpPr>
        <p:sp>
          <p:nvSpPr>
            <p:cNvPr id="5" name="Freeform 5"/>
            <p:cNvSpPr/>
            <p:nvPr/>
          </p:nvSpPr>
          <p:spPr>
            <a:xfrm>
              <a:off x="0" y="0"/>
              <a:ext cx="895187" cy="731601"/>
            </a:xfrm>
            <a:custGeom>
              <a:avLst/>
              <a:gdLst/>
              <a:ahLst/>
              <a:cxnLst/>
              <a:rect l="l" t="t" r="r" b="b"/>
              <a:pathLst>
                <a:path w="895187" h="731601">
                  <a:moveTo>
                    <a:pt x="447594" y="0"/>
                  </a:moveTo>
                  <a:cubicBezTo>
                    <a:pt x="200395" y="0"/>
                    <a:pt x="0" y="163775"/>
                    <a:pt x="0" y="365801"/>
                  </a:cubicBezTo>
                  <a:cubicBezTo>
                    <a:pt x="0" y="567827"/>
                    <a:pt x="200395" y="731601"/>
                    <a:pt x="447594" y="731601"/>
                  </a:cubicBezTo>
                  <a:cubicBezTo>
                    <a:pt x="694793" y="731601"/>
                    <a:pt x="895187" y="567827"/>
                    <a:pt x="895187" y="365801"/>
                  </a:cubicBezTo>
                  <a:cubicBezTo>
                    <a:pt x="895187" y="163775"/>
                    <a:pt x="694793" y="0"/>
                    <a:pt x="447594" y="0"/>
                  </a:cubicBezTo>
                  <a:close/>
                </a:path>
              </a:pathLst>
            </a:custGeom>
            <a:solidFill>
              <a:srgbClr val="FAB58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6005766" y="237552"/>
            <a:ext cx="7076710" cy="1582296"/>
            <a:chOff x="0" y="0"/>
            <a:chExt cx="1863825" cy="416736"/>
          </a:xfrm>
        </p:grpSpPr>
        <p:sp>
          <p:nvSpPr>
            <p:cNvPr id="8" name="Freeform 8"/>
            <p:cNvSpPr/>
            <p:nvPr/>
          </p:nvSpPr>
          <p:spPr>
            <a:xfrm>
              <a:off x="0" y="0"/>
              <a:ext cx="1863825" cy="416736"/>
            </a:xfrm>
            <a:custGeom>
              <a:avLst/>
              <a:gdLst/>
              <a:ahLst/>
              <a:cxnLst/>
              <a:rect l="l" t="t" r="r" b="b"/>
              <a:pathLst>
                <a:path w="1863825" h="416736">
                  <a:moveTo>
                    <a:pt x="109400" y="0"/>
                  </a:moveTo>
                  <a:lnTo>
                    <a:pt x="1754425" y="0"/>
                  </a:lnTo>
                  <a:cubicBezTo>
                    <a:pt x="1783440" y="0"/>
                    <a:pt x="1811266" y="11526"/>
                    <a:pt x="1831783" y="32043"/>
                  </a:cubicBezTo>
                  <a:cubicBezTo>
                    <a:pt x="1852299" y="52559"/>
                    <a:pt x="1863825" y="80385"/>
                    <a:pt x="1863825" y="109400"/>
                  </a:cubicBezTo>
                  <a:lnTo>
                    <a:pt x="1863825" y="307336"/>
                  </a:lnTo>
                  <a:cubicBezTo>
                    <a:pt x="1863825" y="367756"/>
                    <a:pt x="1814845" y="416736"/>
                    <a:pt x="1754425" y="416736"/>
                  </a:cubicBezTo>
                  <a:lnTo>
                    <a:pt x="109400" y="416736"/>
                  </a:lnTo>
                  <a:cubicBezTo>
                    <a:pt x="48980" y="416736"/>
                    <a:pt x="0" y="367756"/>
                    <a:pt x="0" y="307336"/>
                  </a:cubicBezTo>
                  <a:lnTo>
                    <a:pt x="0" y="109400"/>
                  </a:lnTo>
                  <a:cubicBezTo>
                    <a:pt x="0" y="48980"/>
                    <a:pt x="48980" y="0"/>
                    <a:pt x="109400" y="0"/>
                  </a:cubicBezTo>
                  <a:close/>
                </a:path>
              </a:pathLst>
            </a:custGeom>
            <a:solidFill>
              <a:srgbClr val="FFB55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5274946" y="314325"/>
            <a:ext cx="8794145" cy="1428750"/>
          </a:xfrm>
          <a:prstGeom prst="rect">
            <a:avLst/>
          </a:prstGeom>
        </p:spPr>
        <p:txBody>
          <a:bodyPr lIns="0" tIns="0" rIns="0" bIns="0" rtlCol="0" anchor="t">
            <a:spAutoFit/>
          </a:bodyPr>
          <a:lstStyle/>
          <a:p>
            <a:pPr algn="ctr">
              <a:lnSpc>
                <a:spcPts val="5640"/>
              </a:lnSpc>
            </a:pPr>
            <a:r>
              <a:rPr lang="en-US" sz="4700">
                <a:solidFill>
                  <a:srgbClr val="010111"/>
                </a:solidFill>
                <a:latin typeface="Bevan"/>
              </a:rPr>
              <a:t>Pengertian Etnomatematika</a:t>
            </a:r>
          </a:p>
        </p:txBody>
      </p:sp>
      <p:sp>
        <p:nvSpPr>
          <p:cNvPr id="11" name="TextBox 11"/>
          <p:cNvSpPr txBox="1"/>
          <p:nvPr/>
        </p:nvSpPr>
        <p:spPr>
          <a:xfrm>
            <a:off x="3520339" y="2162624"/>
            <a:ext cx="7742632" cy="3491229"/>
          </a:xfrm>
          <a:prstGeom prst="rect">
            <a:avLst/>
          </a:prstGeom>
        </p:spPr>
        <p:txBody>
          <a:bodyPr lIns="0" tIns="0" rIns="0" bIns="0" rtlCol="0" anchor="t">
            <a:spAutoFit/>
          </a:bodyPr>
          <a:lstStyle/>
          <a:p>
            <a:pPr algn="just">
              <a:lnSpc>
                <a:spcPts val="3920"/>
              </a:lnSpc>
            </a:pPr>
            <a:r>
              <a:rPr lang="en-US" sz="2800" dirty="0" err="1">
                <a:solidFill>
                  <a:srgbClr val="010111"/>
                </a:solidFill>
                <a:latin typeface="Helvetica World Bold"/>
              </a:rPr>
              <a:t>Pengertian</a:t>
            </a:r>
            <a:r>
              <a:rPr lang="en-US" sz="2800" dirty="0">
                <a:solidFill>
                  <a:srgbClr val="010111"/>
                </a:solidFill>
                <a:latin typeface="Helvetica World Bold"/>
              </a:rPr>
              <a:t> </a:t>
            </a:r>
            <a:r>
              <a:rPr lang="en-US" sz="2800" dirty="0" err="1">
                <a:solidFill>
                  <a:srgbClr val="010111"/>
                </a:solidFill>
                <a:latin typeface="Helvetica World Bold"/>
              </a:rPr>
              <a:t>awal</a:t>
            </a:r>
            <a:r>
              <a:rPr lang="en-US" sz="2800" dirty="0">
                <a:solidFill>
                  <a:srgbClr val="010111"/>
                </a:solidFill>
                <a:latin typeface="Helvetica World Bold"/>
              </a:rPr>
              <a:t> :</a:t>
            </a:r>
          </a:p>
          <a:p>
            <a:pPr algn="just">
              <a:lnSpc>
                <a:spcPts val="3920"/>
              </a:lnSpc>
            </a:pPr>
            <a:r>
              <a:rPr lang="en-US" sz="2800" dirty="0">
                <a:solidFill>
                  <a:srgbClr val="010111"/>
                </a:solidFill>
                <a:latin typeface="Helvetica World"/>
              </a:rPr>
              <a:t>The term ‘ethnomathematics’ has been used by</a:t>
            </a:r>
          </a:p>
          <a:p>
            <a:pPr algn="just">
              <a:lnSpc>
                <a:spcPts val="3920"/>
              </a:lnSpc>
            </a:pPr>
            <a:r>
              <a:rPr lang="en-US" sz="2800" dirty="0" err="1">
                <a:solidFill>
                  <a:srgbClr val="010111"/>
                </a:solidFill>
                <a:latin typeface="Helvetica World"/>
              </a:rPr>
              <a:t>D’Ambrosio</a:t>
            </a:r>
            <a:r>
              <a:rPr lang="en-US" sz="2800" dirty="0">
                <a:solidFill>
                  <a:srgbClr val="010111"/>
                </a:solidFill>
                <a:latin typeface="Helvetica World"/>
              </a:rPr>
              <a:t> (1985) to mean “the mathematical</a:t>
            </a:r>
          </a:p>
          <a:p>
            <a:pPr algn="just">
              <a:lnSpc>
                <a:spcPts val="3920"/>
              </a:lnSpc>
            </a:pPr>
            <a:r>
              <a:rPr lang="en-US" sz="2800" dirty="0">
                <a:solidFill>
                  <a:srgbClr val="010111"/>
                </a:solidFill>
                <a:latin typeface="Helvetica World"/>
              </a:rPr>
              <a:t>practices of identifiable cultural groups and may</a:t>
            </a:r>
          </a:p>
          <a:p>
            <a:pPr algn="just">
              <a:lnSpc>
                <a:spcPts val="3920"/>
              </a:lnSpc>
            </a:pPr>
            <a:r>
              <a:rPr lang="en-US" sz="2800" dirty="0">
                <a:solidFill>
                  <a:srgbClr val="010111"/>
                </a:solidFill>
                <a:latin typeface="Helvetica World"/>
              </a:rPr>
              <a:t>be regarded as the study of mathematical ideas</a:t>
            </a:r>
          </a:p>
          <a:p>
            <a:pPr algn="just">
              <a:lnSpc>
                <a:spcPts val="3920"/>
              </a:lnSpc>
            </a:pPr>
            <a:r>
              <a:rPr lang="en-US" sz="2800" dirty="0">
                <a:solidFill>
                  <a:srgbClr val="010111"/>
                </a:solidFill>
                <a:latin typeface="Helvetica World"/>
              </a:rPr>
              <a:t>found in any culture”. (Rosa &amp; </a:t>
            </a:r>
            <a:r>
              <a:rPr lang="en-US" sz="2800" dirty="0" err="1">
                <a:solidFill>
                  <a:srgbClr val="010111"/>
                </a:solidFill>
                <a:latin typeface="Helvetica World"/>
              </a:rPr>
              <a:t>Orey</a:t>
            </a:r>
            <a:r>
              <a:rPr lang="en-US" sz="2800" dirty="0">
                <a:solidFill>
                  <a:srgbClr val="010111"/>
                </a:solidFill>
                <a:latin typeface="Helvetica World"/>
              </a:rPr>
              <a:t>, 2011 : 35).</a:t>
            </a:r>
          </a:p>
          <a:p>
            <a:pPr algn="just">
              <a:lnSpc>
                <a:spcPts val="3920"/>
              </a:lnSpc>
            </a:pPr>
            <a:endParaRPr lang="en-US" sz="2800" dirty="0">
              <a:solidFill>
                <a:srgbClr val="010111"/>
              </a:solidFill>
              <a:latin typeface="Helvetica World"/>
            </a:endParaRPr>
          </a:p>
        </p:txBody>
      </p:sp>
      <p:grpSp>
        <p:nvGrpSpPr>
          <p:cNvPr id="12" name="Group 12"/>
          <p:cNvGrpSpPr/>
          <p:nvPr/>
        </p:nvGrpSpPr>
        <p:grpSpPr>
          <a:xfrm>
            <a:off x="14963960" y="1947048"/>
            <a:ext cx="545452" cy="54545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3868908">
            <a:off x="812541" y="4842649"/>
            <a:ext cx="999807" cy="601702"/>
          </a:xfrm>
          <a:custGeom>
            <a:avLst/>
            <a:gdLst/>
            <a:ahLst/>
            <a:cxnLst/>
            <a:rect l="l" t="t" r="r" b="b"/>
            <a:pathLst>
              <a:path w="999807" h="601702">
                <a:moveTo>
                  <a:pt x="0" y="0"/>
                </a:moveTo>
                <a:lnTo>
                  <a:pt x="999807" y="0"/>
                </a:lnTo>
                <a:lnTo>
                  <a:pt x="999807" y="601702"/>
                </a:lnTo>
                <a:lnTo>
                  <a:pt x="0" y="601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2438812" y="1688799"/>
            <a:ext cx="516497" cy="516497"/>
          </a:xfrm>
          <a:custGeom>
            <a:avLst/>
            <a:gdLst/>
            <a:ahLst/>
            <a:cxnLst/>
            <a:rect l="l" t="t" r="r" b="b"/>
            <a:pathLst>
              <a:path w="516497" h="516497">
                <a:moveTo>
                  <a:pt x="0" y="0"/>
                </a:moveTo>
                <a:lnTo>
                  <a:pt x="516498" y="0"/>
                </a:lnTo>
                <a:lnTo>
                  <a:pt x="516498" y="516497"/>
                </a:lnTo>
                <a:lnTo>
                  <a:pt x="0" y="5164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17259300" y="5465994"/>
            <a:ext cx="516497" cy="516497"/>
          </a:xfrm>
          <a:custGeom>
            <a:avLst/>
            <a:gdLst/>
            <a:ahLst/>
            <a:cxnLst/>
            <a:rect l="l" t="t" r="r" b="b"/>
            <a:pathLst>
              <a:path w="516497" h="516497">
                <a:moveTo>
                  <a:pt x="0" y="0"/>
                </a:moveTo>
                <a:lnTo>
                  <a:pt x="516497" y="0"/>
                </a:lnTo>
                <a:lnTo>
                  <a:pt x="516497" y="516498"/>
                </a:lnTo>
                <a:lnTo>
                  <a:pt x="0" y="5164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TextBox 18"/>
          <p:cNvSpPr txBox="1"/>
          <p:nvPr/>
        </p:nvSpPr>
        <p:spPr>
          <a:xfrm>
            <a:off x="6005766" y="5408844"/>
            <a:ext cx="11090304" cy="5472429"/>
          </a:xfrm>
          <a:prstGeom prst="rect">
            <a:avLst/>
          </a:prstGeom>
        </p:spPr>
        <p:txBody>
          <a:bodyPr lIns="0" tIns="0" rIns="0" bIns="0" rtlCol="0" anchor="t">
            <a:spAutoFit/>
          </a:bodyPr>
          <a:lstStyle/>
          <a:p>
            <a:pPr algn="just">
              <a:lnSpc>
                <a:spcPts val="3920"/>
              </a:lnSpc>
            </a:pPr>
            <a:r>
              <a:rPr lang="en-US" sz="2800">
                <a:solidFill>
                  <a:srgbClr val="010111"/>
                </a:solidFill>
                <a:latin typeface="Helvetica World Bold"/>
              </a:rPr>
              <a:t>Pengertian selanjutnya :</a:t>
            </a:r>
            <a:r>
              <a:rPr lang="en-US" sz="2800">
                <a:solidFill>
                  <a:srgbClr val="010111"/>
                </a:solidFill>
                <a:latin typeface="Helvetica World"/>
              </a:rPr>
              <a:t> </a:t>
            </a:r>
          </a:p>
          <a:p>
            <a:pPr algn="just">
              <a:lnSpc>
                <a:spcPts val="3920"/>
              </a:lnSpc>
            </a:pPr>
            <a:r>
              <a:rPr lang="en-US" sz="2800">
                <a:solidFill>
                  <a:srgbClr val="010111"/>
                </a:solidFill>
                <a:latin typeface="Helvetica World"/>
              </a:rPr>
              <a:t>“Ethnomathematics is used to express the relationship between culture and mathematics” (D’Ambrosio, 2001: 308, dalam Heron &amp; Barta,</a:t>
            </a:r>
          </a:p>
          <a:p>
            <a:pPr algn="just">
              <a:lnSpc>
                <a:spcPts val="3920"/>
              </a:lnSpc>
            </a:pPr>
            <a:r>
              <a:rPr lang="en-US" sz="2800">
                <a:solidFill>
                  <a:srgbClr val="010111"/>
                </a:solidFill>
                <a:latin typeface="Helvetica World"/>
              </a:rPr>
              <a:t>2009 : 26).</a:t>
            </a:r>
          </a:p>
          <a:p>
            <a:pPr algn="just">
              <a:lnSpc>
                <a:spcPts val="3920"/>
              </a:lnSpc>
            </a:pPr>
            <a:r>
              <a:rPr lang="en-US" sz="2800">
                <a:solidFill>
                  <a:srgbClr val="010111"/>
                </a:solidFill>
                <a:latin typeface="Helvetica World"/>
              </a:rPr>
              <a:t>“D’Ambrosio (1997), who became ‘the intellectual father’ of the ethnomathematics program proposed ‘a broader concept of ethno’, toinclude all culturally identifiable groups with their jargons, codes, symbols, myths, and even specific ways of reasoning and inferring” (Francois, 2009 : 1517).</a:t>
            </a:r>
          </a:p>
          <a:p>
            <a:pPr algn="just">
              <a:lnSpc>
                <a:spcPts val="3920"/>
              </a:lnSpc>
            </a:pPr>
            <a:endParaRPr lang="en-US" sz="2800">
              <a:solidFill>
                <a:srgbClr val="010111"/>
              </a:solidFill>
              <a:latin typeface="Helvetica World"/>
            </a:endParaRPr>
          </a:p>
          <a:p>
            <a:pPr algn="just">
              <a:lnSpc>
                <a:spcPts val="3920"/>
              </a:lnSpc>
            </a:pPr>
            <a:endParaRPr lang="en-US" sz="2800">
              <a:solidFill>
                <a:srgbClr val="010111"/>
              </a:solidFill>
              <a:latin typeface="Helvetica World"/>
            </a:endParaRPr>
          </a:p>
        </p:txBody>
      </p:sp>
      <p:pic>
        <p:nvPicPr>
          <p:cNvPr id="20" name="Audio 19">
            <a:hlinkClick r:id="" action="ppaction://media"/>
            <a:extLst>
              <a:ext uri="{FF2B5EF4-FFF2-40B4-BE49-F238E27FC236}">
                <a16:creationId xmlns:a16="http://schemas.microsoft.com/office/drawing/2014/main" id="{788FF05D-5510-4ED8-9335-F21C0E9203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3"/>
    </mc:Choice>
    <mc:Fallback>
      <p:transition spd="slow" advTm="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rot="-10800000" flipH="1">
            <a:off x="0" y="-432219"/>
            <a:ext cx="1001211" cy="10719219"/>
          </a:xfrm>
          <a:custGeom>
            <a:avLst/>
            <a:gdLst/>
            <a:ahLst/>
            <a:cxnLst/>
            <a:rect l="l" t="t" r="r" b="b"/>
            <a:pathLst>
              <a:path w="1001211" h="10719219">
                <a:moveTo>
                  <a:pt x="1001211" y="0"/>
                </a:moveTo>
                <a:lnTo>
                  <a:pt x="0" y="0"/>
                </a:lnTo>
                <a:lnTo>
                  <a:pt x="0" y="10719219"/>
                </a:lnTo>
                <a:lnTo>
                  <a:pt x="1001211" y="10719219"/>
                </a:lnTo>
                <a:lnTo>
                  <a:pt x="1001211" y="0"/>
                </a:lnTo>
                <a:close/>
              </a:path>
            </a:pathLst>
          </a:custGeom>
          <a:blipFill>
            <a:blip r:embed="rId4">
              <a:extLst>
                <a:ext uri="{96DAC541-7B7A-43D3-8B79-37D633B846F1}">
                  <asvg:svgBlip xmlns:asvg="http://schemas.microsoft.com/office/drawing/2016/SVG/main" r:embed="rId5"/>
                </a:ext>
              </a:extLst>
            </a:blip>
            <a:stretch>
              <a:fillRect l="-1009704" t="-3650"/>
            </a:stretch>
          </a:blipFill>
        </p:spPr>
      </p:sp>
      <p:grpSp>
        <p:nvGrpSpPr>
          <p:cNvPr id="3" name="Group 3"/>
          <p:cNvGrpSpPr/>
          <p:nvPr/>
        </p:nvGrpSpPr>
        <p:grpSpPr>
          <a:xfrm>
            <a:off x="11368593" y="7592156"/>
            <a:ext cx="6340438" cy="2077626"/>
            <a:chOff x="0" y="0"/>
            <a:chExt cx="1669910" cy="547194"/>
          </a:xfrm>
        </p:grpSpPr>
        <p:sp>
          <p:nvSpPr>
            <p:cNvPr id="4" name="Freeform 4"/>
            <p:cNvSpPr/>
            <p:nvPr/>
          </p:nvSpPr>
          <p:spPr>
            <a:xfrm>
              <a:off x="0" y="0"/>
              <a:ext cx="1669910" cy="547194"/>
            </a:xfrm>
            <a:custGeom>
              <a:avLst/>
              <a:gdLst/>
              <a:ahLst/>
              <a:cxnLst/>
              <a:rect l="l" t="t" r="r" b="b"/>
              <a:pathLst>
                <a:path w="1669910" h="547194">
                  <a:moveTo>
                    <a:pt x="834955" y="0"/>
                  </a:moveTo>
                  <a:cubicBezTo>
                    <a:pt x="373822" y="0"/>
                    <a:pt x="0" y="122493"/>
                    <a:pt x="0" y="273597"/>
                  </a:cubicBezTo>
                  <a:cubicBezTo>
                    <a:pt x="0" y="424700"/>
                    <a:pt x="373822" y="547194"/>
                    <a:pt x="834955" y="547194"/>
                  </a:cubicBezTo>
                  <a:cubicBezTo>
                    <a:pt x="1296088" y="547194"/>
                    <a:pt x="1669910" y="424700"/>
                    <a:pt x="1669910" y="273597"/>
                  </a:cubicBezTo>
                  <a:cubicBezTo>
                    <a:pt x="1669910" y="122493"/>
                    <a:pt x="1296088" y="0"/>
                    <a:pt x="834955" y="0"/>
                  </a:cubicBezTo>
                  <a:close/>
                </a:path>
              </a:pathLst>
            </a:custGeom>
            <a:solidFill>
              <a:srgbClr val="E5E5E3"/>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164895" y="607332"/>
            <a:ext cx="13419223" cy="2143125"/>
          </a:xfrm>
          <a:prstGeom prst="rect">
            <a:avLst/>
          </a:prstGeom>
        </p:spPr>
        <p:txBody>
          <a:bodyPr lIns="0" tIns="0" rIns="0" bIns="0" rtlCol="0" anchor="t">
            <a:spAutoFit/>
          </a:bodyPr>
          <a:lstStyle/>
          <a:p>
            <a:pPr>
              <a:lnSpc>
                <a:spcPts val="8400"/>
              </a:lnSpc>
            </a:pPr>
            <a:r>
              <a:rPr lang="en-US" sz="7000">
                <a:solidFill>
                  <a:srgbClr val="010111"/>
                </a:solidFill>
                <a:latin typeface="Bevan"/>
              </a:rPr>
              <a:t>Tujuan dari kajian tentang Etnomatematika</a:t>
            </a:r>
          </a:p>
        </p:txBody>
      </p:sp>
      <p:sp>
        <p:nvSpPr>
          <p:cNvPr id="7" name="Freeform 7"/>
          <p:cNvSpPr/>
          <p:nvPr/>
        </p:nvSpPr>
        <p:spPr>
          <a:xfrm rot="2844181">
            <a:off x="16762719" y="5932682"/>
            <a:ext cx="679296" cy="408812"/>
          </a:xfrm>
          <a:custGeom>
            <a:avLst/>
            <a:gdLst/>
            <a:ahLst/>
            <a:cxnLst/>
            <a:rect l="l" t="t" r="r" b="b"/>
            <a:pathLst>
              <a:path w="679296" h="408812">
                <a:moveTo>
                  <a:pt x="0" y="0"/>
                </a:moveTo>
                <a:lnTo>
                  <a:pt x="679295" y="0"/>
                </a:lnTo>
                <a:lnTo>
                  <a:pt x="679295" y="408813"/>
                </a:lnTo>
                <a:lnTo>
                  <a:pt x="0" y="408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6923357" y="2918486"/>
            <a:ext cx="671886" cy="67188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278829" y="1028700"/>
            <a:ext cx="519968" cy="519968"/>
          </a:xfrm>
          <a:custGeom>
            <a:avLst/>
            <a:gdLst/>
            <a:ahLst/>
            <a:cxnLst/>
            <a:rect l="l" t="t" r="r" b="b"/>
            <a:pathLst>
              <a:path w="519968" h="519968">
                <a:moveTo>
                  <a:pt x="0" y="0"/>
                </a:moveTo>
                <a:lnTo>
                  <a:pt x="519967" y="0"/>
                </a:lnTo>
                <a:lnTo>
                  <a:pt x="519967" y="519968"/>
                </a:lnTo>
                <a:lnTo>
                  <a:pt x="0" y="5199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1108609" y="5728797"/>
            <a:ext cx="519968" cy="519968"/>
          </a:xfrm>
          <a:custGeom>
            <a:avLst/>
            <a:gdLst/>
            <a:ahLst/>
            <a:cxnLst/>
            <a:rect l="l" t="t" r="r" b="b"/>
            <a:pathLst>
              <a:path w="519968" h="519968">
                <a:moveTo>
                  <a:pt x="0" y="0"/>
                </a:moveTo>
                <a:lnTo>
                  <a:pt x="519968" y="0"/>
                </a:lnTo>
                <a:lnTo>
                  <a:pt x="519968" y="519967"/>
                </a:lnTo>
                <a:lnTo>
                  <a:pt x="0" y="5199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3"/>
          <p:cNvGrpSpPr/>
          <p:nvPr/>
        </p:nvGrpSpPr>
        <p:grpSpPr>
          <a:xfrm>
            <a:off x="15584118" y="9258300"/>
            <a:ext cx="508247" cy="50824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744750" y="3508740"/>
            <a:ext cx="8204866" cy="6257806"/>
          </a:xfrm>
          <a:custGeom>
            <a:avLst/>
            <a:gdLst/>
            <a:ahLst/>
            <a:cxnLst/>
            <a:rect l="l" t="t" r="r" b="b"/>
            <a:pathLst>
              <a:path w="8204866" h="6257806">
                <a:moveTo>
                  <a:pt x="0" y="0"/>
                </a:moveTo>
                <a:lnTo>
                  <a:pt x="8204866" y="0"/>
                </a:lnTo>
                <a:lnTo>
                  <a:pt x="8204866" y="6257807"/>
                </a:lnTo>
                <a:lnTo>
                  <a:pt x="0" y="6257807"/>
                </a:lnTo>
                <a:lnTo>
                  <a:pt x="0" y="0"/>
                </a:lnTo>
                <a:close/>
              </a:path>
            </a:pathLst>
          </a:custGeom>
          <a:blipFill>
            <a:blip r:embed="rId10"/>
            <a:stretch>
              <a:fillRect l="-11222" t="-2947" r="-11222"/>
            </a:stretch>
          </a:blipFill>
        </p:spPr>
      </p:sp>
      <p:sp>
        <p:nvSpPr>
          <p:cNvPr id="17" name="TextBox 17"/>
          <p:cNvSpPr txBox="1"/>
          <p:nvPr/>
        </p:nvSpPr>
        <p:spPr>
          <a:xfrm>
            <a:off x="10285559" y="3451590"/>
            <a:ext cx="7309684" cy="3181350"/>
          </a:xfrm>
          <a:prstGeom prst="rect">
            <a:avLst/>
          </a:prstGeom>
        </p:spPr>
        <p:txBody>
          <a:bodyPr lIns="0" tIns="0" rIns="0" bIns="0" rtlCol="0" anchor="t">
            <a:spAutoFit/>
          </a:bodyPr>
          <a:lstStyle/>
          <a:p>
            <a:pPr algn="just">
              <a:lnSpc>
                <a:spcPts val="4200"/>
              </a:lnSpc>
            </a:pPr>
            <a:r>
              <a:rPr lang="en-US" sz="3000" dirty="0">
                <a:solidFill>
                  <a:srgbClr val="010111"/>
                </a:solidFill>
                <a:latin typeface="Helvetica World"/>
              </a:rPr>
              <a:t>Agar </a:t>
            </a:r>
            <a:r>
              <a:rPr lang="en-US" sz="3000" dirty="0" err="1">
                <a:solidFill>
                  <a:srgbClr val="010111"/>
                </a:solidFill>
                <a:latin typeface="Helvetica World"/>
              </a:rPr>
              <a:t>aplikasi</a:t>
            </a:r>
            <a:r>
              <a:rPr lang="en-US" sz="3000" dirty="0">
                <a:solidFill>
                  <a:srgbClr val="010111"/>
                </a:solidFill>
                <a:latin typeface="Helvetica World"/>
              </a:rPr>
              <a:t> dan </a:t>
            </a:r>
            <a:r>
              <a:rPr lang="en-US" sz="3000" dirty="0" err="1">
                <a:solidFill>
                  <a:srgbClr val="010111"/>
                </a:solidFill>
                <a:latin typeface="Helvetica World"/>
              </a:rPr>
              <a:t>manfaat</a:t>
            </a:r>
            <a:r>
              <a:rPr lang="en-US" sz="3000" dirty="0">
                <a:solidFill>
                  <a:srgbClr val="010111"/>
                </a:solidFill>
                <a:latin typeface="Helvetica World"/>
              </a:rPr>
              <a:t> </a:t>
            </a:r>
            <a:r>
              <a:rPr lang="en-US" sz="3000" dirty="0" err="1">
                <a:solidFill>
                  <a:srgbClr val="010111"/>
                </a:solidFill>
                <a:latin typeface="Helvetica World"/>
              </a:rPr>
              <a:t>matematika</a:t>
            </a:r>
            <a:r>
              <a:rPr lang="en-US" sz="3000" dirty="0">
                <a:solidFill>
                  <a:srgbClr val="010111"/>
                </a:solidFill>
                <a:latin typeface="Helvetica World"/>
              </a:rPr>
              <a:t> </a:t>
            </a:r>
            <a:r>
              <a:rPr lang="en-US" sz="3000" dirty="0" err="1">
                <a:solidFill>
                  <a:srgbClr val="010111"/>
                </a:solidFill>
                <a:latin typeface="Helvetica World"/>
              </a:rPr>
              <a:t>bagi</a:t>
            </a:r>
            <a:r>
              <a:rPr lang="en-US" sz="3000" dirty="0">
                <a:solidFill>
                  <a:srgbClr val="010111"/>
                </a:solidFill>
                <a:latin typeface="Helvetica World"/>
              </a:rPr>
              <a:t> </a:t>
            </a:r>
            <a:r>
              <a:rPr lang="en-US" sz="3000" dirty="0" err="1">
                <a:solidFill>
                  <a:srgbClr val="010111"/>
                </a:solidFill>
                <a:latin typeface="Helvetica World"/>
              </a:rPr>
              <a:t>kehidupan</a:t>
            </a:r>
            <a:r>
              <a:rPr lang="en-US" sz="3000" dirty="0">
                <a:solidFill>
                  <a:srgbClr val="010111"/>
                </a:solidFill>
                <a:latin typeface="Helvetica World"/>
              </a:rPr>
              <a:t> </a:t>
            </a:r>
            <a:r>
              <a:rPr lang="en-US" sz="3000" dirty="0" err="1">
                <a:solidFill>
                  <a:srgbClr val="010111"/>
                </a:solidFill>
                <a:latin typeface="Helvetica World"/>
              </a:rPr>
              <a:t>siswa</a:t>
            </a:r>
            <a:r>
              <a:rPr lang="en-US" sz="3000" dirty="0">
                <a:solidFill>
                  <a:srgbClr val="010111"/>
                </a:solidFill>
                <a:latin typeface="Helvetica World"/>
              </a:rPr>
              <a:t> dan </a:t>
            </a:r>
            <a:r>
              <a:rPr lang="en-US" sz="3000" dirty="0" err="1">
                <a:solidFill>
                  <a:srgbClr val="010111"/>
                </a:solidFill>
                <a:latin typeface="Helvetica World"/>
              </a:rPr>
              <a:t>masyarakat</a:t>
            </a:r>
            <a:r>
              <a:rPr lang="en-US" sz="3000" dirty="0">
                <a:solidFill>
                  <a:srgbClr val="010111"/>
                </a:solidFill>
                <a:latin typeface="Helvetica World"/>
              </a:rPr>
              <a:t> </a:t>
            </a:r>
            <a:r>
              <a:rPr lang="en-US" sz="3000" dirty="0" err="1">
                <a:solidFill>
                  <a:srgbClr val="010111"/>
                </a:solidFill>
                <a:latin typeface="Helvetica World"/>
              </a:rPr>
              <a:t>luas</a:t>
            </a:r>
            <a:r>
              <a:rPr lang="en-US" sz="3000" dirty="0">
                <a:solidFill>
                  <a:srgbClr val="010111"/>
                </a:solidFill>
                <a:latin typeface="Helvetica World"/>
              </a:rPr>
              <a:t> </a:t>
            </a:r>
            <a:r>
              <a:rPr lang="en-US" sz="3000" dirty="0" err="1">
                <a:solidFill>
                  <a:srgbClr val="010111"/>
                </a:solidFill>
                <a:latin typeface="Helvetica World"/>
              </a:rPr>
              <a:t>lebih</a:t>
            </a:r>
            <a:r>
              <a:rPr lang="en-US" sz="3000" dirty="0">
                <a:solidFill>
                  <a:srgbClr val="010111"/>
                </a:solidFill>
                <a:latin typeface="Helvetica World"/>
              </a:rPr>
              <a:t> </a:t>
            </a:r>
            <a:r>
              <a:rPr lang="en-US" sz="3000" dirty="0" err="1">
                <a:solidFill>
                  <a:srgbClr val="010111"/>
                </a:solidFill>
                <a:latin typeface="Helvetica World"/>
              </a:rPr>
              <a:t>dapat</a:t>
            </a:r>
            <a:r>
              <a:rPr lang="en-US" sz="3000" dirty="0">
                <a:solidFill>
                  <a:srgbClr val="010111"/>
                </a:solidFill>
                <a:latin typeface="Helvetica World"/>
              </a:rPr>
              <a:t> </a:t>
            </a:r>
            <a:r>
              <a:rPr lang="en-US" sz="3000" dirty="0" err="1">
                <a:solidFill>
                  <a:srgbClr val="010111"/>
                </a:solidFill>
                <a:latin typeface="Helvetica World"/>
              </a:rPr>
              <a:t>dioptimalkan</a:t>
            </a:r>
            <a:r>
              <a:rPr lang="en-US" sz="3000" dirty="0">
                <a:solidFill>
                  <a:srgbClr val="010111"/>
                </a:solidFill>
                <a:latin typeface="Helvetica World"/>
              </a:rPr>
              <a:t>, </a:t>
            </a:r>
            <a:r>
              <a:rPr lang="en-US" sz="3000" dirty="0" err="1">
                <a:solidFill>
                  <a:srgbClr val="010111"/>
                </a:solidFill>
                <a:latin typeface="Helvetica World"/>
              </a:rPr>
              <a:t>sehingga</a:t>
            </a:r>
            <a:r>
              <a:rPr lang="en-US" sz="3000" dirty="0">
                <a:solidFill>
                  <a:srgbClr val="010111"/>
                </a:solidFill>
                <a:latin typeface="Helvetica World"/>
              </a:rPr>
              <a:t> </a:t>
            </a:r>
            <a:r>
              <a:rPr lang="en-US" sz="3000" dirty="0" err="1">
                <a:solidFill>
                  <a:srgbClr val="010111"/>
                </a:solidFill>
                <a:latin typeface="Helvetica World"/>
              </a:rPr>
              <a:t>siswa</a:t>
            </a:r>
            <a:r>
              <a:rPr lang="en-US" sz="3000" dirty="0">
                <a:solidFill>
                  <a:srgbClr val="010111"/>
                </a:solidFill>
                <a:latin typeface="Helvetica World"/>
              </a:rPr>
              <a:t> dan </a:t>
            </a:r>
            <a:r>
              <a:rPr lang="en-US" sz="3000" dirty="0" err="1">
                <a:solidFill>
                  <a:srgbClr val="010111"/>
                </a:solidFill>
                <a:latin typeface="Helvetica World"/>
              </a:rPr>
              <a:t>masyarakat</a:t>
            </a:r>
            <a:r>
              <a:rPr lang="en-US" sz="3000" dirty="0">
                <a:solidFill>
                  <a:srgbClr val="010111"/>
                </a:solidFill>
                <a:latin typeface="Helvetica World"/>
              </a:rPr>
              <a:t> </a:t>
            </a:r>
            <a:r>
              <a:rPr lang="en-US" sz="3000" dirty="0" err="1">
                <a:solidFill>
                  <a:srgbClr val="010111"/>
                </a:solidFill>
                <a:latin typeface="Helvetica World"/>
              </a:rPr>
              <a:t>memperoleh</a:t>
            </a:r>
            <a:r>
              <a:rPr lang="en-US" sz="3000" dirty="0">
                <a:solidFill>
                  <a:srgbClr val="010111"/>
                </a:solidFill>
                <a:latin typeface="Helvetica World"/>
              </a:rPr>
              <a:t> </a:t>
            </a:r>
            <a:r>
              <a:rPr lang="en-US" sz="3000" dirty="0" err="1">
                <a:solidFill>
                  <a:srgbClr val="010111"/>
                </a:solidFill>
                <a:latin typeface="Helvetica World"/>
              </a:rPr>
              <a:t>manfaat</a:t>
            </a:r>
            <a:r>
              <a:rPr lang="en-US" sz="3000" dirty="0">
                <a:solidFill>
                  <a:srgbClr val="010111"/>
                </a:solidFill>
                <a:latin typeface="Helvetica World"/>
              </a:rPr>
              <a:t> yang optimal </a:t>
            </a:r>
            <a:r>
              <a:rPr lang="en-US" sz="3000" dirty="0" err="1">
                <a:solidFill>
                  <a:srgbClr val="010111"/>
                </a:solidFill>
                <a:latin typeface="Helvetica World"/>
              </a:rPr>
              <a:t>dari</a:t>
            </a:r>
            <a:r>
              <a:rPr lang="en-US" sz="3000" dirty="0">
                <a:solidFill>
                  <a:srgbClr val="010111"/>
                </a:solidFill>
                <a:latin typeface="Helvetica World"/>
              </a:rPr>
              <a:t> </a:t>
            </a:r>
            <a:r>
              <a:rPr lang="en-US" sz="3000" dirty="0" err="1">
                <a:solidFill>
                  <a:srgbClr val="010111"/>
                </a:solidFill>
                <a:latin typeface="Helvetica World"/>
              </a:rPr>
              <a:t>kegiatan</a:t>
            </a:r>
            <a:r>
              <a:rPr lang="en-US" sz="3000" dirty="0">
                <a:solidFill>
                  <a:srgbClr val="010111"/>
                </a:solidFill>
                <a:latin typeface="Helvetica World"/>
              </a:rPr>
              <a:t> </a:t>
            </a:r>
            <a:r>
              <a:rPr lang="en-US" sz="3000" dirty="0" err="1">
                <a:solidFill>
                  <a:srgbClr val="010111"/>
                </a:solidFill>
                <a:latin typeface="Helvetica World"/>
              </a:rPr>
              <a:t>belajar</a:t>
            </a:r>
            <a:r>
              <a:rPr lang="en-US" sz="3000" dirty="0">
                <a:solidFill>
                  <a:srgbClr val="010111"/>
                </a:solidFill>
                <a:latin typeface="Helvetica World"/>
              </a:rPr>
              <a:t> </a:t>
            </a:r>
            <a:r>
              <a:rPr lang="en-US" sz="3000" dirty="0" err="1">
                <a:solidFill>
                  <a:srgbClr val="010111"/>
                </a:solidFill>
                <a:latin typeface="Helvetica World"/>
              </a:rPr>
              <a:t>matematika</a:t>
            </a:r>
            <a:r>
              <a:rPr lang="en-US" sz="3000" dirty="0">
                <a:solidFill>
                  <a:srgbClr val="010111"/>
                </a:solidFill>
                <a:latin typeface="Helvetica World"/>
              </a:rPr>
              <a:t>.</a:t>
            </a:r>
          </a:p>
          <a:p>
            <a:pPr algn="r">
              <a:lnSpc>
                <a:spcPts val="4200"/>
              </a:lnSpc>
            </a:pPr>
            <a:endParaRPr lang="en-US" sz="3000" dirty="0">
              <a:solidFill>
                <a:srgbClr val="010111"/>
              </a:solidFill>
              <a:latin typeface="Helvetica World"/>
            </a:endParaRPr>
          </a:p>
        </p:txBody>
      </p:sp>
      <p:sp>
        <p:nvSpPr>
          <p:cNvPr id="19" name="Freeform 19"/>
          <p:cNvSpPr/>
          <p:nvPr/>
        </p:nvSpPr>
        <p:spPr>
          <a:xfrm>
            <a:off x="10692566" y="9766547"/>
            <a:ext cx="7315200" cy="374316"/>
          </a:xfrm>
          <a:custGeom>
            <a:avLst/>
            <a:gdLst/>
            <a:ahLst/>
            <a:cxnLst/>
            <a:rect l="l" t="t" r="r" b="b"/>
            <a:pathLst>
              <a:path w="7315200" h="374316">
                <a:moveTo>
                  <a:pt x="0" y="0"/>
                </a:moveTo>
                <a:lnTo>
                  <a:pt x="7315200" y="0"/>
                </a:lnTo>
                <a:lnTo>
                  <a:pt x="7315200" y="374315"/>
                </a:lnTo>
                <a:lnTo>
                  <a:pt x="0" y="3743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a:off x="921063" y="2925067"/>
            <a:ext cx="1033760" cy="1033760"/>
          </a:xfrm>
          <a:custGeom>
            <a:avLst/>
            <a:gdLst/>
            <a:ahLst/>
            <a:cxnLst/>
            <a:rect l="l" t="t" r="r" b="b"/>
            <a:pathLst>
              <a:path w="1033760" h="1033760">
                <a:moveTo>
                  <a:pt x="0" y="0"/>
                </a:moveTo>
                <a:lnTo>
                  <a:pt x="1033759" y="0"/>
                </a:lnTo>
                <a:lnTo>
                  <a:pt x="1033759" y="1033760"/>
                </a:lnTo>
                <a:lnTo>
                  <a:pt x="0" y="1033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TextBox 21"/>
          <p:cNvSpPr txBox="1"/>
          <p:nvPr/>
        </p:nvSpPr>
        <p:spPr>
          <a:xfrm>
            <a:off x="1954822" y="3384797"/>
            <a:ext cx="6919684" cy="6493510"/>
          </a:xfrm>
          <a:prstGeom prst="rect">
            <a:avLst/>
          </a:prstGeom>
        </p:spPr>
        <p:txBody>
          <a:bodyPr lIns="0" tIns="0" rIns="0" bIns="0" rtlCol="0" anchor="t">
            <a:spAutoFit/>
          </a:bodyPr>
          <a:lstStyle/>
          <a:p>
            <a:pPr algn="just">
              <a:lnSpc>
                <a:spcPts val="4340"/>
              </a:lnSpc>
            </a:pPr>
            <a:r>
              <a:rPr lang="en-US" sz="3100" dirty="0">
                <a:solidFill>
                  <a:srgbClr val="010111"/>
                </a:solidFill>
                <a:latin typeface="Helvetica World"/>
              </a:rPr>
              <a:t>Agar </a:t>
            </a:r>
            <a:r>
              <a:rPr lang="en-US" sz="3100" dirty="0" err="1">
                <a:solidFill>
                  <a:srgbClr val="010111"/>
                </a:solidFill>
                <a:latin typeface="Helvetica World"/>
              </a:rPr>
              <a:t>keterkaitan</a:t>
            </a:r>
            <a:r>
              <a:rPr lang="en-US" sz="3100" dirty="0">
                <a:solidFill>
                  <a:srgbClr val="010111"/>
                </a:solidFill>
                <a:latin typeface="Helvetica World"/>
              </a:rPr>
              <a:t> </a:t>
            </a:r>
            <a:r>
              <a:rPr lang="en-US" sz="3100" dirty="0" err="1">
                <a:solidFill>
                  <a:srgbClr val="010111"/>
                </a:solidFill>
                <a:latin typeface="Helvetica World"/>
              </a:rPr>
              <a:t>antara</a:t>
            </a:r>
            <a:r>
              <a:rPr lang="en-US" sz="3100" dirty="0">
                <a:solidFill>
                  <a:srgbClr val="010111"/>
                </a:solidFill>
                <a:latin typeface="Helvetica World"/>
              </a:rPr>
              <a:t> </a:t>
            </a:r>
            <a:r>
              <a:rPr lang="en-US" sz="3100" dirty="0" err="1">
                <a:solidFill>
                  <a:srgbClr val="010111"/>
                </a:solidFill>
                <a:latin typeface="Helvetica World"/>
              </a:rPr>
              <a:t>matematika</a:t>
            </a:r>
            <a:r>
              <a:rPr lang="en-US" sz="3100" dirty="0">
                <a:solidFill>
                  <a:srgbClr val="010111"/>
                </a:solidFill>
                <a:latin typeface="Helvetica World"/>
              </a:rPr>
              <a:t> dan </a:t>
            </a:r>
            <a:r>
              <a:rPr lang="en-US" sz="3100" dirty="0" err="1">
                <a:solidFill>
                  <a:srgbClr val="010111"/>
                </a:solidFill>
                <a:latin typeface="Helvetica World"/>
              </a:rPr>
              <a:t>budaya</a:t>
            </a:r>
            <a:r>
              <a:rPr lang="en-US" sz="3100" dirty="0">
                <a:solidFill>
                  <a:srgbClr val="010111"/>
                </a:solidFill>
                <a:latin typeface="Helvetica World"/>
              </a:rPr>
              <a:t> </a:t>
            </a:r>
            <a:r>
              <a:rPr lang="en-US" sz="3100" dirty="0" err="1">
                <a:solidFill>
                  <a:srgbClr val="010111"/>
                </a:solidFill>
                <a:latin typeface="Helvetica World"/>
              </a:rPr>
              <a:t>bisa</a:t>
            </a:r>
            <a:r>
              <a:rPr lang="en-US" sz="3100" dirty="0">
                <a:solidFill>
                  <a:srgbClr val="010111"/>
                </a:solidFill>
                <a:latin typeface="Helvetica World"/>
              </a:rPr>
              <a:t> </a:t>
            </a:r>
            <a:r>
              <a:rPr lang="en-US" sz="3100" dirty="0" err="1">
                <a:solidFill>
                  <a:srgbClr val="010111"/>
                </a:solidFill>
                <a:latin typeface="Helvetica World"/>
              </a:rPr>
              <a:t>lebih</a:t>
            </a:r>
            <a:r>
              <a:rPr lang="en-US" sz="3100" dirty="0">
                <a:solidFill>
                  <a:srgbClr val="010111"/>
                </a:solidFill>
                <a:latin typeface="Helvetica World"/>
              </a:rPr>
              <a:t> </a:t>
            </a:r>
            <a:r>
              <a:rPr lang="en-US" sz="3100" dirty="0" err="1">
                <a:solidFill>
                  <a:srgbClr val="010111"/>
                </a:solidFill>
                <a:latin typeface="Helvetica World"/>
              </a:rPr>
              <a:t>dipahami</a:t>
            </a:r>
            <a:r>
              <a:rPr lang="en-US" sz="3100" dirty="0">
                <a:solidFill>
                  <a:srgbClr val="010111"/>
                </a:solidFill>
                <a:latin typeface="Helvetica World"/>
              </a:rPr>
              <a:t>, </a:t>
            </a:r>
            <a:r>
              <a:rPr lang="en-US" sz="3100" dirty="0" err="1">
                <a:solidFill>
                  <a:srgbClr val="010111"/>
                </a:solidFill>
                <a:latin typeface="Helvetica World"/>
              </a:rPr>
              <a:t>sehingga</a:t>
            </a:r>
            <a:r>
              <a:rPr lang="en-US" sz="3100" dirty="0">
                <a:solidFill>
                  <a:srgbClr val="010111"/>
                </a:solidFill>
                <a:latin typeface="Helvetica World"/>
              </a:rPr>
              <a:t> </a:t>
            </a:r>
            <a:r>
              <a:rPr lang="en-US" sz="3100" dirty="0" err="1">
                <a:solidFill>
                  <a:srgbClr val="010111"/>
                </a:solidFill>
                <a:latin typeface="Helvetica World"/>
              </a:rPr>
              <a:t>persepsi</a:t>
            </a:r>
            <a:r>
              <a:rPr lang="en-US" sz="3100" dirty="0">
                <a:solidFill>
                  <a:srgbClr val="010111"/>
                </a:solidFill>
                <a:latin typeface="Helvetica World"/>
              </a:rPr>
              <a:t> </a:t>
            </a:r>
            <a:r>
              <a:rPr lang="en-US" sz="3100" dirty="0" err="1">
                <a:solidFill>
                  <a:srgbClr val="010111"/>
                </a:solidFill>
                <a:latin typeface="Helvetica World"/>
              </a:rPr>
              <a:t>siswa</a:t>
            </a:r>
            <a:r>
              <a:rPr lang="en-US" sz="3100" dirty="0">
                <a:solidFill>
                  <a:srgbClr val="010111"/>
                </a:solidFill>
                <a:latin typeface="Helvetica World"/>
              </a:rPr>
              <a:t> dan </a:t>
            </a:r>
            <a:r>
              <a:rPr lang="en-US" sz="3100" dirty="0" err="1">
                <a:solidFill>
                  <a:srgbClr val="010111"/>
                </a:solidFill>
                <a:latin typeface="Helvetica World"/>
              </a:rPr>
              <a:t>masyarakat</a:t>
            </a:r>
            <a:r>
              <a:rPr lang="en-US" sz="3100" dirty="0">
                <a:solidFill>
                  <a:srgbClr val="010111"/>
                </a:solidFill>
                <a:latin typeface="Helvetica World"/>
              </a:rPr>
              <a:t> </a:t>
            </a:r>
            <a:r>
              <a:rPr lang="en-US" sz="3100" dirty="0" err="1">
                <a:solidFill>
                  <a:srgbClr val="010111"/>
                </a:solidFill>
                <a:latin typeface="Helvetica World"/>
              </a:rPr>
              <a:t>tentang</a:t>
            </a:r>
            <a:r>
              <a:rPr lang="en-US" sz="3100" dirty="0">
                <a:solidFill>
                  <a:srgbClr val="010111"/>
                </a:solidFill>
                <a:latin typeface="Helvetica World"/>
              </a:rPr>
              <a:t> </a:t>
            </a:r>
            <a:r>
              <a:rPr lang="en-US" sz="3100" dirty="0" err="1">
                <a:solidFill>
                  <a:srgbClr val="010111"/>
                </a:solidFill>
                <a:latin typeface="Helvetica World"/>
              </a:rPr>
              <a:t>matematika</a:t>
            </a:r>
            <a:r>
              <a:rPr lang="en-US" sz="3100" dirty="0">
                <a:solidFill>
                  <a:srgbClr val="010111"/>
                </a:solidFill>
                <a:latin typeface="Helvetica World"/>
              </a:rPr>
              <a:t> </a:t>
            </a:r>
            <a:r>
              <a:rPr lang="en-US" sz="3100" dirty="0" err="1">
                <a:solidFill>
                  <a:srgbClr val="010111"/>
                </a:solidFill>
                <a:latin typeface="Helvetica World"/>
              </a:rPr>
              <a:t>menjadi</a:t>
            </a:r>
            <a:r>
              <a:rPr lang="en-US" sz="3100" dirty="0">
                <a:solidFill>
                  <a:srgbClr val="010111"/>
                </a:solidFill>
                <a:latin typeface="Helvetica World"/>
              </a:rPr>
              <a:t> </a:t>
            </a:r>
            <a:r>
              <a:rPr lang="en-US" sz="3100" dirty="0" err="1">
                <a:solidFill>
                  <a:srgbClr val="010111"/>
                </a:solidFill>
                <a:latin typeface="Helvetica World"/>
              </a:rPr>
              <a:t>lebih</a:t>
            </a:r>
            <a:r>
              <a:rPr lang="en-US" sz="3100" dirty="0">
                <a:solidFill>
                  <a:srgbClr val="010111"/>
                </a:solidFill>
                <a:latin typeface="Helvetica World"/>
              </a:rPr>
              <a:t> </a:t>
            </a:r>
            <a:r>
              <a:rPr lang="en-US" sz="3100" dirty="0" err="1">
                <a:solidFill>
                  <a:srgbClr val="010111"/>
                </a:solidFill>
                <a:latin typeface="Helvetica World"/>
              </a:rPr>
              <a:t>tepat</a:t>
            </a:r>
            <a:r>
              <a:rPr lang="en-US" sz="3100" dirty="0">
                <a:solidFill>
                  <a:srgbClr val="010111"/>
                </a:solidFill>
                <a:latin typeface="Helvetica World"/>
              </a:rPr>
              <a:t>, dan </a:t>
            </a:r>
            <a:r>
              <a:rPr lang="en-US" sz="3100" dirty="0" err="1">
                <a:solidFill>
                  <a:srgbClr val="010111"/>
                </a:solidFill>
                <a:latin typeface="Helvetica World"/>
              </a:rPr>
              <a:t>pembelajaran</a:t>
            </a:r>
            <a:r>
              <a:rPr lang="en-US" sz="3100" dirty="0">
                <a:solidFill>
                  <a:srgbClr val="010111"/>
                </a:solidFill>
                <a:latin typeface="Helvetica World"/>
              </a:rPr>
              <a:t> </a:t>
            </a:r>
            <a:r>
              <a:rPr lang="en-US" sz="3100" dirty="0" err="1">
                <a:solidFill>
                  <a:srgbClr val="010111"/>
                </a:solidFill>
                <a:latin typeface="Helvetica World"/>
              </a:rPr>
              <a:t>matematika</a:t>
            </a:r>
            <a:r>
              <a:rPr lang="en-US" sz="3100" dirty="0">
                <a:solidFill>
                  <a:srgbClr val="010111"/>
                </a:solidFill>
                <a:latin typeface="Helvetica World"/>
              </a:rPr>
              <a:t> </a:t>
            </a:r>
            <a:r>
              <a:rPr lang="en-US" sz="3100" dirty="0" err="1">
                <a:solidFill>
                  <a:srgbClr val="010111"/>
                </a:solidFill>
                <a:latin typeface="Helvetica World"/>
              </a:rPr>
              <a:t>bisa</a:t>
            </a:r>
            <a:r>
              <a:rPr lang="en-US" sz="3100" dirty="0">
                <a:solidFill>
                  <a:srgbClr val="010111"/>
                </a:solidFill>
                <a:latin typeface="Helvetica World"/>
              </a:rPr>
              <a:t> </a:t>
            </a:r>
            <a:r>
              <a:rPr lang="en-US" sz="3100" dirty="0" err="1">
                <a:solidFill>
                  <a:srgbClr val="010111"/>
                </a:solidFill>
                <a:latin typeface="Helvetica World"/>
              </a:rPr>
              <a:t>lebih</a:t>
            </a:r>
            <a:r>
              <a:rPr lang="en-US" sz="3100" dirty="0">
                <a:solidFill>
                  <a:srgbClr val="010111"/>
                </a:solidFill>
                <a:latin typeface="Helvetica World"/>
              </a:rPr>
              <a:t> </a:t>
            </a:r>
            <a:r>
              <a:rPr lang="en-US" sz="3100" dirty="0" err="1">
                <a:solidFill>
                  <a:srgbClr val="010111"/>
                </a:solidFill>
                <a:latin typeface="Helvetica World"/>
              </a:rPr>
              <a:t>disesuaikan</a:t>
            </a:r>
            <a:r>
              <a:rPr lang="en-US" sz="3100" dirty="0">
                <a:solidFill>
                  <a:srgbClr val="010111"/>
                </a:solidFill>
                <a:latin typeface="Helvetica World"/>
              </a:rPr>
              <a:t> </a:t>
            </a:r>
            <a:r>
              <a:rPr lang="en-US" sz="3100" dirty="0" err="1">
                <a:solidFill>
                  <a:srgbClr val="010111"/>
                </a:solidFill>
                <a:latin typeface="Helvetica World"/>
              </a:rPr>
              <a:t>dengan</a:t>
            </a:r>
            <a:r>
              <a:rPr lang="en-US" sz="3100" dirty="0">
                <a:solidFill>
                  <a:srgbClr val="010111"/>
                </a:solidFill>
                <a:latin typeface="Helvetica World"/>
              </a:rPr>
              <a:t> </a:t>
            </a:r>
            <a:r>
              <a:rPr lang="en-US" sz="3100" dirty="0" err="1">
                <a:solidFill>
                  <a:srgbClr val="010111"/>
                </a:solidFill>
                <a:latin typeface="Helvetica World"/>
              </a:rPr>
              <a:t>konteks</a:t>
            </a:r>
            <a:r>
              <a:rPr lang="en-US" sz="3100" dirty="0">
                <a:solidFill>
                  <a:srgbClr val="010111"/>
                </a:solidFill>
                <a:latin typeface="Helvetica World"/>
              </a:rPr>
              <a:t> </a:t>
            </a:r>
            <a:r>
              <a:rPr lang="en-US" sz="3100" dirty="0" err="1">
                <a:solidFill>
                  <a:srgbClr val="010111"/>
                </a:solidFill>
                <a:latin typeface="Helvetica World"/>
              </a:rPr>
              <a:t>budaya</a:t>
            </a:r>
            <a:r>
              <a:rPr lang="en-US" sz="3100" dirty="0">
                <a:solidFill>
                  <a:srgbClr val="010111"/>
                </a:solidFill>
                <a:latin typeface="Helvetica World"/>
              </a:rPr>
              <a:t> </a:t>
            </a:r>
            <a:r>
              <a:rPr lang="en-US" sz="3100" dirty="0" err="1">
                <a:solidFill>
                  <a:srgbClr val="010111"/>
                </a:solidFill>
                <a:latin typeface="Helvetica World"/>
              </a:rPr>
              <a:t>siswa</a:t>
            </a:r>
            <a:r>
              <a:rPr lang="en-US" sz="3100" dirty="0">
                <a:solidFill>
                  <a:srgbClr val="010111"/>
                </a:solidFill>
                <a:latin typeface="Helvetica World"/>
              </a:rPr>
              <a:t> dan </a:t>
            </a:r>
            <a:r>
              <a:rPr lang="en-US" sz="3100" dirty="0" err="1">
                <a:solidFill>
                  <a:srgbClr val="010111"/>
                </a:solidFill>
                <a:latin typeface="Helvetica World"/>
              </a:rPr>
              <a:t>masyarakat</a:t>
            </a:r>
            <a:r>
              <a:rPr lang="en-US" sz="3100" dirty="0">
                <a:solidFill>
                  <a:srgbClr val="010111"/>
                </a:solidFill>
                <a:latin typeface="Helvetica World"/>
              </a:rPr>
              <a:t>, dan </a:t>
            </a:r>
            <a:r>
              <a:rPr lang="en-US" sz="3100" dirty="0" err="1">
                <a:solidFill>
                  <a:srgbClr val="010111"/>
                </a:solidFill>
                <a:latin typeface="Helvetica World"/>
              </a:rPr>
              <a:t>matematika</a:t>
            </a:r>
            <a:r>
              <a:rPr lang="en-US" sz="3100" dirty="0">
                <a:solidFill>
                  <a:srgbClr val="010111"/>
                </a:solidFill>
                <a:latin typeface="Helvetica World"/>
              </a:rPr>
              <a:t> </a:t>
            </a:r>
            <a:r>
              <a:rPr lang="en-US" sz="3100" dirty="0" err="1">
                <a:solidFill>
                  <a:srgbClr val="010111"/>
                </a:solidFill>
                <a:latin typeface="Helvetica World"/>
              </a:rPr>
              <a:t>bisa</a:t>
            </a:r>
            <a:r>
              <a:rPr lang="en-US" sz="3100" dirty="0">
                <a:solidFill>
                  <a:srgbClr val="010111"/>
                </a:solidFill>
                <a:latin typeface="Helvetica World"/>
              </a:rPr>
              <a:t> </a:t>
            </a:r>
            <a:r>
              <a:rPr lang="en-US" sz="3100" dirty="0" err="1">
                <a:solidFill>
                  <a:srgbClr val="010111"/>
                </a:solidFill>
                <a:latin typeface="Helvetica World"/>
              </a:rPr>
              <a:t>lebih</a:t>
            </a:r>
            <a:r>
              <a:rPr lang="en-US" sz="3100" dirty="0">
                <a:solidFill>
                  <a:srgbClr val="010111"/>
                </a:solidFill>
                <a:latin typeface="Helvetica World"/>
              </a:rPr>
              <a:t> </a:t>
            </a:r>
            <a:r>
              <a:rPr lang="en-US" sz="3100" dirty="0" err="1">
                <a:solidFill>
                  <a:srgbClr val="010111"/>
                </a:solidFill>
                <a:latin typeface="Helvetica World"/>
              </a:rPr>
              <a:t>mudah</a:t>
            </a:r>
            <a:r>
              <a:rPr lang="en-US" sz="3100" dirty="0">
                <a:solidFill>
                  <a:srgbClr val="010111"/>
                </a:solidFill>
                <a:latin typeface="Helvetica World"/>
              </a:rPr>
              <a:t> </a:t>
            </a:r>
            <a:r>
              <a:rPr lang="en-US" sz="3100" dirty="0" err="1">
                <a:solidFill>
                  <a:srgbClr val="010111"/>
                </a:solidFill>
                <a:latin typeface="Helvetica World"/>
              </a:rPr>
              <a:t>dipahami</a:t>
            </a:r>
            <a:r>
              <a:rPr lang="en-US" sz="3100" dirty="0">
                <a:solidFill>
                  <a:srgbClr val="010111"/>
                </a:solidFill>
                <a:latin typeface="Helvetica World"/>
              </a:rPr>
              <a:t> </a:t>
            </a:r>
            <a:r>
              <a:rPr lang="en-US" sz="3100" dirty="0" err="1">
                <a:solidFill>
                  <a:srgbClr val="010111"/>
                </a:solidFill>
                <a:latin typeface="Helvetica World"/>
              </a:rPr>
              <a:t>karena</a:t>
            </a:r>
            <a:r>
              <a:rPr lang="en-US" sz="3100" dirty="0">
                <a:solidFill>
                  <a:srgbClr val="010111"/>
                </a:solidFill>
                <a:latin typeface="Helvetica World"/>
              </a:rPr>
              <a:t> </a:t>
            </a:r>
            <a:r>
              <a:rPr lang="en-US" sz="3100" dirty="0" err="1">
                <a:solidFill>
                  <a:srgbClr val="010111"/>
                </a:solidFill>
                <a:latin typeface="Helvetica World"/>
              </a:rPr>
              <a:t>tidak</a:t>
            </a:r>
            <a:r>
              <a:rPr lang="en-US" sz="3100" dirty="0">
                <a:solidFill>
                  <a:srgbClr val="010111"/>
                </a:solidFill>
                <a:latin typeface="Helvetica World"/>
              </a:rPr>
              <a:t> </a:t>
            </a:r>
            <a:r>
              <a:rPr lang="en-US" sz="3100" dirty="0" err="1">
                <a:solidFill>
                  <a:srgbClr val="010111"/>
                </a:solidFill>
                <a:latin typeface="Helvetica World"/>
              </a:rPr>
              <a:t>lagi</a:t>
            </a:r>
            <a:r>
              <a:rPr lang="en-US" sz="3100" dirty="0">
                <a:solidFill>
                  <a:srgbClr val="010111"/>
                </a:solidFill>
                <a:latin typeface="Helvetica World"/>
              </a:rPr>
              <a:t> </a:t>
            </a:r>
            <a:r>
              <a:rPr lang="en-US" sz="3100" dirty="0" err="1">
                <a:solidFill>
                  <a:srgbClr val="010111"/>
                </a:solidFill>
                <a:latin typeface="Helvetica World"/>
              </a:rPr>
              <a:t>dipersepsikan</a:t>
            </a:r>
            <a:r>
              <a:rPr lang="en-US" sz="3100" dirty="0">
                <a:solidFill>
                  <a:srgbClr val="010111"/>
                </a:solidFill>
                <a:latin typeface="Helvetica World"/>
              </a:rPr>
              <a:t> </a:t>
            </a:r>
            <a:r>
              <a:rPr lang="en-US" sz="3100" dirty="0" err="1">
                <a:solidFill>
                  <a:srgbClr val="010111"/>
                </a:solidFill>
                <a:latin typeface="Helvetica World"/>
              </a:rPr>
              <a:t>sebagai</a:t>
            </a:r>
            <a:r>
              <a:rPr lang="en-US" sz="3100" dirty="0">
                <a:solidFill>
                  <a:srgbClr val="010111"/>
                </a:solidFill>
                <a:latin typeface="Helvetica World"/>
              </a:rPr>
              <a:t> </a:t>
            </a:r>
            <a:r>
              <a:rPr lang="en-US" sz="3100" dirty="0" err="1">
                <a:solidFill>
                  <a:srgbClr val="010111"/>
                </a:solidFill>
                <a:latin typeface="Helvetica World"/>
              </a:rPr>
              <a:t>sesuatu</a:t>
            </a:r>
            <a:r>
              <a:rPr lang="en-US" sz="3100" dirty="0">
                <a:solidFill>
                  <a:srgbClr val="010111"/>
                </a:solidFill>
                <a:latin typeface="Helvetica World"/>
              </a:rPr>
              <a:t> yang ‘</a:t>
            </a:r>
            <a:r>
              <a:rPr lang="en-US" sz="3100" dirty="0" err="1">
                <a:solidFill>
                  <a:srgbClr val="010111"/>
                </a:solidFill>
                <a:latin typeface="Helvetica World"/>
              </a:rPr>
              <a:t>asing</a:t>
            </a:r>
            <a:r>
              <a:rPr lang="en-US" sz="3100" dirty="0">
                <a:solidFill>
                  <a:srgbClr val="010111"/>
                </a:solidFill>
                <a:latin typeface="Helvetica World"/>
              </a:rPr>
              <a:t>’ oleh </a:t>
            </a:r>
            <a:r>
              <a:rPr lang="en-US" sz="3100" dirty="0" err="1">
                <a:solidFill>
                  <a:srgbClr val="010111"/>
                </a:solidFill>
                <a:latin typeface="Helvetica World"/>
              </a:rPr>
              <a:t>siswa</a:t>
            </a:r>
            <a:r>
              <a:rPr lang="en-US" sz="3100" dirty="0">
                <a:solidFill>
                  <a:srgbClr val="010111"/>
                </a:solidFill>
                <a:latin typeface="Helvetica World"/>
              </a:rPr>
              <a:t> dan </a:t>
            </a:r>
            <a:r>
              <a:rPr lang="en-US" sz="3100" dirty="0" err="1">
                <a:solidFill>
                  <a:srgbClr val="010111"/>
                </a:solidFill>
                <a:latin typeface="Helvetica World"/>
              </a:rPr>
              <a:t>masyarakat</a:t>
            </a:r>
            <a:r>
              <a:rPr lang="en-US" sz="3100" dirty="0">
                <a:solidFill>
                  <a:srgbClr val="010111"/>
                </a:solidFill>
                <a:latin typeface="Helvetica World"/>
              </a:rPr>
              <a:t>.</a:t>
            </a:r>
          </a:p>
          <a:p>
            <a:pPr algn="r">
              <a:lnSpc>
                <a:spcPts val="4340"/>
              </a:lnSpc>
            </a:pPr>
            <a:endParaRPr lang="en-US" sz="3100" dirty="0">
              <a:solidFill>
                <a:srgbClr val="010111"/>
              </a:solidFill>
              <a:latin typeface="Helvetica World"/>
            </a:endParaRPr>
          </a:p>
        </p:txBody>
      </p:sp>
      <p:sp>
        <p:nvSpPr>
          <p:cNvPr id="22" name="Freeform 22"/>
          <p:cNvSpPr/>
          <p:nvPr/>
        </p:nvSpPr>
        <p:spPr>
          <a:xfrm>
            <a:off x="9316618" y="3105901"/>
            <a:ext cx="968941" cy="968941"/>
          </a:xfrm>
          <a:custGeom>
            <a:avLst/>
            <a:gdLst/>
            <a:ahLst/>
            <a:cxnLst/>
            <a:rect l="l" t="t" r="r" b="b"/>
            <a:pathLst>
              <a:path w="968941" h="968941">
                <a:moveTo>
                  <a:pt x="0" y="0"/>
                </a:moveTo>
                <a:lnTo>
                  <a:pt x="968941" y="0"/>
                </a:lnTo>
                <a:lnTo>
                  <a:pt x="968941" y="968942"/>
                </a:lnTo>
                <a:lnTo>
                  <a:pt x="0" y="9689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8" name="Audio 17">
            <a:hlinkClick r:id="" action="ppaction://media"/>
            <a:extLst>
              <a:ext uri="{FF2B5EF4-FFF2-40B4-BE49-F238E27FC236}">
                <a16:creationId xmlns:a16="http://schemas.microsoft.com/office/drawing/2014/main" id="{29770E16-1160-41FB-A75D-A03830600F7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1396"/>
    </mc:Choice>
    <mc:Fallback>
      <p:transition spd="slow" advTm="51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9109767" y="-145061"/>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234006" y="-1030812"/>
            <a:ext cx="13296114" cy="3345363"/>
            <a:chOff x="0" y="0"/>
            <a:chExt cx="3501857" cy="881083"/>
          </a:xfrm>
        </p:grpSpPr>
        <p:sp>
          <p:nvSpPr>
            <p:cNvPr id="5" name="Freeform 5"/>
            <p:cNvSpPr/>
            <p:nvPr/>
          </p:nvSpPr>
          <p:spPr>
            <a:xfrm>
              <a:off x="0" y="0"/>
              <a:ext cx="3501857" cy="881083"/>
            </a:xfrm>
            <a:custGeom>
              <a:avLst/>
              <a:gdLst/>
              <a:ahLst/>
              <a:cxnLst/>
              <a:rect l="l" t="t" r="r" b="b"/>
              <a:pathLst>
                <a:path w="3501857" h="881083">
                  <a:moveTo>
                    <a:pt x="58227" y="0"/>
                  </a:moveTo>
                  <a:lnTo>
                    <a:pt x="3443630" y="0"/>
                  </a:lnTo>
                  <a:cubicBezTo>
                    <a:pt x="3459073" y="0"/>
                    <a:pt x="3473883" y="6135"/>
                    <a:pt x="3484803" y="17054"/>
                  </a:cubicBezTo>
                  <a:cubicBezTo>
                    <a:pt x="3495723" y="27974"/>
                    <a:pt x="3501857" y="42784"/>
                    <a:pt x="3501857" y="58227"/>
                  </a:cubicBezTo>
                  <a:lnTo>
                    <a:pt x="3501857" y="822856"/>
                  </a:lnTo>
                  <a:cubicBezTo>
                    <a:pt x="3501857" y="855014"/>
                    <a:pt x="3475788" y="881083"/>
                    <a:pt x="3443630" y="881083"/>
                  </a:cubicBezTo>
                  <a:lnTo>
                    <a:pt x="58227" y="881083"/>
                  </a:lnTo>
                  <a:cubicBezTo>
                    <a:pt x="42784" y="881083"/>
                    <a:pt x="27974" y="874949"/>
                    <a:pt x="17054" y="864029"/>
                  </a:cubicBezTo>
                  <a:cubicBezTo>
                    <a:pt x="6135" y="853109"/>
                    <a:pt x="0" y="838299"/>
                    <a:pt x="0" y="822856"/>
                  </a:cubicBezTo>
                  <a:lnTo>
                    <a:pt x="0" y="58227"/>
                  </a:lnTo>
                  <a:cubicBezTo>
                    <a:pt x="0" y="42784"/>
                    <a:pt x="6135" y="27974"/>
                    <a:pt x="17054" y="17054"/>
                  </a:cubicBezTo>
                  <a:cubicBezTo>
                    <a:pt x="27974" y="6135"/>
                    <a:pt x="42784" y="0"/>
                    <a:pt x="58227" y="0"/>
                  </a:cubicBezTo>
                  <a:close/>
                </a:path>
              </a:pathLst>
            </a:custGeom>
            <a:solidFill>
              <a:srgbClr val="FAB58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545197" y="2708113"/>
            <a:ext cx="7564570" cy="1804855"/>
            <a:chOff x="0" y="0"/>
            <a:chExt cx="1992315" cy="475353"/>
          </a:xfrm>
        </p:grpSpPr>
        <p:sp>
          <p:nvSpPr>
            <p:cNvPr id="8" name="Freeform 8"/>
            <p:cNvSpPr/>
            <p:nvPr/>
          </p:nvSpPr>
          <p:spPr>
            <a:xfrm>
              <a:off x="0" y="0"/>
              <a:ext cx="1992315" cy="475353"/>
            </a:xfrm>
            <a:custGeom>
              <a:avLst/>
              <a:gdLst/>
              <a:ahLst/>
              <a:cxnLst/>
              <a:rect l="l" t="t" r="r" b="b"/>
              <a:pathLst>
                <a:path w="1992315" h="475353">
                  <a:moveTo>
                    <a:pt x="30703" y="0"/>
                  </a:moveTo>
                  <a:lnTo>
                    <a:pt x="1961611" y="0"/>
                  </a:lnTo>
                  <a:cubicBezTo>
                    <a:pt x="1969754" y="0"/>
                    <a:pt x="1977564" y="3235"/>
                    <a:pt x="1983322" y="8993"/>
                  </a:cubicBezTo>
                  <a:cubicBezTo>
                    <a:pt x="1989080" y="14751"/>
                    <a:pt x="1992315" y="22560"/>
                    <a:pt x="1992315" y="30703"/>
                  </a:cubicBezTo>
                  <a:lnTo>
                    <a:pt x="1992315" y="444649"/>
                  </a:lnTo>
                  <a:cubicBezTo>
                    <a:pt x="1992315" y="461606"/>
                    <a:pt x="1978568" y="475353"/>
                    <a:pt x="1961611" y="475353"/>
                  </a:cubicBezTo>
                  <a:lnTo>
                    <a:pt x="30703" y="475353"/>
                  </a:lnTo>
                  <a:cubicBezTo>
                    <a:pt x="22560" y="475353"/>
                    <a:pt x="14751" y="472118"/>
                    <a:pt x="8993" y="466360"/>
                  </a:cubicBezTo>
                  <a:cubicBezTo>
                    <a:pt x="3235" y="460602"/>
                    <a:pt x="0" y="452792"/>
                    <a:pt x="0" y="444649"/>
                  </a:cubicBezTo>
                  <a:lnTo>
                    <a:pt x="0" y="30703"/>
                  </a:lnTo>
                  <a:cubicBezTo>
                    <a:pt x="0" y="13746"/>
                    <a:pt x="13746" y="0"/>
                    <a:pt x="30703" y="0"/>
                  </a:cubicBezTo>
                  <a:close/>
                </a:path>
              </a:pathLst>
            </a:custGeom>
            <a:solidFill>
              <a:srgbClr val="FFB55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47295" y="2577546"/>
            <a:ext cx="1032995" cy="103299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588"/>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000000"/>
                  </a:solidFill>
                  <a:latin typeface="Bevan"/>
                </a:rPr>
                <a:t>1</a:t>
              </a:r>
            </a:p>
          </p:txBody>
        </p:sp>
      </p:grpSp>
      <p:grpSp>
        <p:nvGrpSpPr>
          <p:cNvPr id="13" name="Group 13"/>
          <p:cNvGrpSpPr/>
          <p:nvPr/>
        </p:nvGrpSpPr>
        <p:grpSpPr>
          <a:xfrm>
            <a:off x="1545197" y="5150429"/>
            <a:ext cx="7598803" cy="2354328"/>
            <a:chOff x="0" y="0"/>
            <a:chExt cx="2001331" cy="620070"/>
          </a:xfrm>
        </p:grpSpPr>
        <p:sp>
          <p:nvSpPr>
            <p:cNvPr id="14" name="Freeform 14"/>
            <p:cNvSpPr/>
            <p:nvPr/>
          </p:nvSpPr>
          <p:spPr>
            <a:xfrm>
              <a:off x="0" y="0"/>
              <a:ext cx="2001331" cy="620070"/>
            </a:xfrm>
            <a:custGeom>
              <a:avLst/>
              <a:gdLst/>
              <a:ahLst/>
              <a:cxnLst/>
              <a:rect l="l" t="t" r="r" b="b"/>
              <a:pathLst>
                <a:path w="2001331" h="620070">
                  <a:moveTo>
                    <a:pt x="30565" y="0"/>
                  </a:moveTo>
                  <a:lnTo>
                    <a:pt x="1970766" y="0"/>
                  </a:lnTo>
                  <a:cubicBezTo>
                    <a:pt x="1978872" y="0"/>
                    <a:pt x="1986646" y="3220"/>
                    <a:pt x="1992378" y="8952"/>
                  </a:cubicBezTo>
                  <a:cubicBezTo>
                    <a:pt x="1998111" y="14684"/>
                    <a:pt x="2001331" y="22459"/>
                    <a:pt x="2001331" y="30565"/>
                  </a:cubicBezTo>
                  <a:lnTo>
                    <a:pt x="2001331" y="589505"/>
                  </a:lnTo>
                  <a:cubicBezTo>
                    <a:pt x="2001331" y="606386"/>
                    <a:pt x="1987646" y="620070"/>
                    <a:pt x="1970766" y="620070"/>
                  </a:cubicBezTo>
                  <a:lnTo>
                    <a:pt x="30565" y="620070"/>
                  </a:lnTo>
                  <a:cubicBezTo>
                    <a:pt x="22459" y="620070"/>
                    <a:pt x="14684" y="616850"/>
                    <a:pt x="8952" y="611118"/>
                  </a:cubicBezTo>
                  <a:cubicBezTo>
                    <a:pt x="3220" y="605386"/>
                    <a:pt x="0" y="597611"/>
                    <a:pt x="0" y="589505"/>
                  </a:cubicBezTo>
                  <a:lnTo>
                    <a:pt x="0" y="30565"/>
                  </a:lnTo>
                  <a:cubicBezTo>
                    <a:pt x="0" y="22459"/>
                    <a:pt x="3220" y="14684"/>
                    <a:pt x="8952" y="8952"/>
                  </a:cubicBezTo>
                  <a:cubicBezTo>
                    <a:pt x="14684" y="3220"/>
                    <a:pt x="22459" y="0"/>
                    <a:pt x="30565" y="0"/>
                  </a:cubicBezTo>
                  <a:close/>
                </a:path>
              </a:pathLst>
            </a:custGeom>
            <a:solidFill>
              <a:srgbClr val="FFB55C"/>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1424370" y="8353062"/>
            <a:ext cx="6580733" cy="1574805"/>
            <a:chOff x="0" y="0"/>
            <a:chExt cx="1733197" cy="414763"/>
          </a:xfrm>
        </p:grpSpPr>
        <p:sp>
          <p:nvSpPr>
            <p:cNvPr id="17" name="Freeform 17"/>
            <p:cNvSpPr/>
            <p:nvPr/>
          </p:nvSpPr>
          <p:spPr>
            <a:xfrm>
              <a:off x="0" y="0"/>
              <a:ext cx="1733197" cy="414763"/>
            </a:xfrm>
            <a:custGeom>
              <a:avLst/>
              <a:gdLst/>
              <a:ahLst/>
              <a:cxnLst/>
              <a:rect l="l" t="t" r="r" b="b"/>
              <a:pathLst>
                <a:path w="1733197" h="414763">
                  <a:moveTo>
                    <a:pt x="866599" y="0"/>
                  </a:moveTo>
                  <a:cubicBezTo>
                    <a:pt x="387989" y="0"/>
                    <a:pt x="0" y="92848"/>
                    <a:pt x="0" y="207382"/>
                  </a:cubicBezTo>
                  <a:cubicBezTo>
                    <a:pt x="0" y="321915"/>
                    <a:pt x="387989" y="414763"/>
                    <a:pt x="866599" y="414763"/>
                  </a:cubicBezTo>
                  <a:cubicBezTo>
                    <a:pt x="1345208" y="414763"/>
                    <a:pt x="1733197" y="321915"/>
                    <a:pt x="1733197" y="207382"/>
                  </a:cubicBezTo>
                  <a:cubicBezTo>
                    <a:pt x="1733197" y="92848"/>
                    <a:pt x="1345208" y="0"/>
                    <a:pt x="866599" y="0"/>
                  </a:cubicBezTo>
                  <a:close/>
                </a:path>
              </a:pathLst>
            </a:custGeom>
            <a:solidFill>
              <a:srgbClr val="E5E5E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747295" y="295099"/>
            <a:ext cx="10573211" cy="1685925"/>
          </a:xfrm>
          <a:prstGeom prst="rect">
            <a:avLst/>
          </a:prstGeom>
        </p:spPr>
        <p:txBody>
          <a:bodyPr lIns="0" tIns="0" rIns="0" bIns="0" rtlCol="0" anchor="t">
            <a:spAutoFit/>
          </a:bodyPr>
          <a:lstStyle/>
          <a:p>
            <a:pPr algn="ctr">
              <a:lnSpc>
                <a:spcPts val="6600"/>
              </a:lnSpc>
            </a:pPr>
            <a:r>
              <a:rPr lang="en-US" sz="5500">
                <a:solidFill>
                  <a:srgbClr val="010111"/>
                </a:solidFill>
                <a:latin typeface="Bevan"/>
              </a:rPr>
              <a:t>Hal-hal yang dikaji dalam Etnomatematika </a:t>
            </a:r>
          </a:p>
        </p:txBody>
      </p:sp>
      <p:sp>
        <p:nvSpPr>
          <p:cNvPr id="20" name="TextBox 20"/>
          <p:cNvSpPr txBox="1"/>
          <p:nvPr/>
        </p:nvSpPr>
        <p:spPr>
          <a:xfrm>
            <a:off x="1780290" y="2787677"/>
            <a:ext cx="7329478" cy="2072639"/>
          </a:xfrm>
          <a:prstGeom prst="rect">
            <a:avLst/>
          </a:prstGeom>
        </p:spPr>
        <p:txBody>
          <a:bodyPr lIns="0" tIns="0" rIns="0" bIns="0" rtlCol="0" anchor="t">
            <a:spAutoFit/>
          </a:bodyPr>
          <a:lstStyle/>
          <a:p>
            <a:pPr>
              <a:lnSpc>
                <a:spcPts val="3360"/>
              </a:lnSpc>
            </a:pPr>
            <a:r>
              <a:rPr lang="en-US" sz="2400" dirty="0" err="1">
                <a:solidFill>
                  <a:srgbClr val="010111"/>
                </a:solidFill>
                <a:latin typeface="Helvetica World"/>
              </a:rPr>
              <a:t>Lambang-lambang</a:t>
            </a:r>
            <a:r>
              <a:rPr lang="en-US" sz="2400" dirty="0">
                <a:solidFill>
                  <a:srgbClr val="010111"/>
                </a:solidFill>
                <a:latin typeface="Helvetica World"/>
              </a:rPr>
              <a:t>, </a:t>
            </a:r>
            <a:r>
              <a:rPr lang="en-US" sz="2400" dirty="0" err="1">
                <a:solidFill>
                  <a:srgbClr val="010111"/>
                </a:solidFill>
                <a:latin typeface="Helvetica World"/>
              </a:rPr>
              <a:t>konsep-konsep</a:t>
            </a:r>
            <a:r>
              <a:rPr lang="en-US" sz="2400" dirty="0">
                <a:solidFill>
                  <a:srgbClr val="010111"/>
                </a:solidFill>
                <a:latin typeface="Helvetica World"/>
              </a:rPr>
              <a:t>, </a:t>
            </a:r>
            <a:r>
              <a:rPr lang="en-US" sz="2400" dirty="0" err="1">
                <a:solidFill>
                  <a:srgbClr val="010111"/>
                </a:solidFill>
                <a:latin typeface="Helvetica World"/>
              </a:rPr>
              <a:t>prinsip-prinsip</a:t>
            </a:r>
            <a:r>
              <a:rPr lang="en-US" sz="2400" dirty="0">
                <a:solidFill>
                  <a:srgbClr val="010111"/>
                </a:solidFill>
                <a:latin typeface="Helvetica World"/>
              </a:rPr>
              <a:t>, dan </a:t>
            </a:r>
            <a:r>
              <a:rPr lang="en-US" sz="2400" dirty="0" err="1">
                <a:solidFill>
                  <a:srgbClr val="010111"/>
                </a:solidFill>
                <a:latin typeface="Helvetica World"/>
              </a:rPr>
              <a:t>keterampilan-keterampilan</a:t>
            </a:r>
            <a:r>
              <a:rPr lang="en-US" sz="2400" dirty="0">
                <a:solidFill>
                  <a:srgbClr val="010111"/>
                </a:solidFill>
                <a:latin typeface="Helvetica World"/>
              </a:rPr>
              <a:t> </a:t>
            </a:r>
            <a:r>
              <a:rPr lang="en-US" sz="2400" dirty="0" err="1">
                <a:solidFill>
                  <a:srgbClr val="010111"/>
                </a:solidFill>
                <a:latin typeface="Helvetica World"/>
              </a:rPr>
              <a:t>matematis</a:t>
            </a:r>
            <a:r>
              <a:rPr lang="en-US" sz="2400" dirty="0">
                <a:solidFill>
                  <a:srgbClr val="010111"/>
                </a:solidFill>
                <a:latin typeface="Helvetica World"/>
              </a:rPr>
              <a:t> yang </a:t>
            </a:r>
            <a:r>
              <a:rPr lang="en-US" sz="2400" dirty="0" err="1">
                <a:solidFill>
                  <a:srgbClr val="010111"/>
                </a:solidFill>
                <a:latin typeface="Helvetica World"/>
              </a:rPr>
              <a:t>ada</a:t>
            </a:r>
            <a:r>
              <a:rPr lang="en-US" sz="2400" dirty="0">
                <a:solidFill>
                  <a:srgbClr val="010111"/>
                </a:solidFill>
                <a:latin typeface="Helvetica World"/>
              </a:rPr>
              <a:t> pada </a:t>
            </a:r>
            <a:r>
              <a:rPr lang="en-US" sz="2400" dirty="0" err="1">
                <a:solidFill>
                  <a:srgbClr val="010111"/>
                </a:solidFill>
                <a:latin typeface="Helvetica World"/>
              </a:rPr>
              <a:t>kelompok-kelompok</a:t>
            </a:r>
            <a:r>
              <a:rPr lang="en-US" sz="2400" dirty="0">
                <a:solidFill>
                  <a:srgbClr val="010111"/>
                </a:solidFill>
                <a:latin typeface="Helvetica World"/>
              </a:rPr>
              <a:t> </a:t>
            </a:r>
            <a:r>
              <a:rPr lang="en-US" sz="2400" dirty="0" err="1">
                <a:solidFill>
                  <a:srgbClr val="010111"/>
                </a:solidFill>
                <a:latin typeface="Helvetica World"/>
              </a:rPr>
              <a:t>bangsa</a:t>
            </a:r>
            <a:r>
              <a:rPr lang="en-US" sz="2400" dirty="0">
                <a:solidFill>
                  <a:srgbClr val="010111"/>
                </a:solidFill>
                <a:latin typeface="Helvetica World"/>
              </a:rPr>
              <a:t>, </a:t>
            </a:r>
            <a:r>
              <a:rPr lang="en-US" sz="2400" dirty="0" err="1">
                <a:solidFill>
                  <a:srgbClr val="010111"/>
                </a:solidFill>
                <a:latin typeface="Helvetica World"/>
              </a:rPr>
              <a:t>suku</a:t>
            </a:r>
            <a:r>
              <a:rPr lang="en-US" sz="2400" dirty="0">
                <a:solidFill>
                  <a:srgbClr val="010111"/>
                </a:solidFill>
                <a:latin typeface="Helvetica World"/>
              </a:rPr>
              <a:t>, </a:t>
            </a:r>
            <a:r>
              <a:rPr lang="en-US" sz="2400" dirty="0" err="1">
                <a:solidFill>
                  <a:srgbClr val="010111"/>
                </a:solidFill>
                <a:latin typeface="Helvetica World"/>
              </a:rPr>
              <a:t>ataupun</a:t>
            </a:r>
            <a:r>
              <a:rPr lang="en-US" sz="2400" dirty="0">
                <a:solidFill>
                  <a:srgbClr val="010111"/>
                </a:solidFill>
                <a:latin typeface="Helvetica World"/>
              </a:rPr>
              <a:t> </a:t>
            </a:r>
            <a:r>
              <a:rPr lang="en-US" sz="2400" dirty="0" err="1">
                <a:solidFill>
                  <a:srgbClr val="010111"/>
                </a:solidFill>
                <a:latin typeface="Helvetica World"/>
              </a:rPr>
              <a:t>kelompok</a:t>
            </a:r>
            <a:r>
              <a:rPr lang="en-US" sz="2400" dirty="0">
                <a:solidFill>
                  <a:srgbClr val="010111"/>
                </a:solidFill>
                <a:latin typeface="Helvetica World"/>
              </a:rPr>
              <a:t> </a:t>
            </a:r>
            <a:r>
              <a:rPr lang="en-US" sz="2400" dirty="0" err="1">
                <a:solidFill>
                  <a:srgbClr val="010111"/>
                </a:solidFill>
                <a:latin typeface="Helvetica World"/>
              </a:rPr>
              <a:t>masyarakat</a:t>
            </a:r>
            <a:r>
              <a:rPr lang="en-US" sz="2400" dirty="0">
                <a:solidFill>
                  <a:srgbClr val="010111"/>
                </a:solidFill>
                <a:latin typeface="Helvetica World"/>
              </a:rPr>
              <a:t> </a:t>
            </a:r>
            <a:r>
              <a:rPr lang="en-US" sz="2400" dirty="0" err="1">
                <a:solidFill>
                  <a:srgbClr val="010111"/>
                </a:solidFill>
                <a:latin typeface="Helvetica World"/>
              </a:rPr>
              <a:t>lainnya</a:t>
            </a:r>
            <a:r>
              <a:rPr lang="en-US" sz="2400" dirty="0">
                <a:solidFill>
                  <a:srgbClr val="010111"/>
                </a:solidFill>
                <a:latin typeface="Helvetica World"/>
              </a:rPr>
              <a:t>.</a:t>
            </a:r>
          </a:p>
          <a:p>
            <a:pPr>
              <a:lnSpc>
                <a:spcPts val="3360"/>
              </a:lnSpc>
            </a:pPr>
            <a:endParaRPr lang="en-US" sz="2400" dirty="0">
              <a:solidFill>
                <a:srgbClr val="010111"/>
              </a:solidFill>
              <a:latin typeface="Helvetica World"/>
            </a:endParaRPr>
          </a:p>
        </p:txBody>
      </p:sp>
      <p:grpSp>
        <p:nvGrpSpPr>
          <p:cNvPr id="21" name="Group 21"/>
          <p:cNvGrpSpPr/>
          <p:nvPr/>
        </p:nvGrpSpPr>
        <p:grpSpPr>
          <a:xfrm>
            <a:off x="10231523" y="5143500"/>
            <a:ext cx="7589815" cy="3819299"/>
            <a:chOff x="0" y="0"/>
            <a:chExt cx="1998964" cy="1005906"/>
          </a:xfrm>
        </p:grpSpPr>
        <p:sp>
          <p:nvSpPr>
            <p:cNvPr id="22" name="Freeform 22"/>
            <p:cNvSpPr/>
            <p:nvPr/>
          </p:nvSpPr>
          <p:spPr>
            <a:xfrm>
              <a:off x="0" y="0"/>
              <a:ext cx="1998964" cy="1005906"/>
            </a:xfrm>
            <a:custGeom>
              <a:avLst/>
              <a:gdLst/>
              <a:ahLst/>
              <a:cxnLst/>
              <a:rect l="l" t="t" r="r" b="b"/>
              <a:pathLst>
                <a:path w="1998964" h="1005906">
                  <a:moveTo>
                    <a:pt x="30601" y="0"/>
                  </a:moveTo>
                  <a:lnTo>
                    <a:pt x="1968362" y="0"/>
                  </a:lnTo>
                  <a:cubicBezTo>
                    <a:pt x="1976478" y="0"/>
                    <a:pt x="1984262" y="3224"/>
                    <a:pt x="1990001" y="8963"/>
                  </a:cubicBezTo>
                  <a:cubicBezTo>
                    <a:pt x="1995740" y="14702"/>
                    <a:pt x="1998964" y="22485"/>
                    <a:pt x="1998964" y="30601"/>
                  </a:cubicBezTo>
                  <a:lnTo>
                    <a:pt x="1998964" y="975305"/>
                  </a:lnTo>
                  <a:cubicBezTo>
                    <a:pt x="1998964" y="983421"/>
                    <a:pt x="1995740" y="991204"/>
                    <a:pt x="1990001" y="996943"/>
                  </a:cubicBezTo>
                  <a:cubicBezTo>
                    <a:pt x="1984262" y="1002682"/>
                    <a:pt x="1976478" y="1005906"/>
                    <a:pt x="1968362" y="1005906"/>
                  </a:cubicBezTo>
                  <a:lnTo>
                    <a:pt x="30601" y="1005906"/>
                  </a:lnTo>
                  <a:cubicBezTo>
                    <a:pt x="22485" y="1005906"/>
                    <a:pt x="14702" y="1002682"/>
                    <a:pt x="8963" y="996943"/>
                  </a:cubicBezTo>
                  <a:cubicBezTo>
                    <a:pt x="3224" y="991204"/>
                    <a:pt x="0" y="983421"/>
                    <a:pt x="0" y="975305"/>
                  </a:cubicBezTo>
                  <a:lnTo>
                    <a:pt x="0" y="30601"/>
                  </a:lnTo>
                  <a:cubicBezTo>
                    <a:pt x="0" y="22485"/>
                    <a:pt x="3224" y="14702"/>
                    <a:pt x="8963" y="8963"/>
                  </a:cubicBezTo>
                  <a:cubicBezTo>
                    <a:pt x="14702" y="3224"/>
                    <a:pt x="22485" y="0"/>
                    <a:pt x="30601" y="0"/>
                  </a:cubicBezTo>
                  <a:close/>
                </a:path>
              </a:pathLst>
            </a:custGeom>
            <a:solidFill>
              <a:srgbClr val="FFB55C"/>
            </a:solidFill>
          </p:spPr>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6466160">
            <a:off x="1280386" y="8610693"/>
            <a:ext cx="999807" cy="601702"/>
          </a:xfrm>
          <a:custGeom>
            <a:avLst/>
            <a:gdLst/>
            <a:ahLst/>
            <a:cxnLst/>
            <a:rect l="l" t="t" r="r" b="b"/>
            <a:pathLst>
              <a:path w="999807" h="601702">
                <a:moveTo>
                  <a:pt x="0" y="0"/>
                </a:moveTo>
                <a:lnTo>
                  <a:pt x="999807" y="0"/>
                </a:lnTo>
                <a:lnTo>
                  <a:pt x="999807" y="601702"/>
                </a:lnTo>
                <a:lnTo>
                  <a:pt x="0" y="601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6941451" y="710851"/>
            <a:ext cx="635698" cy="635698"/>
          </a:xfrm>
          <a:custGeom>
            <a:avLst/>
            <a:gdLst/>
            <a:ahLst/>
            <a:cxnLst/>
            <a:rect l="l" t="t" r="r" b="b"/>
            <a:pathLst>
              <a:path w="635698" h="635698">
                <a:moveTo>
                  <a:pt x="0" y="0"/>
                </a:moveTo>
                <a:lnTo>
                  <a:pt x="635698" y="0"/>
                </a:lnTo>
                <a:lnTo>
                  <a:pt x="635698" y="635698"/>
                </a:lnTo>
                <a:lnTo>
                  <a:pt x="0" y="6356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p:nvPr/>
        </p:nvGrpSpPr>
        <p:grpSpPr>
          <a:xfrm>
            <a:off x="13065669" y="1340319"/>
            <a:ext cx="561487" cy="56148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231523" y="2708113"/>
            <a:ext cx="7589815" cy="2164899"/>
            <a:chOff x="0" y="0"/>
            <a:chExt cx="1998964" cy="570179"/>
          </a:xfrm>
        </p:grpSpPr>
        <p:sp>
          <p:nvSpPr>
            <p:cNvPr id="30" name="Freeform 30"/>
            <p:cNvSpPr/>
            <p:nvPr/>
          </p:nvSpPr>
          <p:spPr>
            <a:xfrm>
              <a:off x="0" y="0"/>
              <a:ext cx="1998964" cy="570179"/>
            </a:xfrm>
            <a:custGeom>
              <a:avLst/>
              <a:gdLst/>
              <a:ahLst/>
              <a:cxnLst/>
              <a:rect l="l" t="t" r="r" b="b"/>
              <a:pathLst>
                <a:path w="1998964" h="570179">
                  <a:moveTo>
                    <a:pt x="30601" y="0"/>
                  </a:moveTo>
                  <a:lnTo>
                    <a:pt x="1968362" y="0"/>
                  </a:lnTo>
                  <a:cubicBezTo>
                    <a:pt x="1976478" y="0"/>
                    <a:pt x="1984262" y="3224"/>
                    <a:pt x="1990001" y="8963"/>
                  </a:cubicBezTo>
                  <a:cubicBezTo>
                    <a:pt x="1995740" y="14702"/>
                    <a:pt x="1998964" y="22485"/>
                    <a:pt x="1998964" y="30601"/>
                  </a:cubicBezTo>
                  <a:lnTo>
                    <a:pt x="1998964" y="539578"/>
                  </a:lnTo>
                  <a:cubicBezTo>
                    <a:pt x="1998964" y="556478"/>
                    <a:pt x="1985263" y="570179"/>
                    <a:pt x="1968362" y="570179"/>
                  </a:cubicBezTo>
                  <a:lnTo>
                    <a:pt x="30601" y="570179"/>
                  </a:lnTo>
                  <a:cubicBezTo>
                    <a:pt x="22485" y="570179"/>
                    <a:pt x="14702" y="566955"/>
                    <a:pt x="8963" y="561216"/>
                  </a:cubicBezTo>
                  <a:cubicBezTo>
                    <a:pt x="3224" y="555477"/>
                    <a:pt x="0" y="547694"/>
                    <a:pt x="0" y="539578"/>
                  </a:cubicBezTo>
                  <a:lnTo>
                    <a:pt x="0" y="30601"/>
                  </a:lnTo>
                  <a:cubicBezTo>
                    <a:pt x="0" y="22485"/>
                    <a:pt x="3224" y="14702"/>
                    <a:pt x="8963" y="8963"/>
                  </a:cubicBezTo>
                  <a:cubicBezTo>
                    <a:pt x="14702" y="3224"/>
                    <a:pt x="22485" y="0"/>
                    <a:pt x="30601" y="0"/>
                  </a:cubicBezTo>
                  <a:close/>
                </a:path>
              </a:pathLst>
            </a:custGeom>
            <a:solidFill>
              <a:srgbClr val="FFB55C"/>
            </a:solidFill>
          </p:spPr>
        </p:sp>
        <p:sp>
          <p:nvSpPr>
            <p:cNvPr id="31" name="TextBox 3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9361591" y="2577546"/>
            <a:ext cx="1032995" cy="103299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588"/>
            </a:solidFill>
          </p:spPr>
        </p:sp>
        <p:sp>
          <p:nvSpPr>
            <p:cNvPr id="34" name="TextBox 34"/>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000000"/>
                  </a:solidFill>
                  <a:latin typeface="Bevan"/>
                </a:rPr>
                <a:t>2</a:t>
              </a:r>
            </a:p>
          </p:txBody>
        </p:sp>
      </p:grpSp>
      <p:sp>
        <p:nvSpPr>
          <p:cNvPr id="35" name="TextBox 35"/>
          <p:cNvSpPr txBox="1"/>
          <p:nvPr/>
        </p:nvSpPr>
        <p:spPr>
          <a:xfrm>
            <a:off x="10394586" y="2726194"/>
            <a:ext cx="7182563" cy="2491739"/>
          </a:xfrm>
          <a:prstGeom prst="rect">
            <a:avLst/>
          </a:prstGeom>
        </p:spPr>
        <p:txBody>
          <a:bodyPr lIns="0" tIns="0" rIns="0" bIns="0" rtlCol="0" anchor="t">
            <a:spAutoFit/>
          </a:bodyPr>
          <a:lstStyle/>
          <a:p>
            <a:pPr algn="just">
              <a:lnSpc>
                <a:spcPts val="3360"/>
              </a:lnSpc>
            </a:pPr>
            <a:r>
              <a:rPr lang="en-US" sz="2400" dirty="0" err="1">
                <a:solidFill>
                  <a:srgbClr val="010111"/>
                </a:solidFill>
                <a:latin typeface="Helvetica World"/>
              </a:rPr>
              <a:t>Perbedaan</a:t>
            </a:r>
            <a:r>
              <a:rPr lang="en-US" sz="2400" dirty="0">
                <a:solidFill>
                  <a:srgbClr val="010111"/>
                </a:solidFill>
                <a:latin typeface="Helvetica World"/>
              </a:rPr>
              <a:t> </a:t>
            </a:r>
            <a:r>
              <a:rPr lang="en-US" sz="2400" dirty="0" err="1">
                <a:solidFill>
                  <a:srgbClr val="010111"/>
                </a:solidFill>
                <a:latin typeface="Helvetica World"/>
              </a:rPr>
              <a:t>ataupun</a:t>
            </a:r>
            <a:r>
              <a:rPr lang="en-US" sz="2400" dirty="0">
                <a:solidFill>
                  <a:srgbClr val="010111"/>
                </a:solidFill>
                <a:latin typeface="Helvetica World"/>
              </a:rPr>
              <a:t> </a:t>
            </a:r>
            <a:r>
              <a:rPr lang="en-US" sz="2400" dirty="0" err="1">
                <a:solidFill>
                  <a:srgbClr val="010111"/>
                </a:solidFill>
                <a:latin typeface="Helvetica World"/>
              </a:rPr>
              <a:t>kesamaan</a:t>
            </a:r>
            <a:r>
              <a:rPr lang="en-US" sz="2400" dirty="0">
                <a:solidFill>
                  <a:srgbClr val="010111"/>
                </a:solidFill>
                <a:latin typeface="Helvetica World"/>
              </a:rPr>
              <a:t> </a:t>
            </a:r>
            <a:r>
              <a:rPr lang="en-US" sz="2400" dirty="0" err="1">
                <a:solidFill>
                  <a:srgbClr val="010111"/>
                </a:solidFill>
                <a:latin typeface="Helvetica World"/>
              </a:rPr>
              <a:t>dalam</a:t>
            </a:r>
            <a:r>
              <a:rPr lang="en-US" sz="2400" dirty="0">
                <a:solidFill>
                  <a:srgbClr val="010111"/>
                </a:solidFill>
                <a:latin typeface="Helvetica World"/>
              </a:rPr>
              <a:t> </a:t>
            </a:r>
            <a:r>
              <a:rPr lang="en-US" sz="2400" dirty="0" err="1">
                <a:solidFill>
                  <a:srgbClr val="010111"/>
                </a:solidFill>
                <a:latin typeface="Helvetica World"/>
              </a:rPr>
              <a:t>hal-hal</a:t>
            </a:r>
            <a:r>
              <a:rPr lang="en-US" sz="2400" dirty="0">
                <a:solidFill>
                  <a:srgbClr val="010111"/>
                </a:solidFill>
                <a:latin typeface="Helvetica World"/>
              </a:rPr>
              <a:t> yang </a:t>
            </a:r>
            <a:r>
              <a:rPr lang="en-US" sz="2400" dirty="0" err="1">
                <a:solidFill>
                  <a:srgbClr val="010111"/>
                </a:solidFill>
                <a:latin typeface="Helvetica World"/>
              </a:rPr>
              <a:t>bersifat</a:t>
            </a:r>
            <a:r>
              <a:rPr lang="en-US" sz="2400" dirty="0">
                <a:solidFill>
                  <a:srgbClr val="010111"/>
                </a:solidFill>
                <a:latin typeface="Helvetica World"/>
              </a:rPr>
              <a:t> </a:t>
            </a:r>
            <a:r>
              <a:rPr lang="en-US" sz="2400" dirty="0" err="1">
                <a:solidFill>
                  <a:srgbClr val="010111"/>
                </a:solidFill>
                <a:latin typeface="Helvetica World"/>
              </a:rPr>
              <a:t>matematis</a:t>
            </a:r>
            <a:r>
              <a:rPr lang="en-US" sz="2400" dirty="0">
                <a:solidFill>
                  <a:srgbClr val="010111"/>
                </a:solidFill>
                <a:latin typeface="Helvetica World"/>
              </a:rPr>
              <a:t> </a:t>
            </a:r>
            <a:r>
              <a:rPr lang="en-US" sz="2400" dirty="0" err="1">
                <a:solidFill>
                  <a:srgbClr val="010111"/>
                </a:solidFill>
                <a:latin typeface="Helvetica World"/>
              </a:rPr>
              <a:t>antara</a:t>
            </a:r>
            <a:r>
              <a:rPr lang="en-US" sz="2400" dirty="0">
                <a:solidFill>
                  <a:srgbClr val="010111"/>
                </a:solidFill>
                <a:latin typeface="Helvetica World"/>
              </a:rPr>
              <a:t> </a:t>
            </a:r>
            <a:r>
              <a:rPr lang="en-US" sz="2400" dirty="0" err="1">
                <a:solidFill>
                  <a:srgbClr val="010111"/>
                </a:solidFill>
                <a:latin typeface="Helvetica World"/>
              </a:rPr>
              <a:t>suatu</a:t>
            </a:r>
            <a:r>
              <a:rPr lang="en-US" sz="2400" dirty="0">
                <a:solidFill>
                  <a:srgbClr val="010111"/>
                </a:solidFill>
                <a:latin typeface="Helvetica World"/>
              </a:rPr>
              <a:t> </a:t>
            </a:r>
            <a:r>
              <a:rPr lang="en-US" sz="2400" dirty="0" err="1">
                <a:solidFill>
                  <a:srgbClr val="010111"/>
                </a:solidFill>
                <a:latin typeface="Helvetica World"/>
              </a:rPr>
              <a:t>kelompok</a:t>
            </a:r>
            <a:r>
              <a:rPr lang="en-US" sz="2400" dirty="0">
                <a:solidFill>
                  <a:srgbClr val="010111"/>
                </a:solidFill>
                <a:latin typeface="Helvetica World"/>
              </a:rPr>
              <a:t> </a:t>
            </a:r>
            <a:r>
              <a:rPr lang="en-US" sz="2400" dirty="0" err="1">
                <a:solidFill>
                  <a:srgbClr val="010111"/>
                </a:solidFill>
                <a:latin typeface="Helvetica World"/>
              </a:rPr>
              <a:t>masyarakat</a:t>
            </a:r>
            <a:r>
              <a:rPr lang="en-US" sz="2400" dirty="0">
                <a:solidFill>
                  <a:srgbClr val="010111"/>
                </a:solidFill>
                <a:latin typeface="Helvetica World"/>
              </a:rPr>
              <a:t> </a:t>
            </a:r>
            <a:r>
              <a:rPr lang="en-US" sz="2400" dirty="0" err="1">
                <a:solidFill>
                  <a:srgbClr val="010111"/>
                </a:solidFill>
                <a:latin typeface="Helvetica World"/>
              </a:rPr>
              <a:t>dengan</a:t>
            </a:r>
            <a:r>
              <a:rPr lang="en-US" sz="2400" dirty="0">
                <a:solidFill>
                  <a:srgbClr val="010111"/>
                </a:solidFill>
                <a:latin typeface="Helvetica World"/>
              </a:rPr>
              <a:t> </a:t>
            </a:r>
            <a:r>
              <a:rPr lang="en-US" sz="2400" dirty="0" err="1">
                <a:solidFill>
                  <a:srgbClr val="010111"/>
                </a:solidFill>
                <a:latin typeface="Helvetica World"/>
              </a:rPr>
              <a:t>kelompok</a:t>
            </a:r>
            <a:r>
              <a:rPr lang="en-US" sz="2400" dirty="0">
                <a:solidFill>
                  <a:srgbClr val="010111"/>
                </a:solidFill>
                <a:latin typeface="Helvetica World"/>
              </a:rPr>
              <a:t> </a:t>
            </a:r>
            <a:r>
              <a:rPr lang="en-US" sz="2400" dirty="0" err="1">
                <a:solidFill>
                  <a:srgbClr val="010111"/>
                </a:solidFill>
                <a:latin typeface="Helvetica World"/>
              </a:rPr>
              <a:t>masyarakat</a:t>
            </a:r>
            <a:r>
              <a:rPr lang="en-US" sz="2400" dirty="0">
                <a:solidFill>
                  <a:srgbClr val="010111"/>
                </a:solidFill>
                <a:latin typeface="Helvetica World"/>
              </a:rPr>
              <a:t> </a:t>
            </a:r>
            <a:r>
              <a:rPr lang="en-US" sz="2400" dirty="0" err="1">
                <a:solidFill>
                  <a:srgbClr val="010111"/>
                </a:solidFill>
                <a:latin typeface="Helvetica World"/>
              </a:rPr>
              <a:t>lainnya</a:t>
            </a:r>
            <a:r>
              <a:rPr lang="en-US" sz="2400" dirty="0">
                <a:solidFill>
                  <a:srgbClr val="010111"/>
                </a:solidFill>
                <a:latin typeface="Helvetica World"/>
              </a:rPr>
              <a:t> dan </a:t>
            </a:r>
            <a:r>
              <a:rPr lang="en-US" sz="2400" dirty="0" err="1">
                <a:solidFill>
                  <a:srgbClr val="010111"/>
                </a:solidFill>
                <a:latin typeface="Helvetica World"/>
              </a:rPr>
              <a:t>faktor-faktor</a:t>
            </a:r>
            <a:r>
              <a:rPr lang="en-US" sz="2400" dirty="0">
                <a:solidFill>
                  <a:srgbClr val="010111"/>
                </a:solidFill>
                <a:latin typeface="Helvetica World"/>
              </a:rPr>
              <a:t> yang </a:t>
            </a:r>
            <a:r>
              <a:rPr lang="en-US" sz="2400" dirty="0" err="1">
                <a:solidFill>
                  <a:srgbClr val="010111"/>
                </a:solidFill>
                <a:latin typeface="Helvetica World"/>
              </a:rPr>
              <a:t>ada</a:t>
            </a:r>
            <a:r>
              <a:rPr lang="en-US" sz="2400" dirty="0">
                <a:solidFill>
                  <a:srgbClr val="010111"/>
                </a:solidFill>
                <a:latin typeface="Helvetica World"/>
              </a:rPr>
              <a:t> di </a:t>
            </a:r>
            <a:r>
              <a:rPr lang="en-US" sz="2400" dirty="0" err="1">
                <a:solidFill>
                  <a:srgbClr val="010111"/>
                </a:solidFill>
                <a:latin typeface="Helvetica World"/>
              </a:rPr>
              <a:t>belakang</a:t>
            </a:r>
            <a:r>
              <a:rPr lang="en-US" sz="2400" dirty="0">
                <a:solidFill>
                  <a:srgbClr val="010111"/>
                </a:solidFill>
                <a:latin typeface="Helvetica World"/>
              </a:rPr>
              <a:t> </a:t>
            </a:r>
            <a:r>
              <a:rPr lang="en-US" sz="2400" dirty="0" err="1">
                <a:solidFill>
                  <a:srgbClr val="010111"/>
                </a:solidFill>
                <a:latin typeface="Helvetica World"/>
              </a:rPr>
              <a:t>perbedaan</a:t>
            </a:r>
            <a:r>
              <a:rPr lang="en-US" sz="2400" dirty="0">
                <a:solidFill>
                  <a:srgbClr val="010111"/>
                </a:solidFill>
                <a:latin typeface="Helvetica World"/>
              </a:rPr>
              <a:t> </a:t>
            </a:r>
            <a:r>
              <a:rPr lang="en-US" sz="2400" dirty="0" err="1">
                <a:solidFill>
                  <a:srgbClr val="010111"/>
                </a:solidFill>
                <a:latin typeface="Helvetica World"/>
              </a:rPr>
              <a:t>atau</a:t>
            </a:r>
            <a:r>
              <a:rPr lang="en-US" sz="2400" dirty="0">
                <a:solidFill>
                  <a:srgbClr val="010111"/>
                </a:solidFill>
                <a:latin typeface="Helvetica World"/>
              </a:rPr>
              <a:t> </a:t>
            </a:r>
            <a:r>
              <a:rPr lang="en-US" sz="2400" dirty="0" err="1">
                <a:solidFill>
                  <a:srgbClr val="010111"/>
                </a:solidFill>
                <a:latin typeface="Helvetica World"/>
              </a:rPr>
              <a:t>kesamaan</a:t>
            </a:r>
            <a:r>
              <a:rPr lang="en-US" sz="2400" dirty="0">
                <a:solidFill>
                  <a:srgbClr val="010111"/>
                </a:solidFill>
                <a:latin typeface="Helvetica World"/>
              </a:rPr>
              <a:t> </a:t>
            </a:r>
            <a:r>
              <a:rPr lang="en-US" sz="2400" dirty="0" err="1">
                <a:solidFill>
                  <a:srgbClr val="010111"/>
                </a:solidFill>
                <a:latin typeface="Helvetica World"/>
              </a:rPr>
              <a:t>tersebut</a:t>
            </a:r>
            <a:r>
              <a:rPr lang="en-US" sz="2400" dirty="0">
                <a:solidFill>
                  <a:srgbClr val="010111"/>
                </a:solidFill>
                <a:latin typeface="Helvetica World"/>
              </a:rPr>
              <a:t>.</a:t>
            </a:r>
          </a:p>
          <a:p>
            <a:pPr>
              <a:lnSpc>
                <a:spcPts val="3360"/>
              </a:lnSpc>
            </a:pPr>
            <a:endParaRPr lang="en-US" sz="2400" dirty="0">
              <a:solidFill>
                <a:srgbClr val="010111"/>
              </a:solidFill>
              <a:latin typeface="Helvetica World"/>
            </a:endParaRPr>
          </a:p>
        </p:txBody>
      </p:sp>
      <p:grpSp>
        <p:nvGrpSpPr>
          <p:cNvPr id="36" name="Group 36"/>
          <p:cNvGrpSpPr/>
          <p:nvPr/>
        </p:nvGrpSpPr>
        <p:grpSpPr>
          <a:xfrm>
            <a:off x="747295" y="4860315"/>
            <a:ext cx="1032995" cy="1032995"/>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588"/>
            </a:solidFill>
          </p:spPr>
        </p:sp>
        <p:sp>
          <p:nvSpPr>
            <p:cNvPr id="38" name="TextBox 38"/>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000000"/>
                  </a:solidFill>
                  <a:latin typeface="Bevan"/>
                </a:rPr>
                <a:t>3</a:t>
              </a:r>
            </a:p>
          </p:txBody>
        </p:sp>
      </p:grpSp>
      <p:sp>
        <p:nvSpPr>
          <p:cNvPr id="39" name="TextBox 39"/>
          <p:cNvSpPr txBox="1"/>
          <p:nvPr/>
        </p:nvSpPr>
        <p:spPr>
          <a:xfrm>
            <a:off x="1814522" y="5213761"/>
            <a:ext cx="7056554" cy="2491739"/>
          </a:xfrm>
          <a:prstGeom prst="rect">
            <a:avLst/>
          </a:prstGeom>
        </p:spPr>
        <p:txBody>
          <a:bodyPr lIns="0" tIns="0" rIns="0" bIns="0" rtlCol="0" anchor="t">
            <a:spAutoFit/>
          </a:bodyPr>
          <a:lstStyle/>
          <a:p>
            <a:pPr algn="just">
              <a:lnSpc>
                <a:spcPts val="3360"/>
              </a:lnSpc>
            </a:pPr>
            <a:r>
              <a:rPr lang="en-US" sz="2400" dirty="0">
                <a:solidFill>
                  <a:srgbClr val="010111"/>
                </a:solidFill>
                <a:latin typeface="Helvetica World"/>
              </a:rPr>
              <a:t>Hal-</a:t>
            </a:r>
            <a:r>
              <a:rPr lang="en-US" sz="2400" dirty="0" err="1">
                <a:solidFill>
                  <a:srgbClr val="010111"/>
                </a:solidFill>
                <a:latin typeface="Helvetica World"/>
              </a:rPr>
              <a:t>hal</a:t>
            </a:r>
            <a:r>
              <a:rPr lang="en-US" sz="2400" dirty="0">
                <a:solidFill>
                  <a:srgbClr val="010111"/>
                </a:solidFill>
                <a:latin typeface="Helvetica World"/>
              </a:rPr>
              <a:t> yang </a:t>
            </a:r>
            <a:r>
              <a:rPr lang="en-US" sz="2400" dirty="0" err="1">
                <a:solidFill>
                  <a:srgbClr val="010111"/>
                </a:solidFill>
                <a:latin typeface="Helvetica World"/>
              </a:rPr>
              <a:t>menarik</a:t>
            </a:r>
            <a:r>
              <a:rPr lang="en-US" sz="2400" dirty="0">
                <a:solidFill>
                  <a:srgbClr val="010111"/>
                </a:solidFill>
                <a:latin typeface="Helvetica World"/>
              </a:rPr>
              <a:t> </a:t>
            </a:r>
            <a:r>
              <a:rPr lang="en-US" sz="2400" dirty="0" err="1">
                <a:solidFill>
                  <a:srgbClr val="010111"/>
                </a:solidFill>
                <a:latin typeface="Helvetica World"/>
              </a:rPr>
              <a:t>atau</a:t>
            </a:r>
            <a:r>
              <a:rPr lang="en-US" sz="2400" dirty="0">
                <a:solidFill>
                  <a:srgbClr val="010111"/>
                </a:solidFill>
                <a:latin typeface="Helvetica World"/>
              </a:rPr>
              <a:t> </a:t>
            </a:r>
            <a:r>
              <a:rPr lang="en-US" sz="2400" dirty="0" err="1">
                <a:solidFill>
                  <a:srgbClr val="010111"/>
                </a:solidFill>
                <a:latin typeface="Helvetica World"/>
              </a:rPr>
              <a:t>spesifik</a:t>
            </a:r>
            <a:r>
              <a:rPr lang="en-US" sz="2400" dirty="0">
                <a:solidFill>
                  <a:srgbClr val="010111"/>
                </a:solidFill>
                <a:latin typeface="Helvetica World"/>
              </a:rPr>
              <a:t> yang </a:t>
            </a:r>
            <a:r>
              <a:rPr lang="en-US" sz="2400" dirty="0" err="1">
                <a:solidFill>
                  <a:srgbClr val="010111"/>
                </a:solidFill>
                <a:latin typeface="Helvetica World"/>
              </a:rPr>
              <a:t>ada</a:t>
            </a:r>
            <a:r>
              <a:rPr lang="en-US" sz="2400" dirty="0">
                <a:solidFill>
                  <a:srgbClr val="010111"/>
                </a:solidFill>
                <a:latin typeface="Helvetica World"/>
              </a:rPr>
              <a:t> pada </a:t>
            </a:r>
            <a:r>
              <a:rPr lang="en-US" sz="2400" dirty="0" err="1">
                <a:solidFill>
                  <a:srgbClr val="010111"/>
                </a:solidFill>
                <a:latin typeface="Helvetica World"/>
              </a:rPr>
              <a:t>suatu</a:t>
            </a:r>
            <a:r>
              <a:rPr lang="en-US" sz="2400" dirty="0">
                <a:solidFill>
                  <a:srgbClr val="010111"/>
                </a:solidFill>
                <a:latin typeface="Helvetica World"/>
              </a:rPr>
              <a:t> </a:t>
            </a:r>
            <a:r>
              <a:rPr lang="en-US" sz="2400" dirty="0" err="1">
                <a:solidFill>
                  <a:srgbClr val="010111"/>
                </a:solidFill>
                <a:latin typeface="Helvetica World"/>
              </a:rPr>
              <a:t>kelompok</a:t>
            </a:r>
            <a:r>
              <a:rPr lang="en-US" sz="2400" dirty="0">
                <a:solidFill>
                  <a:srgbClr val="010111"/>
                </a:solidFill>
                <a:latin typeface="Helvetica World"/>
              </a:rPr>
              <a:t> </a:t>
            </a:r>
            <a:r>
              <a:rPr lang="en-US" sz="2400" dirty="0" err="1">
                <a:solidFill>
                  <a:srgbClr val="010111"/>
                </a:solidFill>
                <a:latin typeface="Helvetica World"/>
              </a:rPr>
              <a:t>atau</a:t>
            </a:r>
            <a:r>
              <a:rPr lang="en-US" sz="2400" dirty="0">
                <a:solidFill>
                  <a:srgbClr val="010111"/>
                </a:solidFill>
                <a:latin typeface="Helvetica World"/>
              </a:rPr>
              <a:t> </a:t>
            </a:r>
            <a:r>
              <a:rPr lang="en-US" sz="2400" dirty="0" err="1">
                <a:solidFill>
                  <a:srgbClr val="010111"/>
                </a:solidFill>
                <a:latin typeface="Helvetica World"/>
              </a:rPr>
              <a:t>beberapa</a:t>
            </a:r>
            <a:r>
              <a:rPr lang="en-US" sz="2400" dirty="0">
                <a:solidFill>
                  <a:srgbClr val="010111"/>
                </a:solidFill>
                <a:latin typeface="Helvetica World"/>
              </a:rPr>
              <a:t> </a:t>
            </a:r>
            <a:r>
              <a:rPr lang="en-US" sz="2400" dirty="0" err="1">
                <a:solidFill>
                  <a:srgbClr val="010111"/>
                </a:solidFill>
                <a:latin typeface="Helvetica World"/>
              </a:rPr>
              <a:t>kelompok</a:t>
            </a:r>
            <a:r>
              <a:rPr lang="en-US" sz="2400" dirty="0">
                <a:solidFill>
                  <a:srgbClr val="010111"/>
                </a:solidFill>
                <a:latin typeface="Helvetica World"/>
              </a:rPr>
              <a:t> </a:t>
            </a:r>
            <a:r>
              <a:rPr lang="en-US" sz="2400" dirty="0" err="1">
                <a:solidFill>
                  <a:srgbClr val="010111"/>
                </a:solidFill>
                <a:latin typeface="Helvetica World"/>
              </a:rPr>
              <a:t>masyarakat</a:t>
            </a:r>
            <a:r>
              <a:rPr lang="en-US" sz="2400" dirty="0">
                <a:solidFill>
                  <a:srgbClr val="010111"/>
                </a:solidFill>
                <a:latin typeface="Helvetica World"/>
              </a:rPr>
              <a:t> </a:t>
            </a:r>
            <a:r>
              <a:rPr lang="en-US" sz="2400" dirty="0" err="1">
                <a:solidFill>
                  <a:srgbClr val="010111"/>
                </a:solidFill>
                <a:latin typeface="Helvetica World"/>
              </a:rPr>
              <a:t>tertentu</a:t>
            </a:r>
            <a:r>
              <a:rPr lang="en-US" sz="2400" dirty="0">
                <a:solidFill>
                  <a:srgbClr val="010111"/>
                </a:solidFill>
                <a:latin typeface="Helvetica World"/>
              </a:rPr>
              <a:t>, </a:t>
            </a:r>
            <a:r>
              <a:rPr lang="en-US" sz="2400" dirty="0" err="1">
                <a:solidFill>
                  <a:srgbClr val="010111"/>
                </a:solidFill>
                <a:latin typeface="Helvetica World"/>
              </a:rPr>
              <a:t>misalnya</a:t>
            </a:r>
            <a:r>
              <a:rPr lang="en-US" sz="2400" dirty="0">
                <a:solidFill>
                  <a:srgbClr val="010111"/>
                </a:solidFill>
                <a:latin typeface="Helvetica World"/>
              </a:rPr>
              <a:t> </a:t>
            </a:r>
            <a:r>
              <a:rPr lang="en-US" sz="2400" dirty="0" err="1">
                <a:solidFill>
                  <a:srgbClr val="010111"/>
                </a:solidFill>
                <a:latin typeface="Helvetica World"/>
              </a:rPr>
              <a:t>cara</a:t>
            </a:r>
            <a:r>
              <a:rPr lang="en-US" sz="2400" dirty="0">
                <a:solidFill>
                  <a:srgbClr val="010111"/>
                </a:solidFill>
                <a:latin typeface="Helvetica World"/>
              </a:rPr>
              <a:t> </a:t>
            </a:r>
            <a:r>
              <a:rPr lang="en-US" sz="2400" dirty="0" err="1">
                <a:solidFill>
                  <a:srgbClr val="010111"/>
                </a:solidFill>
                <a:latin typeface="Helvetica World"/>
              </a:rPr>
              <a:t>berpikir</a:t>
            </a:r>
            <a:r>
              <a:rPr lang="en-US" sz="2400" dirty="0">
                <a:solidFill>
                  <a:srgbClr val="010111"/>
                </a:solidFill>
                <a:latin typeface="Helvetica World"/>
              </a:rPr>
              <a:t>, </a:t>
            </a:r>
            <a:r>
              <a:rPr lang="en-US" sz="2400" dirty="0" err="1">
                <a:solidFill>
                  <a:srgbClr val="010111"/>
                </a:solidFill>
                <a:latin typeface="Helvetica World"/>
              </a:rPr>
              <a:t>cara</a:t>
            </a:r>
            <a:r>
              <a:rPr lang="en-US" sz="2400" dirty="0">
                <a:solidFill>
                  <a:srgbClr val="010111"/>
                </a:solidFill>
                <a:latin typeface="Helvetica World"/>
              </a:rPr>
              <a:t> </a:t>
            </a:r>
            <a:r>
              <a:rPr lang="en-US" sz="2400" dirty="0" err="1">
                <a:solidFill>
                  <a:srgbClr val="010111"/>
                </a:solidFill>
                <a:latin typeface="Helvetica World"/>
              </a:rPr>
              <a:t>bersikap</a:t>
            </a:r>
            <a:r>
              <a:rPr lang="en-US" sz="2400" dirty="0">
                <a:solidFill>
                  <a:srgbClr val="010111"/>
                </a:solidFill>
                <a:latin typeface="Helvetica World"/>
              </a:rPr>
              <a:t>, </a:t>
            </a:r>
            <a:r>
              <a:rPr lang="en-US" sz="2400" dirty="0" err="1">
                <a:solidFill>
                  <a:srgbClr val="010111"/>
                </a:solidFill>
                <a:latin typeface="Helvetica World"/>
              </a:rPr>
              <a:t>cara</a:t>
            </a:r>
            <a:r>
              <a:rPr lang="en-US" sz="2400" dirty="0">
                <a:solidFill>
                  <a:srgbClr val="010111"/>
                </a:solidFill>
                <a:latin typeface="Helvetica World"/>
              </a:rPr>
              <a:t> </a:t>
            </a:r>
            <a:r>
              <a:rPr lang="en-US" sz="2400" dirty="0" err="1">
                <a:solidFill>
                  <a:srgbClr val="010111"/>
                </a:solidFill>
                <a:latin typeface="Helvetica World"/>
              </a:rPr>
              <a:t>berbahasa</a:t>
            </a:r>
            <a:r>
              <a:rPr lang="en-US" sz="2400" dirty="0">
                <a:solidFill>
                  <a:srgbClr val="010111"/>
                </a:solidFill>
                <a:latin typeface="Helvetica World"/>
              </a:rPr>
              <a:t>, dan </a:t>
            </a:r>
            <a:r>
              <a:rPr lang="en-US" sz="2400" dirty="0" err="1">
                <a:solidFill>
                  <a:srgbClr val="010111"/>
                </a:solidFill>
                <a:latin typeface="Helvetica World"/>
              </a:rPr>
              <a:t>sebagainya</a:t>
            </a:r>
            <a:r>
              <a:rPr lang="en-US" sz="2400" dirty="0">
                <a:solidFill>
                  <a:srgbClr val="010111"/>
                </a:solidFill>
                <a:latin typeface="Helvetica World"/>
              </a:rPr>
              <a:t>, yang </a:t>
            </a:r>
            <a:r>
              <a:rPr lang="en-US" sz="2400" dirty="0" err="1">
                <a:solidFill>
                  <a:srgbClr val="010111"/>
                </a:solidFill>
                <a:latin typeface="Helvetica World"/>
              </a:rPr>
              <a:t>ada</a:t>
            </a:r>
            <a:r>
              <a:rPr lang="en-US" sz="2400" dirty="0">
                <a:solidFill>
                  <a:srgbClr val="010111"/>
                </a:solidFill>
                <a:latin typeface="Helvetica World"/>
              </a:rPr>
              <a:t> </a:t>
            </a:r>
            <a:r>
              <a:rPr lang="en-US" sz="2400" dirty="0" err="1">
                <a:solidFill>
                  <a:srgbClr val="010111"/>
                </a:solidFill>
                <a:latin typeface="Helvetica World"/>
              </a:rPr>
              <a:t>kaitannya</a:t>
            </a:r>
            <a:r>
              <a:rPr lang="en-US" sz="2400" dirty="0">
                <a:solidFill>
                  <a:srgbClr val="010111"/>
                </a:solidFill>
                <a:latin typeface="Helvetica World"/>
              </a:rPr>
              <a:t> </a:t>
            </a:r>
            <a:r>
              <a:rPr lang="en-US" sz="2400" dirty="0" err="1">
                <a:solidFill>
                  <a:srgbClr val="010111"/>
                </a:solidFill>
                <a:latin typeface="Helvetica World"/>
              </a:rPr>
              <a:t>dengan</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a:t>
            </a:r>
          </a:p>
          <a:p>
            <a:pPr algn="just">
              <a:lnSpc>
                <a:spcPts val="3360"/>
              </a:lnSpc>
            </a:pPr>
            <a:endParaRPr lang="en-US" sz="2400" dirty="0">
              <a:solidFill>
                <a:srgbClr val="010111"/>
              </a:solidFill>
              <a:latin typeface="Helvetica World"/>
            </a:endParaRPr>
          </a:p>
        </p:txBody>
      </p:sp>
      <p:grpSp>
        <p:nvGrpSpPr>
          <p:cNvPr id="40" name="Group 40"/>
          <p:cNvGrpSpPr/>
          <p:nvPr/>
        </p:nvGrpSpPr>
        <p:grpSpPr>
          <a:xfrm>
            <a:off x="9361591" y="4873012"/>
            <a:ext cx="1032995" cy="103299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B588"/>
            </a:solidFill>
          </p:spPr>
        </p:sp>
        <p:sp>
          <p:nvSpPr>
            <p:cNvPr id="42" name="TextBox 4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000000"/>
                  </a:solidFill>
                  <a:latin typeface="Bevan"/>
                </a:rPr>
                <a:t>4</a:t>
              </a:r>
            </a:p>
          </p:txBody>
        </p:sp>
      </p:grpSp>
      <p:sp>
        <p:nvSpPr>
          <p:cNvPr id="43" name="TextBox 43"/>
          <p:cNvSpPr txBox="1"/>
          <p:nvPr/>
        </p:nvSpPr>
        <p:spPr>
          <a:xfrm>
            <a:off x="10394586" y="5213761"/>
            <a:ext cx="7426752" cy="3749039"/>
          </a:xfrm>
          <a:prstGeom prst="rect">
            <a:avLst/>
          </a:prstGeom>
        </p:spPr>
        <p:txBody>
          <a:bodyPr lIns="0" tIns="0" rIns="0" bIns="0" rtlCol="0" anchor="t">
            <a:spAutoFit/>
          </a:bodyPr>
          <a:lstStyle/>
          <a:p>
            <a:pPr>
              <a:lnSpc>
                <a:spcPts val="3360"/>
              </a:lnSpc>
            </a:pPr>
            <a:r>
              <a:rPr lang="en-US" sz="2400" dirty="0" err="1">
                <a:solidFill>
                  <a:srgbClr val="010111"/>
                </a:solidFill>
                <a:latin typeface="Helvetica World"/>
              </a:rPr>
              <a:t>Berbagai</a:t>
            </a:r>
            <a:r>
              <a:rPr lang="en-US" sz="2400" dirty="0">
                <a:solidFill>
                  <a:srgbClr val="010111"/>
                </a:solidFill>
                <a:latin typeface="Helvetica World"/>
              </a:rPr>
              <a:t> </a:t>
            </a:r>
            <a:r>
              <a:rPr lang="en-US" sz="2400" dirty="0" err="1">
                <a:solidFill>
                  <a:srgbClr val="010111"/>
                </a:solidFill>
                <a:latin typeface="Helvetica World"/>
              </a:rPr>
              <a:t>aspek</a:t>
            </a:r>
            <a:r>
              <a:rPr lang="en-US" sz="2400" dirty="0">
                <a:solidFill>
                  <a:srgbClr val="010111"/>
                </a:solidFill>
                <a:latin typeface="Helvetica World"/>
              </a:rPr>
              <a:t> </a:t>
            </a:r>
            <a:r>
              <a:rPr lang="en-US" sz="2400" dirty="0" err="1">
                <a:solidFill>
                  <a:srgbClr val="010111"/>
                </a:solidFill>
                <a:latin typeface="Helvetica World"/>
              </a:rPr>
              <a:t>dalam</a:t>
            </a:r>
            <a:r>
              <a:rPr lang="en-US" sz="2400" dirty="0">
                <a:solidFill>
                  <a:srgbClr val="010111"/>
                </a:solidFill>
                <a:latin typeface="Helvetica World"/>
              </a:rPr>
              <a:t> </a:t>
            </a:r>
            <a:r>
              <a:rPr lang="en-US" sz="2400" dirty="0" err="1">
                <a:solidFill>
                  <a:srgbClr val="010111"/>
                </a:solidFill>
                <a:latin typeface="Helvetica World"/>
              </a:rPr>
              <a:t>kehidupan</a:t>
            </a:r>
            <a:r>
              <a:rPr lang="en-US" sz="2400" dirty="0">
                <a:solidFill>
                  <a:srgbClr val="010111"/>
                </a:solidFill>
                <a:latin typeface="Helvetica World"/>
              </a:rPr>
              <a:t> </a:t>
            </a:r>
            <a:r>
              <a:rPr lang="en-US" sz="2400" dirty="0" err="1">
                <a:solidFill>
                  <a:srgbClr val="010111"/>
                </a:solidFill>
                <a:latin typeface="Helvetica World"/>
              </a:rPr>
              <a:t>masyarakat</a:t>
            </a:r>
            <a:r>
              <a:rPr lang="en-US" sz="2400" dirty="0">
                <a:solidFill>
                  <a:srgbClr val="010111"/>
                </a:solidFill>
                <a:latin typeface="Helvetica World"/>
              </a:rPr>
              <a:t> yang </a:t>
            </a:r>
            <a:r>
              <a:rPr lang="en-US" sz="2400" dirty="0" err="1">
                <a:solidFill>
                  <a:srgbClr val="010111"/>
                </a:solidFill>
                <a:latin typeface="Helvetica World"/>
              </a:rPr>
              <a:t>ada</a:t>
            </a:r>
            <a:r>
              <a:rPr lang="en-US" sz="2400" dirty="0">
                <a:solidFill>
                  <a:srgbClr val="010111"/>
                </a:solidFill>
                <a:latin typeface="Helvetica World"/>
              </a:rPr>
              <a:t> </a:t>
            </a:r>
            <a:r>
              <a:rPr lang="en-US" sz="2400" dirty="0" err="1">
                <a:solidFill>
                  <a:srgbClr val="010111"/>
                </a:solidFill>
                <a:latin typeface="Helvetica World"/>
              </a:rPr>
              <a:t>kaitannya</a:t>
            </a:r>
            <a:r>
              <a:rPr lang="en-US" sz="2400" dirty="0">
                <a:solidFill>
                  <a:srgbClr val="010111"/>
                </a:solidFill>
                <a:latin typeface="Helvetica World"/>
              </a:rPr>
              <a:t> </a:t>
            </a:r>
            <a:r>
              <a:rPr lang="en-US" sz="2400" dirty="0" err="1">
                <a:solidFill>
                  <a:srgbClr val="010111"/>
                </a:solidFill>
                <a:latin typeface="Helvetica World"/>
              </a:rPr>
              <a:t>dengan</a:t>
            </a:r>
            <a:r>
              <a:rPr lang="en-US" sz="2400" dirty="0">
                <a:solidFill>
                  <a:srgbClr val="010111"/>
                </a:solidFill>
                <a:latin typeface="Helvetica World"/>
              </a:rPr>
              <a:t> </a:t>
            </a:r>
            <a:r>
              <a:rPr lang="en-US" sz="2400" dirty="0" err="1">
                <a:solidFill>
                  <a:srgbClr val="010111"/>
                </a:solidFill>
                <a:latin typeface="Helvetica World"/>
              </a:rPr>
              <a:t>matematika</a:t>
            </a:r>
            <a:r>
              <a:rPr lang="en-US" sz="2400" dirty="0">
                <a:solidFill>
                  <a:srgbClr val="010111"/>
                </a:solidFill>
                <a:latin typeface="Helvetica World"/>
              </a:rPr>
              <a:t>, </a:t>
            </a:r>
            <a:r>
              <a:rPr lang="en-US" sz="2400" dirty="0" err="1">
                <a:solidFill>
                  <a:srgbClr val="010111"/>
                </a:solidFill>
                <a:latin typeface="Helvetica World"/>
              </a:rPr>
              <a:t>misalnya</a:t>
            </a:r>
            <a:r>
              <a:rPr lang="en-US" sz="2400" dirty="0">
                <a:solidFill>
                  <a:srgbClr val="010111"/>
                </a:solidFill>
                <a:latin typeface="Helvetica World"/>
              </a:rPr>
              <a:t> :</a:t>
            </a:r>
          </a:p>
          <a:p>
            <a:pPr>
              <a:lnSpc>
                <a:spcPts val="3360"/>
              </a:lnSpc>
            </a:pPr>
            <a:r>
              <a:rPr lang="en-US" sz="2400" dirty="0">
                <a:solidFill>
                  <a:srgbClr val="010111"/>
                </a:solidFill>
                <a:latin typeface="Helvetica World"/>
              </a:rPr>
              <a:t>• </a:t>
            </a:r>
            <a:r>
              <a:rPr lang="en-US" sz="2400" dirty="0" err="1">
                <a:solidFill>
                  <a:srgbClr val="010111"/>
                </a:solidFill>
                <a:latin typeface="Helvetica World"/>
              </a:rPr>
              <a:t>Literasi</a:t>
            </a:r>
            <a:r>
              <a:rPr lang="en-US" sz="2400" dirty="0">
                <a:solidFill>
                  <a:srgbClr val="010111"/>
                </a:solidFill>
                <a:latin typeface="Helvetica World"/>
              </a:rPr>
              <a:t> </a:t>
            </a:r>
            <a:r>
              <a:rPr lang="en-US" sz="2400" dirty="0" err="1">
                <a:solidFill>
                  <a:srgbClr val="010111"/>
                </a:solidFill>
                <a:latin typeface="Helvetica World"/>
              </a:rPr>
              <a:t>keuangan</a:t>
            </a:r>
            <a:r>
              <a:rPr lang="en-US" sz="2400" dirty="0">
                <a:solidFill>
                  <a:srgbClr val="010111"/>
                </a:solidFill>
                <a:latin typeface="Helvetica World"/>
              </a:rPr>
              <a:t> (financial literacy) dan</a:t>
            </a:r>
          </a:p>
          <a:p>
            <a:pPr>
              <a:lnSpc>
                <a:spcPts val="3360"/>
              </a:lnSpc>
            </a:pPr>
            <a:r>
              <a:rPr lang="en-US" sz="2400" dirty="0" err="1">
                <a:solidFill>
                  <a:srgbClr val="010111"/>
                </a:solidFill>
                <a:latin typeface="Helvetica World"/>
              </a:rPr>
              <a:t>kesadaran</a:t>
            </a:r>
            <a:r>
              <a:rPr lang="en-US" sz="2400" dirty="0">
                <a:solidFill>
                  <a:srgbClr val="010111"/>
                </a:solidFill>
                <a:latin typeface="Helvetica World"/>
              </a:rPr>
              <a:t> </a:t>
            </a:r>
            <a:r>
              <a:rPr lang="en-US" sz="2400" dirty="0" err="1">
                <a:solidFill>
                  <a:srgbClr val="010111"/>
                </a:solidFill>
                <a:latin typeface="Helvetica World"/>
              </a:rPr>
              <a:t>ekonomi</a:t>
            </a:r>
            <a:r>
              <a:rPr lang="en-US" sz="2400" dirty="0">
                <a:solidFill>
                  <a:srgbClr val="010111"/>
                </a:solidFill>
                <a:latin typeface="Helvetica World"/>
              </a:rPr>
              <a:t> (economic awareness)</a:t>
            </a:r>
          </a:p>
          <a:p>
            <a:pPr>
              <a:lnSpc>
                <a:spcPts val="3360"/>
              </a:lnSpc>
            </a:pPr>
            <a:r>
              <a:rPr lang="en-US" sz="2400" dirty="0">
                <a:solidFill>
                  <a:srgbClr val="010111"/>
                </a:solidFill>
                <a:latin typeface="Helvetica World"/>
              </a:rPr>
              <a:t>• </a:t>
            </a:r>
            <a:r>
              <a:rPr lang="en-US" sz="2400" dirty="0" err="1">
                <a:solidFill>
                  <a:srgbClr val="010111"/>
                </a:solidFill>
                <a:latin typeface="Helvetica World"/>
              </a:rPr>
              <a:t>Keadilan</a:t>
            </a:r>
            <a:r>
              <a:rPr lang="en-US" sz="2400" dirty="0">
                <a:solidFill>
                  <a:srgbClr val="010111"/>
                </a:solidFill>
                <a:latin typeface="Helvetica World"/>
              </a:rPr>
              <a:t> </a:t>
            </a:r>
            <a:r>
              <a:rPr lang="en-US" sz="2400" dirty="0" err="1">
                <a:solidFill>
                  <a:srgbClr val="010111"/>
                </a:solidFill>
                <a:latin typeface="Helvetica World"/>
              </a:rPr>
              <a:t>sosial</a:t>
            </a:r>
            <a:r>
              <a:rPr lang="en-US" sz="2400" dirty="0">
                <a:solidFill>
                  <a:srgbClr val="010111"/>
                </a:solidFill>
                <a:latin typeface="Helvetica World"/>
              </a:rPr>
              <a:t> (social justice)</a:t>
            </a:r>
          </a:p>
          <a:p>
            <a:pPr>
              <a:lnSpc>
                <a:spcPts val="3360"/>
              </a:lnSpc>
            </a:pPr>
            <a:r>
              <a:rPr lang="en-US" sz="2400" dirty="0">
                <a:solidFill>
                  <a:srgbClr val="010111"/>
                </a:solidFill>
                <a:latin typeface="Helvetica World"/>
              </a:rPr>
              <a:t>• </a:t>
            </a:r>
            <a:r>
              <a:rPr lang="en-US" sz="2400" dirty="0" err="1">
                <a:solidFill>
                  <a:srgbClr val="010111"/>
                </a:solidFill>
                <a:latin typeface="Helvetica World"/>
              </a:rPr>
              <a:t>Kesadaran</a:t>
            </a:r>
            <a:r>
              <a:rPr lang="en-US" sz="2400" dirty="0">
                <a:solidFill>
                  <a:srgbClr val="010111"/>
                </a:solidFill>
                <a:latin typeface="Helvetica World"/>
              </a:rPr>
              <a:t> </a:t>
            </a:r>
            <a:r>
              <a:rPr lang="en-US" sz="2400" dirty="0" err="1">
                <a:solidFill>
                  <a:srgbClr val="010111"/>
                </a:solidFill>
                <a:latin typeface="Helvetica World"/>
              </a:rPr>
              <a:t>budaya</a:t>
            </a:r>
            <a:r>
              <a:rPr lang="en-US" sz="2400" dirty="0">
                <a:solidFill>
                  <a:srgbClr val="010111"/>
                </a:solidFill>
                <a:latin typeface="Helvetica World"/>
              </a:rPr>
              <a:t> (cultural awareness)</a:t>
            </a:r>
          </a:p>
          <a:p>
            <a:pPr>
              <a:lnSpc>
                <a:spcPts val="3360"/>
              </a:lnSpc>
            </a:pPr>
            <a:r>
              <a:rPr lang="en-US" sz="2400" dirty="0">
                <a:solidFill>
                  <a:srgbClr val="010111"/>
                </a:solidFill>
                <a:latin typeface="Helvetica World"/>
              </a:rPr>
              <a:t>• </a:t>
            </a:r>
            <a:r>
              <a:rPr lang="en-US" sz="2400" dirty="0" err="1">
                <a:solidFill>
                  <a:srgbClr val="010111"/>
                </a:solidFill>
                <a:latin typeface="Helvetica World"/>
              </a:rPr>
              <a:t>Demokrasi</a:t>
            </a:r>
            <a:r>
              <a:rPr lang="en-US" sz="2400" dirty="0">
                <a:solidFill>
                  <a:srgbClr val="010111"/>
                </a:solidFill>
                <a:latin typeface="Helvetica World"/>
              </a:rPr>
              <a:t> (democracy) dan </a:t>
            </a:r>
            <a:r>
              <a:rPr lang="en-US" sz="2400" dirty="0" err="1">
                <a:solidFill>
                  <a:srgbClr val="010111"/>
                </a:solidFill>
                <a:latin typeface="Helvetica World"/>
              </a:rPr>
              <a:t>kesadaran</a:t>
            </a:r>
            <a:r>
              <a:rPr lang="en-US" sz="2400" dirty="0">
                <a:solidFill>
                  <a:srgbClr val="010111"/>
                </a:solidFill>
                <a:latin typeface="Helvetica World"/>
              </a:rPr>
              <a:t> </a:t>
            </a:r>
            <a:r>
              <a:rPr lang="en-US" sz="2400" dirty="0" err="1">
                <a:solidFill>
                  <a:srgbClr val="010111"/>
                </a:solidFill>
                <a:latin typeface="Helvetica World"/>
              </a:rPr>
              <a:t>politik</a:t>
            </a:r>
            <a:endParaRPr lang="en-US" sz="2400" dirty="0">
              <a:solidFill>
                <a:srgbClr val="010111"/>
              </a:solidFill>
              <a:latin typeface="Helvetica World"/>
            </a:endParaRPr>
          </a:p>
          <a:p>
            <a:pPr>
              <a:lnSpc>
                <a:spcPts val="3360"/>
              </a:lnSpc>
            </a:pPr>
            <a:r>
              <a:rPr lang="en-US" sz="2400" dirty="0">
                <a:solidFill>
                  <a:srgbClr val="010111"/>
                </a:solidFill>
                <a:latin typeface="Helvetica World"/>
              </a:rPr>
              <a:t>(political awareness)</a:t>
            </a:r>
          </a:p>
          <a:p>
            <a:pPr>
              <a:lnSpc>
                <a:spcPts val="3360"/>
              </a:lnSpc>
            </a:pPr>
            <a:endParaRPr lang="en-US" sz="2400" dirty="0">
              <a:solidFill>
                <a:srgbClr val="010111"/>
              </a:solidFill>
              <a:latin typeface="Helvetica World"/>
            </a:endParaRPr>
          </a:p>
        </p:txBody>
      </p:sp>
      <p:pic>
        <p:nvPicPr>
          <p:cNvPr id="44" name="Audio 43">
            <a:hlinkClick r:id="" action="ppaction://media"/>
            <a:extLst>
              <a:ext uri="{FF2B5EF4-FFF2-40B4-BE49-F238E27FC236}">
                <a16:creationId xmlns:a16="http://schemas.microsoft.com/office/drawing/2014/main" id="{39EC6CC2-2E5F-428F-ABF9-EB8BD8BE6C8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108"/>
    </mc:Choice>
    <mc:Fallback>
      <p:transition spd="slow" advTm="68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rot="-10800000" flipH="1">
            <a:off x="0" y="-432219"/>
            <a:ext cx="1001211" cy="10719219"/>
          </a:xfrm>
          <a:custGeom>
            <a:avLst/>
            <a:gdLst/>
            <a:ahLst/>
            <a:cxnLst/>
            <a:rect l="l" t="t" r="r" b="b"/>
            <a:pathLst>
              <a:path w="1001211" h="10719219">
                <a:moveTo>
                  <a:pt x="1001211" y="0"/>
                </a:moveTo>
                <a:lnTo>
                  <a:pt x="0" y="0"/>
                </a:lnTo>
                <a:lnTo>
                  <a:pt x="0" y="10719219"/>
                </a:lnTo>
                <a:lnTo>
                  <a:pt x="1001211" y="10719219"/>
                </a:lnTo>
                <a:lnTo>
                  <a:pt x="1001211" y="0"/>
                </a:lnTo>
                <a:close/>
              </a:path>
            </a:pathLst>
          </a:custGeom>
          <a:blipFill>
            <a:blip r:embed="rId4">
              <a:extLst>
                <a:ext uri="{96DAC541-7B7A-43D3-8B79-37D633B846F1}">
                  <asvg:svgBlip xmlns:asvg="http://schemas.microsoft.com/office/drawing/2016/SVG/main" r:embed="rId5"/>
                </a:ext>
              </a:extLst>
            </a:blip>
            <a:stretch>
              <a:fillRect l="-1009704" t="-3650"/>
            </a:stretch>
          </a:blipFill>
        </p:spPr>
      </p:sp>
      <p:grpSp>
        <p:nvGrpSpPr>
          <p:cNvPr id="3" name="Group 3"/>
          <p:cNvGrpSpPr/>
          <p:nvPr/>
        </p:nvGrpSpPr>
        <p:grpSpPr>
          <a:xfrm>
            <a:off x="11368593" y="7592156"/>
            <a:ext cx="6340438" cy="2077626"/>
            <a:chOff x="0" y="0"/>
            <a:chExt cx="1669910" cy="547194"/>
          </a:xfrm>
        </p:grpSpPr>
        <p:sp>
          <p:nvSpPr>
            <p:cNvPr id="4" name="Freeform 4"/>
            <p:cNvSpPr/>
            <p:nvPr/>
          </p:nvSpPr>
          <p:spPr>
            <a:xfrm>
              <a:off x="0" y="0"/>
              <a:ext cx="1669910" cy="547194"/>
            </a:xfrm>
            <a:custGeom>
              <a:avLst/>
              <a:gdLst/>
              <a:ahLst/>
              <a:cxnLst/>
              <a:rect l="l" t="t" r="r" b="b"/>
              <a:pathLst>
                <a:path w="1669910" h="547194">
                  <a:moveTo>
                    <a:pt x="834955" y="0"/>
                  </a:moveTo>
                  <a:cubicBezTo>
                    <a:pt x="373822" y="0"/>
                    <a:pt x="0" y="122493"/>
                    <a:pt x="0" y="273597"/>
                  </a:cubicBezTo>
                  <a:cubicBezTo>
                    <a:pt x="0" y="424700"/>
                    <a:pt x="373822" y="547194"/>
                    <a:pt x="834955" y="547194"/>
                  </a:cubicBezTo>
                  <a:cubicBezTo>
                    <a:pt x="1296088" y="547194"/>
                    <a:pt x="1669910" y="424700"/>
                    <a:pt x="1669910" y="273597"/>
                  </a:cubicBezTo>
                  <a:cubicBezTo>
                    <a:pt x="1669910" y="122493"/>
                    <a:pt x="1296088" y="0"/>
                    <a:pt x="834955" y="0"/>
                  </a:cubicBezTo>
                  <a:close/>
                </a:path>
              </a:pathLst>
            </a:custGeom>
            <a:solidFill>
              <a:srgbClr val="E5E5E3"/>
            </a:solidFill>
          </p:spPr>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2164895" y="607332"/>
            <a:ext cx="15317829" cy="2115964"/>
          </a:xfrm>
          <a:prstGeom prst="rect">
            <a:avLst/>
          </a:prstGeom>
        </p:spPr>
        <p:txBody>
          <a:bodyPr wrap="square" lIns="0" tIns="0" rIns="0" bIns="0" rtlCol="0" anchor="t">
            <a:spAutoFit/>
          </a:bodyPr>
          <a:lstStyle/>
          <a:p>
            <a:pPr>
              <a:lnSpc>
                <a:spcPts val="8400"/>
              </a:lnSpc>
            </a:pPr>
            <a:r>
              <a:rPr lang="en-US" sz="6000" dirty="0" err="1">
                <a:solidFill>
                  <a:srgbClr val="010111"/>
                </a:solidFill>
                <a:latin typeface="Bevan"/>
              </a:rPr>
              <a:t>Pentingnya</a:t>
            </a:r>
            <a:r>
              <a:rPr lang="en-US" sz="6000" dirty="0">
                <a:solidFill>
                  <a:srgbClr val="010111"/>
                </a:solidFill>
                <a:latin typeface="Bevan"/>
              </a:rPr>
              <a:t> </a:t>
            </a:r>
            <a:r>
              <a:rPr lang="en-US" sz="6000" dirty="0" err="1">
                <a:solidFill>
                  <a:srgbClr val="010111"/>
                </a:solidFill>
                <a:latin typeface="Bevan"/>
              </a:rPr>
              <a:t>Etnomatematika</a:t>
            </a:r>
            <a:r>
              <a:rPr lang="en-US" sz="6000" dirty="0">
                <a:solidFill>
                  <a:srgbClr val="010111"/>
                </a:solidFill>
                <a:latin typeface="Bevan"/>
              </a:rPr>
              <a:t> </a:t>
            </a:r>
            <a:r>
              <a:rPr lang="en-US" sz="6000" dirty="0" err="1">
                <a:solidFill>
                  <a:srgbClr val="010111"/>
                </a:solidFill>
                <a:latin typeface="Bevan"/>
              </a:rPr>
              <a:t>dalam</a:t>
            </a:r>
            <a:r>
              <a:rPr lang="en-US" sz="6000" dirty="0">
                <a:solidFill>
                  <a:srgbClr val="010111"/>
                </a:solidFill>
                <a:latin typeface="Bevan"/>
              </a:rPr>
              <a:t> </a:t>
            </a:r>
            <a:r>
              <a:rPr lang="en-US" sz="6000" dirty="0" err="1">
                <a:solidFill>
                  <a:srgbClr val="010111"/>
                </a:solidFill>
                <a:latin typeface="Bevan"/>
              </a:rPr>
              <a:t>Pembelajaran</a:t>
            </a:r>
            <a:r>
              <a:rPr lang="en-US" sz="6000" dirty="0">
                <a:solidFill>
                  <a:srgbClr val="010111"/>
                </a:solidFill>
                <a:latin typeface="Bevan"/>
              </a:rPr>
              <a:t> </a:t>
            </a:r>
            <a:r>
              <a:rPr lang="en-US" sz="6000" dirty="0" err="1">
                <a:solidFill>
                  <a:srgbClr val="010111"/>
                </a:solidFill>
                <a:latin typeface="Bevan"/>
              </a:rPr>
              <a:t>Matematika</a:t>
            </a:r>
            <a:r>
              <a:rPr lang="en-US" sz="6000" dirty="0">
                <a:solidFill>
                  <a:srgbClr val="010111"/>
                </a:solidFill>
                <a:latin typeface="Bevan"/>
              </a:rPr>
              <a:t> </a:t>
            </a:r>
          </a:p>
        </p:txBody>
      </p:sp>
      <p:sp>
        <p:nvSpPr>
          <p:cNvPr id="7" name="Freeform 7"/>
          <p:cNvSpPr/>
          <p:nvPr/>
        </p:nvSpPr>
        <p:spPr>
          <a:xfrm rot="2844181">
            <a:off x="16762719" y="5932682"/>
            <a:ext cx="679296" cy="408812"/>
          </a:xfrm>
          <a:custGeom>
            <a:avLst/>
            <a:gdLst/>
            <a:ahLst/>
            <a:cxnLst/>
            <a:rect l="l" t="t" r="r" b="b"/>
            <a:pathLst>
              <a:path w="679296" h="408812">
                <a:moveTo>
                  <a:pt x="0" y="0"/>
                </a:moveTo>
                <a:lnTo>
                  <a:pt x="679295" y="0"/>
                </a:lnTo>
                <a:lnTo>
                  <a:pt x="679295" y="408813"/>
                </a:lnTo>
                <a:lnTo>
                  <a:pt x="0" y="408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8" name="Group 8"/>
          <p:cNvGrpSpPr/>
          <p:nvPr/>
        </p:nvGrpSpPr>
        <p:grpSpPr>
          <a:xfrm>
            <a:off x="16923357" y="2918486"/>
            <a:ext cx="671886" cy="67188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4278829" y="1028700"/>
            <a:ext cx="519968" cy="519968"/>
          </a:xfrm>
          <a:custGeom>
            <a:avLst/>
            <a:gdLst/>
            <a:ahLst/>
            <a:cxnLst/>
            <a:rect l="l" t="t" r="r" b="b"/>
            <a:pathLst>
              <a:path w="519968" h="519968">
                <a:moveTo>
                  <a:pt x="0" y="0"/>
                </a:moveTo>
                <a:lnTo>
                  <a:pt x="519967" y="0"/>
                </a:lnTo>
                <a:lnTo>
                  <a:pt x="519967" y="519968"/>
                </a:lnTo>
                <a:lnTo>
                  <a:pt x="0" y="5199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1108609" y="5728797"/>
            <a:ext cx="519968" cy="519968"/>
          </a:xfrm>
          <a:custGeom>
            <a:avLst/>
            <a:gdLst/>
            <a:ahLst/>
            <a:cxnLst/>
            <a:rect l="l" t="t" r="r" b="b"/>
            <a:pathLst>
              <a:path w="519968" h="519968">
                <a:moveTo>
                  <a:pt x="0" y="0"/>
                </a:moveTo>
                <a:lnTo>
                  <a:pt x="519968" y="0"/>
                </a:lnTo>
                <a:lnTo>
                  <a:pt x="519968" y="519967"/>
                </a:lnTo>
                <a:lnTo>
                  <a:pt x="0" y="5199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3" name="Group 13"/>
          <p:cNvGrpSpPr/>
          <p:nvPr/>
        </p:nvGrpSpPr>
        <p:grpSpPr>
          <a:xfrm>
            <a:off x="15584118" y="9258300"/>
            <a:ext cx="508247" cy="508247"/>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744750" y="3508740"/>
            <a:ext cx="8204866" cy="6257806"/>
          </a:xfrm>
          <a:custGeom>
            <a:avLst/>
            <a:gdLst/>
            <a:ahLst/>
            <a:cxnLst/>
            <a:rect l="l" t="t" r="r" b="b"/>
            <a:pathLst>
              <a:path w="8204866" h="6257806">
                <a:moveTo>
                  <a:pt x="0" y="0"/>
                </a:moveTo>
                <a:lnTo>
                  <a:pt x="8204866" y="0"/>
                </a:lnTo>
                <a:lnTo>
                  <a:pt x="8204866" y="6257807"/>
                </a:lnTo>
                <a:lnTo>
                  <a:pt x="0" y="6257807"/>
                </a:lnTo>
                <a:lnTo>
                  <a:pt x="0" y="0"/>
                </a:lnTo>
                <a:close/>
              </a:path>
            </a:pathLst>
          </a:custGeom>
          <a:blipFill>
            <a:blip r:embed="rId10"/>
            <a:stretch>
              <a:fillRect l="-11222" t="-2947" r="-11222"/>
            </a:stretch>
          </a:blipFill>
        </p:spPr>
      </p:sp>
      <p:sp>
        <p:nvSpPr>
          <p:cNvPr id="17" name="TextBox 17"/>
          <p:cNvSpPr txBox="1"/>
          <p:nvPr/>
        </p:nvSpPr>
        <p:spPr>
          <a:xfrm>
            <a:off x="10285559" y="3451590"/>
            <a:ext cx="7309684" cy="5886676"/>
          </a:xfrm>
          <a:prstGeom prst="rect">
            <a:avLst/>
          </a:prstGeom>
        </p:spPr>
        <p:txBody>
          <a:bodyPr lIns="0" tIns="0" rIns="0" bIns="0" rtlCol="0" anchor="t">
            <a:spAutoFit/>
          </a:bodyPr>
          <a:lstStyle/>
          <a:p>
            <a:pPr algn="just">
              <a:lnSpc>
                <a:spcPts val="4200"/>
              </a:lnSpc>
            </a:pPr>
            <a:r>
              <a:rPr lang="en-US" sz="3000" dirty="0" err="1">
                <a:solidFill>
                  <a:srgbClr val="010111"/>
                </a:solidFill>
                <a:latin typeface="Helvetica World"/>
              </a:rPr>
              <a:t>Melalui</a:t>
            </a:r>
            <a:r>
              <a:rPr lang="en-US" sz="3000" dirty="0">
                <a:solidFill>
                  <a:srgbClr val="010111"/>
                </a:solidFill>
                <a:latin typeface="Helvetica World"/>
              </a:rPr>
              <a:t> </a:t>
            </a:r>
            <a:r>
              <a:rPr lang="en-US" sz="3000" dirty="0" err="1">
                <a:solidFill>
                  <a:srgbClr val="010111"/>
                </a:solidFill>
                <a:latin typeface="Helvetica World"/>
              </a:rPr>
              <a:t>etnomatematika</a:t>
            </a:r>
            <a:r>
              <a:rPr lang="en-US" sz="3000" dirty="0">
                <a:solidFill>
                  <a:srgbClr val="010111"/>
                </a:solidFill>
                <a:latin typeface="Helvetica World"/>
              </a:rPr>
              <a:t> </a:t>
            </a:r>
            <a:r>
              <a:rPr lang="en-US" sz="3000" dirty="0" err="1">
                <a:solidFill>
                  <a:srgbClr val="010111"/>
                </a:solidFill>
                <a:latin typeface="Helvetica World"/>
              </a:rPr>
              <a:t>dapat</a:t>
            </a:r>
            <a:r>
              <a:rPr lang="en-US" sz="3000" dirty="0">
                <a:solidFill>
                  <a:srgbClr val="010111"/>
                </a:solidFill>
                <a:latin typeface="Helvetica World"/>
              </a:rPr>
              <a:t> </a:t>
            </a:r>
            <a:r>
              <a:rPr lang="en-US" sz="3000" dirty="0" err="1">
                <a:solidFill>
                  <a:srgbClr val="010111"/>
                </a:solidFill>
                <a:latin typeface="Helvetica World"/>
              </a:rPr>
              <a:t>memberikan</a:t>
            </a:r>
            <a:r>
              <a:rPr lang="en-US" sz="3000" dirty="0">
                <a:solidFill>
                  <a:srgbClr val="010111"/>
                </a:solidFill>
                <a:latin typeface="Helvetica World"/>
              </a:rPr>
              <a:t> </a:t>
            </a:r>
            <a:r>
              <a:rPr lang="en-US" sz="3000" dirty="0" err="1">
                <a:solidFill>
                  <a:srgbClr val="010111"/>
                </a:solidFill>
                <a:latin typeface="Helvetica World"/>
              </a:rPr>
              <a:t>suasana</a:t>
            </a:r>
            <a:r>
              <a:rPr lang="en-US" sz="3000" dirty="0">
                <a:solidFill>
                  <a:srgbClr val="010111"/>
                </a:solidFill>
                <a:latin typeface="Helvetica World"/>
              </a:rPr>
              <a:t> </a:t>
            </a:r>
            <a:r>
              <a:rPr lang="en-US" sz="3000" dirty="0" err="1">
                <a:solidFill>
                  <a:srgbClr val="010111"/>
                </a:solidFill>
                <a:latin typeface="Helvetica World"/>
              </a:rPr>
              <a:t>baru</a:t>
            </a:r>
            <a:r>
              <a:rPr lang="en-US" sz="3000" dirty="0">
                <a:solidFill>
                  <a:srgbClr val="010111"/>
                </a:solidFill>
                <a:latin typeface="Helvetica World"/>
              </a:rPr>
              <a:t> </a:t>
            </a:r>
            <a:r>
              <a:rPr lang="en-US" sz="3000" dirty="0" err="1">
                <a:solidFill>
                  <a:srgbClr val="010111"/>
                </a:solidFill>
                <a:latin typeface="Helvetica World"/>
              </a:rPr>
              <a:t>bahwa</a:t>
            </a:r>
            <a:r>
              <a:rPr lang="en-US" sz="3000" dirty="0">
                <a:solidFill>
                  <a:srgbClr val="010111"/>
                </a:solidFill>
                <a:latin typeface="Helvetica World"/>
              </a:rPr>
              <a:t> </a:t>
            </a:r>
            <a:r>
              <a:rPr lang="en-US" sz="3000" dirty="0" err="1">
                <a:solidFill>
                  <a:srgbClr val="010111"/>
                </a:solidFill>
                <a:latin typeface="Helvetica World"/>
              </a:rPr>
              <a:t>dalam</a:t>
            </a:r>
            <a:r>
              <a:rPr lang="en-US" sz="3000" dirty="0">
                <a:solidFill>
                  <a:srgbClr val="010111"/>
                </a:solidFill>
                <a:latin typeface="Helvetica World"/>
              </a:rPr>
              <a:t> </a:t>
            </a:r>
            <a:r>
              <a:rPr lang="en-US" sz="3000" dirty="0" err="1">
                <a:solidFill>
                  <a:srgbClr val="010111"/>
                </a:solidFill>
                <a:latin typeface="Helvetica World"/>
              </a:rPr>
              <a:t>belajar</a:t>
            </a:r>
            <a:r>
              <a:rPr lang="en-US" sz="3000" dirty="0">
                <a:solidFill>
                  <a:srgbClr val="010111"/>
                </a:solidFill>
                <a:latin typeface="Helvetica World"/>
              </a:rPr>
              <a:t> </a:t>
            </a:r>
            <a:r>
              <a:rPr lang="en-US" sz="3000" dirty="0" err="1">
                <a:solidFill>
                  <a:srgbClr val="010111"/>
                </a:solidFill>
                <a:latin typeface="Helvetica World"/>
              </a:rPr>
              <a:t>matematika</a:t>
            </a:r>
            <a:r>
              <a:rPr lang="en-US" sz="3000" dirty="0">
                <a:solidFill>
                  <a:srgbClr val="010111"/>
                </a:solidFill>
                <a:latin typeface="Helvetica World"/>
              </a:rPr>
              <a:t> </a:t>
            </a:r>
            <a:r>
              <a:rPr lang="en-US" sz="3000" dirty="0" err="1">
                <a:solidFill>
                  <a:srgbClr val="010111"/>
                </a:solidFill>
                <a:latin typeface="Helvetica World"/>
              </a:rPr>
              <a:t>tidak</a:t>
            </a:r>
            <a:r>
              <a:rPr lang="en-US" sz="3000" dirty="0">
                <a:solidFill>
                  <a:srgbClr val="010111"/>
                </a:solidFill>
                <a:latin typeface="Helvetica World"/>
              </a:rPr>
              <a:t> </a:t>
            </a:r>
            <a:r>
              <a:rPr lang="en-US" sz="3000" dirty="0" err="1">
                <a:solidFill>
                  <a:srgbClr val="010111"/>
                </a:solidFill>
                <a:latin typeface="Helvetica World"/>
              </a:rPr>
              <a:t>hanya</a:t>
            </a:r>
            <a:r>
              <a:rPr lang="en-US" sz="3000" dirty="0">
                <a:solidFill>
                  <a:srgbClr val="010111"/>
                </a:solidFill>
                <a:latin typeface="Helvetica World"/>
              </a:rPr>
              <a:t> </a:t>
            </a:r>
            <a:r>
              <a:rPr lang="en-US" sz="3000" dirty="0" err="1">
                <a:solidFill>
                  <a:srgbClr val="010111"/>
                </a:solidFill>
                <a:latin typeface="Helvetica World"/>
              </a:rPr>
              <a:t>berfokus</a:t>
            </a:r>
            <a:r>
              <a:rPr lang="en-US" sz="3000" dirty="0">
                <a:solidFill>
                  <a:srgbClr val="010111"/>
                </a:solidFill>
                <a:latin typeface="Helvetica World"/>
              </a:rPr>
              <a:t> di </a:t>
            </a:r>
            <a:r>
              <a:rPr lang="en-US" sz="3000" dirty="0" err="1">
                <a:solidFill>
                  <a:srgbClr val="010111"/>
                </a:solidFill>
                <a:latin typeface="Helvetica World"/>
              </a:rPr>
              <a:t>dalam</a:t>
            </a:r>
            <a:r>
              <a:rPr lang="en-US" sz="3000" dirty="0">
                <a:solidFill>
                  <a:srgbClr val="010111"/>
                </a:solidFill>
                <a:latin typeface="Helvetica World"/>
              </a:rPr>
              <a:t> </a:t>
            </a:r>
            <a:r>
              <a:rPr lang="en-US" sz="3000" dirty="0" err="1">
                <a:solidFill>
                  <a:srgbClr val="010111"/>
                </a:solidFill>
                <a:latin typeface="Helvetica World"/>
              </a:rPr>
              <a:t>kelas</a:t>
            </a:r>
            <a:r>
              <a:rPr lang="en-US" sz="3000" dirty="0">
                <a:solidFill>
                  <a:srgbClr val="010111"/>
                </a:solidFill>
                <a:latin typeface="Helvetica World"/>
              </a:rPr>
              <a:t> </a:t>
            </a:r>
            <a:r>
              <a:rPr lang="en-US" sz="3000" dirty="0" err="1">
                <a:solidFill>
                  <a:srgbClr val="010111"/>
                </a:solidFill>
                <a:latin typeface="Helvetica World"/>
              </a:rPr>
              <a:t>melainkan</a:t>
            </a:r>
            <a:r>
              <a:rPr lang="en-US" sz="3000" dirty="0">
                <a:solidFill>
                  <a:srgbClr val="010111"/>
                </a:solidFill>
                <a:latin typeface="Helvetica World"/>
              </a:rPr>
              <a:t> juga di </a:t>
            </a:r>
            <a:r>
              <a:rPr lang="en-US" sz="3000" dirty="0" err="1">
                <a:solidFill>
                  <a:srgbClr val="010111"/>
                </a:solidFill>
                <a:latin typeface="Helvetica World"/>
              </a:rPr>
              <a:t>luar</a:t>
            </a:r>
            <a:r>
              <a:rPr lang="en-US" sz="3000" dirty="0">
                <a:solidFill>
                  <a:srgbClr val="010111"/>
                </a:solidFill>
                <a:latin typeface="Helvetica World"/>
              </a:rPr>
              <a:t> </a:t>
            </a:r>
            <a:r>
              <a:rPr lang="en-US" sz="3000" dirty="0" err="1">
                <a:solidFill>
                  <a:srgbClr val="010111"/>
                </a:solidFill>
                <a:latin typeface="Helvetica World"/>
              </a:rPr>
              <a:t>kelas</a:t>
            </a:r>
            <a:r>
              <a:rPr lang="en-US" sz="3000" dirty="0">
                <a:solidFill>
                  <a:srgbClr val="010111"/>
                </a:solidFill>
                <a:latin typeface="Helvetica World"/>
              </a:rPr>
              <a:t> </a:t>
            </a:r>
            <a:r>
              <a:rPr lang="en-US" sz="3000" dirty="0" err="1">
                <a:solidFill>
                  <a:srgbClr val="010111"/>
                </a:solidFill>
                <a:latin typeface="Helvetica World"/>
              </a:rPr>
              <a:t>dengan</a:t>
            </a:r>
            <a:r>
              <a:rPr lang="en-US" sz="3000" dirty="0">
                <a:solidFill>
                  <a:srgbClr val="010111"/>
                </a:solidFill>
                <a:latin typeface="Helvetica World"/>
              </a:rPr>
              <a:t> </a:t>
            </a:r>
            <a:r>
              <a:rPr lang="en-US" sz="3000" dirty="0" err="1">
                <a:solidFill>
                  <a:srgbClr val="010111"/>
                </a:solidFill>
                <a:latin typeface="Helvetica World"/>
              </a:rPr>
              <a:t>berinteraksi</a:t>
            </a:r>
            <a:r>
              <a:rPr lang="en-US" sz="3000" dirty="0">
                <a:solidFill>
                  <a:srgbClr val="010111"/>
                </a:solidFill>
                <a:latin typeface="Helvetica World"/>
              </a:rPr>
              <a:t> pada </a:t>
            </a:r>
            <a:r>
              <a:rPr lang="en-US" sz="3000" dirty="0" err="1">
                <a:solidFill>
                  <a:srgbClr val="010111"/>
                </a:solidFill>
                <a:latin typeface="Helvetica World"/>
              </a:rPr>
              <a:t>kebudayaan</a:t>
            </a:r>
            <a:r>
              <a:rPr lang="en-US" sz="3000" dirty="0">
                <a:solidFill>
                  <a:srgbClr val="010111"/>
                </a:solidFill>
                <a:latin typeface="Helvetica World"/>
              </a:rPr>
              <a:t> </a:t>
            </a:r>
            <a:r>
              <a:rPr lang="en-US" sz="3000" dirty="0" err="1">
                <a:solidFill>
                  <a:srgbClr val="010111"/>
                </a:solidFill>
                <a:latin typeface="Helvetica World"/>
              </a:rPr>
              <a:t>setempat</a:t>
            </a:r>
            <a:r>
              <a:rPr lang="en-US" sz="3000" dirty="0">
                <a:solidFill>
                  <a:srgbClr val="010111"/>
                </a:solidFill>
                <a:latin typeface="Helvetica World"/>
              </a:rPr>
              <a:t> dan </a:t>
            </a:r>
            <a:r>
              <a:rPr lang="en-US" sz="3000" dirty="0" err="1">
                <a:solidFill>
                  <a:srgbClr val="010111"/>
                </a:solidFill>
                <a:latin typeface="Helvetica World"/>
              </a:rPr>
              <a:t>dapat</a:t>
            </a:r>
            <a:r>
              <a:rPr lang="en-US" sz="3000" dirty="0">
                <a:solidFill>
                  <a:srgbClr val="010111"/>
                </a:solidFill>
                <a:latin typeface="Helvetica World"/>
              </a:rPr>
              <a:t> </a:t>
            </a:r>
            <a:r>
              <a:rPr lang="en-US" sz="3000" dirty="0" err="1">
                <a:solidFill>
                  <a:srgbClr val="010111"/>
                </a:solidFill>
                <a:latin typeface="Helvetica World"/>
              </a:rPr>
              <a:t>dijadikan</a:t>
            </a:r>
            <a:r>
              <a:rPr lang="en-US" sz="3000" dirty="0">
                <a:solidFill>
                  <a:srgbClr val="010111"/>
                </a:solidFill>
                <a:latin typeface="Helvetica World"/>
              </a:rPr>
              <a:t> </a:t>
            </a:r>
            <a:r>
              <a:rPr lang="en-US" sz="3000" dirty="0" err="1">
                <a:solidFill>
                  <a:srgbClr val="010111"/>
                </a:solidFill>
                <a:latin typeface="Helvetica World"/>
              </a:rPr>
              <a:t>sebagai</a:t>
            </a:r>
            <a:r>
              <a:rPr lang="en-US" sz="3000" dirty="0">
                <a:solidFill>
                  <a:srgbClr val="010111"/>
                </a:solidFill>
                <a:latin typeface="Helvetica World"/>
              </a:rPr>
              <a:t> media </a:t>
            </a:r>
            <a:r>
              <a:rPr lang="en-US" sz="3000" dirty="0" err="1">
                <a:solidFill>
                  <a:srgbClr val="010111"/>
                </a:solidFill>
                <a:latin typeface="Helvetica World"/>
              </a:rPr>
              <a:t>pembelajaran</a:t>
            </a:r>
            <a:r>
              <a:rPr lang="en-US" sz="3000" dirty="0">
                <a:solidFill>
                  <a:srgbClr val="010111"/>
                </a:solidFill>
                <a:latin typeface="Helvetica World"/>
              </a:rPr>
              <a:t> </a:t>
            </a:r>
            <a:r>
              <a:rPr lang="en-US" sz="3000" dirty="0" err="1">
                <a:solidFill>
                  <a:srgbClr val="010111"/>
                </a:solidFill>
                <a:latin typeface="Helvetica World"/>
              </a:rPr>
              <a:t>matematika</a:t>
            </a:r>
            <a:r>
              <a:rPr lang="en-US" sz="3000" dirty="0">
                <a:solidFill>
                  <a:srgbClr val="010111"/>
                </a:solidFill>
                <a:latin typeface="Helvetica World"/>
              </a:rPr>
              <a:t>. </a:t>
            </a:r>
            <a:r>
              <a:rPr lang="en-US" sz="3000" dirty="0" err="1">
                <a:solidFill>
                  <a:srgbClr val="010111"/>
                </a:solidFill>
                <a:latin typeface="Helvetica World"/>
              </a:rPr>
              <a:t>Sehingga</a:t>
            </a:r>
            <a:r>
              <a:rPr lang="en-US" sz="3000" dirty="0">
                <a:solidFill>
                  <a:srgbClr val="010111"/>
                </a:solidFill>
                <a:latin typeface="Helvetica World"/>
              </a:rPr>
              <a:t>, </a:t>
            </a:r>
            <a:r>
              <a:rPr lang="en-US" sz="3000" dirty="0" err="1">
                <a:solidFill>
                  <a:srgbClr val="010111"/>
                </a:solidFill>
                <a:latin typeface="Helvetica World"/>
              </a:rPr>
              <a:t>etnomatematika</a:t>
            </a:r>
            <a:r>
              <a:rPr lang="en-US" sz="3000" dirty="0">
                <a:solidFill>
                  <a:srgbClr val="010111"/>
                </a:solidFill>
                <a:latin typeface="Helvetica World"/>
              </a:rPr>
              <a:t> </a:t>
            </a:r>
            <a:r>
              <a:rPr lang="en-US" sz="3000" dirty="0" err="1">
                <a:solidFill>
                  <a:srgbClr val="010111"/>
                </a:solidFill>
                <a:latin typeface="Helvetica World"/>
              </a:rPr>
              <a:t>dapat</a:t>
            </a:r>
            <a:r>
              <a:rPr lang="en-US" sz="3000" dirty="0">
                <a:solidFill>
                  <a:srgbClr val="010111"/>
                </a:solidFill>
                <a:latin typeface="Helvetica World"/>
              </a:rPr>
              <a:t> </a:t>
            </a:r>
            <a:r>
              <a:rPr lang="en-US" sz="3000" dirty="0" err="1">
                <a:solidFill>
                  <a:srgbClr val="010111"/>
                </a:solidFill>
                <a:latin typeface="Helvetica World"/>
              </a:rPr>
              <a:t>dijadikan</a:t>
            </a:r>
            <a:r>
              <a:rPr lang="en-US" sz="3000" dirty="0">
                <a:solidFill>
                  <a:srgbClr val="010111"/>
                </a:solidFill>
                <a:latin typeface="Helvetica World"/>
              </a:rPr>
              <a:t> </a:t>
            </a:r>
            <a:r>
              <a:rPr lang="en-US" sz="3000" dirty="0" err="1">
                <a:solidFill>
                  <a:srgbClr val="010111"/>
                </a:solidFill>
                <a:latin typeface="Helvetica World"/>
              </a:rPr>
              <a:t>sebagai</a:t>
            </a:r>
            <a:r>
              <a:rPr lang="en-US" sz="3000" dirty="0">
                <a:solidFill>
                  <a:srgbClr val="010111"/>
                </a:solidFill>
                <a:latin typeface="Helvetica World"/>
              </a:rPr>
              <a:t> </a:t>
            </a:r>
            <a:r>
              <a:rPr lang="en-US" sz="3000" dirty="0" err="1">
                <a:solidFill>
                  <a:srgbClr val="010111"/>
                </a:solidFill>
                <a:latin typeface="Helvetica World"/>
              </a:rPr>
              <a:t>pusat</a:t>
            </a:r>
            <a:r>
              <a:rPr lang="en-US" sz="3000" dirty="0">
                <a:solidFill>
                  <a:srgbClr val="010111"/>
                </a:solidFill>
                <a:latin typeface="Helvetica World"/>
              </a:rPr>
              <a:t> </a:t>
            </a:r>
            <a:r>
              <a:rPr lang="en-US" sz="3000" dirty="0" err="1">
                <a:solidFill>
                  <a:srgbClr val="010111"/>
                </a:solidFill>
                <a:latin typeface="Helvetica World"/>
              </a:rPr>
              <a:t>dalam</a:t>
            </a:r>
            <a:r>
              <a:rPr lang="en-US" sz="3000" dirty="0">
                <a:solidFill>
                  <a:srgbClr val="010111"/>
                </a:solidFill>
                <a:latin typeface="Helvetica World"/>
              </a:rPr>
              <a:t> proses </a:t>
            </a:r>
            <a:r>
              <a:rPr lang="en-US" sz="3000" dirty="0" err="1">
                <a:solidFill>
                  <a:srgbClr val="010111"/>
                </a:solidFill>
                <a:latin typeface="Helvetica World"/>
              </a:rPr>
              <a:t>pembelajaran</a:t>
            </a:r>
            <a:r>
              <a:rPr lang="en-US" sz="3000" dirty="0">
                <a:solidFill>
                  <a:srgbClr val="010111"/>
                </a:solidFill>
                <a:latin typeface="Helvetica World"/>
              </a:rPr>
              <a:t>, </a:t>
            </a:r>
            <a:r>
              <a:rPr lang="en-US" sz="3000" dirty="0" err="1">
                <a:solidFill>
                  <a:srgbClr val="010111"/>
                </a:solidFill>
                <a:latin typeface="Helvetica World"/>
              </a:rPr>
              <a:t>metode</a:t>
            </a:r>
            <a:r>
              <a:rPr lang="en-US" sz="3000" dirty="0">
                <a:solidFill>
                  <a:srgbClr val="010111"/>
                </a:solidFill>
                <a:latin typeface="Helvetica World"/>
              </a:rPr>
              <a:t> </a:t>
            </a:r>
            <a:r>
              <a:rPr lang="en-US" sz="3000" dirty="0" err="1">
                <a:solidFill>
                  <a:srgbClr val="010111"/>
                </a:solidFill>
                <a:latin typeface="Helvetica World"/>
              </a:rPr>
              <a:t>pembelajaran</a:t>
            </a:r>
            <a:r>
              <a:rPr lang="en-US" sz="3000" dirty="0">
                <a:solidFill>
                  <a:srgbClr val="010111"/>
                </a:solidFill>
                <a:latin typeface="Helvetica World"/>
              </a:rPr>
              <a:t>, dan media </a:t>
            </a:r>
            <a:r>
              <a:rPr lang="en-US" sz="3000" dirty="0" err="1">
                <a:solidFill>
                  <a:srgbClr val="010111"/>
                </a:solidFill>
                <a:latin typeface="Helvetica World"/>
              </a:rPr>
              <a:t>pembelajara</a:t>
            </a:r>
            <a:endParaRPr lang="en-US" sz="3000" dirty="0">
              <a:solidFill>
                <a:srgbClr val="010111"/>
              </a:solidFill>
              <a:latin typeface="Helvetica World"/>
            </a:endParaRPr>
          </a:p>
          <a:p>
            <a:pPr algn="r">
              <a:lnSpc>
                <a:spcPts val="4200"/>
              </a:lnSpc>
            </a:pPr>
            <a:endParaRPr lang="en-US" sz="3000" dirty="0">
              <a:solidFill>
                <a:srgbClr val="010111"/>
              </a:solidFill>
              <a:latin typeface="Helvetica World"/>
            </a:endParaRPr>
          </a:p>
        </p:txBody>
      </p:sp>
      <p:sp>
        <p:nvSpPr>
          <p:cNvPr id="19" name="Freeform 19"/>
          <p:cNvSpPr/>
          <p:nvPr/>
        </p:nvSpPr>
        <p:spPr>
          <a:xfrm>
            <a:off x="10692566" y="9766547"/>
            <a:ext cx="7315200" cy="374316"/>
          </a:xfrm>
          <a:custGeom>
            <a:avLst/>
            <a:gdLst/>
            <a:ahLst/>
            <a:cxnLst/>
            <a:rect l="l" t="t" r="r" b="b"/>
            <a:pathLst>
              <a:path w="7315200" h="374316">
                <a:moveTo>
                  <a:pt x="0" y="0"/>
                </a:moveTo>
                <a:lnTo>
                  <a:pt x="7315200" y="0"/>
                </a:lnTo>
                <a:lnTo>
                  <a:pt x="7315200" y="374315"/>
                </a:lnTo>
                <a:lnTo>
                  <a:pt x="0" y="3743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0" name="Freeform 20"/>
          <p:cNvSpPr/>
          <p:nvPr/>
        </p:nvSpPr>
        <p:spPr>
          <a:xfrm>
            <a:off x="921063" y="2925067"/>
            <a:ext cx="1033760" cy="1033760"/>
          </a:xfrm>
          <a:custGeom>
            <a:avLst/>
            <a:gdLst/>
            <a:ahLst/>
            <a:cxnLst/>
            <a:rect l="l" t="t" r="r" b="b"/>
            <a:pathLst>
              <a:path w="1033760" h="1033760">
                <a:moveTo>
                  <a:pt x="0" y="0"/>
                </a:moveTo>
                <a:lnTo>
                  <a:pt x="1033759" y="0"/>
                </a:lnTo>
                <a:lnTo>
                  <a:pt x="1033759" y="1033760"/>
                </a:lnTo>
                <a:lnTo>
                  <a:pt x="0" y="1033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1" name="TextBox 21"/>
          <p:cNvSpPr txBox="1"/>
          <p:nvPr/>
        </p:nvSpPr>
        <p:spPr>
          <a:xfrm>
            <a:off x="1954822" y="3384797"/>
            <a:ext cx="6919684" cy="5476371"/>
          </a:xfrm>
          <a:prstGeom prst="rect">
            <a:avLst/>
          </a:prstGeom>
        </p:spPr>
        <p:txBody>
          <a:bodyPr lIns="0" tIns="0" rIns="0" bIns="0" rtlCol="0" anchor="t">
            <a:spAutoFit/>
          </a:bodyPr>
          <a:lstStyle/>
          <a:p>
            <a:pPr algn="just">
              <a:lnSpc>
                <a:spcPts val="4340"/>
              </a:lnSpc>
            </a:pPr>
            <a:r>
              <a:rPr lang="en-US" sz="3100" dirty="0" err="1">
                <a:solidFill>
                  <a:srgbClr val="010111"/>
                </a:solidFill>
                <a:latin typeface="Helvetica World"/>
              </a:rPr>
              <a:t>Pembelajaran</a:t>
            </a:r>
            <a:r>
              <a:rPr lang="en-US" sz="3100" dirty="0">
                <a:solidFill>
                  <a:srgbClr val="010111"/>
                </a:solidFill>
                <a:latin typeface="Helvetica World"/>
              </a:rPr>
              <a:t> </a:t>
            </a:r>
            <a:r>
              <a:rPr lang="en-US" sz="3100" dirty="0" err="1">
                <a:solidFill>
                  <a:srgbClr val="010111"/>
                </a:solidFill>
                <a:latin typeface="Helvetica World"/>
              </a:rPr>
              <a:t>matematika</a:t>
            </a:r>
            <a:r>
              <a:rPr lang="en-US" sz="3100" dirty="0">
                <a:solidFill>
                  <a:srgbClr val="010111"/>
                </a:solidFill>
                <a:latin typeface="Helvetica World"/>
              </a:rPr>
              <a:t> pada </a:t>
            </a:r>
            <a:r>
              <a:rPr lang="en-US" sz="3100" dirty="0" err="1">
                <a:solidFill>
                  <a:srgbClr val="010111"/>
                </a:solidFill>
                <a:latin typeface="Helvetica World"/>
              </a:rPr>
              <a:t>umumnya</a:t>
            </a:r>
            <a:r>
              <a:rPr lang="en-US" sz="3100" dirty="0">
                <a:solidFill>
                  <a:srgbClr val="010111"/>
                </a:solidFill>
                <a:latin typeface="Helvetica World"/>
              </a:rPr>
              <a:t> </a:t>
            </a:r>
            <a:r>
              <a:rPr lang="en-US" sz="3100" dirty="0" err="1">
                <a:solidFill>
                  <a:srgbClr val="010111"/>
                </a:solidFill>
                <a:latin typeface="Helvetica World"/>
              </a:rPr>
              <a:t>masih</a:t>
            </a:r>
            <a:r>
              <a:rPr lang="en-US" sz="3100" dirty="0">
                <a:solidFill>
                  <a:srgbClr val="010111"/>
                </a:solidFill>
                <a:latin typeface="Helvetica World"/>
              </a:rPr>
              <a:t> </a:t>
            </a:r>
            <a:r>
              <a:rPr lang="en-US" sz="3100" dirty="0" err="1">
                <a:solidFill>
                  <a:srgbClr val="010111"/>
                </a:solidFill>
                <a:latin typeface="Helvetica World"/>
              </a:rPr>
              <a:t>berfokus</a:t>
            </a:r>
            <a:r>
              <a:rPr lang="en-US" sz="3100" dirty="0">
                <a:solidFill>
                  <a:srgbClr val="010111"/>
                </a:solidFill>
                <a:latin typeface="Helvetica World"/>
              </a:rPr>
              <a:t> di </a:t>
            </a:r>
            <a:r>
              <a:rPr lang="en-US" sz="3100" dirty="0" err="1">
                <a:solidFill>
                  <a:srgbClr val="010111"/>
                </a:solidFill>
                <a:latin typeface="Helvetica World"/>
              </a:rPr>
              <a:t>dalam</a:t>
            </a:r>
            <a:r>
              <a:rPr lang="en-US" sz="3100" dirty="0">
                <a:solidFill>
                  <a:srgbClr val="010111"/>
                </a:solidFill>
                <a:latin typeface="Helvetica World"/>
              </a:rPr>
              <a:t> </a:t>
            </a:r>
            <a:r>
              <a:rPr lang="en-US" sz="3100" dirty="0" err="1">
                <a:solidFill>
                  <a:srgbClr val="010111"/>
                </a:solidFill>
                <a:latin typeface="Helvetica World"/>
              </a:rPr>
              <a:t>kelas</a:t>
            </a:r>
            <a:r>
              <a:rPr lang="en-US" sz="3100" dirty="0">
                <a:solidFill>
                  <a:srgbClr val="010111"/>
                </a:solidFill>
                <a:latin typeface="Helvetica World"/>
              </a:rPr>
              <a:t> (</a:t>
            </a:r>
            <a:r>
              <a:rPr lang="en-US" sz="3100" dirty="0" err="1">
                <a:solidFill>
                  <a:srgbClr val="010111"/>
                </a:solidFill>
                <a:latin typeface="Helvetica World"/>
              </a:rPr>
              <a:t>Richardo</a:t>
            </a:r>
            <a:r>
              <a:rPr lang="en-US" sz="3100" dirty="0">
                <a:solidFill>
                  <a:srgbClr val="010111"/>
                </a:solidFill>
                <a:latin typeface="Helvetica World"/>
              </a:rPr>
              <a:t>, 2016: 120). Oleh </a:t>
            </a:r>
            <a:r>
              <a:rPr lang="en-US" sz="3100" dirty="0" err="1">
                <a:solidFill>
                  <a:srgbClr val="010111"/>
                </a:solidFill>
                <a:latin typeface="Helvetica World"/>
              </a:rPr>
              <a:t>sebab</a:t>
            </a:r>
            <a:r>
              <a:rPr lang="en-US" sz="3100" dirty="0">
                <a:solidFill>
                  <a:srgbClr val="010111"/>
                </a:solidFill>
                <a:latin typeface="Helvetica World"/>
              </a:rPr>
              <a:t> </a:t>
            </a:r>
            <a:r>
              <a:rPr lang="en-US" sz="3100" dirty="0" err="1">
                <a:solidFill>
                  <a:srgbClr val="010111"/>
                </a:solidFill>
                <a:latin typeface="Helvetica World"/>
              </a:rPr>
              <a:t>itu</a:t>
            </a:r>
            <a:r>
              <a:rPr lang="en-US" sz="3100" dirty="0">
                <a:solidFill>
                  <a:srgbClr val="010111"/>
                </a:solidFill>
                <a:latin typeface="Helvetica World"/>
              </a:rPr>
              <a:t> </a:t>
            </a:r>
            <a:r>
              <a:rPr lang="en-US" sz="3100" dirty="0" err="1">
                <a:solidFill>
                  <a:srgbClr val="010111"/>
                </a:solidFill>
                <a:latin typeface="Helvetica World"/>
              </a:rPr>
              <a:t>diperlukan</a:t>
            </a:r>
            <a:r>
              <a:rPr lang="en-US" sz="3100" dirty="0">
                <a:solidFill>
                  <a:srgbClr val="010111"/>
                </a:solidFill>
                <a:latin typeface="Helvetica World"/>
              </a:rPr>
              <a:t> </a:t>
            </a:r>
            <a:r>
              <a:rPr lang="en-US" sz="3100" dirty="0" err="1">
                <a:solidFill>
                  <a:srgbClr val="010111"/>
                </a:solidFill>
                <a:latin typeface="Helvetica World"/>
              </a:rPr>
              <a:t>suatu</a:t>
            </a:r>
            <a:r>
              <a:rPr lang="en-US" sz="3100" dirty="0">
                <a:solidFill>
                  <a:srgbClr val="010111"/>
                </a:solidFill>
                <a:latin typeface="Helvetica World"/>
              </a:rPr>
              <a:t> </a:t>
            </a:r>
            <a:r>
              <a:rPr lang="en-US" sz="3100" dirty="0" err="1">
                <a:solidFill>
                  <a:srgbClr val="010111"/>
                </a:solidFill>
                <a:latin typeface="Helvetica World"/>
              </a:rPr>
              <a:t>inovasi</a:t>
            </a:r>
            <a:r>
              <a:rPr lang="en-US" sz="3100" dirty="0">
                <a:solidFill>
                  <a:srgbClr val="010111"/>
                </a:solidFill>
                <a:latin typeface="Helvetica World"/>
              </a:rPr>
              <a:t> </a:t>
            </a:r>
            <a:r>
              <a:rPr lang="en-US" sz="3100" dirty="0" err="1">
                <a:solidFill>
                  <a:srgbClr val="010111"/>
                </a:solidFill>
                <a:latin typeface="Helvetica World"/>
              </a:rPr>
              <a:t>pembelajaran</a:t>
            </a:r>
            <a:r>
              <a:rPr lang="en-US" sz="3100" dirty="0">
                <a:solidFill>
                  <a:srgbClr val="010111"/>
                </a:solidFill>
                <a:latin typeface="Helvetica World"/>
              </a:rPr>
              <a:t> yang </a:t>
            </a:r>
            <a:r>
              <a:rPr lang="en-US" sz="3100" dirty="0" err="1">
                <a:solidFill>
                  <a:srgbClr val="010111"/>
                </a:solidFill>
                <a:latin typeface="Helvetica World"/>
              </a:rPr>
              <a:t>tidak</a:t>
            </a:r>
            <a:r>
              <a:rPr lang="en-US" sz="3100" dirty="0">
                <a:solidFill>
                  <a:srgbClr val="010111"/>
                </a:solidFill>
                <a:latin typeface="Helvetica World"/>
              </a:rPr>
              <a:t> </a:t>
            </a:r>
            <a:r>
              <a:rPr lang="en-US" sz="3100" dirty="0" err="1">
                <a:solidFill>
                  <a:srgbClr val="010111"/>
                </a:solidFill>
                <a:latin typeface="Helvetica World"/>
              </a:rPr>
              <a:t>hanya</a:t>
            </a:r>
            <a:r>
              <a:rPr lang="en-US" sz="3100" dirty="0">
                <a:solidFill>
                  <a:srgbClr val="010111"/>
                </a:solidFill>
                <a:latin typeface="Helvetica World"/>
              </a:rPr>
              <a:t> </a:t>
            </a:r>
            <a:r>
              <a:rPr lang="en-US" sz="3100" dirty="0" err="1">
                <a:solidFill>
                  <a:srgbClr val="010111"/>
                </a:solidFill>
                <a:latin typeface="Helvetica World"/>
              </a:rPr>
              <a:t>belajar</a:t>
            </a:r>
            <a:r>
              <a:rPr lang="en-US" sz="3100" dirty="0">
                <a:solidFill>
                  <a:srgbClr val="010111"/>
                </a:solidFill>
                <a:latin typeface="Helvetica World"/>
              </a:rPr>
              <a:t> </a:t>
            </a:r>
            <a:r>
              <a:rPr lang="en-US" sz="3100" dirty="0" err="1">
                <a:solidFill>
                  <a:srgbClr val="010111"/>
                </a:solidFill>
                <a:latin typeface="Helvetica World"/>
              </a:rPr>
              <a:t>melalui</a:t>
            </a:r>
            <a:r>
              <a:rPr lang="en-US" sz="3100" dirty="0">
                <a:solidFill>
                  <a:srgbClr val="010111"/>
                </a:solidFill>
                <a:latin typeface="Helvetica World"/>
              </a:rPr>
              <a:t> </a:t>
            </a:r>
            <a:r>
              <a:rPr lang="en-US" sz="3100" dirty="0" err="1">
                <a:solidFill>
                  <a:srgbClr val="010111"/>
                </a:solidFill>
                <a:latin typeface="Helvetica World"/>
              </a:rPr>
              <a:t>buku</a:t>
            </a:r>
            <a:r>
              <a:rPr lang="en-US" sz="3100" dirty="0">
                <a:solidFill>
                  <a:srgbClr val="010111"/>
                </a:solidFill>
                <a:latin typeface="Helvetica World"/>
              </a:rPr>
              <a:t> </a:t>
            </a:r>
            <a:r>
              <a:rPr lang="en-US" sz="3100" dirty="0" err="1">
                <a:solidFill>
                  <a:srgbClr val="010111"/>
                </a:solidFill>
                <a:latin typeface="Helvetica World"/>
              </a:rPr>
              <a:t>melainkan</a:t>
            </a:r>
            <a:r>
              <a:rPr lang="en-US" sz="3100" dirty="0">
                <a:solidFill>
                  <a:srgbClr val="010111"/>
                </a:solidFill>
                <a:latin typeface="Helvetica World"/>
              </a:rPr>
              <a:t> juga </a:t>
            </a:r>
            <a:r>
              <a:rPr lang="en-US" sz="3100" dirty="0" err="1">
                <a:solidFill>
                  <a:srgbClr val="010111"/>
                </a:solidFill>
                <a:latin typeface="Helvetica World"/>
              </a:rPr>
              <a:t>mengenal</a:t>
            </a:r>
            <a:r>
              <a:rPr lang="en-US" sz="3100" dirty="0">
                <a:solidFill>
                  <a:srgbClr val="010111"/>
                </a:solidFill>
                <a:latin typeface="Helvetica World"/>
              </a:rPr>
              <a:t> </a:t>
            </a:r>
            <a:r>
              <a:rPr lang="en-US" sz="3100" dirty="0" err="1">
                <a:solidFill>
                  <a:srgbClr val="010111"/>
                </a:solidFill>
                <a:latin typeface="Helvetica World"/>
              </a:rPr>
              <a:t>suatu</a:t>
            </a:r>
            <a:r>
              <a:rPr lang="en-US" sz="3100" dirty="0">
                <a:solidFill>
                  <a:srgbClr val="010111"/>
                </a:solidFill>
                <a:latin typeface="Helvetica World"/>
              </a:rPr>
              <a:t> </a:t>
            </a:r>
            <a:r>
              <a:rPr lang="en-US" sz="3100" dirty="0" err="1">
                <a:solidFill>
                  <a:srgbClr val="010111"/>
                </a:solidFill>
                <a:latin typeface="Helvetica World"/>
              </a:rPr>
              <a:t>kebudayaan</a:t>
            </a:r>
            <a:r>
              <a:rPr lang="en-US" sz="3100" dirty="0">
                <a:solidFill>
                  <a:srgbClr val="010111"/>
                </a:solidFill>
                <a:latin typeface="Helvetica World"/>
              </a:rPr>
              <a:t> </a:t>
            </a:r>
            <a:r>
              <a:rPr lang="en-US" sz="3100" dirty="0" err="1">
                <a:solidFill>
                  <a:srgbClr val="010111"/>
                </a:solidFill>
                <a:latin typeface="Helvetica World"/>
              </a:rPr>
              <a:t>tertentu</a:t>
            </a:r>
            <a:r>
              <a:rPr lang="en-US" sz="3100" dirty="0">
                <a:solidFill>
                  <a:srgbClr val="010111"/>
                </a:solidFill>
                <a:latin typeface="Helvetica World"/>
              </a:rPr>
              <a:t>. </a:t>
            </a:r>
            <a:r>
              <a:rPr lang="en-US" sz="3100" dirty="0" err="1">
                <a:solidFill>
                  <a:srgbClr val="010111"/>
                </a:solidFill>
                <a:latin typeface="Helvetica World"/>
              </a:rPr>
              <a:t>Hubungan</a:t>
            </a:r>
            <a:r>
              <a:rPr lang="en-US" sz="3100" dirty="0">
                <a:solidFill>
                  <a:srgbClr val="010111"/>
                </a:solidFill>
                <a:latin typeface="Helvetica World"/>
              </a:rPr>
              <a:t> </a:t>
            </a:r>
            <a:r>
              <a:rPr lang="en-US" sz="3100" dirty="0" err="1">
                <a:solidFill>
                  <a:srgbClr val="010111"/>
                </a:solidFill>
                <a:latin typeface="Helvetica World"/>
              </a:rPr>
              <a:t>antara</a:t>
            </a:r>
            <a:r>
              <a:rPr lang="en-US" sz="3100" dirty="0">
                <a:solidFill>
                  <a:srgbClr val="010111"/>
                </a:solidFill>
                <a:latin typeface="Helvetica World"/>
              </a:rPr>
              <a:t> </a:t>
            </a:r>
            <a:r>
              <a:rPr lang="en-US" sz="3100" dirty="0" err="1">
                <a:solidFill>
                  <a:srgbClr val="010111"/>
                </a:solidFill>
                <a:latin typeface="Helvetica World"/>
              </a:rPr>
              <a:t>budaya</a:t>
            </a:r>
            <a:r>
              <a:rPr lang="en-US" sz="3100" dirty="0">
                <a:solidFill>
                  <a:srgbClr val="010111"/>
                </a:solidFill>
                <a:latin typeface="Helvetica World"/>
              </a:rPr>
              <a:t> </a:t>
            </a:r>
            <a:r>
              <a:rPr lang="en-US" sz="3100" dirty="0" err="1">
                <a:solidFill>
                  <a:srgbClr val="010111"/>
                </a:solidFill>
                <a:latin typeface="Helvetica World"/>
              </a:rPr>
              <a:t>dengan</a:t>
            </a:r>
            <a:r>
              <a:rPr lang="en-US" sz="3100" dirty="0">
                <a:solidFill>
                  <a:srgbClr val="010111"/>
                </a:solidFill>
                <a:latin typeface="Helvetica World"/>
              </a:rPr>
              <a:t> </a:t>
            </a:r>
            <a:r>
              <a:rPr lang="en-US" sz="3100" dirty="0" err="1">
                <a:solidFill>
                  <a:srgbClr val="010111"/>
                </a:solidFill>
                <a:latin typeface="Helvetica World"/>
              </a:rPr>
              <a:t>matematika</a:t>
            </a:r>
            <a:r>
              <a:rPr lang="en-US" sz="3100" dirty="0">
                <a:solidFill>
                  <a:srgbClr val="010111"/>
                </a:solidFill>
                <a:latin typeface="Helvetica World"/>
              </a:rPr>
              <a:t> </a:t>
            </a:r>
            <a:r>
              <a:rPr lang="en-US" sz="3100" dirty="0" err="1">
                <a:solidFill>
                  <a:srgbClr val="010111"/>
                </a:solidFill>
                <a:latin typeface="Helvetica World"/>
              </a:rPr>
              <a:t>dinamakan</a:t>
            </a:r>
            <a:r>
              <a:rPr lang="en-US" sz="3100" dirty="0">
                <a:solidFill>
                  <a:srgbClr val="010111"/>
                </a:solidFill>
                <a:latin typeface="Helvetica World"/>
              </a:rPr>
              <a:t> </a:t>
            </a:r>
            <a:r>
              <a:rPr lang="en-US" sz="3100" dirty="0" err="1">
                <a:solidFill>
                  <a:srgbClr val="010111"/>
                </a:solidFill>
                <a:latin typeface="Helvetica World"/>
              </a:rPr>
              <a:t>dengan</a:t>
            </a:r>
            <a:r>
              <a:rPr lang="en-US" sz="3100" dirty="0">
                <a:solidFill>
                  <a:srgbClr val="010111"/>
                </a:solidFill>
                <a:latin typeface="Helvetica World"/>
              </a:rPr>
              <a:t> </a:t>
            </a:r>
            <a:r>
              <a:rPr lang="en-US" sz="3100" dirty="0" err="1">
                <a:solidFill>
                  <a:srgbClr val="010111"/>
                </a:solidFill>
                <a:latin typeface="Helvetica World"/>
              </a:rPr>
              <a:t>etnomatematika</a:t>
            </a:r>
            <a:endParaRPr lang="en-US" sz="3100" dirty="0">
              <a:solidFill>
                <a:srgbClr val="010111"/>
              </a:solidFill>
              <a:latin typeface="Helvetica World"/>
            </a:endParaRPr>
          </a:p>
          <a:p>
            <a:pPr algn="r">
              <a:lnSpc>
                <a:spcPts val="4340"/>
              </a:lnSpc>
            </a:pPr>
            <a:endParaRPr lang="en-US" sz="3100" dirty="0">
              <a:solidFill>
                <a:srgbClr val="010111"/>
              </a:solidFill>
              <a:latin typeface="Helvetica World"/>
            </a:endParaRPr>
          </a:p>
        </p:txBody>
      </p:sp>
      <p:sp>
        <p:nvSpPr>
          <p:cNvPr id="22" name="Freeform 22"/>
          <p:cNvSpPr/>
          <p:nvPr/>
        </p:nvSpPr>
        <p:spPr>
          <a:xfrm>
            <a:off x="9316618" y="3105901"/>
            <a:ext cx="968941" cy="968941"/>
          </a:xfrm>
          <a:custGeom>
            <a:avLst/>
            <a:gdLst/>
            <a:ahLst/>
            <a:cxnLst/>
            <a:rect l="l" t="t" r="r" b="b"/>
            <a:pathLst>
              <a:path w="968941" h="968941">
                <a:moveTo>
                  <a:pt x="0" y="0"/>
                </a:moveTo>
                <a:lnTo>
                  <a:pt x="968941" y="0"/>
                </a:lnTo>
                <a:lnTo>
                  <a:pt x="968941" y="968942"/>
                </a:lnTo>
                <a:lnTo>
                  <a:pt x="0" y="96894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18" name="Audio 17">
            <a:hlinkClick r:id="" action="ppaction://media"/>
            <a:extLst>
              <a:ext uri="{FF2B5EF4-FFF2-40B4-BE49-F238E27FC236}">
                <a16:creationId xmlns:a16="http://schemas.microsoft.com/office/drawing/2014/main" id="{5A63476A-D4BC-4D87-A2DC-EE4C2776795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3063296533"/>
      </p:ext>
    </p:extLst>
  </p:cSld>
  <p:clrMapOvr>
    <a:masterClrMapping/>
  </p:clrMapOvr>
  <mc:AlternateContent xmlns:mc="http://schemas.openxmlformats.org/markup-compatibility/2006">
    <mc:Choice xmlns:p14="http://schemas.microsoft.com/office/powerpoint/2010/main" Requires="p14">
      <p:transition spd="slow" p14:dur="2000" advTm="40147"/>
    </mc:Choice>
    <mc:Fallback>
      <p:transition spd="slow" advTm="4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rot="-10800000" flipH="1">
            <a:off x="0" y="-432219"/>
            <a:ext cx="1001211" cy="10719219"/>
          </a:xfrm>
          <a:custGeom>
            <a:avLst/>
            <a:gdLst/>
            <a:ahLst/>
            <a:cxnLst/>
            <a:rect l="l" t="t" r="r" b="b"/>
            <a:pathLst>
              <a:path w="1001211" h="10719219">
                <a:moveTo>
                  <a:pt x="1001211" y="0"/>
                </a:moveTo>
                <a:lnTo>
                  <a:pt x="0" y="0"/>
                </a:lnTo>
                <a:lnTo>
                  <a:pt x="0" y="10719219"/>
                </a:lnTo>
                <a:lnTo>
                  <a:pt x="1001211" y="10719219"/>
                </a:lnTo>
                <a:lnTo>
                  <a:pt x="1001211" y="0"/>
                </a:lnTo>
                <a:close/>
              </a:path>
            </a:pathLst>
          </a:custGeom>
          <a:blipFill>
            <a:blip r:embed="rId4">
              <a:extLst>
                <a:ext uri="{96DAC541-7B7A-43D3-8B79-37D633B846F1}">
                  <asvg:svgBlip xmlns:asvg="http://schemas.microsoft.com/office/drawing/2016/SVG/main" r:embed="rId5"/>
                </a:ext>
              </a:extLst>
            </a:blip>
            <a:stretch>
              <a:fillRect l="-1009704" t="-3650"/>
            </a:stretch>
          </a:blipFill>
        </p:spPr>
      </p:sp>
      <p:grpSp>
        <p:nvGrpSpPr>
          <p:cNvPr id="3" name="Group 3"/>
          <p:cNvGrpSpPr/>
          <p:nvPr/>
        </p:nvGrpSpPr>
        <p:grpSpPr>
          <a:xfrm>
            <a:off x="2086302" y="2586413"/>
            <a:ext cx="9282291" cy="2814266"/>
            <a:chOff x="0" y="0"/>
            <a:chExt cx="2669442" cy="809339"/>
          </a:xfrm>
        </p:grpSpPr>
        <p:sp>
          <p:nvSpPr>
            <p:cNvPr id="4" name="Freeform 4"/>
            <p:cNvSpPr/>
            <p:nvPr/>
          </p:nvSpPr>
          <p:spPr>
            <a:xfrm>
              <a:off x="0" y="0"/>
              <a:ext cx="2669442" cy="809339"/>
            </a:xfrm>
            <a:custGeom>
              <a:avLst/>
              <a:gdLst/>
              <a:ahLst/>
              <a:cxnLst/>
              <a:rect l="l" t="t" r="r" b="b"/>
              <a:pathLst>
                <a:path w="2669442" h="809339">
                  <a:moveTo>
                    <a:pt x="16681" y="0"/>
                  </a:moveTo>
                  <a:lnTo>
                    <a:pt x="2652761" y="0"/>
                  </a:lnTo>
                  <a:cubicBezTo>
                    <a:pt x="2661974" y="0"/>
                    <a:pt x="2669442" y="7468"/>
                    <a:pt x="2669442" y="16681"/>
                  </a:cubicBezTo>
                  <a:lnTo>
                    <a:pt x="2669442" y="792658"/>
                  </a:lnTo>
                  <a:cubicBezTo>
                    <a:pt x="2669442" y="801871"/>
                    <a:pt x="2661974" y="809339"/>
                    <a:pt x="2652761" y="809339"/>
                  </a:cubicBezTo>
                  <a:lnTo>
                    <a:pt x="16681" y="809339"/>
                  </a:lnTo>
                  <a:cubicBezTo>
                    <a:pt x="12257" y="809339"/>
                    <a:pt x="8014" y="807581"/>
                    <a:pt x="4886" y="804453"/>
                  </a:cubicBezTo>
                  <a:cubicBezTo>
                    <a:pt x="1757" y="801325"/>
                    <a:pt x="0" y="797082"/>
                    <a:pt x="0" y="792658"/>
                  </a:cubicBezTo>
                  <a:lnTo>
                    <a:pt x="0" y="16681"/>
                  </a:lnTo>
                  <a:cubicBezTo>
                    <a:pt x="0" y="7468"/>
                    <a:pt x="7468" y="0"/>
                    <a:pt x="16681" y="0"/>
                  </a:cubicBezTo>
                  <a:close/>
                </a:path>
              </a:pathLst>
            </a:custGeom>
            <a:solidFill>
              <a:srgbClr val="FFB55C"/>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140082" y="5748713"/>
            <a:ext cx="9228511" cy="4017834"/>
            <a:chOff x="0" y="0"/>
            <a:chExt cx="2653976" cy="1155466"/>
          </a:xfrm>
        </p:grpSpPr>
        <p:sp>
          <p:nvSpPr>
            <p:cNvPr id="7" name="Freeform 7"/>
            <p:cNvSpPr/>
            <p:nvPr/>
          </p:nvSpPr>
          <p:spPr>
            <a:xfrm>
              <a:off x="0" y="0"/>
              <a:ext cx="2653976" cy="1155466"/>
            </a:xfrm>
            <a:custGeom>
              <a:avLst/>
              <a:gdLst/>
              <a:ahLst/>
              <a:cxnLst/>
              <a:rect l="l" t="t" r="r" b="b"/>
              <a:pathLst>
                <a:path w="2653976" h="1155466">
                  <a:moveTo>
                    <a:pt x="16778" y="0"/>
                  </a:moveTo>
                  <a:lnTo>
                    <a:pt x="2637197" y="0"/>
                  </a:lnTo>
                  <a:cubicBezTo>
                    <a:pt x="2646464" y="0"/>
                    <a:pt x="2653976" y="7512"/>
                    <a:pt x="2653976" y="16778"/>
                  </a:cubicBezTo>
                  <a:lnTo>
                    <a:pt x="2653976" y="1138688"/>
                  </a:lnTo>
                  <a:cubicBezTo>
                    <a:pt x="2653976" y="1147954"/>
                    <a:pt x="2646464" y="1155466"/>
                    <a:pt x="2637197" y="1155466"/>
                  </a:cubicBezTo>
                  <a:lnTo>
                    <a:pt x="16778" y="1155466"/>
                  </a:lnTo>
                  <a:cubicBezTo>
                    <a:pt x="7512" y="1155466"/>
                    <a:pt x="0" y="1147954"/>
                    <a:pt x="0" y="1138688"/>
                  </a:cubicBezTo>
                  <a:lnTo>
                    <a:pt x="0" y="16778"/>
                  </a:lnTo>
                  <a:cubicBezTo>
                    <a:pt x="0" y="7512"/>
                    <a:pt x="7512" y="0"/>
                    <a:pt x="16778" y="0"/>
                  </a:cubicBezTo>
                  <a:close/>
                </a:path>
              </a:pathLst>
            </a:custGeom>
            <a:solidFill>
              <a:srgbClr val="FFB55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4049360" y="5400877"/>
            <a:ext cx="1788881" cy="1695774"/>
            <a:chOff x="0" y="0"/>
            <a:chExt cx="514454" cy="487678"/>
          </a:xfrm>
        </p:grpSpPr>
        <p:sp>
          <p:nvSpPr>
            <p:cNvPr id="10" name="Freeform 10"/>
            <p:cNvSpPr/>
            <p:nvPr/>
          </p:nvSpPr>
          <p:spPr>
            <a:xfrm>
              <a:off x="0" y="0"/>
              <a:ext cx="514454" cy="487678"/>
            </a:xfrm>
            <a:custGeom>
              <a:avLst/>
              <a:gdLst/>
              <a:ahLst/>
              <a:cxnLst/>
              <a:rect l="l" t="t" r="r" b="b"/>
              <a:pathLst>
                <a:path w="514454" h="487678">
                  <a:moveTo>
                    <a:pt x="86556" y="0"/>
                  </a:moveTo>
                  <a:lnTo>
                    <a:pt x="427898" y="0"/>
                  </a:lnTo>
                  <a:cubicBezTo>
                    <a:pt x="475702" y="0"/>
                    <a:pt x="514454" y="38752"/>
                    <a:pt x="514454" y="86556"/>
                  </a:cubicBezTo>
                  <a:lnTo>
                    <a:pt x="514454" y="401122"/>
                  </a:lnTo>
                  <a:cubicBezTo>
                    <a:pt x="514454" y="424078"/>
                    <a:pt x="505335" y="446094"/>
                    <a:pt x="489103" y="462326"/>
                  </a:cubicBezTo>
                  <a:cubicBezTo>
                    <a:pt x="472870" y="478559"/>
                    <a:pt x="450854" y="487678"/>
                    <a:pt x="427898" y="487678"/>
                  </a:cubicBezTo>
                  <a:lnTo>
                    <a:pt x="86556" y="487678"/>
                  </a:lnTo>
                  <a:cubicBezTo>
                    <a:pt x="38752" y="487678"/>
                    <a:pt x="0" y="448926"/>
                    <a:pt x="0" y="401122"/>
                  </a:cubicBezTo>
                  <a:lnTo>
                    <a:pt x="0" y="86556"/>
                  </a:lnTo>
                  <a:cubicBezTo>
                    <a:pt x="0" y="63600"/>
                    <a:pt x="9119" y="41584"/>
                    <a:pt x="25352" y="25352"/>
                  </a:cubicBezTo>
                  <a:cubicBezTo>
                    <a:pt x="41584" y="9119"/>
                    <a:pt x="63600" y="0"/>
                    <a:pt x="86556" y="0"/>
                  </a:cubicBezTo>
                  <a:close/>
                </a:path>
              </a:pathLst>
            </a:custGeom>
            <a:solidFill>
              <a:srgbClr val="FFB55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2195859" y="3931557"/>
            <a:ext cx="5085970" cy="1469122"/>
            <a:chOff x="0" y="0"/>
            <a:chExt cx="1339515" cy="386929"/>
          </a:xfrm>
        </p:grpSpPr>
        <p:sp>
          <p:nvSpPr>
            <p:cNvPr id="13" name="Freeform 13"/>
            <p:cNvSpPr/>
            <p:nvPr/>
          </p:nvSpPr>
          <p:spPr>
            <a:xfrm>
              <a:off x="0" y="0"/>
              <a:ext cx="1339515" cy="386929"/>
            </a:xfrm>
            <a:custGeom>
              <a:avLst/>
              <a:gdLst/>
              <a:ahLst/>
              <a:cxnLst/>
              <a:rect l="l" t="t" r="r" b="b"/>
              <a:pathLst>
                <a:path w="1339515" h="386929">
                  <a:moveTo>
                    <a:pt x="669757" y="0"/>
                  </a:moveTo>
                  <a:cubicBezTo>
                    <a:pt x="299861" y="0"/>
                    <a:pt x="0" y="86617"/>
                    <a:pt x="0" y="193465"/>
                  </a:cubicBezTo>
                  <a:cubicBezTo>
                    <a:pt x="0" y="300312"/>
                    <a:pt x="299861" y="386929"/>
                    <a:pt x="669757" y="386929"/>
                  </a:cubicBezTo>
                  <a:cubicBezTo>
                    <a:pt x="1039654" y="386929"/>
                    <a:pt x="1339515" y="300312"/>
                    <a:pt x="1339515" y="193465"/>
                  </a:cubicBezTo>
                  <a:cubicBezTo>
                    <a:pt x="1339515" y="86617"/>
                    <a:pt x="1039654" y="0"/>
                    <a:pt x="669757" y="0"/>
                  </a:cubicBezTo>
                  <a:close/>
                </a:path>
              </a:pathLst>
            </a:custGeom>
            <a:solidFill>
              <a:srgbClr val="E5E5E3"/>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11368593" y="7592156"/>
            <a:ext cx="6340438" cy="2077626"/>
            <a:chOff x="0" y="0"/>
            <a:chExt cx="1669910" cy="547194"/>
          </a:xfrm>
        </p:grpSpPr>
        <p:sp>
          <p:nvSpPr>
            <p:cNvPr id="16" name="Freeform 16"/>
            <p:cNvSpPr/>
            <p:nvPr/>
          </p:nvSpPr>
          <p:spPr>
            <a:xfrm>
              <a:off x="0" y="0"/>
              <a:ext cx="1669910" cy="547194"/>
            </a:xfrm>
            <a:custGeom>
              <a:avLst/>
              <a:gdLst/>
              <a:ahLst/>
              <a:cxnLst/>
              <a:rect l="l" t="t" r="r" b="b"/>
              <a:pathLst>
                <a:path w="1669910" h="547194">
                  <a:moveTo>
                    <a:pt x="834955" y="0"/>
                  </a:moveTo>
                  <a:cubicBezTo>
                    <a:pt x="373822" y="0"/>
                    <a:pt x="0" y="122493"/>
                    <a:pt x="0" y="273597"/>
                  </a:cubicBezTo>
                  <a:cubicBezTo>
                    <a:pt x="0" y="424700"/>
                    <a:pt x="373822" y="547194"/>
                    <a:pt x="834955" y="547194"/>
                  </a:cubicBezTo>
                  <a:cubicBezTo>
                    <a:pt x="1296088" y="547194"/>
                    <a:pt x="1669910" y="424700"/>
                    <a:pt x="1669910" y="273597"/>
                  </a:cubicBezTo>
                  <a:cubicBezTo>
                    <a:pt x="1669910" y="122493"/>
                    <a:pt x="1296088" y="0"/>
                    <a:pt x="834955" y="0"/>
                  </a:cubicBezTo>
                  <a:close/>
                </a:path>
              </a:pathLst>
            </a:custGeom>
            <a:solidFill>
              <a:srgbClr val="E5E5E3"/>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2086302" y="412858"/>
            <a:ext cx="8844934" cy="1743075"/>
          </a:xfrm>
          <a:prstGeom prst="rect">
            <a:avLst/>
          </a:prstGeom>
        </p:spPr>
        <p:txBody>
          <a:bodyPr lIns="0" tIns="0" rIns="0" bIns="0" rtlCol="0" anchor="t">
            <a:spAutoFit/>
          </a:bodyPr>
          <a:lstStyle/>
          <a:p>
            <a:pPr algn="ctr">
              <a:lnSpc>
                <a:spcPts val="6840"/>
              </a:lnSpc>
            </a:pPr>
            <a:r>
              <a:rPr lang="en-US" sz="5700">
                <a:solidFill>
                  <a:srgbClr val="010111"/>
                </a:solidFill>
                <a:latin typeface="Bevan"/>
              </a:rPr>
              <a:t>Pengertian Budaya (Culture)</a:t>
            </a:r>
          </a:p>
        </p:txBody>
      </p:sp>
      <p:sp>
        <p:nvSpPr>
          <p:cNvPr id="19" name="TextBox 19"/>
          <p:cNvSpPr txBox="1"/>
          <p:nvPr/>
        </p:nvSpPr>
        <p:spPr>
          <a:xfrm>
            <a:off x="2346286" y="2529263"/>
            <a:ext cx="9463682" cy="3219450"/>
          </a:xfrm>
          <a:prstGeom prst="rect">
            <a:avLst/>
          </a:prstGeom>
        </p:spPr>
        <p:txBody>
          <a:bodyPr lIns="0" tIns="0" rIns="0" bIns="0" rtlCol="0" anchor="t">
            <a:spAutoFit/>
          </a:bodyPr>
          <a:lstStyle/>
          <a:p>
            <a:pPr>
              <a:lnSpc>
                <a:spcPts val="4200"/>
              </a:lnSpc>
            </a:pPr>
            <a:r>
              <a:rPr lang="en-US" sz="3000" dirty="0" err="1">
                <a:solidFill>
                  <a:srgbClr val="010111"/>
                </a:solidFill>
                <a:latin typeface="Helvetica World Bold"/>
              </a:rPr>
              <a:t>Koentjaraningrat</a:t>
            </a:r>
            <a:r>
              <a:rPr lang="en-US" sz="3000" dirty="0">
                <a:solidFill>
                  <a:srgbClr val="010111"/>
                </a:solidFill>
                <a:latin typeface="Helvetica World Bold"/>
              </a:rPr>
              <a:t> (1987:9) :</a:t>
            </a:r>
          </a:p>
          <a:p>
            <a:pPr>
              <a:lnSpc>
                <a:spcPts val="4200"/>
              </a:lnSpc>
            </a:pPr>
            <a:r>
              <a:rPr lang="en-US" sz="3000" dirty="0" err="1">
                <a:solidFill>
                  <a:srgbClr val="010111"/>
                </a:solidFill>
                <a:latin typeface="Helvetica World"/>
              </a:rPr>
              <a:t>Budaya</a:t>
            </a:r>
            <a:r>
              <a:rPr lang="en-US" sz="3000" dirty="0">
                <a:solidFill>
                  <a:srgbClr val="010111"/>
                </a:solidFill>
                <a:latin typeface="Helvetica World"/>
              </a:rPr>
              <a:t> (</a:t>
            </a:r>
            <a:r>
              <a:rPr lang="en-US" sz="3000" dirty="0" err="1">
                <a:solidFill>
                  <a:srgbClr val="010111"/>
                </a:solidFill>
                <a:latin typeface="Helvetica World"/>
              </a:rPr>
              <a:t>kebudayaan</a:t>
            </a:r>
            <a:r>
              <a:rPr lang="en-US" sz="3000" dirty="0">
                <a:solidFill>
                  <a:srgbClr val="010111"/>
                </a:solidFill>
                <a:latin typeface="Helvetica World"/>
              </a:rPr>
              <a:t>) </a:t>
            </a:r>
            <a:r>
              <a:rPr lang="en-US" sz="3000" dirty="0" err="1">
                <a:solidFill>
                  <a:srgbClr val="010111"/>
                </a:solidFill>
                <a:latin typeface="Helvetica World"/>
              </a:rPr>
              <a:t>adalah</a:t>
            </a:r>
            <a:r>
              <a:rPr lang="en-US" sz="3000" dirty="0">
                <a:solidFill>
                  <a:srgbClr val="010111"/>
                </a:solidFill>
                <a:latin typeface="Helvetica World"/>
              </a:rPr>
              <a:t> “</a:t>
            </a:r>
            <a:r>
              <a:rPr lang="en-US" sz="3000" dirty="0" err="1">
                <a:solidFill>
                  <a:srgbClr val="010111"/>
                </a:solidFill>
                <a:latin typeface="Helvetica World"/>
              </a:rPr>
              <a:t>keseluruhan</a:t>
            </a:r>
            <a:r>
              <a:rPr lang="en-US" sz="3000" dirty="0">
                <a:solidFill>
                  <a:srgbClr val="010111"/>
                </a:solidFill>
                <a:latin typeface="Helvetica World"/>
              </a:rPr>
              <a:t> </a:t>
            </a:r>
            <a:r>
              <a:rPr lang="en-US" sz="3000" dirty="0" err="1">
                <a:solidFill>
                  <a:srgbClr val="010111"/>
                </a:solidFill>
                <a:latin typeface="Helvetica World"/>
              </a:rPr>
              <a:t>gagasan</a:t>
            </a:r>
            <a:r>
              <a:rPr lang="en-US" sz="3000" dirty="0">
                <a:solidFill>
                  <a:srgbClr val="010111"/>
                </a:solidFill>
                <a:latin typeface="Helvetica World"/>
              </a:rPr>
              <a:t> dan </a:t>
            </a:r>
            <a:r>
              <a:rPr lang="en-US" sz="3000" dirty="0" err="1">
                <a:solidFill>
                  <a:srgbClr val="010111"/>
                </a:solidFill>
                <a:latin typeface="Helvetica World"/>
              </a:rPr>
              <a:t>karya</a:t>
            </a:r>
            <a:r>
              <a:rPr lang="en-US" sz="3000" dirty="0">
                <a:solidFill>
                  <a:srgbClr val="010111"/>
                </a:solidFill>
                <a:latin typeface="Helvetica World"/>
              </a:rPr>
              <a:t> </a:t>
            </a:r>
            <a:r>
              <a:rPr lang="en-US" sz="3000" dirty="0" err="1">
                <a:solidFill>
                  <a:srgbClr val="010111"/>
                </a:solidFill>
                <a:latin typeface="Helvetica World"/>
              </a:rPr>
              <a:t>manusia</a:t>
            </a:r>
            <a:r>
              <a:rPr lang="en-US" sz="3000" dirty="0">
                <a:solidFill>
                  <a:srgbClr val="010111"/>
                </a:solidFill>
                <a:latin typeface="Helvetica World"/>
              </a:rPr>
              <a:t> yang </a:t>
            </a:r>
            <a:r>
              <a:rPr lang="en-US" sz="3000" dirty="0" err="1">
                <a:solidFill>
                  <a:srgbClr val="010111"/>
                </a:solidFill>
                <a:latin typeface="Helvetica World"/>
              </a:rPr>
              <a:t>harus</a:t>
            </a:r>
            <a:r>
              <a:rPr lang="en-US" sz="3000" dirty="0">
                <a:solidFill>
                  <a:srgbClr val="010111"/>
                </a:solidFill>
                <a:latin typeface="Helvetica World"/>
              </a:rPr>
              <a:t> </a:t>
            </a:r>
            <a:r>
              <a:rPr lang="en-US" sz="3000" dirty="0" err="1">
                <a:solidFill>
                  <a:srgbClr val="010111"/>
                </a:solidFill>
                <a:latin typeface="Helvetica World"/>
              </a:rPr>
              <a:t>dibiasakannya</a:t>
            </a:r>
            <a:r>
              <a:rPr lang="en-US" sz="3000" dirty="0">
                <a:solidFill>
                  <a:srgbClr val="010111"/>
                </a:solidFill>
                <a:latin typeface="Helvetica World"/>
              </a:rPr>
              <a:t> </a:t>
            </a:r>
            <a:r>
              <a:rPr lang="en-US" sz="3000" dirty="0" err="1">
                <a:solidFill>
                  <a:srgbClr val="010111"/>
                </a:solidFill>
                <a:latin typeface="Helvetica World"/>
              </a:rPr>
              <a:t>dengan</a:t>
            </a:r>
            <a:endParaRPr lang="en-US" sz="3000" dirty="0">
              <a:solidFill>
                <a:srgbClr val="010111"/>
              </a:solidFill>
              <a:latin typeface="Helvetica World"/>
            </a:endParaRPr>
          </a:p>
          <a:p>
            <a:pPr>
              <a:lnSpc>
                <a:spcPts val="4200"/>
              </a:lnSpc>
            </a:pPr>
            <a:r>
              <a:rPr lang="en-US" sz="3000" dirty="0" err="1">
                <a:solidFill>
                  <a:srgbClr val="010111"/>
                </a:solidFill>
                <a:latin typeface="Helvetica World"/>
              </a:rPr>
              <a:t>belajar</a:t>
            </a:r>
            <a:r>
              <a:rPr lang="en-US" sz="3000" dirty="0">
                <a:solidFill>
                  <a:srgbClr val="010111"/>
                </a:solidFill>
                <a:latin typeface="Helvetica World"/>
              </a:rPr>
              <a:t>; </a:t>
            </a:r>
            <a:r>
              <a:rPr lang="en-US" sz="3000" dirty="0" err="1">
                <a:solidFill>
                  <a:srgbClr val="010111"/>
                </a:solidFill>
                <a:latin typeface="Helvetica World"/>
              </a:rPr>
              <a:t>beserta</a:t>
            </a:r>
            <a:r>
              <a:rPr lang="en-US" sz="3000" dirty="0">
                <a:solidFill>
                  <a:srgbClr val="010111"/>
                </a:solidFill>
                <a:latin typeface="Helvetica World"/>
              </a:rPr>
              <a:t> </a:t>
            </a:r>
            <a:r>
              <a:rPr lang="en-US" sz="3000" dirty="0" err="1">
                <a:solidFill>
                  <a:srgbClr val="010111"/>
                </a:solidFill>
                <a:latin typeface="Helvetica World"/>
              </a:rPr>
              <a:t>keseluruhan</a:t>
            </a:r>
            <a:r>
              <a:rPr lang="en-US" sz="3000" dirty="0">
                <a:solidFill>
                  <a:srgbClr val="010111"/>
                </a:solidFill>
                <a:latin typeface="Helvetica World"/>
              </a:rPr>
              <a:t> </a:t>
            </a:r>
            <a:r>
              <a:rPr lang="en-US" sz="3000" dirty="0" err="1">
                <a:solidFill>
                  <a:srgbClr val="010111"/>
                </a:solidFill>
                <a:latin typeface="Helvetica World"/>
              </a:rPr>
              <a:t>dari</a:t>
            </a:r>
            <a:r>
              <a:rPr lang="en-US" sz="3000" dirty="0">
                <a:solidFill>
                  <a:srgbClr val="010111"/>
                </a:solidFill>
                <a:latin typeface="Helvetica World"/>
              </a:rPr>
              <a:t> </a:t>
            </a:r>
            <a:r>
              <a:rPr lang="en-US" sz="3000" dirty="0" err="1">
                <a:solidFill>
                  <a:srgbClr val="010111"/>
                </a:solidFill>
                <a:latin typeface="Helvetica World"/>
              </a:rPr>
              <a:t>hasil</a:t>
            </a:r>
            <a:r>
              <a:rPr lang="en-US" sz="3000" dirty="0">
                <a:solidFill>
                  <a:srgbClr val="010111"/>
                </a:solidFill>
                <a:latin typeface="Helvetica World"/>
              </a:rPr>
              <a:t> </a:t>
            </a:r>
            <a:r>
              <a:rPr lang="en-US" sz="3000" dirty="0" err="1">
                <a:solidFill>
                  <a:srgbClr val="010111"/>
                </a:solidFill>
                <a:latin typeface="Helvetica World"/>
              </a:rPr>
              <a:t>budi</a:t>
            </a:r>
            <a:r>
              <a:rPr lang="en-US" sz="3000" dirty="0">
                <a:solidFill>
                  <a:srgbClr val="010111"/>
                </a:solidFill>
                <a:latin typeface="Helvetica World"/>
              </a:rPr>
              <a:t> dan</a:t>
            </a:r>
          </a:p>
          <a:p>
            <a:pPr>
              <a:lnSpc>
                <a:spcPts val="4200"/>
              </a:lnSpc>
            </a:pPr>
            <a:r>
              <a:rPr lang="en-US" sz="3000" dirty="0" err="1">
                <a:solidFill>
                  <a:srgbClr val="010111"/>
                </a:solidFill>
                <a:latin typeface="Helvetica World"/>
              </a:rPr>
              <a:t>karyanya</a:t>
            </a:r>
            <a:r>
              <a:rPr lang="en-US" sz="3000" dirty="0">
                <a:solidFill>
                  <a:srgbClr val="010111"/>
                </a:solidFill>
                <a:latin typeface="Helvetica World"/>
              </a:rPr>
              <a:t> </a:t>
            </a:r>
            <a:r>
              <a:rPr lang="en-US" sz="3000" dirty="0" err="1">
                <a:solidFill>
                  <a:srgbClr val="010111"/>
                </a:solidFill>
                <a:latin typeface="Helvetica World"/>
              </a:rPr>
              <a:t>itu</a:t>
            </a:r>
            <a:r>
              <a:rPr lang="en-US" sz="3000" dirty="0">
                <a:solidFill>
                  <a:srgbClr val="010111"/>
                </a:solidFill>
                <a:latin typeface="Helvetica World"/>
              </a:rPr>
              <a:t>”.</a:t>
            </a:r>
          </a:p>
          <a:p>
            <a:pPr>
              <a:lnSpc>
                <a:spcPts val="4200"/>
              </a:lnSpc>
            </a:pPr>
            <a:endParaRPr lang="en-US" sz="3000" dirty="0">
              <a:solidFill>
                <a:srgbClr val="010111"/>
              </a:solidFill>
              <a:latin typeface="Helvetica World"/>
            </a:endParaRPr>
          </a:p>
        </p:txBody>
      </p:sp>
      <p:sp>
        <p:nvSpPr>
          <p:cNvPr id="20" name="Freeform 20"/>
          <p:cNvSpPr/>
          <p:nvPr/>
        </p:nvSpPr>
        <p:spPr>
          <a:xfrm rot="2844181">
            <a:off x="16762719" y="5932682"/>
            <a:ext cx="679296" cy="408812"/>
          </a:xfrm>
          <a:custGeom>
            <a:avLst/>
            <a:gdLst/>
            <a:ahLst/>
            <a:cxnLst/>
            <a:rect l="l" t="t" r="r" b="b"/>
            <a:pathLst>
              <a:path w="679296" h="408812">
                <a:moveTo>
                  <a:pt x="0" y="0"/>
                </a:moveTo>
                <a:lnTo>
                  <a:pt x="679295" y="0"/>
                </a:lnTo>
                <a:lnTo>
                  <a:pt x="679295" y="408813"/>
                </a:lnTo>
                <a:lnTo>
                  <a:pt x="0" y="4088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1" name="Group 21"/>
          <p:cNvGrpSpPr/>
          <p:nvPr/>
        </p:nvGrpSpPr>
        <p:grpSpPr>
          <a:xfrm>
            <a:off x="8808057" y="1212724"/>
            <a:ext cx="671886" cy="67188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2086302" y="1028700"/>
            <a:ext cx="519968" cy="519968"/>
          </a:xfrm>
          <a:custGeom>
            <a:avLst/>
            <a:gdLst/>
            <a:ahLst/>
            <a:cxnLst/>
            <a:rect l="l" t="t" r="r" b="b"/>
            <a:pathLst>
              <a:path w="519968" h="519968">
                <a:moveTo>
                  <a:pt x="0" y="0"/>
                </a:moveTo>
                <a:lnTo>
                  <a:pt x="519968" y="0"/>
                </a:lnTo>
                <a:lnTo>
                  <a:pt x="519968" y="519968"/>
                </a:lnTo>
                <a:lnTo>
                  <a:pt x="0" y="5199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Freeform 25"/>
          <p:cNvSpPr/>
          <p:nvPr/>
        </p:nvSpPr>
        <p:spPr>
          <a:xfrm>
            <a:off x="11108609" y="5728797"/>
            <a:ext cx="519968" cy="519968"/>
          </a:xfrm>
          <a:custGeom>
            <a:avLst/>
            <a:gdLst/>
            <a:ahLst/>
            <a:cxnLst/>
            <a:rect l="l" t="t" r="r" b="b"/>
            <a:pathLst>
              <a:path w="519968" h="519968">
                <a:moveTo>
                  <a:pt x="0" y="0"/>
                </a:moveTo>
                <a:lnTo>
                  <a:pt x="519968" y="0"/>
                </a:lnTo>
                <a:lnTo>
                  <a:pt x="519968" y="519967"/>
                </a:lnTo>
                <a:lnTo>
                  <a:pt x="0" y="5199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6" name="Group 26"/>
          <p:cNvGrpSpPr/>
          <p:nvPr/>
        </p:nvGrpSpPr>
        <p:grpSpPr>
          <a:xfrm>
            <a:off x="15584118" y="9258300"/>
            <a:ext cx="508247" cy="50824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12258439" y="-432219"/>
            <a:ext cx="6029561" cy="10719219"/>
          </a:xfrm>
          <a:custGeom>
            <a:avLst/>
            <a:gdLst/>
            <a:ahLst/>
            <a:cxnLst/>
            <a:rect l="l" t="t" r="r" b="b"/>
            <a:pathLst>
              <a:path w="6029561" h="10719219">
                <a:moveTo>
                  <a:pt x="0" y="0"/>
                </a:moveTo>
                <a:lnTo>
                  <a:pt x="6029561" y="0"/>
                </a:lnTo>
                <a:lnTo>
                  <a:pt x="6029561" y="10719219"/>
                </a:lnTo>
                <a:lnTo>
                  <a:pt x="0" y="10719219"/>
                </a:lnTo>
                <a:lnTo>
                  <a:pt x="0" y="0"/>
                </a:lnTo>
                <a:close/>
              </a:path>
            </a:pathLst>
          </a:custGeom>
          <a:blipFill>
            <a:blip r:embed="rId10"/>
            <a:stretch>
              <a:fillRect/>
            </a:stretch>
          </a:blipFill>
        </p:spPr>
      </p:sp>
      <p:sp>
        <p:nvSpPr>
          <p:cNvPr id="30" name="TextBox 30"/>
          <p:cNvSpPr txBox="1"/>
          <p:nvPr/>
        </p:nvSpPr>
        <p:spPr>
          <a:xfrm>
            <a:off x="2350307" y="5797674"/>
            <a:ext cx="9022307" cy="3714750"/>
          </a:xfrm>
          <a:prstGeom prst="rect">
            <a:avLst/>
          </a:prstGeom>
        </p:spPr>
        <p:txBody>
          <a:bodyPr lIns="0" tIns="0" rIns="0" bIns="0" rtlCol="0" anchor="t">
            <a:spAutoFit/>
          </a:bodyPr>
          <a:lstStyle/>
          <a:p>
            <a:pPr>
              <a:lnSpc>
                <a:spcPts val="4200"/>
              </a:lnSpc>
            </a:pPr>
            <a:r>
              <a:rPr lang="en-US" sz="3000">
                <a:solidFill>
                  <a:srgbClr val="010111"/>
                </a:solidFill>
                <a:latin typeface="Helvetica World"/>
              </a:rPr>
              <a:t>“What most (definitions of culture) have in common,</a:t>
            </a:r>
          </a:p>
          <a:p>
            <a:pPr algn="l">
              <a:lnSpc>
                <a:spcPts val="4200"/>
              </a:lnSpc>
            </a:pPr>
            <a:r>
              <a:rPr lang="en-US" sz="3000">
                <a:solidFill>
                  <a:srgbClr val="010111"/>
                </a:solidFill>
                <a:latin typeface="Helvetica World"/>
              </a:rPr>
              <a:t>and what is significant to us, is that in any culture people share a language, a place, traditions, and ways of organizing, interpreting, conceptualizing, and giving meaning to their physical and social worlds” (Asher,1991: 2, dalam Heron &amp; Barta, 2009 : 26).</a:t>
            </a:r>
          </a:p>
          <a:p>
            <a:pPr>
              <a:lnSpc>
                <a:spcPts val="4200"/>
              </a:lnSpc>
            </a:pPr>
            <a:endParaRPr lang="en-US" sz="3000">
              <a:solidFill>
                <a:srgbClr val="010111"/>
              </a:solidFill>
              <a:latin typeface="Helvetica World"/>
            </a:endParaRPr>
          </a:p>
        </p:txBody>
      </p:sp>
      <p:pic>
        <p:nvPicPr>
          <p:cNvPr id="31" name="Audio 30">
            <a:hlinkClick r:id="" action="ppaction://media"/>
            <a:extLst>
              <a:ext uri="{FF2B5EF4-FFF2-40B4-BE49-F238E27FC236}">
                <a16:creationId xmlns:a16="http://schemas.microsoft.com/office/drawing/2014/main" id="{0750E2C5-484A-47FA-997A-3FC3FA92C12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048"/>
    </mc:Choice>
    <mc:Fallback>
      <p:transition spd="slow" advTm="2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Freeform 2"/>
          <p:cNvSpPr/>
          <p:nvPr/>
        </p:nvSpPr>
        <p:spPr>
          <a:xfrm>
            <a:off x="-1385031" y="-131203"/>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sp>
        <p:nvSpPr>
          <p:cNvPr id="3" name="Freeform 3"/>
          <p:cNvSpPr/>
          <p:nvPr/>
        </p:nvSpPr>
        <p:spPr>
          <a:xfrm>
            <a:off x="9109767" y="-145061"/>
            <a:ext cx="10563264" cy="10563264"/>
          </a:xfrm>
          <a:custGeom>
            <a:avLst/>
            <a:gdLst/>
            <a:ahLst/>
            <a:cxnLst/>
            <a:rect l="l" t="t" r="r" b="b"/>
            <a:pathLst>
              <a:path w="10563264" h="10563264">
                <a:moveTo>
                  <a:pt x="0" y="0"/>
                </a:moveTo>
                <a:lnTo>
                  <a:pt x="10563264" y="0"/>
                </a:lnTo>
                <a:lnTo>
                  <a:pt x="10563264" y="10563264"/>
                </a:lnTo>
                <a:lnTo>
                  <a:pt x="0" y="10563264"/>
                </a:lnTo>
                <a:lnTo>
                  <a:pt x="0" y="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747152" y="-1390834"/>
            <a:ext cx="13326164" cy="10649134"/>
            <a:chOff x="0" y="0"/>
            <a:chExt cx="3509772" cy="2804710"/>
          </a:xfrm>
        </p:grpSpPr>
        <p:sp>
          <p:nvSpPr>
            <p:cNvPr id="5" name="Freeform 5"/>
            <p:cNvSpPr/>
            <p:nvPr/>
          </p:nvSpPr>
          <p:spPr>
            <a:xfrm>
              <a:off x="0" y="0"/>
              <a:ext cx="3509772" cy="2804710"/>
            </a:xfrm>
            <a:custGeom>
              <a:avLst/>
              <a:gdLst/>
              <a:ahLst/>
              <a:cxnLst/>
              <a:rect l="l" t="t" r="r" b="b"/>
              <a:pathLst>
                <a:path w="3509772" h="2804710">
                  <a:moveTo>
                    <a:pt x="58096" y="0"/>
                  </a:moveTo>
                  <a:lnTo>
                    <a:pt x="3451676" y="0"/>
                  </a:lnTo>
                  <a:cubicBezTo>
                    <a:pt x="3467084" y="0"/>
                    <a:pt x="3481861" y="6121"/>
                    <a:pt x="3492756" y="17016"/>
                  </a:cubicBezTo>
                  <a:cubicBezTo>
                    <a:pt x="3503651" y="27911"/>
                    <a:pt x="3509772" y="42688"/>
                    <a:pt x="3509772" y="58096"/>
                  </a:cubicBezTo>
                  <a:lnTo>
                    <a:pt x="3509772" y="2746615"/>
                  </a:lnTo>
                  <a:cubicBezTo>
                    <a:pt x="3509772" y="2778700"/>
                    <a:pt x="3483761" y="2804710"/>
                    <a:pt x="3451676" y="2804710"/>
                  </a:cubicBezTo>
                  <a:lnTo>
                    <a:pt x="58096" y="2804710"/>
                  </a:lnTo>
                  <a:cubicBezTo>
                    <a:pt x="42688" y="2804710"/>
                    <a:pt x="27911" y="2798589"/>
                    <a:pt x="17016" y="2787694"/>
                  </a:cubicBezTo>
                  <a:cubicBezTo>
                    <a:pt x="6121" y="2776799"/>
                    <a:pt x="0" y="2762022"/>
                    <a:pt x="0" y="2746615"/>
                  </a:cubicBezTo>
                  <a:lnTo>
                    <a:pt x="0" y="58096"/>
                  </a:lnTo>
                  <a:cubicBezTo>
                    <a:pt x="0" y="42688"/>
                    <a:pt x="6121" y="27911"/>
                    <a:pt x="17016" y="17016"/>
                  </a:cubicBezTo>
                  <a:cubicBezTo>
                    <a:pt x="27911" y="6121"/>
                    <a:pt x="42688" y="0"/>
                    <a:pt x="58096" y="0"/>
                  </a:cubicBezTo>
                  <a:close/>
                </a:path>
              </a:pathLst>
            </a:custGeom>
            <a:solidFill>
              <a:srgbClr val="FAB588"/>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45930" y="3417235"/>
            <a:ext cx="9183854" cy="1375719"/>
            <a:chOff x="0" y="0"/>
            <a:chExt cx="2418793" cy="362329"/>
          </a:xfrm>
        </p:grpSpPr>
        <p:sp>
          <p:nvSpPr>
            <p:cNvPr id="8" name="Freeform 8"/>
            <p:cNvSpPr/>
            <p:nvPr/>
          </p:nvSpPr>
          <p:spPr>
            <a:xfrm>
              <a:off x="0" y="0"/>
              <a:ext cx="2418793" cy="362329"/>
            </a:xfrm>
            <a:custGeom>
              <a:avLst/>
              <a:gdLst/>
              <a:ahLst/>
              <a:cxnLst/>
              <a:rect l="l" t="t" r="r" b="b"/>
              <a:pathLst>
                <a:path w="2418793" h="362329">
                  <a:moveTo>
                    <a:pt x="84299" y="0"/>
                  </a:moveTo>
                  <a:lnTo>
                    <a:pt x="2334493" y="0"/>
                  </a:lnTo>
                  <a:cubicBezTo>
                    <a:pt x="2356851" y="0"/>
                    <a:pt x="2378293" y="8882"/>
                    <a:pt x="2394102" y="24691"/>
                  </a:cubicBezTo>
                  <a:cubicBezTo>
                    <a:pt x="2409911" y="40500"/>
                    <a:pt x="2418793" y="61942"/>
                    <a:pt x="2418793" y="84299"/>
                  </a:cubicBezTo>
                  <a:lnTo>
                    <a:pt x="2418793" y="278030"/>
                  </a:lnTo>
                  <a:cubicBezTo>
                    <a:pt x="2418793" y="300388"/>
                    <a:pt x="2409911" y="321829"/>
                    <a:pt x="2394102" y="337639"/>
                  </a:cubicBezTo>
                  <a:cubicBezTo>
                    <a:pt x="2378293" y="353448"/>
                    <a:pt x="2356851" y="362329"/>
                    <a:pt x="2334493" y="362329"/>
                  </a:cubicBezTo>
                  <a:lnTo>
                    <a:pt x="84299" y="362329"/>
                  </a:lnTo>
                  <a:cubicBezTo>
                    <a:pt x="61942" y="362329"/>
                    <a:pt x="40500" y="353448"/>
                    <a:pt x="24691" y="337639"/>
                  </a:cubicBezTo>
                  <a:cubicBezTo>
                    <a:pt x="8882" y="321829"/>
                    <a:pt x="0" y="300388"/>
                    <a:pt x="0" y="278030"/>
                  </a:cubicBezTo>
                  <a:lnTo>
                    <a:pt x="0" y="84299"/>
                  </a:lnTo>
                  <a:cubicBezTo>
                    <a:pt x="0" y="61942"/>
                    <a:pt x="8882" y="40500"/>
                    <a:pt x="24691" y="24691"/>
                  </a:cubicBezTo>
                  <a:cubicBezTo>
                    <a:pt x="40500" y="8882"/>
                    <a:pt x="61942" y="0"/>
                    <a:pt x="84299" y="0"/>
                  </a:cubicBezTo>
                  <a:close/>
                </a:path>
              </a:pathLst>
            </a:custGeom>
            <a:solidFill>
              <a:srgbClr val="FFB55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8700" y="3417235"/>
            <a:ext cx="1032995" cy="103299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12" name="TextBox 12"/>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FFFFFF"/>
                  </a:solidFill>
                  <a:latin typeface="Bevan"/>
                </a:rPr>
                <a:t>1</a:t>
              </a:r>
            </a:p>
          </p:txBody>
        </p:sp>
      </p:grpSp>
      <p:sp>
        <p:nvSpPr>
          <p:cNvPr id="13" name="TextBox 13"/>
          <p:cNvSpPr txBox="1"/>
          <p:nvPr/>
        </p:nvSpPr>
        <p:spPr>
          <a:xfrm>
            <a:off x="2162427" y="3518510"/>
            <a:ext cx="8667356" cy="1417319"/>
          </a:xfrm>
          <a:prstGeom prst="rect">
            <a:avLst/>
          </a:prstGeom>
        </p:spPr>
        <p:txBody>
          <a:bodyPr lIns="0" tIns="0" rIns="0" bIns="0" rtlCol="0" anchor="t">
            <a:spAutoFit/>
          </a:bodyPr>
          <a:lstStyle/>
          <a:p>
            <a:pPr algn="just">
              <a:lnSpc>
                <a:spcPts val="3780"/>
              </a:lnSpc>
            </a:pPr>
            <a:r>
              <a:rPr lang="en-US" sz="2700" dirty="0">
                <a:solidFill>
                  <a:srgbClr val="010111"/>
                </a:solidFill>
                <a:latin typeface="Helvetica World"/>
              </a:rPr>
              <a:t>Yang </a:t>
            </a:r>
            <a:r>
              <a:rPr lang="en-US" sz="2700" dirty="0" err="1">
                <a:solidFill>
                  <a:srgbClr val="010111"/>
                </a:solidFill>
                <a:latin typeface="Helvetica World"/>
              </a:rPr>
              <a:t>bersifat</a:t>
            </a:r>
            <a:r>
              <a:rPr lang="en-US" sz="2700" dirty="0">
                <a:solidFill>
                  <a:srgbClr val="010111"/>
                </a:solidFill>
                <a:latin typeface="Helvetica World"/>
              </a:rPr>
              <a:t> </a:t>
            </a:r>
            <a:r>
              <a:rPr lang="en-US" sz="2700" dirty="0" err="1">
                <a:solidFill>
                  <a:srgbClr val="010111"/>
                </a:solidFill>
                <a:latin typeface="Helvetica World"/>
              </a:rPr>
              <a:t>fisik</a:t>
            </a:r>
            <a:r>
              <a:rPr lang="en-US" sz="2700" dirty="0">
                <a:solidFill>
                  <a:srgbClr val="010111"/>
                </a:solidFill>
                <a:latin typeface="Helvetica World"/>
              </a:rPr>
              <a:t> : </a:t>
            </a:r>
            <a:r>
              <a:rPr lang="en-US" sz="2700" dirty="0" err="1">
                <a:solidFill>
                  <a:srgbClr val="010111"/>
                </a:solidFill>
                <a:latin typeface="Helvetica World"/>
              </a:rPr>
              <a:t>benda-benda</a:t>
            </a:r>
            <a:r>
              <a:rPr lang="en-US" sz="2700" dirty="0">
                <a:solidFill>
                  <a:srgbClr val="010111"/>
                </a:solidFill>
                <a:latin typeface="Helvetica World"/>
              </a:rPr>
              <a:t> </a:t>
            </a:r>
            <a:r>
              <a:rPr lang="en-US" sz="2700" dirty="0" err="1">
                <a:solidFill>
                  <a:srgbClr val="010111"/>
                </a:solidFill>
                <a:latin typeface="Helvetica World"/>
              </a:rPr>
              <a:t>peninggalan</a:t>
            </a:r>
            <a:endParaRPr lang="en-US" sz="2700" dirty="0">
              <a:solidFill>
                <a:srgbClr val="010111"/>
              </a:solidFill>
              <a:latin typeface="Helvetica World"/>
            </a:endParaRPr>
          </a:p>
          <a:p>
            <a:pPr algn="just">
              <a:lnSpc>
                <a:spcPts val="3780"/>
              </a:lnSpc>
            </a:pPr>
            <a:r>
              <a:rPr lang="en-US" sz="2700" dirty="0">
                <a:solidFill>
                  <a:srgbClr val="010111"/>
                </a:solidFill>
                <a:latin typeface="Helvetica World"/>
              </a:rPr>
              <a:t>(artifacts), </a:t>
            </a:r>
            <a:r>
              <a:rPr lang="en-US" sz="2700" dirty="0" err="1">
                <a:solidFill>
                  <a:srgbClr val="010111"/>
                </a:solidFill>
                <a:latin typeface="Helvetica World"/>
              </a:rPr>
              <a:t>bangunan-bangunan</a:t>
            </a:r>
            <a:r>
              <a:rPr lang="en-US" sz="2700" dirty="0">
                <a:solidFill>
                  <a:srgbClr val="010111"/>
                </a:solidFill>
                <a:latin typeface="Helvetica World"/>
              </a:rPr>
              <a:t>, </a:t>
            </a:r>
            <a:r>
              <a:rPr lang="en-US" sz="2700" dirty="0" err="1">
                <a:solidFill>
                  <a:srgbClr val="010111"/>
                </a:solidFill>
                <a:latin typeface="Helvetica World"/>
              </a:rPr>
              <a:t>dsb</a:t>
            </a:r>
            <a:r>
              <a:rPr lang="en-US" sz="2700" dirty="0">
                <a:solidFill>
                  <a:srgbClr val="010111"/>
                </a:solidFill>
                <a:latin typeface="Helvetica World"/>
              </a:rPr>
              <a:t>.</a:t>
            </a:r>
          </a:p>
          <a:p>
            <a:pPr algn="just">
              <a:lnSpc>
                <a:spcPts val="3780"/>
              </a:lnSpc>
            </a:pPr>
            <a:endParaRPr lang="en-US" sz="2700" dirty="0">
              <a:solidFill>
                <a:srgbClr val="010111"/>
              </a:solidFill>
              <a:latin typeface="Helvetica World"/>
            </a:endParaRPr>
          </a:p>
        </p:txBody>
      </p:sp>
      <p:sp>
        <p:nvSpPr>
          <p:cNvPr id="14" name="Freeform 14"/>
          <p:cNvSpPr/>
          <p:nvPr/>
        </p:nvSpPr>
        <p:spPr>
          <a:xfrm>
            <a:off x="150183" y="38100"/>
            <a:ext cx="3823023" cy="4114800"/>
          </a:xfrm>
          <a:custGeom>
            <a:avLst/>
            <a:gdLst/>
            <a:ahLst/>
            <a:cxnLst/>
            <a:rect l="l" t="t" r="r" b="b"/>
            <a:pathLst>
              <a:path w="3823023" h="4114800">
                <a:moveTo>
                  <a:pt x="0" y="0"/>
                </a:moveTo>
                <a:lnTo>
                  <a:pt x="3823024" y="0"/>
                </a:lnTo>
                <a:lnTo>
                  <a:pt x="382302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1636314" y="1019175"/>
            <a:ext cx="8651264" cy="2143125"/>
          </a:xfrm>
          <a:prstGeom prst="rect">
            <a:avLst/>
          </a:prstGeom>
        </p:spPr>
        <p:txBody>
          <a:bodyPr lIns="0" tIns="0" rIns="0" bIns="0" rtlCol="0" anchor="t">
            <a:spAutoFit/>
          </a:bodyPr>
          <a:lstStyle/>
          <a:p>
            <a:pPr algn="ctr">
              <a:lnSpc>
                <a:spcPts val="8400"/>
              </a:lnSpc>
            </a:pPr>
            <a:r>
              <a:rPr lang="en-US" sz="7000">
                <a:solidFill>
                  <a:srgbClr val="010111"/>
                </a:solidFill>
                <a:latin typeface="Bevan"/>
              </a:rPr>
              <a:t>Unsur-Unsur Budaya</a:t>
            </a:r>
          </a:p>
        </p:txBody>
      </p:sp>
      <p:grpSp>
        <p:nvGrpSpPr>
          <p:cNvPr id="16" name="Group 16"/>
          <p:cNvGrpSpPr/>
          <p:nvPr/>
        </p:nvGrpSpPr>
        <p:grpSpPr>
          <a:xfrm>
            <a:off x="1645930" y="5193004"/>
            <a:ext cx="9183854" cy="2158833"/>
            <a:chOff x="0" y="0"/>
            <a:chExt cx="2418793" cy="568581"/>
          </a:xfrm>
        </p:grpSpPr>
        <p:sp>
          <p:nvSpPr>
            <p:cNvPr id="17" name="Freeform 17"/>
            <p:cNvSpPr/>
            <p:nvPr/>
          </p:nvSpPr>
          <p:spPr>
            <a:xfrm>
              <a:off x="0" y="0"/>
              <a:ext cx="2418793" cy="568581"/>
            </a:xfrm>
            <a:custGeom>
              <a:avLst/>
              <a:gdLst/>
              <a:ahLst/>
              <a:cxnLst/>
              <a:rect l="l" t="t" r="r" b="b"/>
              <a:pathLst>
                <a:path w="2418793" h="568581">
                  <a:moveTo>
                    <a:pt x="84299" y="0"/>
                  </a:moveTo>
                  <a:lnTo>
                    <a:pt x="2334493" y="0"/>
                  </a:lnTo>
                  <a:cubicBezTo>
                    <a:pt x="2356851" y="0"/>
                    <a:pt x="2378293" y="8882"/>
                    <a:pt x="2394102" y="24691"/>
                  </a:cubicBezTo>
                  <a:cubicBezTo>
                    <a:pt x="2409911" y="40500"/>
                    <a:pt x="2418793" y="61942"/>
                    <a:pt x="2418793" y="84299"/>
                  </a:cubicBezTo>
                  <a:lnTo>
                    <a:pt x="2418793" y="484282"/>
                  </a:lnTo>
                  <a:cubicBezTo>
                    <a:pt x="2418793" y="506640"/>
                    <a:pt x="2409911" y="528082"/>
                    <a:pt x="2394102" y="543891"/>
                  </a:cubicBezTo>
                  <a:cubicBezTo>
                    <a:pt x="2378293" y="559700"/>
                    <a:pt x="2356851" y="568581"/>
                    <a:pt x="2334493" y="568581"/>
                  </a:cubicBezTo>
                  <a:lnTo>
                    <a:pt x="84299" y="568581"/>
                  </a:lnTo>
                  <a:cubicBezTo>
                    <a:pt x="61942" y="568581"/>
                    <a:pt x="40500" y="559700"/>
                    <a:pt x="24691" y="543891"/>
                  </a:cubicBezTo>
                  <a:cubicBezTo>
                    <a:pt x="8882" y="528082"/>
                    <a:pt x="0" y="506640"/>
                    <a:pt x="0" y="484282"/>
                  </a:cubicBezTo>
                  <a:lnTo>
                    <a:pt x="0" y="84299"/>
                  </a:lnTo>
                  <a:cubicBezTo>
                    <a:pt x="0" y="61942"/>
                    <a:pt x="8882" y="40500"/>
                    <a:pt x="24691" y="24691"/>
                  </a:cubicBezTo>
                  <a:cubicBezTo>
                    <a:pt x="40500" y="8882"/>
                    <a:pt x="61942" y="0"/>
                    <a:pt x="84299" y="0"/>
                  </a:cubicBezTo>
                  <a:close/>
                </a:path>
              </a:pathLst>
            </a:custGeom>
            <a:solidFill>
              <a:srgbClr val="FFB55C"/>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028700" y="5755923"/>
            <a:ext cx="1032995" cy="103299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7559"/>
            </a:solidFill>
          </p:spPr>
        </p:sp>
        <p:sp>
          <p:nvSpPr>
            <p:cNvPr id="21" name="TextBox 21"/>
            <p:cNvSpPr txBox="1"/>
            <p:nvPr/>
          </p:nvSpPr>
          <p:spPr>
            <a:xfrm>
              <a:off x="76200" y="19050"/>
              <a:ext cx="660400" cy="717550"/>
            </a:xfrm>
            <a:prstGeom prst="rect">
              <a:avLst/>
            </a:prstGeom>
          </p:spPr>
          <p:txBody>
            <a:bodyPr lIns="50800" tIns="50800" rIns="50800" bIns="50800" rtlCol="0" anchor="ctr"/>
            <a:lstStyle/>
            <a:p>
              <a:pPr algn="ctr">
                <a:lnSpc>
                  <a:spcPts val="3919"/>
                </a:lnSpc>
              </a:pPr>
              <a:r>
                <a:rPr lang="en-US" sz="2799">
                  <a:solidFill>
                    <a:srgbClr val="FFFFFF"/>
                  </a:solidFill>
                  <a:latin typeface="Bevan"/>
                </a:rPr>
                <a:t>2</a:t>
              </a:r>
            </a:p>
          </p:txBody>
        </p:sp>
      </p:grpSp>
      <p:sp>
        <p:nvSpPr>
          <p:cNvPr id="22" name="Freeform 22"/>
          <p:cNvSpPr/>
          <p:nvPr/>
        </p:nvSpPr>
        <p:spPr>
          <a:xfrm>
            <a:off x="17259300" y="1459714"/>
            <a:ext cx="481391" cy="481391"/>
          </a:xfrm>
          <a:custGeom>
            <a:avLst/>
            <a:gdLst/>
            <a:ahLst/>
            <a:cxnLst/>
            <a:rect l="l" t="t" r="r" b="b"/>
            <a:pathLst>
              <a:path w="481391" h="481391">
                <a:moveTo>
                  <a:pt x="0" y="0"/>
                </a:moveTo>
                <a:lnTo>
                  <a:pt x="481391" y="0"/>
                </a:lnTo>
                <a:lnTo>
                  <a:pt x="481391" y="481390"/>
                </a:lnTo>
                <a:lnTo>
                  <a:pt x="0" y="4813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23" name="Group 23"/>
          <p:cNvGrpSpPr/>
          <p:nvPr/>
        </p:nvGrpSpPr>
        <p:grpSpPr>
          <a:xfrm>
            <a:off x="8727049" y="1730624"/>
            <a:ext cx="833902" cy="83390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solidFill>
                <a:srgbClr val="FFB55C"/>
              </a:solidFill>
              <a:prstDash val="lgDash"/>
              <a:miter/>
            </a:ln>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rot="7219369">
            <a:off x="11619922" y="8754955"/>
            <a:ext cx="999807" cy="601702"/>
          </a:xfrm>
          <a:custGeom>
            <a:avLst/>
            <a:gdLst/>
            <a:ahLst/>
            <a:cxnLst/>
            <a:rect l="l" t="t" r="r" b="b"/>
            <a:pathLst>
              <a:path w="999807" h="601702">
                <a:moveTo>
                  <a:pt x="0" y="0"/>
                </a:moveTo>
                <a:lnTo>
                  <a:pt x="999807" y="0"/>
                </a:lnTo>
                <a:lnTo>
                  <a:pt x="999807" y="601702"/>
                </a:lnTo>
                <a:lnTo>
                  <a:pt x="0" y="6017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Freeform 27"/>
          <p:cNvSpPr/>
          <p:nvPr/>
        </p:nvSpPr>
        <p:spPr>
          <a:xfrm>
            <a:off x="7936573" y="8048691"/>
            <a:ext cx="3248757" cy="1007115"/>
          </a:xfrm>
          <a:custGeom>
            <a:avLst/>
            <a:gdLst/>
            <a:ahLst/>
            <a:cxnLst/>
            <a:rect l="l" t="t" r="r" b="b"/>
            <a:pathLst>
              <a:path w="3248757" h="1007115">
                <a:moveTo>
                  <a:pt x="0" y="0"/>
                </a:moveTo>
                <a:lnTo>
                  <a:pt x="3248757" y="0"/>
                </a:lnTo>
                <a:lnTo>
                  <a:pt x="3248757" y="1007115"/>
                </a:lnTo>
                <a:lnTo>
                  <a:pt x="0" y="10071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28"/>
          <p:cNvSpPr/>
          <p:nvPr/>
        </p:nvSpPr>
        <p:spPr>
          <a:xfrm>
            <a:off x="12660480" y="1941104"/>
            <a:ext cx="5239354" cy="6989689"/>
          </a:xfrm>
          <a:custGeom>
            <a:avLst/>
            <a:gdLst/>
            <a:ahLst/>
            <a:cxnLst/>
            <a:rect l="l" t="t" r="r" b="b"/>
            <a:pathLst>
              <a:path w="5239354" h="6989689">
                <a:moveTo>
                  <a:pt x="0" y="0"/>
                </a:moveTo>
                <a:lnTo>
                  <a:pt x="5239354" y="0"/>
                </a:lnTo>
                <a:lnTo>
                  <a:pt x="5239354" y="6989689"/>
                </a:lnTo>
                <a:lnTo>
                  <a:pt x="0" y="6989689"/>
                </a:lnTo>
                <a:lnTo>
                  <a:pt x="0" y="0"/>
                </a:lnTo>
                <a:close/>
              </a:path>
            </a:pathLst>
          </a:custGeom>
          <a:blipFill>
            <a:blip r:embed="rId14"/>
            <a:stretch>
              <a:fillRect/>
            </a:stretch>
          </a:blipFill>
        </p:spPr>
      </p:sp>
      <p:sp>
        <p:nvSpPr>
          <p:cNvPr id="29" name="TextBox 29"/>
          <p:cNvSpPr txBox="1"/>
          <p:nvPr/>
        </p:nvSpPr>
        <p:spPr>
          <a:xfrm>
            <a:off x="2162427" y="5278776"/>
            <a:ext cx="6210726" cy="2369819"/>
          </a:xfrm>
          <a:prstGeom prst="rect">
            <a:avLst/>
          </a:prstGeom>
        </p:spPr>
        <p:txBody>
          <a:bodyPr lIns="0" tIns="0" rIns="0" bIns="0" rtlCol="0" anchor="t">
            <a:spAutoFit/>
          </a:bodyPr>
          <a:lstStyle/>
          <a:p>
            <a:pPr algn="just">
              <a:lnSpc>
                <a:spcPts val="3780"/>
              </a:lnSpc>
            </a:pPr>
            <a:r>
              <a:rPr lang="en-US" sz="2700" dirty="0">
                <a:solidFill>
                  <a:srgbClr val="010111"/>
                </a:solidFill>
                <a:latin typeface="Helvetica World"/>
              </a:rPr>
              <a:t>Yang </a:t>
            </a:r>
            <a:r>
              <a:rPr lang="en-US" sz="2700" dirty="0" err="1">
                <a:solidFill>
                  <a:srgbClr val="010111"/>
                </a:solidFill>
                <a:latin typeface="Helvetica World"/>
              </a:rPr>
              <a:t>bersifat</a:t>
            </a:r>
            <a:r>
              <a:rPr lang="en-US" sz="2700" dirty="0">
                <a:solidFill>
                  <a:srgbClr val="010111"/>
                </a:solidFill>
                <a:latin typeface="Helvetica World"/>
              </a:rPr>
              <a:t> non-</a:t>
            </a:r>
            <a:r>
              <a:rPr lang="en-US" sz="2700" dirty="0" err="1">
                <a:solidFill>
                  <a:srgbClr val="010111"/>
                </a:solidFill>
                <a:latin typeface="Helvetica World"/>
              </a:rPr>
              <a:t>fisik</a:t>
            </a:r>
            <a:r>
              <a:rPr lang="en-US" sz="2700" dirty="0">
                <a:solidFill>
                  <a:srgbClr val="010111"/>
                </a:solidFill>
                <a:latin typeface="Helvetica World"/>
              </a:rPr>
              <a:t> :</a:t>
            </a:r>
          </a:p>
          <a:p>
            <a:pPr algn="just">
              <a:lnSpc>
                <a:spcPts val="3780"/>
              </a:lnSpc>
            </a:pPr>
            <a:r>
              <a:rPr lang="en-US" sz="2700" dirty="0">
                <a:solidFill>
                  <a:srgbClr val="010111"/>
                </a:solidFill>
                <a:latin typeface="Helvetica World"/>
              </a:rPr>
              <a:t>a. Yang </a:t>
            </a:r>
            <a:r>
              <a:rPr lang="en-US" sz="2700" dirty="0" err="1">
                <a:solidFill>
                  <a:srgbClr val="010111"/>
                </a:solidFill>
                <a:latin typeface="Helvetica World"/>
              </a:rPr>
              <a:t>bersifat</a:t>
            </a:r>
            <a:r>
              <a:rPr lang="en-US" sz="2700" dirty="0">
                <a:solidFill>
                  <a:srgbClr val="010111"/>
                </a:solidFill>
                <a:latin typeface="Helvetica World"/>
              </a:rPr>
              <a:t> </a:t>
            </a:r>
            <a:r>
              <a:rPr lang="en-US" sz="2700" dirty="0" err="1">
                <a:solidFill>
                  <a:srgbClr val="010111"/>
                </a:solidFill>
                <a:latin typeface="Helvetica World"/>
              </a:rPr>
              <a:t>kognitif</a:t>
            </a:r>
            <a:endParaRPr lang="en-US" sz="2700" dirty="0">
              <a:solidFill>
                <a:srgbClr val="010111"/>
              </a:solidFill>
              <a:latin typeface="Helvetica World"/>
            </a:endParaRPr>
          </a:p>
          <a:p>
            <a:pPr algn="just">
              <a:lnSpc>
                <a:spcPts val="3780"/>
              </a:lnSpc>
            </a:pPr>
            <a:r>
              <a:rPr lang="en-US" sz="2700" dirty="0">
                <a:solidFill>
                  <a:srgbClr val="010111"/>
                </a:solidFill>
                <a:latin typeface="Helvetica World"/>
              </a:rPr>
              <a:t>b. Yang </a:t>
            </a:r>
            <a:r>
              <a:rPr lang="en-US" sz="2700" dirty="0" err="1">
                <a:solidFill>
                  <a:srgbClr val="010111"/>
                </a:solidFill>
                <a:latin typeface="Helvetica World"/>
              </a:rPr>
              <a:t>bersifat</a:t>
            </a:r>
            <a:r>
              <a:rPr lang="en-US" sz="2700" dirty="0">
                <a:solidFill>
                  <a:srgbClr val="010111"/>
                </a:solidFill>
                <a:latin typeface="Helvetica World"/>
              </a:rPr>
              <a:t> </a:t>
            </a:r>
            <a:r>
              <a:rPr lang="en-US" sz="2700" dirty="0" err="1">
                <a:solidFill>
                  <a:srgbClr val="010111"/>
                </a:solidFill>
                <a:latin typeface="Helvetica World"/>
              </a:rPr>
              <a:t>afektif</a:t>
            </a:r>
            <a:endParaRPr lang="en-US" sz="2700" dirty="0">
              <a:solidFill>
                <a:srgbClr val="010111"/>
              </a:solidFill>
              <a:latin typeface="Helvetica World"/>
            </a:endParaRPr>
          </a:p>
          <a:p>
            <a:pPr algn="just">
              <a:lnSpc>
                <a:spcPts val="3780"/>
              </a:lnSpc>
            </a:pPr>
            <a:r>
              <a:rPr lang="en-US" sz="2700" dirty="0">
                <a:solidFill>
                  <a:srgbClr val="010111"/>
                </a:solidFill>
                <a:latin typeface="Helvetica World"/>
              </a:rPr>
              <a:t>c. Yang </a:t>
            </a:r>
            <a:r>
              <a:rPr lang="en-US" sz="2700" dirty="0" err="1">
                <a:solidFill>
                  <a:srgbClr val="010111"/>
                </a:solidFill>
                <a:latin typeface="Helvetica World"/>
              </a:rPr>
              <a:t>bersifat</a:t>
            </a:r>
            <a:r>
              <a:rPr lang="en-US" sz="2700" dirty="0">
                <a:solidFill>
                  <a:srgbClr val="010111"/>
                </a:solidFill>
                <a:latin typeface="Helvetica World"/>
              </a:rPr>
              <a:t> </a:t>
            </a:r>
            <a:r>
              <a:rPr lang="en-US" sz="2700" dirty="0" err="1">
                <a:solidFill>
                  <a:srgbClr val="010111"/>
                </a:solidFill>
                <a:latin typeface="Helvetica World"/>
              </a:rPr>
              <a:t>psikomotorik</a:t>
            </a:r>
            <a:endParaRPr lang="en-US" sz="2700" dirty="0">
              <a:solidFill>
                <a:srgbClr val="010111"/>
              </a:solidFill>
              <a:latin typeface="Helvetica World"/>
            </a:endParaRPr>
          </a:p>
          <a:p>
            <a:pPr algn="just">
              <a:lnSpc>
                <a:spcPts val="3780"/>
              </a:lnSpc>
            </a:pPr>
            <a:endParaRPr lang="en-US" sz="2700" dirty="0">
              <a:solidFill>
                <a:srgbClr val="010111"/>
              </a:solidFill>
              <a:latin typeface="Helvetica World"/>
            </a:endParaRPr>
          </a:p>
        </p:txBody>
      </p:sp>
      <p:pic>
        <p:nvPicPr>
          <p:cNvPr id="30" name="Audio 29">
            <a:hlinkClick r:id="" action="ppaction://media"/>
            <a:extLst>
              <a:ext uri="{FF2B5EF4-FFF2-40B4-BE49-F238E27FC236}">
                <a16:creationId xmlns:a16="http://schemas.microsoft.com/office/drawing/2014/main" id="{FF9E3E03-D993-4CDF-9571-6E47C16B08A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526000" y="9525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966"/>
    </mc:Choice>
    <mc:Fallback>
      <p:transition spd="slow" advTm="3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1284</Words>
  <Application>Microsoft Office PowerPoint</Application>
  <PresentationFormat>Custom</PresentationFormat>
  <Paragraphs>107</Paragraphs>
  <Slides>14</Slides>
  <Notes>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Calibri</vt:lpstr>
      <vt:lpstr>Bevan Semi-Bold</vt:lpstr>
      <vt:lpstr>Helvetica World</vt:lpstr>
      <vt:lpstr>Helvetica World Medium</vt:lpstr>
      <vt:lpstr>Arial</vt:lpstr>
      <vt:lpstr>Bevan</vt:lpstr>
      <vt:lpstr>Helvetica World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Hijau Putih Ilustrasi Presentasi Panduan Rapat</dc:title>
  <dc:creator>ACER</dc:creator>
  <cp:lastModifiedBy>HP-PC</cp:lastModifiedBy>
  <cp:revision>4</cp:revision>
  <dcterms:created xsi:type="dcterms:W3CDTF">2006-08-16T00:00:00Z</dcterms:created>
  <dcterms:modified xsi:type="dcterms:W3CDTF">2023-11-02T14:48:44Z</dcterms:modified>
  <dc:identifier>DAFwKpE8Vgc</dc:identifier>
</cp:coreProperties>
</file>