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2" r:id="rId14"/>
    <p:sldId id="274" r:id="rId15"/>
    <p:sldId id="275" r:id="rId16"/>
    <p:sldId id="273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5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DA7-15B7-419A-904E-A156BBA924F9}" type="datetimeFigureOut">
              <a:rPr lang="id-ID" smtClean="0"/>
              <a:t>08/09/2023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C08E-AA60-4AAF-8419-ABA795254C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400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DA7-15B7-419A-904E-A156BBA924F9}" type="datetimeFigureOut">
              <a:rPr lang="id-ID" smtClean="0"/>
              <a:t>08/09/2023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C08E-AA60-4AAF-8419-ABA795254C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596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DA7-15B7-419A-904E-A156BBA924F9}" type="datetimeFigureOut">
              <a:rPr lang="id-ID" smtClean="0"/>
              <a:t>08/09/2023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C08E-AA60-4AAF-8419-ABA795254C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502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DA7-15B7-419A-904E-A156BBA924F9}" type="datetimeFigureOut">
              <a:rPr lang="id-ID" smtClean="0"/>
              <a:t>08/09/2023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C08E-AA60-4AAF-8419-ABA795254C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529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DA7-15B7-419A-904E-A156BBA924F9}" type="datetimeFigureOut">
              <a:rPr lang="id-ID" smtClean="0"/>
              <a:t>08/09/2023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C08E-AA60-4AAF-8419-ABA795254C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374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DA7-15B7-419A-904E-A156BBA924F9}" type="datetimeFigureOut">
              <a:rPr lang="id-ID" smtClean="0"/>
              <a:t>08/09/2023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C08E-AA60-4AAF-8419-ABA795254C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946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DA7-15B7-419A-904E-A156BBA924F9}" type="datetimeFigureOut">
              <a:rPr lang="id-ID" smtClean="0"/>
              <a:t>08/09/2023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C08E-AA60-4AAF-8419-ABA795254C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133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DA7-15B7-419A-904E-A156BBA924F9}" type="datetimeFigureOut">
              <a:rPr lang="id-ID" smtClean="0"/>
              <a:t>08/09/2023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C08E-AA60-4AAF-8419-ABA795254C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698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DA7-15B7-419A-904E-A156BBA924F9}" type="datetimeFigureOut">
              <a:rPr lang="id-ID" smtClean="0"/>
              <a:t>08/09/2023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C08E-AA60-4AAF-8419-ABA795254C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654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DA7-15B7-419A-904E-A156BBA924F9}" type="datetimeFigureOut">
              <a:rPr lang="id-ID" smtClean="0"/>
              <a:t>08/09/2023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C08E-AA60-4AAF-8419-ABA795254C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841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DA7-15B7-419A-904E-A156BBA924F9}" type="datetimeFigureOut">
              <a:rPr lang="id-ID" smtClean="0"/>
              <a:t>08/09/2023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C08E-AA60-4AAF-8419-ABA795254C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16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D7DA7-15B7-419A-904E-A156BBA924F9}" type="datetimeFigureOut">
              <a:rPr lang="id-ID" smtClean="0"/>
              <a:t>08/09/2023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2C08E-AA60-4AAF-8419-ABA795254C0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560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2.wdp"/><Relationship Id="rId7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9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" y="62661"/>
            <a:ext cx="12192000" cy="6791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722" y="4240695"/>
            <a:ext cx="9750972" cy="1325563"/>
          </a:xfrm>
        </p:spPr>
        <p:txBody>
          <a:bodyPr>
            <a:norm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</a:rPr>
              <a:t>Pembelajaran Daring Kolaboratif</a:t>
            </a:r>
            <a:r>
              <a:rPr lang="id-ID" sz="4000" b="1" dirty="0" smtClean="0"/>
              <a:t> </a:t>
            </a:r>
            <a:r>
              <a:rPr lang="id-ID" sz="4000" b="1" dirty="0" smtClean="0">
                <a:solidFill>
                  <a:schemeClr val="bg1"/>
                </a:solidFill>
              </a:rPr>
              <a:t>2023</a:t>
            </a:r>
            <a:endParaRPr lang="id-ID" sz="40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93" y="998534"/>
            <a:ext cx="2415419" cy="2459702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41867" y="4903477"/>
            <a:ext cx="10980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dirty="0" smtClean="0">
                <a:solidFill>
                  <a:schemeClr val="bg1"/>
                </a:solidFill>
              </a:rPr>
              <a:t>Direktorat Pembelajaran dan Kemahasiswaan</a:t>
            </a:r>
            <a:endParaRPr lang="id-ID" sz="40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1859" y="5566259"/>
            <a:ext cx="121006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dirty="0">
                <a:solidFill>
                  <a:schemeClr val="bg1"/>
                </a:solidFill>
              </a:rPr>
              <a:t>Direktorat </a:t>
            </a:r>
            <a:r>
              <a:rPr lang="id-ID" sz="4000" b="1" dirty="0" smtClean="0">
                <a:solidFill>
                  <a:schemeClr val="bg1"/>
                </a:solidFill>
              </a:rPr>
              <a:t>Jenderal Pendidikan Tinggi, Riset, dan Teknologi</a:t>
            </a:r>
            <a:endParaRPr lang="id-ID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28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964"/>
            <a:ext cx="12192000" cy="59020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-133641"/>
            <a:ext cx="10515600" cy="1325563"/>
          </a:xfrm>
        </p:spPr>
        <p:txBody>
          <a:bodyPr/>
          <a:lstStyle/>
          <a:p>
            <a:r>
              <a:rPr lang="id-ID" dirty="0" smtClean="0">
                <a:latin typeface="Comic Sans MS" panose="030F0702030302020204" pitchFamily="66" charset="0"/>
              </a:rPr>
              <a:t>Data Berkelompok</a:t>
            </a:r>
            <a:endParaRPr lang="id-ID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7814" y="917923"/>
                <a:ext cx="10079182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d-ID" sz="2400" dirty="0" smtClean="0">
                  <a:latin typeface="Comic Sans MS" panose="030F0702030302020204" pitchFamily="66" charset="0"/>
                </a:endParaRPr>
              </a:p>
              <a:p>
                <a:r>
                  <a:rPr lang="id-ID" sz="2400" dirty="0" smtClean="0">
                    <a:latin typeface="Comic Sans MS" panose="030F0702030302020204" pitchFamily="66" charset="0"/>
                  </a:rPr>
                  <a:t>Mean :</a:t>
                </a:r>
              </a:p>
              <a:p>
                <a:endParaRPr lang="id-ID" dirty="0">
                  <a:latin typeface="Comic Sans MS" panose="030F0702030302020204" pitchFamily="66" charset="0"/>
                </a:endParaRPr>
              </a:p>
              <a:p>
                <a:endParaRPr lang="id-ID" dirty="0" smtClean="0">
                  <a:latin typeface="Comic Sans MS" panose="030F0702030302020204" pitchFamily="66" charset="0"/>
                </a:endParaRPr>
              </a:p>
              <a:p>
                <a:r>
                  <a:rPr lang="id-ID" dirty="0" smtClean="0">
                    <a:latin typeface="Comic Sans MS" panose="030F0702030302020204" pitchFamily="66" charset="0"/>
                  </a:rPr>
                  <a:t>Keterangan: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d-ID" i="1" dirty="0" smtClean="0">
                    <a:latin typeface="Comic Sans MS" panose="030F0702030302020204" pitchFamily="66" charset="0"/>
                  </a:rPr>
                  <a:t> = </a:t>
                </a:r>
                <a:r>
                  <a:rPr lang="id-ID" dirty="0" smtClean="0">
                    <a:latin typeface="Comic Sans MS" panose="030F0702030302020204" pitchFamily="66" charset="0"/>
                  </a:rPr>
                  <a:t>nilai tengan kelas </a:t>
                </a:r>
                <a:r>
                  <a:rPr lang="id-ID" dirty="0">
                    <a:latin typeface="Comic Sans MS" panose="030F0702030302020204" pitchFamily="66" charset="0"/>
                  </a:rPr>
                  <a:t>ke - </a:t>
                </a:r>
                <a14:m>
                  <m:oMath xmlns:m="http://schemas.openxmlformats.org/officeDocument/2006/math">
                    <m:r>
                      <a:rPr lang="id-ID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id-ID" i="1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d-ID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dirty="0" smtClean="0">
                    <a:latin typeface="Comic Sans MS" panose="030F0702030302020204" pitchFamily="66" charset="0"/>
                  </a:rPr>
                  <a:t> = frekuensi kelas ke - </a:t>
                </a:r>
                <a14:m>
                  <m:oMath xmlns:m="http://schemas.openxmlformats.org/officeDocument/2006/math">
                    <m:r>
                      <a:rPr lang="id-ID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id-ID" dirty="0" smtClean="0">
                  <a:latin typeface="Comic Sans MS" panose="030F0702030302020204" pitchFamily="66" charset="0"/>
                </a:endParaRPr>
              </a:p>
              <a:p>
                <a:endParaRPr lang="id-ID" dirty="0">
                  <a:latin typeface="Comic Sans MS" panose="030F0702030302020204" pitchFamily="66" charset="0"/>
                </a:endParaRPr>
              </a:p>
              <a:p>
                <a:r>
                  <a:rPr lang="id-ID" b="1" dirty="0" smtClean="0">
                    <a:latin typeface="Comic Sans MS" panose="030F0702030302020204" pitchFamily="66" charset="0"/>
                  </a:rPr>
                  <a:t>Contoh: </a:t>
                </a:r>
              </a:p>
              <a:p>
                <a:r>
                  <a:rPr lang="id-ID" dirty="0" smtClean="0">
                    <a:latin typeface="Comic Sans MS" panose="030F0702030302020204" pitchFamily="66" charset="0"/>
                  </a:rPr>
                  <a:t>Berikut data berat badan siswa SMA, hitunglah nilai rata-ratanya!</a:t>
                </a:r>
              </a:p>
              <a:p>
                <a:endParaRPr lang="id-ID" dirty="0">
                  <a:latin typeface="Comic Sans MS" panose="030F0702030302020204" pitchFamily="66" charset="0"/>
                </a:endParaRPr>
              </a:p>
              <a:p>
                <a:r>
                  <a:rPr lang="id-ID" dirty="0" smtClean="0">
                    <a:latin typeface="Comic Sans MS" panose="030F0702030302020204" pitchFamily="66" charset="0"/>
                  </a:rPr>
                  <a:t>					           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Jawab:</a:t>
                </a:r>
                <a:endParaRPr lang="id-ID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14" y="917923"/>
                <a:ext cx="10079182" cy="3600986"/>
              </a:xfrm>
              <a:prstGeom prst="rect">
                <a:avLst/>
              </a:prstGeom>
              <a:blipFill rotWithShape="0">
                <a:blip r:embed="rId3"/>
                <a:stretch>
                  <a:fillRect l="-968" b="-203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939638" y="1141696"/>
                <a:ext cx="7290954" cy="89247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d-ID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id-ID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d-ID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id-ID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20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d-ID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id-ID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d-ID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d-ID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id-ID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20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d-ID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d-ID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20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d-ID" sz="20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m:rPr>
                              <m:nor/>
                            </m:rPr>
                            <a:rPr lang="id-ID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8" y="1141696"/>
                <a:ext cx="7290954" cy="89247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6602" t="5153" r="4043" b="4361"/>
          <a:stretch/>
        </p:blipFill>
        <p:spPr>
          <a:xfrm>
            <a:off x="578398" y="4002390"/>
            <a:ext cx="4939205" cy="2381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84272" y="4592080"/>
                <a:ext cx="3114378" cy="676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d-ID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d-ID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id-ID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id-ID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d-ID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id-ID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d-ID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d-ID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id-ID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d-ID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d-ID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id-ID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d-ID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id-ID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0" i="1" dirty="0" smtClean="0">
                              <a:latin typeface="Cambria Math" panose="02040503050406030204" pitchFamily="18" charset="0"/>
                            </a:rPr>
                            <m:t>2365</m:t>
                          </m:r>
                        </m:num>
                        <m:den>
                          <m:r>
                            <a:rPr lang="id-ID" b="0" i="1" dirty="0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id-ID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b="1" i="1" dirty="0" smtClean="0"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id-ID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d-ID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d-ID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272" y="4592080"/>
                <a:ext cx="3114378" cy="6764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812412" y="5313124"/>
            <a:ext cx="3906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mic Sans MS" panose="030F0702030302020204" pitchFamily="66" charset="0"/>
              </a:rPr>
              <a:t>Jadi, rata-rata berat badan siswa </a:t>
            </a:r>
          </a:p>
          <a:p>
            <a:r>
              <a:rPr lang="id-ID" dirty="0" smtClean="0">
                <a:latin typeface="Comic Sans MS" panose="030F0702030302020204" pitchFamily="66" charset="0"/>
              </a:rPr>
              <a:t>SMA adalah </a:t>
            </a:r>
            <a:r>
              <a:rPr lang="id-ID" b="1" dirty="0" smtClean="0">
                <a:latin typeface="Comic Sans MS" panose="030F0702030302020204" pitchFamily="66" charset="0"/>
              </a:rPr>
              <a:t>47,3</a:t>
            </a:r>
            <a:r>
              <a:rPr lang="id-ID" dirty="0" smtClean="0">
                <a:latin typeface="Comic Sans MS" panose="030F0702030302020204" pitchFamily="66" charset="0"/>
              </a:rPr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2278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964"/>
            <a:ext cx="12192000" cy="59020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-133641"/>
            <a:ext cx="10515600" cy="1325563"/>
          </a:xfrm>
        </p:spPr>
        <p:txBody>
          <a:bodyPr/>
          <a:lstStyle/>
          <a:p>
            <a:r>
              <a:rPr lang="id-ID" dirty="0" smtClean="0">
                <a:latin typeface="Comic Sans MS" panose="030F0702030302020204" pitchFamily="66" charset="0"/>
              </a:rPr>
              <a:t>Data Berkelompok</a:t>
            </a:r>
            <a:endParaRPr lang="id-ID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7814" y="917923"/>
                <a:ext cx="10079182" cy="455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d-ID" sz="2400" dirty="0" smtClean="0">
                  <a:latin typeface="Comic Sans MS" panose="030F0702030302020204" pitchFamily="66" charset="0"/>
                </a:endParaRPr>
              </a:p>
              <a:p>
                <a:r>
                  <a:rPr lang="id-ID" sz="2400" dirty="0" smtClean="0">
                    <a:latin typeface="Comic Sans MS" panose="030F0702030302020204" pitchFamily="66" charset="0"/>
                  </a:rPr>
                  <a:t>Median :</a:t>
                </a:r>
              </a:p>
              <a:p>
                <a:endParaRPr lang="id-ID" dirty="0">
                  <a:latin typeface="Comic Sans MS" panose="030F0702030302020204" pitchFamily="66" charset="0"/>
                </a:endParaRPr>
              </a:p>
              <a:p>
                <a:r>
                  <a:rPr lang="id-ID" b="1" dirty="0" smtClean="0">
                    <a:latin typeface="Comic Sans MS" panose="030F0702030302020204" pitchFamily="66" charset="0"/>
                  </a:rPr>
                  <a:t>Contoh: </a:t>
                </a:r>
              </a:p>
              <a:p>
                <a:r>
                  <a:rPr lang="id-ID" dirty="0" smtClean="0">
                    <a:latin typeface="Comic Sans MS" panose="030F0702030302020204" pitchFamily="66" charset="0"/>
                  </a:rPr>
                  <a:t>Berikut data berat badan siswa SMA Merdeka, </a:t>
                </a:r>
              </a:p>
              <a:p>
                <a:r>
                  <a:rPr lang="id-ID" dirty="0" smtClean="0">
                    <a:latin typeface="Comic Sans MS" panose="030F0702030302020204" pitchFamily="66" charset="0"/>
                  </a:rPr>
                  <a:t>hitunglah nilai median!</a:t>
                </a:r>
              </a:p>
              <a:p>
                <a:r>
                  <a:rPr lang="id-ID" dirty="0" smtClean="0">
                    <a:latin typeface="Comic Sans MS" panose="030F0702030302020204" pitchFamily="66" charset="0"/>
                  </a:rPr>
                  <a:t>				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Jawab:</a:t>
                </a:r>
              </a:p>
              <a:p>
                <a:r>
                  <a:rPr lang="id-ID" b="1" dirty="0">
                    <a:latin typeface="Comic Sans MS" panose="030F0702030302020204" pitchFamily="66" charset="0"/>
                  </a:rPr>
                  <a:t>	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			Letak Median pada data 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id-ID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 dirty="0" smtClean="0"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id-ID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b="1" i="1" dirty="0" smtClean="0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id-ID" b="1" dirty="0" smtClean="0">
                  <a:latin typeface="Comic Sans MS" panose="030F0702030302020204" pitchFamily="66" charset="0"/>
                </a:endParaRPr>
              </a:p>
              <a:p>
                <a:r>
                  <a:rPr lang="id-ID" b="1" dirty="0">
                    <a:latin typeface="Comic Sans MS" panose="030F0702030302020204" pitchFamily="66" charset="0"/>
                  </a:rPr>
                  <a:t>	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			Jadi letak median pada interval 46-50</a:t>
                </a:r>
              </a:p>
              <a:p>
                <a:r>
                  <a:rPr lang="id-ID" b="1" dirty="0">
                    <a:latin typeface="Comic Sans MS" panose="030F0702030302020204" pitchFamily="66" charset="0"/>
                  </a:rPr>
                  <a:t>	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id-ID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𝟒𝟔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id-ID" dirty="0" smtClean="0">
                    <a:latin typeface="Comic Sans MS" panose="030F0702030302020204" pitchFamily="66" charset="0"/>
                  </a:rPr>
                  <a:t> (tepi bawah kelas median)</a:t>
                </a:r>
              </a:p>
              <a:p>
                <a:r>
                  <a:rPr lang="id-ID" dirty="0">
                    <a:latin typeface="Comic Sans MS" panose="030F0702030302020204" pitchFamily="66" charset="0"/>
                  </a:rPr>
                  <a:t>	</a:t>
                </a:r>
                <a:r>
                  <a:rPr lang="id-ID" dirty="0" smtClean="0">
                    <a:latin typeface="Comic Sans MS" panose="030F0702030302020204" pitchFamily="66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id-ID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d-ID" b="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id-ID" dirty="0" smtClean="0"/>
                  <a:t> </a:t>
                </a:r>
                <a:r>
                  <a:rPr lang="id-ID" dirty="0" smtClean="0">
                    <a:latin typeface="Comic Sans MS" panose="030F0702030302020204" pitchFamily="66" charset="0"/>
                  </a:rPr>
                  <a:t>(panjang kelas)</a:t>
                </a:r>
              </a:p>
              <a:p>
                <a:r>
                  <a:rPr lang="id-ID" dirty="0">
                    <a:latin typeface="Comic Sans MS" panose="030F0702030302020204" pitchFamily="66" charset="0"/>
                  </a:rPr>
                  <a:t>	</a:t>
                </a:r>
                <a:r>
                  <a:rPr lang="id-ID" dirty="0" smtClean="0">
                    <a:latin typeface="Comic Sans MS" panose="030F0702030302020204" pitchFamily="66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r>
                  <a:rPr lang="id-ID" dirty="0" smtClean="0">
                    <a:latin typeface="Comic Sans MS" panose="030F0702030302020204" pitchFamily="66" charset="0"/>
                  </a:rPr>
                  <a:t> (frekuensi kumulatif sebelum kelas median)</a:t>
                </a:r>
              </a:p>
              <a:p>
                <a:r>
                  <a:rPr lang="id-ID" dirty="0">
                    <a:latin typeface="Comic Sans MS" panose="030F0702030302020204" pitchFamily="66" charset="0"/>
                  </a:rPr>
                  <a:t>	</a:t>
                </a:r>
                <a:r>
                  <a:rPr lang="id-ID" dirty="0" smtClean="0">
                    <a:latin typeface="Comic Sans MS" panose="030F0702030302020204" pitchFamily="66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id-ID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id-ID" dirty="0" smtClean="0">
                    <a:latin typeface="Comic Sans MS" panose="030F0702030302020204" pitchFamily="66" charset="0"/>
                  </a:rPr>
                  <a:t> (frekuensi kelas median)</a:t>
                </a:r>
              </a:p>
              <a:p>
                <a:r>
                  <a:rPr lang="id-ID" dirty="0">
                    <a:latin typeface="Comic Sans MS" panose="030F0702030302020204" pitchFamily="66" charset="0"/>
                  </a:rPr>
                  <a:t>	</a:t>
                </a:r>
                <a:r>
                  <a:rPr lang="id-ID" dirty="0" smtClean="0">
                    <a:latin typeface="Comic Sans MS" panose="030F0702030302020204" pitchFamily="66" charset="0"/>
                  </a:rPr>
                  <a:t>			Sehingga diperoleh median adalah: </a:t>
                </a:r>
                <a:endParaRPr lang="id-ID" dirty="0">
                  <a:latin typeface="Comic Sans MS" panose="030F0702030302020204" pitchFamily="66" charset="0"/>
                </a:endParaRPr>
              </a:p>
              <a:p>
                <a:endParaRPr lang="id-ID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14" y="917923"/>
                <a:ext cx="10079182" cy="4557851"/>
              </a:xfrm>
              <a:prstGeom prst="rect">
                <a:avLst/>
              </a:prstGeom>
              <a:blipFill rotWithShape="0">
                <a:blip r:embed="rId3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09311" y="5957993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mic Sans MS" panose="030F0702030302020204" pitchFamily="66" charset="0"/>
              </a:rPr>
              <a:t>Jadi, median berat badan siswa </a:t>
            </a:r>
          </a:p>
          <a:p>
            <a:r>
              <a:rPr lang="id-ID" dirty="0" smtClean="0">
                <a:latin typeface="Comic Sans MS" panose="030F0702030302020204" pitchFamily="66" charset="0"/>
              </a:rPr>
              <a:t>SMA Merdeka adalah </a:t>
            </a:r>
            <a:r>
              <a:rPr lang="id-ID" b="1" smtClean="0">
                <a:latin typeface="Comic Sans MS" panose="030F0702030302020204" pitchFamily="66" charset="0"/>
              </a:rPr>
              <a:t>47,64</a:t>
            </a:r>
            <a:r>
              <a:rPr lang="id-ID" smtClean="0">
                <a:latin typeface="Comic Sans MS" panose="030F0702030302020204" pitchFamily="66" charset="0"/>
              </a:rPr>
              <a:t>  kg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885950" y="1085629"/>
                <a:ext cx="4067164" cy="81937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b="1" i="1" dirty="0" smtClean="0">
                          <a:latin typeface="Cambria Math" panose="02040503050406030204" pitchFamily="18" charset="0"/>
                        </a:rPr>
                        <m:t>𝑴𝒆</m:t>
                      </m:r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d-ID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d-ID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id-ID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950" y="1085629"/>
                <a:ext cx="4067164" cy="81937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14" y="2825882"/>
            <a:ext cx="3098043" cy="2603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76174" y="882984"/>
                <a:ext cx="508895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b="1" dirty="0">
                    <a:latin typeface="Comic Sans MS" panose="030F0702030302020204" pitchFamily="66" charset="0"/>
                  </a:rPr>
                  <a:t>Keterangan: </a:t>
                </a:r>
              </a:p>
              <a:p>
                <a:r>
                  <a:rPr lang="id-ID" b="1" i="1" dirty="0">
                    <a:latin typeface="Comic Sans MS" panose="030F0702030302020204" pitchFamily="66" charset="0"/>
                  </a:rPr>
                  <a:t>L = </a:t>
                </a:r>
                <a:r>
                  <a:rPr lang="id-ID" b="1" dirty="0">
                    <a:latin typeface="Comic Sans MS" panose="030F0702030302020204" pitchFamily="66" charset="0"/>
                  </a:rPr>
                  <a:t>tepi bawah kelas yang memuat median </a:t>
                </a:r>
                <a:endParaRPr lang="id-ID" b="1" i="1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id-ID" b="1" dirty="0">
                    <a:latin typeface="Comic Sans MS" panose="030F0702030302020204" pitchFamily="66" charset="0"/>
                  </a:rPr>
                  <a:t> = panjang interval kelas</a:t>
                </a:r>
              </a:p>
              <a:p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id-ID" b="1" dirty="0">
                    <a:latin typeface="Comic Sans MS" panose="030F0702030302020204" pitchFamily="66" charset="0"/>
                  </a:rPr>
                  <a:t> = 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frekuensi kumulatif </a:t>
                </a:r>
                <a:r>
                  <a:rPr lang="id-ID" b="1" dirty="0">
                    <a:latin typeface="Comic Sans MS" panose="030F0702030302020204" pitchFamily="66" charset="0"/>
                  </a:rPr>
                  <a:t>sebelum kelas median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id-ID" b="1" dirty="0">
                    <a:latin typeface="Comic Sans MS" panose="030F0702030302020204" pitchFamily="66" charset="0"/>
                  </a:rPr>
                  <a:t> =frekuensi kelas 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median</a:t>
                </a:r>
              </a:p>
              <a:p>
                <a14:m>
                  <m:oMath xmlns:m="http://schemas.openxmlformats.org/officeDocument/2006/math">
                    <m:r>
                      <a:rPr lang="id-ID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id-ID" b="1" i="1" dirty="0">
                    <a:latin typeface="Comic Sans MS" panose="030F0702030302020204" pitchFamily="66" charset="0"/>
                  </a:rPr>
                  <a:t> = banyak </a:t>
                </a:r>
                <a:r>
                  <a:rPr lang="id-ID" b="1" i="1" dirty="0" smtClean="0">
                    <a:latin typeface="Comic Sans MS" panose="030F0702030302020204" pitchFamily="66" charset="0"/>
                  </a:rPr>
                  <a:t>data</a:t>
                </a:r>
                <a:endParaRPr lang="id-ID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174" y="882984"/>
                <a:ext cx="5088958" cy="2031325"/>
              </a:xfrm>
              <a:prstGeom prst="rect">
                <a:avLst/>
              </a:prstGeom>
              <a:blipFill rotWithShape="0">
                <a:blip r:embed="rId6"/>
                <a:stretch>
                  <a:fillRect l="-1078" t="-1502" b="-390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33671" y="5101594"/>
                <a:ext cx="4604979" cy="1509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1" i="1" dirty="0" smtClean="0">
                          <a:latin typeface="Cambria Math" panose="02040503050406030204" pitchFamily="18" charset="0"/>
                        </a:rPr>
                        <m:t>𝑴𝒆</m:t>
                      </m:r>
                      <m:r>
                        <a:rPr lang="id-ID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id-ID" i="1" dirty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d-ID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d-ID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d-ID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d-ID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id-ID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id-ID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d-ID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id-ID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d-ID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id-ID" b="0" i="1" dirty="0" smtClean="0">
                          <a:latin typeface="Cambria Math" panose="02040503050406030204" pitchFamily="18" charset="0"/>
                        </a:rPr>
                        <m:t>=45,5+5∗</m:t>
                      </m:r>
                      <m:d>
                        <m:dPr>
                          <m:ctrlPr>
                            <a:rPr lang="id-ID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0" i="1" dirty="0" smtClean="0">
                                  <a:latin typeface="Cambria Math" panose="02040503050406030204" pitchFamily="18" charset="0"/>
                                </a:rPr>
                                <m:t>25−19</m:t>
                              </m:r>
                            </m:num>
                            <m:den>
                              <m:r>
                                <a:rPr lang="id-ID" b="0" i="1" dirty="0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dirty="0" smtClean="0"/>
              </a:p>
              <a:p>
                <a:r>
                  <a:rPr lang="id-ID" dirty="0"/>
                  <a:t> </a:t>
                </a:r>
                <a:r>
                  <a:rPr lang="id-ID" dirty="0" smtClean="0"/>
                  <a:t>        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=45,5+5∗</m:t>
                    </m:r>
                    <m:d>
                      <m:d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id-ID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</m:e>
                    </m:d>
                    <m:r>
                      <a:rPr lang="id-ID" b="0" i="1" smtClean="0">
                        <a:latin typeface="Cambria Math" panose="02040503050406030204" pitchFamily="18" charset="0"/>
                      </a:rPr>
                      <m:t>=45,5+</m:t>
                    </m:r>
                    <m:f>
                      <m:f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id-ID" dirty="0" smtClean="0"/>
              </a:p>
              <a:p>
                <a:r>
                  <a:rPr lang="id-ID" dirty="0"/>
                  <a:t> </a:t>
                </a:r>
                <a:r>
                  <a:rPr lang="id-ID" dirty="0" smtClean="0"/>
                  <a:t>        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=45,5+2,14=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𝟒𝟕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endParaRPr lang="id-ID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671" y="5101594"/>
                <a:ext cx="4604979" cy="15097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22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964"/>
            <a:ext cx="12192000" cy="59020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-133641"/>
            <a:ext cx="10515600" cy="1325563"/>
          </a:xfrm>
        </p:spPr>
        <p:txBody>
          <a:bodyPr/>
          <a:lstStyle/>
          <a:p>
            <a:r>
              <a:rPr lang="id-ID" dirty="0" smtClean="0">
                <a:latin typeface="Comic Sans MS" panose="030F0702030302020204" pitchFamily="66" charset="0"/>
              </a:rPr>
              <a:t>Data Berkelompok</a:t>
            </a:r>
            <a:endParaRPr lang="id-ID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7814" y="917923"/>
                <a:ext cx="10079182" cy="443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d-ID" sz="2400" dirty="0" smtClean="0">
                  <a:latin typeface="Comic Sans MS" panose="030F0702030302020204" pitchFamily="66" charset="0"/>
                </a:endParaRPr>
              </a:p>
              <a:p>
                <a:r>
                  <a:rPr lang="id-ID" sz="2400" dirty="0" smtClean="0">
                    <a:latin typeface="Comic Sans MS" panose="030F0702030302020204" pitchFamily="66" charset="0"/>
                  </a:rPr>
                  <a:t>Modus :</a:t>
                </a:r>
              </a:p>
              <a:p>
                <a:endParaRPr lang="id-ID" dirty="0">
                  <a:latin typeface="Comic Sans MS" panose="030F0702030302020204" pitchFamily="66" charset="0"/>
                </a:endParaRPr>
              </a:p>
              <a:p>
                <a:r>
                  <a:rPr lang="id-ID" b="1" dirty="0" smtClean="0">
                    <a:latin typeface="Comic Sans MS" panose="030F0702030302020204" pitchFamily="66" charset="0"/>
                  </a:rPr>
                  <a:t>Contoh: </a:t>
                </a:r>
              </a:p>
              <a:p>
                <a:r>
                  <a:rPr lang="id-ID" dirty="0" smtClean="0">
                    <a:latin typeface="Comic Sans MS" panose="030F0702030302020204" pitchFamily="66" charset="0"/>
                  </a:rPr>
                  <a:t>Tentukan nilai modus dari data berat badan 50 siswa </a:t>
                </a:r>
              </a:p>
              <a:p>
                <a:r>
                  <a:rPr lang="id-ID" dirty="0" smtClean="0">
                    <a:latin typeface="Comic Sans MS" panose="030F0702030302020204" pitchFamily="66" charset="0"/>
                  </a:rPr>
                  <a:t>SMA Merdeka berikut!</a:t>
                </a:r>
              </a:p>
              <a:p>
                <a:r>
                  <a:rPr lang="id-ID" dirty="0" smtClean="0">
                    <a:latin typeface="Comic Sans MS" panose="030F0702030302020204" pitchFamily="66" charset="0"/>
                  </a:rPr>
                  <a:t>			    </a:t>
                </a:r>
              </a:p>
              <a:p>
                <a:r>
                  <a:rPr lang="id-ID" b="1" dirty="0">
                    <a:latin typeface="Comic Sans MS" panose="030F0702030302020204" pitchFamily="66" charset="0"/>
                  </a:rPr>
                  <a:t>	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			Jawab:</a:t>
                </a:r>
              </a:p>
              <a:p>
                <a:r>
                  <a:rPr lang="id-ID" b="1" dirty="0">
                    <a:latin typeface="Comic Sans MS" panose="030F0702030302020204" pitchFamily="66" charset="0"/>
                  </a:rPr>
                  <a:t>	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			Letak Modus pada kelas interval 46-50</a:t>
                </a:r>
              </a:p>
              <a:p>
                <a:r>
                  <a:rPr lang="id-ID" b="1" dirty="0">
                    <a:latin typeface="Comic Sans MS" panose="030F0702030302020204" pitchFamily="66" charset="0"/>
                  </a:rPr>
                  <a:t>	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=46−0,5=45,5</m:t>
                    </m:r>
                  </m:oMath>
                </a14:m>
                <a:r>
                  <a:rPr lang="id-ID" dirty="0" smtClean="0">
                    <a:latin typeface="Comic Sans MS" panose="030F0702030302020204" pitchFamily="66" charset="0"/>
                  </a:rPr>
                  <a:t> (tepi bawah kelas modus)</a:t>
                </a:r>
              </a:p>
              <a:p>
                <a:r>
                  <a:rPr lang="id-ID" dirty="0">
                    <a:latin typeface="Comic Sans MS" panose="030F0702030302020204" pitchFamily="66" charset="0"/>
                  </a:rPr>
                  <a:t>	</a:t>
                </a:r>
                <a:r>
                  <a:rPr lang="id-ID" dirty="0" smtClean="0">
                    <a:latin typeface="Comic Sans MS" panose="030F0702030302020204" pitchFamily="66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id-ID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d-ID" b="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id-ID" dirty="0" smtClean="0"/>
                  <a:t> </a:t>
                </a:r>
                <a:r>
                  <a:rPr lang="id-ID" dirty="0" smtClean="0">
                    <a:latin typeface="Comic Sans MS" panose="030F0702030302020204" pitchFamily="66" charset="0"/>
                  </a:rPr>
                  <a:t>(panjang kelas)</a:t>
                </a:r>
              </a:p>
              <a:p>
                <a:r>
                  <a:rPr lang="id-ID" dirty="0">
                    <a:latin typeface="Comic Sans MS" panose="030F0702030302020204" pitchFamily="66" charset="0"/>
                  </a:rPr>
                  <a:t>	</a:t>
                </a:r>
                <a:r>
                  <a:rPr lang="id-ID" dirty="0" smtClean="0">
                    <a:latin typeface="Comic Sans MS" panose="030F0702030302020204" pitchFamily="66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d-ID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b="0" i="1" smtClean="0">
                        <a:latin typeface="Cambria Math" panose="02040503050406030204" pitchFamily="18" charset="0"/>
                      </a:rPr>
                      <m:t>=14−9=5</m:t>
                    </m:r>
                  </m:oMath>
                </a14:m>
                <a:endParaRPr lang="id-ID" dirty="0" smtClean="0">
                  <a:latin typeface="Comic Sans MS" panose="030F0702030302020204" pitchFamily="66" charset="0"/>
                </a:endParaRPr>
              </a:p>
              <a:p>
                <a:r>
                  <a:rPr lang="id-ID" dirty="0">
                    <a:latin typeface="Comic Sans MS" panose="030F0702030302020204" pitchFamily="66" charset="0"/>
                  </a:rPr>
                  <a:t>	</a:t>
                </a:r>
                <a:r>
                  <a:rPr lang="id-ID" dirty="0" smtClean="0">
                    <a:latin typeface="Comic Sans MS" panose="030F0702030302020204" pitchFamily="66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d-ID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d-ID" b="0" i="1" smtClean="0">
                        <a:latin typeface="Cambria Math" panose="02040503050406030204" pitchFamily="18" charset="0"/>
                      </a:rPr>
                      <m:t>=14−10=4</m:t>
                    </m:r>
                  </m:oMath>
                </a14:m>
                <a:endParaRPr lang="id-ID" dirty="0" smtClean="0">
                  <a:latin typeface="Comic Sans MS" panose="030F0702030302020204" pitchFamily="66" charset="0"/>
                </a:endParaRPr>
              </a:p>
              <a:p>
                <a:r>
                  <a:rPr lang="id-ID" dirty="0">
                    <a:latin typeface="Comic Sans MS" panose="030F0702030302020204" pitchFamily="66" charset="0"/>
                  </a:rPr>
                  <a:t>	</a:t>
                </a:r>
                <a:r>
                  <a:rPr lang="id-ID" dirty="0" smtClean="0">
                    <a:latin typeface="Comic Sans MS" panose="030F0702030302020204" pitchFamily="66" charset="0"/>
                  </a:rPr>
                  <a:t>			Sehingga diperoleh modus adalah: </a:t>
                </a:r>
                <a:endParaRPr lang="id-ID" dirty="0">
                  <a:latin typeface="Comic Sans MS" panose="030F0702030302020204" pitchFamily="66" charset="0"/>
                </a:endParaRPr>
              </a:p>
              <a:p>
                <a:endParaRPr lang="id-ID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14" y="917923"/>
                <a:ext cx="10079182" cy="4431983"/>
              </a:xfrm>
              <a:prstGeom prst="rect">
                <a:avLst/>
              </a:prstGeom>
              <a:blipFill rotWithShape="0">
                <a:blip r:embed="rId3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66687" y="6263536"/>
            <a:ext cx="7412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>
                <a:latin typeface="Comic Sans MS" panose="030F0702030302020204" pitchFamily="66" charset="0"/>
              </a:rPr>
              <a:t>Jadi, modus berat badan siswa SMA Merdeka </a:t>
            </a:r>
            <a:r>
              <a:rPr lang="id-ID" smtClean="0">
                <a:latin typeface="Comic Sans MS" panose="030F0702030302020204" pitchFamily="66" charset="0"/>
              </a:rPr>
              <a:t>adalah </a:t>
            </a:r>
            <a:r>
              <a:rPr lang="id-ID" b="1" smtClean="0">
                <a:latin typeface="Comic Sans MS" panose="030F0702030302020204" pitchFamily="66" charset="0"/>
              </a:rPr>
              <a:t>48,28 kg</a:t>
            </a:r>
            <a:r>
              <a:rPr lang="id-ID" smtClean="0">
                <a:latin typeface="Comic Sans MS" panose="030F0702030302020204" pitchFamily="66" charset="0"/>
              </a:rPr>
              <a:t> 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885950" y="1085629"/>
                <a:ext cx="4067164" cy="81937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d-ID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950" y="1085629"/>
                <a:ext cx="4067164" cy="81937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28057" b="14956"/>
          <a:stretch/>
        </p:blipFill>
        <p:spPr>
          <a:xfrm>
            <a:off x="866687" y="2949248"/>
            <a:ext cx="2590798" cy="2573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77000" y="917923"/>
                <a:ext cx="572365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b="1" dirty="0">
                    <a:latin typeface="Comic Sans MS" panose="030F0702030302020204" pitchFamily="66" charset="0"/>
                  </a:rPr>
                  <a:t>Keterangan: </a:t>
                </a:r>
              </a:p>
              <a:p>
                <a:r>
                  <a:rPr lang="id-ID" b="1" i="1" dirty="0">
                    <a:latin typeface="Comic Sans MS" panose="030F0702030302020204" pitchFamily="66" charset="0"/>
                  </a:rPr>
                  <a:t>L = </a:t>
                </a:r>
                <a:r>
                  <a:rPr lang="id-ID" b="1" dirty="0">
                    <a:latin typeface="Comic Sans MS" panose="030F0702030302020204" pitchFamily="66" charset="0"/>
                  </a:rPr>
                  <a:t>tepi bawah kelas 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modus (kelas yang frekuensi terbesar) </a:t>
                </a:r>
                <a:endParaRPr lang="id-ID" b="1" i="1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d-ID" b="1" dirty="0">
                    <a:latin typeface="Comic Sans MS" panose="030F0702030302020204" pitchFamily="66" charset="0"/>
                  </a:rPr>
                  <a:t>= 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selisih antara frekuensi kelas modus dan frekuensi tepat satu kelas sebelum kelas modus</a:t>
                </a:r>
                <a:endParaRPr lang="id-ID" b="1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d-ID" b="1" dirty="0">
                    <a:latin typeface="Comic Sans MS" panose="030F0702030302020204" pitchFamily="66" charset="0"/>
                  </a:rPr>
                  <a:t>= selisih antara frekuensi kelas modus dan frekuensi tepat satu kelas 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sesudah </a:t>
                </a:r>
                <a:r>
                  <a:rPr lang="id-ID" b="1" dirty="0">
                    <a:latin typeface="Comic Sans MS" panose="030F0702030302020204" pitchFamily="66" charset="0"/>
                  </a:rPr>
                  <a:t>kelas modus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917923"/>
                <a:ext cx="5723658" cy="2031325"/>
              </a:xfrm>
              <a:prstGeom prst="rect">
                <a:avLst/>
              </a:prstGeom>
              <a:blipFill rotWithShape="0">
                <a:blip r:embed="rId6"/>
                <a:stretch>
                  <a:fillRect l="-959" t="-1502" r="-2239" b="-420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547730" y="5077766"/>
                <a:ext cx="4473084" cy="1111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id-ID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id-ID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id-ID" i="1" dirty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d-ID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i="1" dirty="0">
                          <a:latin typeface="Cambria Math" panose="02040503050406030204" pitchFamily="18" charset="0"/>
                        </a:rPr>
                        <m:t>𝑝</m:t>
                      </m:r>
                      <m:f>
                        <m:fPr>
                          <m:ctrlPr>
                            <a:rPr lang="id-ID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id-ID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d-ID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id-ID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d-ID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id-ID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d-ID" b="0" i="1" dirty="0" smtClean="0">
                          <a:latin typeface="Cambria Math" panose="02040503050406030204" pitchFamily="18" charset="0"/>
                        </a:rPr>
                        <m:t>=45,5+5∗</m:t>
                      </m:r>
                      <m:d>
                        <m:dPr>
                          <m:ctrlPr>
                            <a:rPr lang="id-ID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id-ID" b="0" i="1" dirty="0" smtClean="0">
                                  <a:latin typeface="Cambria Math" panose="02040503050406030204" pitchFamily="18" charset="0"/>
                                </a:rPr>
                                <m:t>5+4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dirty="0" smtClean="0"/>
              </a:p>
              <a:p>
                <a:r>
                  <a:rPr lang="id-ID" dirty="0"/>
                  <a:t> </a:t>
                </a:r>
                <a:r>
                  <a:rPr lang="id-ID" dirty="0" smtClean="0"/>
                  <a:t>        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=45,5+</m:t>
                    </m:r>
                    <m:f>
                      <m:f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id-ID" b="0" i="1" smtClean="0">
                        <a:latin typeface="Cambria Math" panose="02040503050406030204" pitchFamily="18" charset="0"/>
                      </a:rPr>
                      <m:t>=45,5+2,78=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𝟒𝟖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𝟐𝟖</m:t>
                    </m:r>
                  </m:oMath>
                </a14:m>
                <a:endParaRPr lang="id-ID" b="1" dirty="0" smtClean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730" y="5077766"/>
                <a:ext cx="4473084" cy="1111779"/>
              </a:xfrm>
              <a:prstGeom prst="rect">
                <a:avLst/>
              </a:prstGeom>
              <a:blipFill rotWithShape="0">
                <a:blip r:embed="rId7"/>
                <a:stretch>
                  <a:fillRect b="-54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7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646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9844"/>
            <a:ext cx="12192000" cy="6877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/>
          <a:lstStyle/>
          <a:p>
            <a:pPr algn="ctr"/>
            <a:r>
              <a:rPr lang="id-ID" dirty="0" smtClean="0">
                <a:latin typeface="Comic Sans MS" panose="030F0702030302020204" pitchFamily="66" charset="0"/>
              </a:rPr>
              <a:t>Ukuran Penempatan Data</a:t>
            </a:r>
            <a:endParaRPr lang="id-ID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95275" y="896936"/>
                <a:ext cx="11601450" cy="59610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3200" dirty="0" smtClean="0">
                    <a:latin typeface="Comic Sans MS" panose="030F0702030302020204" pitchFamily="66" charset="0"/>
                  </a:rPr>
                  <a:t>Kuartil Data Tunggal</a:t>
                </a:r>
              </a:p>
              <a:p>
                <a:pPr marL="0" indent="0">
                  <a:buNone/>
                </a:pPr>
                <a:r>
                  <a:rPr lang="id-ID" sz="2400" dirty="0">
                    <a:latin typeface="Comic Sans MS" panose="030F0702030302020204" pitchFamily="66" charset="0"/>
                  </a:rPr>
                  <a:t>Jika kumpulan data terurut dibagi menjadi 4 bagian yang sama, maka didapat </a:t>
                </a:r>
                <a:r>
                  <a:rPr lang="id-ID" sz="2400" dirty="0" smtClean="0">
                    <a:latin typeface="Comic Sans MS" panose="030F0702030302020204" pitchFamily="66" charset="0"/>
                  </a:rPr>
                  <a:t>3 pembagian </a:t>
                </a:r>
                <a:r>
                  <a:rPr lang="id-ID" sz="2400" dirty="0">
                    <a:latin typeface="Comic Sans MS" panose="030F0702030302020204" pitchFamily="66" charset="0"/>
                  </a:rPr>
                  <a:t>dan tiap pembagian itu dinamakan kuartil. Gambarannya sebagai berikut</a:t>
                </a:r>
                <a:r>
                  <a:rPr lang="id-ID" sz="2400" dirty="0" smtClean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>
                  <a:buNone/>
                </a:pPr>
                <a:endParaRPr lang="id-ID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id-ID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id-ID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id-ID" sz="2400" i="1" dirty="0" smtClean="0">
                    <a:latin typeface="Comic Sans MS" panose="030F0702030302020204" pitchFamily="66" charset="0"/>
                  </a:rPr>
                  <a:t>Tentukan kuartil bawah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2400" i="1" dirty="0" smtClean="0">
                    <a:latin typeface="Comic Sans MS" panose="030F0702030302020204" pitchFamily="66" charset="0"/>
                  </a:rPr>
                  <a:t>, kuartil tengah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d-ID" sz="2400" i="1" dirty="0" smtClean="0">
                    <a:latin typeface="Comic Sans MS" panose="030F0702030302020204" pitchFamily="66" charset="0"/>
                  </a:rPr>
                  <a:t>, dan kuartil atas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d-ID" sz="2400" i="1" dirty="0" smtClean="0">
                    <a:latin typeface="Comic Sans MS" panose="030F0702030302020204" pitchFamily="66" charset="0"/>
                  </a:rPr>
                  <a:t> untuk data berikut: </a:t>
                </a:r>
                <a14:m>
                  <m:oMath xmlns:m="http://schemas.openxmlformats.org/officeDocument/2006/math"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2, 3, 4, 14, 8, 11, 19, 20</m:t>
                    </m:r>
                  </m:oMath>
                </a14:m>
                <a:endParaRPr lang="id-ID" sz="2400" b="0" i="1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id-ID" sz="2400" i="1" dirty="0" smtClean="0">
                    <a:latin typeface="Comic Sans MS" panose="030F0702030302020204" pitchFamily="66" charset="0"/>
                  </a:rPr>
                  <a:t>Data di urutkan menjadi </a:t>
                </a:r>
                <a14:m>
                  <m:oMath xmlns:m="http://schemas.openxmlformats.org/officeDocument/2006/math">
                    <m:r>
                      <a:rPr lang="id-ID" sz="2400" i="1">
                        <a:latin typeface="Cambria Math" panose="02040503050406030204" pitchFamily="18" charset="0"/>
                      </a:rPr>
                      <m:t>2, 3, 4,</m:t>
                    </m:r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 8, 11, 14, 19, 20</m:t>
                    </m:r>
                    <m:r>
                      <a:rPr lang="id-ID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d-ID" sz="2400" i="1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3+4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id-ID" sz="2400" i="1" dirty="0" smtClean="0">
                    <a:latin typeface="Comic Sans MS" panose="030F0702030302020204" pitchFamily="66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d-ID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d-ID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id-ID" sz="2400" i="1" dirty="0" smtClean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d-ID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d-ID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id-ID" sz="2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id-ID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id-ID" sz="2400" b="1" i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id-ID" sz="2400" i="1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id-ID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id-ID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275" y="896936"/>
                <a:ext cx="11601450" cy="5961063"/>
              </a:xfrm>
              <a:blipFill rotWithShape="0">
                <a:blip r:embed="rId4"/>
                <a:stretch>
                  <a:fillRect l="-1313" t="-214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5" y="2577304"/>
            <a:ext cx="4189414" cy="13001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45434" y="2554028"/>
            <a:ext cx="7435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>
                <a:solidFill>
                  <a:srgbClr val="000000"/>
                </a:solidFill>
                <a:latin typeface="Comic Sans MS" panose="030F0702030302020204" pitchFamily="66" charset="0"/>
                <a:ea typeface="SimHei" panose="02010609060101010101" pitchFamily="49" charset="-122"/>
              </a:rPr>
              <a:t>Ket:</a:t>
            </a:r>
          </a:p>
          <a:p>
            <a:r>
              <a:rPr lang="id-ID" sz="2000" b="1" dirty="0">
                <a:solidFill>
                  <a:srgbClr val="000000"/>
                </a:solidFill>
                <a:latin typeface="Comic Sans MS" panose="030F0702030302020204" pitchFamily="66" charset="0"/>
                <a:ea typeface="SimHei" panose="02010609060101010101" pitchFamily="49" charset="-122"/>
              </a:rPr>
              <a:t>Q1 </a:t>
            </a:r>
            <a:r>
              <a:rPr lang="id-ID" sz="20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SimHei" panose="02010609060101010101" pitchFamily="49" charset="-122"/>
              </a:rPr>
              <a:t>: disebut </a:t>
            </a:r>
            <a:r>
              <a:rPr lang="id-ID" sz="2000" b="1" dirty="0">
                <a:solidFill>
                  <a:srgbClr val="000000"/>
                </a:solidFill>
                <a:latin typeface="Comic Sans MS" panose="030F0702030302020204" pitchFamily="66" charset="0"/>
                <a:ea typeface="SimHei" panose="02010609060101010101" pitchFamily="49" charset="-122"/>
              </a:rPr>
              <a:t>kuartil bawah (kuartil pertama)</a:t>
            </a:r>
          </a:p>
          <a:p>
            <a:r>
              <a:rPr lang="id-ID" sz="2000" b="1" dirty="0">
                <a:solidFill>
                  <a:srgbClr val="000000"/>
                </a:solidFill>
                <a:latin typeface="Comic Sans MS" panose="030F0702030302020204" pitchFamily="66" charset="0"/>
                <a:ea typeface="SimHei" panose="02010609060101010101" pitchFamily="49" charset="-122"/>
              </a:rPr>
              <a:t>Q2 </a:t>
            </a:r>
            <a:r>
              <a:rPr lang="id-ID" sz="20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SimHei" panose="02010609060101010101" pitchFamily="49" charset="-122"/>
              </a:rPr>
              <a:t>: disebut </a:t>
            </a:r>
            <a:r>
              <a:rPr lang="id-ID" sz="2000" b="1" dirty="0">
                <a:solidFill>
                  <a:srgbClr val="000000"/>
                </a:solidFill>
                <a:latin typeface="Comic Sans MS" panose="030F0702030302020204" pitchFamily="66" charset="0"/>
                <a:ea typeface="SimHei" panose="02010609060101010101" pitchFamily="49" charset="-122"/>
              </a:rPr>
              <a:t>kuartil tengah ( kuartil kedua ) atau median</a:t>
            </a:r>
          </a:p>
          <a:p>
            <a:r>
              <a:rPr lang="id-ID" sz="2000" b="1" dirty="0">
                <a:solidFill>
                  <a:srgbClr val="000000"/>
                </a:solidFill>
                <a:latin typeface="Comic Sans MS" panose="030F0702030302020204" pitchFamily="66" charset="0"/>
                <a:ea typeface="SimHei" panose="02010609060101010101" pitchFamily="49" charset="-122"/>
              </a:rPr>
              <a:t>Q3 </a:t>
            </a:r>
            <a:r>
              <a:rPr lang="id-ID" sz="20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SimHei" panose="02010609060101010101" pitchFamily="49" charset="-122"/>
              </a:rPr>
              <a:t>: </a:t>
            </a:r>
            <a:r>
              <a:rPr lang="nn-NO" sz="20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SimHei" panose="02010609060101010101" pitchFamily="49" charset="-122"/>
              </a:rPr>
              <a:t>disebut </a:t>
            </a:r>
            <a:r>
              <a:rPr lang="nn-NO" sz="2000" b="1" dirty="0">
                <a:solidFill>
                  <a:srgbClr val="000000"/>
                </a:solidFill>
                <a:latin typeface="Comic Sans MS" panose="030F0702030302020204" pitchFamily="66" charset="0"/>
                <a:ea typeface="SimHei" panose="02010609060101010101" pitchFamily="49" charset="-122"/>
              </a:rPr>
              <a:t>kuartil atas ( kuartil ketiga)</a:t>
            </a:r>
          </a:p>
        </p:txBody>
      </p:sp>
    </p:spTree>
    <p:extLst>
      <p:ext uri="{BB962C8B-B14F-4D97-AF65-F5344CB8AC3E}">
        <p14:creationId xmlns:p14="http://schemas.microsoft.com/office/powerpoint/2010/main" val="2659669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646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9844"/>
            <a:ext cx="12192000" cy="6877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/>
          <a:lstStyle/>
          <a:p>
            <a:pPr algn="ctr"/>
            <a:r>
              <a:rPr lang="id-ID" dirty="0" smtClean="0">
                <a:latin typeface="Comic Sans MS" panose="030F0702030302020204" pitchFamily="66" charset="0"/>
              </a:rPr>
              <a:t>Ukuran Penempatan Data</a:t>
            </a:r>
            <a:endParaRPr lang="id-ID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95275" y="896936"/>
                <a:ext cx="11601450" cy="59610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3200" dirty="0" smtClean="0">
                    <a:latin typeface="Comic Sans MS" panose="030F0702030302020204" pitchFamily="66" charset="0"/>
                  </a:rPr>
                  <a:t>Kuartil Data Kelompok</a:t>
                </a:r>
              </a:p>
              <a:p>
                <a:pPr marL="0" indent="0">
                  <a:buNone/>
                </a:pPr>
                <a:endParaRPr lang="id-ID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id-ID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id-ID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id-ID" sz="2200" i="1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id-ID" sz="2200" i="1" dirty="0" smtClean="0">
                    <a:latin typeface="Comic Sans MS" panose="030F0702030302020204" pitchFamily="66" charset="0"/>
                  </a:rPr>
                  <a:t>Tentukan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2200" i="1" dirty="0" smtClean="0">
                    <a:latin typeface="Comic Sans MS" panose="030F0702030302020204" pitchFamily="66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d-ID" sz="2200" i="1" dirty="0" smtClean="0">
                    <a:latin typeface="Comic Sans MS" panose="030F0702030302020204" pitchFamily="66" charset="0"/>
                  </a:rPr>
                  <a:t> data berat badan 50 orang siswa SMA Merdeka pada tabel berikut!</a:t>
                </a:r>
                <a:endParaRPr lang="id-ID" sz="2200" b="0" i="1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id-ID" sz="2400" i="1" dirty="0" smtClean="0">
                    <a:latin typeface="Comic Sans MS" panose="030F0702030302020204" pitchFamily="66" charset="0"/>
                  </a:rPr>
                  <a:t>				</a:t>
                </a:r>
                <a:endParaRPr lang="id-ID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id-ID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275" y="896936"/>
                <a:ext cx="11601450" cy="5961063"/>
              </a:xfrm>
              <a:blipFill rotWithShape="0">
                <a:blip r:embed="rId4"/>
                <a:stretch>
                  <a:fillRect l="-1313" t="-2147" r="-5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17525" y="1529048"/>
                <a:ext cx="4067164" cy="110011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d-ID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d-ID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25" y="1529048"/>
                <a:ext cx="4067164" cy="110011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22889" y="1127124"/>
                <a:ext cx="657383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b="1" dirty="0" smtClean="0">
                    <a:latin typeface="Comic Sans MS" panose="030F0702030302020204" pitchFamily="66" charset="0"/>
                  </a:rPr>
                  <a:t>Keterangan: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d-ID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d-ID" b="1" i="1" dirty="0" smtClean="0">
                    <a:latin typeface="Comic Sans MS" panose="030F0702030302020204" pitchFamily="66" charset="0"/>
                  </a:rPr>
                  <a:t> </a:t>
                </a:r>
                <a:r>
                  <a:rPr lang="id-ID" b="1" i="1" dirty="0">
                    <a:latin typeface="Comic Sans MS" panose="030F0702030302020204" pitchFamily="66" charset="0"/>
                  </a:rPr>
                  <a:t>= </a:t>
                </a:r>
                <a:r>
                  <a:rPr lang="id-ID" b="1" dirty="0">
                    <a:latin typeface="Comic Sans MS" panose="030F0702030302020204" pitchFamily="66" charset="0"/>
                  </a:rPr>
                  <a:t>tepi bawah kelas 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kuartil ke-</a:t>
                </a:r>
                <a14:m>
                  <m:oMath xmlns:m="http://schemas.openxmlformats.org/officeDocument/2006/math">
                    <m:r>
                      <a:rPr lang="id-ID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id-ID" b="1" dirty="0" smtClean="0">
                    <a:latin typeface="Comic Sans MS" panose="030F0702030302020204" pitchFamily="66" charset="0"/>
                  </a:rPr>
                  <a:t> </a:t>
                </a:r>
                <a:endParaRPr lang="id-ID" b="1" i="1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id-ID" b="1" dirty="0">
                    <a:latin typeface="Comic Sans MS" panose="030F0702030302020204" pitchFamily="66" charset="0"/>
                  </a:rPr>
                  <a:t> = 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panjang interval </a:t>
                </a:r>
                <a:r>
                  <a:rPr lang="id-ID" b="1" dirty="0">
                    <a:latin typeface="Comic Sans MS" panose="030F0702030302020204" pitchFamily="66" charset="0"/>
                  </a:rPr>
                  <a:t>kelas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d-ID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d-ID" b="1" dirty="0">
                    <a:latin typeface="Comic Sans MS" panose="030F0702030302020204" pitchFamily="66" charset="0"/>
                  </a:rPr>
                  <a:t>= 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Frekuensi kumulatif tepat </a:t>
                </a:r>
                <a:r>
                  <a:rPr lang="id-ID" b="1" dirty="0">
                    <a:latin typeface="Comic Sans MS" panose="030F0702030302020204" pitchFamily="66" charset="0"/>
                  </a:rPr>
                  <a:t>sebelum kelas kuartil ke-</a:t>
                </a:r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id-ID" b="1" dirty="0">
                    <a:latin typeface="Comic Sans MS" panose="030F0702030302020204" pitchFamily="66" charset="0"/>
                  </a:rPr>
                  <a:t> </a:t>
                </a:r>
                <a:endParaRPr lang="id-ID" b="1" i="1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d-ID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d-ID" b="1" dirty="0">
                    <a:latin typeface="Comic Sans MS" panose="030F0702030302020204" pitchFamily="66" charset="0"/>
                  </a:rPr>
                  <a:t> =frekuensi 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kelas </a:t>
                </a:r>
                <a:r>
                  <a:rPr lang="id-ID" b="1" dirty="0">
                    <a:latin typeface="Comic Sans MS" panose="030F0702030302020204" pitchFamily="66" charset="0"/>
                  </a:rPr>
                  <a:t>kuartil ke-</a:t>
                </a:r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id-ID" b="1" dirty="0">
                    <a:latin typeface="Comic Sans MS" panose="030F0702030302020204" pitchFamily="66" charset="0"/>
                  </a:rPr>
                  <a:t> </a:t>
                </a:r>
                <a:endParaRPr lang="id-ID" b="1" dirty="0" smtClean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id-ID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id-ID" b="1" i="1" dirty="0">
                    <a:latin typeface="Comic Sans MS" panose="030F0702030302020204" pitchFamily="66" charset="0"/>
                  </a:rPr>
                  <a:t> = banyak data</a:t>
                </a:r>
              </a:p>
              <a:p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id-ID" b="1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id-ID" b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id-ID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id-ID" b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id-ID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id-ID" b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id-ID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id-ID" b="1" i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id-ID" b="1" dirty="0" smtClean="0">
                    <a:latin typeface="Comic Sans MS" panose="030F0702030302020204" pitchFamily="66" charset="0"/>
                  </a:rPr>
                  <a:t> </a:t>
                </a:r>
                <a:endParaRPr lang="id-ID" b="1" dirty="0">
                  <a:latin typeface="Comic Sans MS" panose="030F0702030302020204" pitchFamily="66" charset="0"/>
                </a:endParaRPr>
              </a:p>
              <a:p>
                <a:endParaRPr lang="id-ID" b="1" i="1" dirty="0">
                  <a:latin typeface="Comic Sans MS" panose="030F0702030302020204" pitchFamily="66" charset="0"/>
                </a:endParaRPr>
              </a:p>
              <a:p>
                <a:endParaRPr lang="id-ID" b="1" dirty="0">
                  <a:latin typeface="Comic Sans MS" panose="030F0702030302020204" pitchFamily="66" charset="0"/>
                </a:endParaRPr>
              </a:p>
              <a:p>
                <a:endParaRPr lang="id-ID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889" y="1127124"/>
                <a:ext cx="6573836" cy="2862322"/>
              </a:xfrm>
              <a:prstGeom prst="rect">
                <a:avLst/>
              </a:prstGeom>
              <a:blipFill rotWithShape="0">
                <a:blip r:embed="rId6"/>
                <a:stretch>
                  <a:fillRect l="-741" t="-106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525" y="3877467"/>
            <a:ext cx="3619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51375" y="3885809"/>
                <a:ext cx="8108925" cy="2971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000" i="1" dirty="0" smtClean="0">
                    <a:latin typeface="Comic Sans MS" panose="030F0702030302020204" pitchFamily="66" charset="0"/>
                  </a:rPr>
                  <a:t>Langkah awal adalah menambahkan kolom frekuensi kumulatif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id-ID" sz="2000" b="0" i="1" dirty="0" smtClean="0">
                  <a:latin typeface="Cambria Math" panose="02040503050406030204" pitchFamily="18" charset="0"/>
                </a:endParaRPr>
              </a:p>
              <a:p>
                <a:r>
                  <a:rPr lang="id-ID" sz="2000" b="0" dirty="0" smtClean="0">
                    <a:latin typeface="Comic Sans MS" panose="030F0702030302020204" pitchFamily="66" charset="0"/>
                  </a:rPr>
                  <a:t>Letak</a:t>
                </a:r>
                <a:r>
                  <a:rPr lang="id-ID" sz="20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2000" i="1" dirty="0" smtClean="0">
                    <a:latin typeface="Comic Sans MS" panose="030F0702030302020204" pitchFamily="66" charset="0"/>
                  </a:rPr>
                  <a:t> pada data 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d-ID" sz="20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id-ID" sz="20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id-ID" sz="2000" b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1" i="1" dirty="0"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id-ID" sz="20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id-ID" sz="20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id-ID" sz="2000" b="1" i="1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id-ID" sz="20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000" b="1" i="1" dirty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id-ID" sz="2000" i="1" dirty="0" smtClean="0">
                  <a:latin typeface="Comic Sans MS" panose="030F0702030302020204" pitchFamily="66" charset="0"/>
                </a:endParaRPr>
              </a:p>
              <a:p>
                <a:r>
                  <a:rPr lang="id-ID" sz="2000" i="1" dirty="0" smtClean="0">
                    <a:latin typeface="Comic Sans MS" panose="030F0702030302020204" pitchFamily="66" charset="0"/>
                  </a:rPr>
                  <a:t>Jadi, letak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2000" i="1" dirty="0" smtClean="0">
                    <a:latin typeface="Comic Sans MS" panose="030F0702030302020204" pitchFamily="66" charset="0"/>
                  </a:rPr>
                  <a:t> terletak pada interval kelas 41-45</a:t>
                </a:r>
              </a:p>
              <a:p>
                <a:r>
                  <a:rPr lang="id-ID" sz="2000" i="1" dirty="0" smtClean="0">
                    <a:latin typeface="Comic Sans MS" panose="030F0702030302020204" pitchFamily="66" charset="0"/>
                  </a:rPr>
                  <a:t>(Frekuensi kumulatif 19, berarti letak data ke 11 sampai ke 19).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d-ID" sz="2000" b="0" i="1" dirty="0" smtClean="0">
                        <a:latin typeface="Cambria Math" panose="02040503050406030204" pitchFamily="18" charset="0"/>
                      </a:rPr>
                      <m:t>=41−0,5=40,5</m:t>
                    </m:r>
                  </m:oMath>
                </a14:m>
                <a:r>
                  <a:rPr lang="id-ID" sz="2000" b="0" i="1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id-ID" sz="20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d-ID" sz="2000" b="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id-ID" sz="2000" i="1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id-ID" sz="20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id-ID" sz="2000" b="0" i="1" dirty="0" smtClean="0">
                        <a:latin typeface="Cambria Math" panose="02040503050406030204" pitchFamily="18" charset="0"/>
                      </a:rPr>
                      <m:t>=10 </m:t>
                    </m:r>
                  </m:oMath>
                </a14:m>
                <a:r>
                  <a:rPr lang="id-ID" sz="2000" i="1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id-ID" sz="2000" i="1" dirty="0" smtClean="0">
                    <a:latin typeface="Comic Sans MS" panose="030F0702030302020204" pitchFamily="66" charset="0"/>
                  </a:rPr>
                  <a:t> </a:t>
                </a:r>
                <a:endParaRPr lang="id-ID" sz="2000" i="1" dirty="0">
                  <a:latin typeface="Comic Sans MS" panose="030F0702030302020204" pitchFamily="66" charset="0"/>
                </a:endParaRPr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75" y="3885809"/>
                <a:ext cx="8108925" cy="2971454"/>
              </a:xfrm>
              <a:prstGeom prst="rect">
                <a:avLst/>
              </a:prstGeom>
              <a:blipFill rotWithShape="0">
                <a:blip r:embed="rId8"/>
                <a:stretch>
                  <a:fillRect l="-751" t="-102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33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646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9844"/>
            <a:ext cx="12192000" cy="6877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-224235"/>
            <a:ext cx="10515600" cy="1325563"/>
          </a:xfrm>
        </p:spPr>
        <p:txBody>
          <a:bodyPr/>
          <a:lstStyle/>
          <a:p>
            <a:r>
              <a:rPr lang="id-ID" dirty="0">
                <a:latin typeface="Comic Sans MS" panose="030F0702030302020204" pitchFamily="66" charset="0"/>
              </a:rPr>
              <a:t>Kuartil Data Kelompok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95275" y="896936"/>
                <a:ext cx="11601450" cy="59610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2000" dirty="0" smtClean="0">
                    <a:latin typeface="Comic Sans MS" panose="030F0702030302020204" pitchFamily="66" charset="0"/>
                  </a:rPr>
                  <a:t>Sehingga diperoleh kuartil bawah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2000" dirty="0" smtClean="0">
                    <a:latin typeface="Comic Sans MS" panose="030F0702030302020204" pitchFamily="66" charset="0"/>
                  </a:rPr>
                  <a:t>) adalah</a:t>
                </a:r>
                <a:endParaRPr lang="id-ID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d-ID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d-I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id-ID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id-ID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id-ID" sz="2000" b="0" i="1" dirty="0" smtClean="0">
                        <a:latin typeface="Cambria Math" panose="02040503050406030204" pitchFamily="18" charset="0"/>
                      </a:rPr>
                      <m:t>=40,5+5</m:t>
                    </m:r>
                    <m:d>
                      <m:dPr>
                        <m:ctrlPr>
                          <a:rPr lang="id-ID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id-ID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2000" b="0" i="1" dirty="0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num>
                              <m:den>
                                <m:r>
                                  <a:rPr lang="id-ID" sz="20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id-ID" sz="2000" b="0" i="1" dirty="0" smtClean="0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id-ID" sz="20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id-ID" sz="2000" dirty="0" smtClean="0"/>
                  <a:t>   </a:t>
                </a:r>
              </a:p>
              <a:p>
                <a:pPr marL="0" indent="0">
                  <a:buNone/>
                </a:pPr>
                <a:r>
                  <a:rPr lang="id-ID" sz="2000" dirty="0"/>
                  <a:t> </a:t>
                </a:r>
                <a:r>
                  <a:rPr lang="id-ID" sz="2000" dirty="0" smtClean="0"/>
                  <a:t>     </a:t>
                </a:r>
                <a14:m>
                  <m:oMath xmlns:m="http://schemas.openxmlformats.org/officeDocument/2006/math"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=40,5+5</m:t>
                    </m:r>
                    <m:d>
                      <m:d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12,5−10</m:t>
                            </m:r>
                          </m:num>
                          <m:den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=40,5+5</m:t>
                    </m:r>
                    <m:d>
                      <m:d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2,5</m:t>
                            </m:r>
                          </m:num>
                          <m:den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=40,5+</m:t>
                    </m:r>
                    <m:f>
                      <m:f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12,5</m:t>
                        </m:r>
                      </m:num>
                      <m:den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=40,5+1,39=</m:t>
                    </m:r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𝟒𝟏</m:t>
                    </m:r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𝟖𝟗</m:t>
                    </m:r>
                  </m:oMath>
                </a14:m>
                <a:endParaRPr lang="id-ID" sz="2000" b="1" dirty="0" smtClean="0"/>
              </a:p>
              <a:p>
                <a:pPr marL="0" indent="0">
                  <a:buNone/>
                </a:pPr>
                <a:r>
                  <a:rPr lang="id-ID" sz="2000" b="1" dirty="0" smtClean="0">
                    <a:latin typeface="Comic Sans MS" panose="030F0702030302020204" pitchFamily="66" charset="0"/>
                  </a:rPr>
                  <a:t>Jadi, nilai </a:t>
                </a:r>
                <a:r>
                  <a:rPr lang="id-ID" sz="2000" b="1" dirty="0">
                    <a:latin typeface="Comic Sans MS" panose="030F0702030302020204" pitchFamily="66" charset="0"/>
                  </a:rPr>
                  <a:t>kuartil bawah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d-ID" sz="2000" b="1" dirty="0" smtClean="0">
                    <a:latin typeface="Comic Sans MS" panose="030F0702030302020204" pitchFamily="66" charset="0"/>
                  </a:rPr>
                  <a:t>) berat badan siswa SMA Merdeka adalah </a:t>
                </a:r>
                <a14:m>
                  <m:oMath xmlns:m="http://schemas.openxmlformats.org/officeDocument/2006/math">
                    <m:r>
                      <a:rPr lang="id-ID" sz="2000" b="1" i="1">
                        <a:latin typeface="Cambria Math" panose="02040503050406030204" pitchFamily="18" charset="0"/>
                      </a:rPr>
                      <m:t>𝟒𝟏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𝟖𝟗</m:t>
                    </m:r>
                  </m:oMath>
                </a14:m>
                <a:r>
                  <a:rPr lang="id-ID" sz="2000" b="1" dirty="0" smtClean="0"/>
                  <a:t> kg</a:t>
                </a:r>
                <a:endParaRPr lang="id-ID" sz="2000" b="1" dirty="0"/>
              </a:p>
              <a:p>
                <a:pPr marL="0" indent="0">
                  <a:buNone/>
                </a:pPr>
                <a:r>
                  <a:rPr lang="id-ID" sz="2000" dirty="0">
                    <a:latin typeface="Comic Sans MS" panose="030F0702030302020204" pitchFamily="66" charset="0"/>
                  </a:rPr>
                  <a:t>Letak</a:t>
                </a:r>
                <a:r>
                  <a:rPr lang="id-ID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d-ID" sz="2000" i="1" dirty="0">
                    <a:latin typeface="Comic Sans MS" panose="030F0702030302020204" pitchFamily="66" charset="0"/>
                  </a:rPr>
                  <a:t> pada data 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id-ID" sz="20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id-ID" sz="2000" b="1" i="1" dirty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id-ID" sz="2000" b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id-ID" sz="2000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id-ID" sz="2000" b="1" i="1" dirty="0"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id-ID" sz="2000" b="1" i="1" dirty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id-ID" sz="20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1" i="1" dirty="0" smtClean="0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id-ID" sz="20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000" b="1" i="1" dirty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id-ID" sz="2000" i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id-ID" sz="2000" i="1" dirty="0">
                    <a:latin typeface="Comic Sans MS" panose="030F0702030302020204" pitchFamily="66" charset="0"/>
                  </a:rPr>
                  <a:t>Jadi, letak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d-ID" sz="2000" i="1" dirty="0">
                    <a:latin typeface="Comic Sans MS" panose="030F0702030302020204" pitchFamily="66" charset="0"/>
                  </a:rPr>
                  <a:t> terletak pada interval kelas </a:t>
                </a:r>
                <a:r>
                  <a:rPr lang="id-ID" sz="2000" i="1" dirty="0" smtClean="0">
                    <a:latin typeface="Comic Sans MS" panose="030F0702030302020204" pitchFamily="66" charset="0"/>
                  </a:rPr>
                  <a:t>51-55</a:t>
                </a:r>
                <a:endParaRPr lang="id-ID" sz="2000" i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id-ID" sz="2000" i="1" dirty="0">
                    <a:latin typeface="Comic Sans MS" panose="030F0702030302020204" pitchFamily="66" charset="0"/>
                  </a:rPr>
                  <a:t>(Frekuensi kumulatif </a:t>
                </a:r>
                <a:r>
                  <a:rPr lang="id-ID" sz="2000" i="1" dirty="0" smtClean="0">
                    <a:latin typeface="Comic Sans MS" panose="030F0702030302020204" pitchFamily="66" charset="0"/>
                  </a:rPr>
                  <a:t>43, </a:t>
                </a:r>
                <a:r>
                  <a:rPr lang="id-ID" sz="2000" i="1" dirty="0">
                    <a:latin typeface="Comic Sans MS" panose="030F0702030302020204" pitchFamily="66" charset="0"/>
                  </a:rPr>
                  <a:t>berarti letak data ke </a:t>
                </a:r>
                <a:r>
                  <a:rPr lang="id-ID" sz="2000" i="1" dirty="0" smtClean="0">
                    <a:latin typeface="Comic Sans MS" panose="030F0702030302020204" pitchFamily="66" charset="0"/>
                  </a:rPr>
                  <a:t>34 </a:t>
                </a:r>
                <a:r>
                  <a:rPr lang="id-ID" sz="2000" i="1" dirty="0">
                    <a:latin typeface="Comic Sans MS" panose="030F0702030302020204" pitchFamily="66" charset="0"/>
                  </a:rPr>
                  <a:t>sampai ke </a:t>
                </a:r>
                <a:r>
                  <a:rPr lang="id-ID" sz="2000" i="1" dirty="0" smtClean="0">
                    <a:latin typeface="Comic Sans MS" panose="030F0702030302020204" pitchFamily="66" charset="0"/>
                  </a:rPr>
                  <a:t>43).</a:t>
                </a:r>
                <a:endParaRPr lang="id-ID" sz="2000" i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d-ID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1−0,5=</m:t>
                    </m:r>
                    <m:r>
                      <a:rPr lang="id-ID" sz="20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0,5</m:t>
                    </m:r>
                  </m:oMath>
                </a14:m>
                <a:r>
                  <a:rPr lang="id-ID" sz="2000" i="1" dirty="0">
                    <a:latin typeface="Comic Sans MS" panose="030F0702030302020204" pitchFamily="66" charset="0"/>
                  </a:rPr>
                  <a:t> </a:t>
                </a:r>
                <a:r>
                  <a:rPr lang="id-ID" sz="2000" i="1" dirty="0" smtClean="0">
                    <a:latin typeface="Comic Sans MS" panose="030F0702030302020204" pitchFamily="66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id-ID" sz="20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id-ID" sz="2000" i="1" dirty="0">
                    <a:latin typeface="Comic Sans MS" panose="030F0702030302020204" pitchFamily="66" charset="0"/>
                  </a:rPr>
                  <a:t> </a:t>
                </a:r>
                <a:r>
                  <a:rPr lang="id-ID" sz="2000" i="1" dirty="0" smtClean="0">
                    <a:latin typeface="Comic Sans MS" panose="030F0702030302020204" pitchFamily="66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id-ID" sz="20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=33 </m:t>
                    </m:r>
                  </m:oMath>
                </a14:m>
                <a:r>
                  <a:rPr lang="id-ID" sz="2000" i="1" dirty="0" smtClean="0">
                    <a:latin typeface="Comic Sans MS" panose="030F0702030302020204" pitchFamily="66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id-ID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d-ID" sz="2000" dirty="0" smtClean="0">
                    <a:latin typeface="Comic Sans MS" panose="030F0702030302020204" pitchFamily="66" charset="0"/>
                  </a:rPr>
                  <a:t>10</a:t>
                </a:r>
              </a:p>
              <a:p>
                <a:pPr marL="0" indent="0">
                  <a:buNone/>
                </a:pPr>
                <a:r>
                  <a:rPr lang="id-ID" sz="2000" dirty="0">
                    <a:latin typeface="Comic Sans MS" panose="030F0702030302020204" pitchFamily="66" charset="0"/>
                  </a:rPr>
                  <a:t>Sehingga diperoleh kuartil </a:t>
                </a:r>
                <a:r>
                  <a:rPr lang="id-ID" sz="2000" dirty="0" smtClean="0">
                    <a:latin typeface="Comic Sans MS" panose="030F0702030302020204" pitchFamily="66" charset="0"/>
                  </a:rPr>
                  <a:t>atas </a:t>
                </a:r>
                <a:r>
                  <a:rPr lang="id-ID" sz="2000" dirty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d-ID" sz="2000" dirty="0">
                    <a:latin typeface="Comic Sans MS" panose="030F0702030302020204" pitchFamily="66" charset="0"/>
                  </a:rPr>
                  <a:t>) adalah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d-ID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d-ID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d-ID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d-I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id-ID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id-ID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id-ID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0,5+5</m:t>
                    </m:r>
                    <m:d>
                      <m:dPr>
                        <m:ctrlPr>
                          <a:rPr lang="id-ID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id-ID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2000" b="0" i="1" dirty="0" smtClean="0">
                                    <a:latin typeface="Cambria Math" panose="02040503050406030204" pitchFamily="18" charset="0"/>
                                  </a:rPr>
                                  <m:t>3∗50</m:t>
                                </m:r>
                              </m:num>
                              <m:den>
                                <m:r>
                                  <a:rPr lang="id-ID" sz="20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id-ID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d-ID" sz="2000" b="0" i="1" dirty="0" smtClean="0">
                                <a:latin typeface="Cambria Math" panose="02040503050406030204" pitchFamily="18" charset="0"/>
                              </a:rPr>
                              <m:t>33</m:t>
                            </m:r>
                          </m:num>
                          <m:den>
                            <m:r>
                              <a:rPr lang="id-ID" sz="20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r>
                  <a:rPr lang="id-ID" sz="2000" dirty="0"/>
                  <a:t>   </a:t>
                </a:r>
              </a:p>
              <a:p>
                <a:pPr marL="0" indent="0">
                  <a:buNone/>
                </a:pPr>
                <a:r>
                  <a:rPr lang="id-ID" sz="2000" dirty="0"/>
                  <a:t>      </a:t>
                </a:r>
                <a14:m>
                  <m:oMath xmlns:m="http://schemas.openxmlformats.org/officeDocument/2006/math">
                    <m:r>
                      <a:rPr lang="id-ID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0,5+5</m:t>
                    </m:r>
                    <m:d>
                      <m:d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,5−</m:t>
                            </m:r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33</m:t>
                            </m:r>
                          </m:num>
                          <m:den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id-ID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0,5+5</m:t>
                    </m:r>
                    <m:d>
                      <m:d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id-ID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0,5+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,5</m:t>
                        </m:r>
                      </m:num>
                      <m:den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id-ID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0,5+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𝟓𝟐</m:t>
                    </m:r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endParaRPr lang="id-ID" sz="2000" dirty="0" smtClean="0"/>
              </a:p>
              <a:p>
                <a:pPr marL="0" indent="0">
                  <a:buNone/>
                </a:pPr>
                <a:r>
                  <a:rPr lang="id-ID" sz="2000" dirty="0"/>
                  <a:t> </a:t>
                </a:r>
                <a:r>
                  <a:rPr lang="id-ID" sz="2000" b="1" dirty="0">
                    <a:latin typeface="Comic Sans MS" panose="030F0702030302020204" pitchFamily="66" charset="0"/>
                  </a:rPr>
                  <a:t>Jadi, nilai </a:t>
                </a:r>
                <a:r>
                  <a:rPr lang="id-ID" sz="2000" b="1" dirty="0" smtClean="0">
                    <a:latin typeface="Comic Sans MS" panose="030F0702030302020204" pitchFamily="66" charset="0"/>
                  </a:rPr>
                  <a:t>kuartil atas </a:t>
                </a:r>
                <a:r>
                  <a:rPr lang="id-ID" sz="2000" b="1" dirty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id-ID" sz="2000" b="1" dirty="0">
                    <a:latin typeface="Comic Sans MS" panose="030F0702030302020204" pitchFamily="66" charset="0"/>
                  </a:rPr>
                  <a:t>) berat badan siswa SMA Merdeka adalah</a:t>
                </a:r>
                <a:r>
                  <a:rPr lang="id-ID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000" b="1" i="1">
                        <a:latin typeface="Cambria Math" panose="02040503050406030204" pitchFamily="18" charset="0"/>
                      </a:rPr>
                      <m:t>𝟓𝟐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r>
                  <a:rPr lang="id-ID" sz="2000" b="1" dirty="0" smtClean="0">
                    <a:latin typeface="Comic Sans MS" panose="030F0702030302020204" pitchFamily="66" charset="0"/>
                  </a:rPr>
                  <a:t> kg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275" y="896936"/>
                <a:ext cx="11601450" cy="5961063"/>
              </a:xfrm>
              <a:blipFill rotWithShape="0">
                <a:blip r:embed="rId4"/>
                <a:stretch>
                  <a:fillRect l="-525" t="-102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0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646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9844"/>
            <a:ext cx="12192000" cy="6877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/>
          <a:lstStyle/>
          <a:p>
            <a:r>
              <a:rPr lang="id-ID" smtClean="0">
                <a:latin typeface="Comic Sans MS" panose="030F0702030302020204" pitchFamily="66" charset="0"/>
              </a:rPr>
              <a:t>Ukuran Penempatan Data</a:t>
            </a:r>
            <a:endParaRPr lang="id-ID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425" y="84413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d-ID" smtClean="0">
                <a:latin typeface="Comic Sans MS" panose="030F0702030302020204" pitchFamily="66" charset="0"/>
              </a:rPr>
              <a:t>Desil Data Kelompok</a:t>
            </a:r>
            <a:endParaRPr lang="id-ID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375" y="1322851"/>
            <a:ext cx="11525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Comic Sans MS" panose="030F0702030302020204" pitchFamily="66" charset="0"/>
              </a:rPr>
              <a:t>Jika kumpulan data terurut dibagi menjadi </a:t>
            </a:r>
            <a:r>
              <a:rPr lang="id-ID" dirty="0" smtClean="0">
                <a:latin typeface="Comic Sans MS" panose="030F0702030302020204" pitchFamily="66" charset="0"/>
              </a:rPr>
              <a:t>10 </a:t>
            </a:r>
            <a:r>
              <a:rPr lang="id-ID" dirty="0">
                <a:latin typeface="Comic Sans MS" panose="030F0702030302020204" pitchFamily="66" charset="0"/>
              </a:rPr>
              <a:t>bagian yang sama, maka didapat </a:t>
            </a:r>
            <a:r>
              <a:rPr lang="id-ID" dirty="0" smtClean="0">
                <a:latin typeface="Comic Sans MS" panose="030F0702030302020204" pitchFamily="66" charset="0"/>
              </a:rPr>
              <a:t>9 </a:t>
            </a:r>
            <a:r>
              <a:rPr lang="id-ID" dirty="0">
                <a:latin typeface="Comic Sans MS" panose="030F0702030302020204" pitchFamily="66" charset="0"/>
              </a:rPr>
              <a:t>pembagian dan tiap pembagian itu dinamakan </a:t>
            </a:r>
            <a:r>
              <a:rPr lang="id-ID" dirty="0" smtClean="0">
                <a:latin typeface="Comic Sans MS" panose="030F0702030302020204" pitchFamily="66" charset="0"/>
              </a:rPr>
              <a:t>desil. Desil data berkelompok ditentukan dengan rumus: 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333375" y="2078754"/>
                <a:ext cx="3690923" cy="110011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d-ID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d-ID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2078754"/>
                <a:ext cx="3690923" cy="110011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2425" y="3259429"/>
                <a:ext cx="657383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b="1" dirty="0" smtClean="0">
                    <a:latin typeface="Comic Sans MS" panose="030F0702030302020204" pitchFamily="66" charset="0"/>
                  </a:rPr>
                  <a:t>Keterangan: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d-ID" b="1" i="1" dirty="0" smtClean="0">
                    <a:latin typeface="Comic Sans MS" panose="030F0702030302020204" pitchFamily="66" charset="0"/>
                  </a:rPr>
                  <a:t> </a:t>
                </a:r>
                <a:r>
                  <a:rPr lang="id-ID" b="1" i="1" dirty="0">
                    <a:latin typeface="Comic Sans MS" panose="030F0702030302020204" pitchFamily="66" charset="0"/>
                  </a:rPr>
                  <a:t>= </a:t>
                </a:r>
                <a:r>
                  <a:rPr lang="id-ID" b="1" dirty="0">
                    <a:latin typeface="Comic Sans MS" panose="030F0702030302020204" pitchFamily="66" charset="0"/>
                  </a:rPr>
                  <a:t>tepi bawah kelas 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desil ke-</a:t>
                </a:r>
                <a14:m>
                  <m:oMath xmlns:m="http://schemas.openxmlformats.org/officeDocument/2006/math">
                    <m:r>
                      <a:rPr lang="id-ID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id-ID" b="1" dirty="0" smtClean="0">
                    <a:latin typeface="Comic Sans MS" panose="030F0702030302020204" pitchFamily="66" charset="0"/>
                  </a:rPr>
                  <a:t> </a:t>
                </a:r>
                <a:endParaRPr lang="id-ID" b="1" i="1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id-ID" b="1" dirty="0">
                    <a:latin typeface="Comic Sans MS" panose="030F0702030302020204" pitchFamily="66" charset="0"/>
                  </a:rPr>
                  <a:t> = 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panjang interval </a:t>
                </a:r>
                <a:r>
                  <a:rPr lang="id-ID" b="1" dirty="0">
                    <a:latin typeface="Comic Sans MS" panose="030F0702030302020204" pitchFamily="66" charset="0"/>
                  </a:rPr>
                  <a:t>kelas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d-ID" b="1" dirty="0">
                    <a:latin typeface="Comic Sans MS" panose="030F0702030302020204" pitchFamily="66" charset="0"/>
                  </a:rPr>
                  <a:t>= 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Frekuensi kumulatif </a:t>
                </a:r>
                <a:r>
                  <a:rPr lang="id-ID" b="1" smtClean="0">
                    <a:latin typeface="Comic Sans MS" panose="030F0702030302020204" pitchFamily="66" charset="0"/>
                  </a:rPr>
                  <a:t>tepat </a:t>
                </a:r>
              </a:p>
              <a:p>
                <a:r>
                  <a:rPr lang="id-ID" b="1" smtClean="0">
                    <a:latin typeface="Comic Sans MS" panose="030F0702030302020204" pitchFamily="66" charset="0"/>
                  </a:rPr>
                  <a:t>sebelum </a:t>
                </a:r>
                <a:r>
                  <a:rPr lang="id-ID" b="1" dirty="0">
                    <a:latin typeface="Comic Sans MS" panose="030F0702030302020204" pitchFamily="66" charset="0"/>
                  </a:rPr>
                  <a:t>kelas 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desil </a:t>
                </a:r>
                <a:r>
                  <a:rPr lang="id-ID" b="1" dirty="0">
                    <a:latin typeface="Comic Sans MS" panose="030F0702030302020204" pitchFamily="66" charset="0"/>
                  </a:rPr>
                  <a:t>ke-</a:t>
                </a:r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id-ID" b="1" dirty="0">
                    <a:latin typeface="Comic Sans MS" panose="030F0702030302020204" pitchFamily="66" charset="0"/>
                  </a:rPr>
                  <a:t> </a:t>
                </a:r>
                <a:endParaRPr lang="id-ID" b="1" i="1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d-ID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d-ID" b="1" dirty="0">
                    <a:latin typeface="Comic Sans MS" panose="030F0702030302020204" pitchFamily="66" charset="0"/>
                  </a:rPr>
                  <a:t> =frekuensi </a:t>
                </a:r>
                <a:r>
                  <a:rPr lang="id-ID" b="1" dirty="0" smtClean="0">
                    <a:latin typeface="Comic Sans MS" panose="030F0702030302020204" pitchFamily="66" charset="0"/>
                  </a:rPr>
                  <a:t>kelas </a:t>
                </a:r>
                <a:r>
                  <a:rPr lang="id-ID" b="1" dirty="0">
                    <a:latin typeface="Comic Sans MS" panose="030F0702030302020204" pitchFamily="66" charset="0"/>
                  </a:rPr>
                  <a:t>kuartil ke-</a:t>
                </a:r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id-ID" b="1" dirty="0">
                    <a:latin typeface="Comic Sans MS" panose="030F0702030302020204" pitchFamily="66" charset="0"/>
                  </a:rPr>
                  <a:t> </a:t>
                </a:r>
                <a:endParaRPr lang="id-ID" b="1" dirty="0" smtClean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id-ID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id-ID" b="1" i="1" dirty="0" smtClean="0">
                    <a:latin typeface="Comic Sans MS" panose="030F0702030302020204" pitchFamily="66" charset="0"/>
                  </a:rPr>
                  <a:t> = banyak data</a:t>
                </a:r>
              </a:p>
              <a:p>
                <a14:m>
                  <m:oMath xmlns:m="http://schemas.openxmlformats.org/officeDocument/2006/math">
                    <m:r>
                      <a:rPr lang="id-ID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id-ID" b="1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id-ID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id-ID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d-ID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id-ID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d-ID" b="1" i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id-ID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d-ID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 </m:t>
                    </m:r>
                    <m:r>
                      <a:rPr lang="id-ID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id-ID" b="1" dirty="0" smtClean="0">
                    <a:latin typeface="Comic Sans MS" panose="030F0702030302020204" pitchFamily="66" charset="0"/>
                  </a:rPr>
                  <a:t> </a:t>
                </a:r>
                <a:endParaRPr lang="id-ID" b="1" dirty="0">
                  <a:latin typeface="Comic Sans MS" panose="030F0702030302020204" pitchFamily="66" charset="0"/>
                </a:endParaRPr>
              </a:p>
              <a:p>
                <a:endParaRPr lang="id-ID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5" y="3259429"/>
                <a:ext cx="6573836" cy="2585323"/>
              </a:xfrm>
              <a:prstGeom prst="rect">
                <a:avLst/>
              </a:prstGeom>
              <a:blipFill rotWithShape="0">
                <a:blip r:embed="rId5"/>
                <a:stretch>
                  <a:fillRect l="-835" t="-117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72025" y="1985168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id-ID" i="1" smtClean="0">
                    <a:latin typeface="Comic Sans MS" panose="030F0702030302020204" pitchFamily="66" charset="0"/>
                  </a:rPr>
                  <a:t>Tentukan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d-ID" i="1" smtClean="0">
                    <a:latin typeface="Comic Sans MS" panose="030F0702030302020204" pitchFamily="66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id-ID" i="1" dirty="0">
                    <a:latin typeface="Comic Sans MS" panose="030F0702030302020204" pitchFamily="66" charset="0"/>
                  </a:rPr>
                  <a:t> data berat badan </a:t>
                </a:r>
                <a:r>
                  <a:rPr lang="id-ID" i="1">
                    <a:latin typeface="Comic Sans MS" panose="030F0702030302020204" pitchFamily="66" charset="0"/>
                  </a:rPr>
                  <a:t>50 </a:t>
                </a:r>
                <a:endParaRPr lang="id-ID" i="1" smtClean="0">
                  <a:latin typeface="Comic Sans MS" panose="030F0702030302020204" pitchFamily="66" charset="0"/>
                </a:endParaRPr>
              </a:p>
              <a:p>
                <a:r>
                  <a:rPr lang="id-ID" i="1" smtClean="0">
                    <a:latin typeface="Comic Sans MS" panose="030F0702030302020204" pitchFamily="66" charset="0"/>
                  </a:rPr>
                  <a:t>orang </a:t>
                </a:r>
                <a:r>
                  <a:rPr lang="id-ID" i="1" dirty="0">
                    <a:latin typeface="Comic Sans MS" panose="030F0702030302020204" pitchFamily="66" charset="0"/>
                  </a:rPr>
                  <a:t>siswa SMA Merdeka pada tabel berikut!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025" y="1985168"/>
                <a:ext cx="6096000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900" t="-4717" b="-1509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0417" y="2802411"/>
            <a:ext cx="2948009" cy="2571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05750" y="2826330"/>
                <a:ext cx="6096000" cy="32665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id-ID" i="1" dirty="0" smtClean="0">
                    <a:latin typeface="Comic Sans MS" panose="030F0702030302020204" pitchFamily="66" charset="0"/>
                  </a:rPr>
                  <a:t>Langkah </a:t>
                </a:r>
                <a:r>
                  <a:rPr lang="id-ID" i="1">
                    <a:latin typeface="Comic Sans MS" panose="030F0702030302020204" pitchFamily="66" charset="0"/>
                  </a:rPr>
                  <a:t>awal sama halnya dengan </a:t>
                </a:r>
                <a:endParaRPr lang="id-ID" i="1" smtClean="0">
                  <a:latin typeface="Comic Sans MS" panose="030F0702030302020204" pitchFamily="66" charset="0"/>
                </a:endParaRPr>
              </a:p>
              <a:p>
                <a:r>
                  <a:rPr lang="id-ID" i="1" smtClean="0">
                    <a:latin typeface="Comic Sans MS" panose="030F0702030302020204" pitchFamily="66" charset="0"/>
                  </a:rPr>
                  <a:t>kuartil </a:t>
                </a:r>
                <a:r>
                  <a:rPr lang="id-ID" i="1">
                    <a:latin typeface="Comic Sans MS" panose="030F0702030302020204" pitchFamily="66" charset="0"/>
                  </a:rPr>
                  <a:t>yaitu menambah kolom </a:t>
                </a:r>
                <a:endParaRPr lang="id-ID" i="1" smtClean="0">
                  <a:latin typeface="Comic Sans MS" panose="030F0702030302020204" pitchFamily="66" charset="0"/>
                </a:endParaRPr>
              </a:p>
              <a:p>
                <a:r>
                  <a:rPr lang="id-ID" i="1" smtClean="0">
                    <a:latin typeface="Comic Sans MS" panose="030F0702030302020204" pitchFamily="66" charset="0"/>
                  </a:rPr>
                  <a:t>frekuensi </a:t>
                </a:r>
                <a:r>
                  <a:rPr lang="id-ID" i="1" dirty="0">
                    <a:latin typeface="Comic Sans MS" panose="030F0702030302020204" pitchFamily="66" charset="0"/>
                  </a:rPr>
                  <a:t>kumulatif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id-ID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id-ID" i="1" dirty="0">
                  <a:latin typeface="Cambria Math" panose="02040503050406030204" pitchFamily="18" charset="0"/>
                </a:endParaRPr>
              </a:p>
              <a:p>
                <a:r>
                  <a:rPr lang="id-ID" dirty="0">
                    <a:latin typeface="Comic Sans MS" panose="030F0702030302020204" pitchFamily="66" charset="0"/>
                  </a:rPr>
                  <a:t>Letak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d-ID" i="1" dirty="0">
                    <a:latin typeface="Comic Sans MS" panose="030F0702030302020204" pitchFamily="66" charset="0"/>
                  </a:rPr>
                  <a:t> pada data 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num>
                      <m:den>
                        <m:r>
                          <a:rPr lang="id-ID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id-ID" b="1" i="1" dirty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id-ID" b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id-ID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id-ID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id-ID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b="1" i="1" dirty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id-ID" i="1" dirty="0">
                  <a:latin typeface="Comic Sans MS" panose="030F0702030302020204" pitchFamily="66" charset="0"/>
                </a:endParaRPr>
              </a:p>
              <a:p>
                <a:r>
                  <a:rPr lang="id-ID" i="1" dirty="0">
                    <a:latin typeface="Comic Sans MS" panose="030F0702030302020204" pitchFamily="66" charset="0"/>
                  </a:rPr>
                  <a:t>Jadi, letak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d-ID" i="1" dirty="0">
                    <a:latin typeface="Comic Sans MS" panose="030F0702030302020204" pitchFamily="66" charset="0"/>
                  </a:rPr>
                  <a:t> terletak pada </a:t>
                </a:r>
                <a:r>
                  <a:rPr lang="id-ID" i="1">
                    <a:latin typeface="Comic Sans MS" panose="030F0702030302020204" pitchFamily="66" charset="0"/>
                  </a:rPr>
                  <a:t>interval </a:t>
                </a:r>
                <a:endParaRPr lang="id-ID" i="1" smtClean="0">
                  <a:latin typeface="Comic Sans MS" panose="030F0702030302020204" pitchFamily="66" charset="0"/>
                </a:endParaRPr>
              </a:p>
              <a:p>
                <a:r>
                  <a:rPr lang="id-ID" i="1" smtClean="0">
                    <a:latin typeface="Comic Sans MS" panose="030F0702030302020204" pitchFamily="66" charset="0"/>
                  </a:rPr>
                  <a:t>kelas 41-45 (Frekuensi </a:t>
                </a:r>
                <a:r>
                  <a:rPr lang="id-ID" i="1" dirty="0">
                    <a:latin typeface="Comic Sans MS" panose="030F0702030302020204" pitchFamily="66" charset="0"/>
                  </a:rPr>
                  <a:t>kumulatif 19</a:t>
                </a:r>
                <a:r>
                  <a:rPr lang="id-ID" i="1">
                    <a:latin typeface="Comic Sans MS" panose="030F0702030302020204" pitchFamily="66" charset="0"/>
                  </a:rPr>
                  <a:t>, </a:t>
                </a:r>
                <a:endParaRPr lang="id-ID" i="1" smtClean="0">
                  <a:latin typeface="Comic Sans MS" panose="030F0702030302020204" pitchFamily="66" charset="0"/>
                </a:endParaRPr>
              </a:p>
              <a:p>
                <a:r>
                  <a:rPr lang="id-ID" i="1" smtClean="0">
                    <a:latin typeface="Comic Sans MS" panose="030F0702030302020204" pitchFamily="66" charset="0"/>
                  </a:rPr>
                  <a:t>berarti </a:t>
                </a:r>
                <a:r>
                  <a:rPr lang="id-ID" i="1" dirty="0">
                    <a:latin typeface="Comic Sans MS" panose="030F0702030302020204" pitchFamily="66" charset="0"/>
                  </a:rPr>
                  <a:t>letak data ke 11 sampai ke 19).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d-ID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d-ID" i="1" dirty="0">
                        <a:latin typeface="Cambria Math" panose="02040503050406030204" pitchFamily="18" charset="0"/>
                      </a:rPr>
                      <m:t>=41−0,5=40,5</m:t>
                    </m:r>
                  </m:oMath>
                </a14:m>
                <a:r>
                  <a:rPr lang="id-ID" i="1" dirty="0">
                    <a:latin typeface="Comic Sans MS" panose="030F0702030302020204" pitchFamily="66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id-ID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d-ID" i="1" dirty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id-ID" i="1" dirty="0">
                    <a:latin typeface="Comic Sans MS" panose="030F0702030302020204" pitchFamily="66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id-ID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id-ID" i="1" dirty="0">
                        <a:latin typeface="Cambria Math" panose="02040503050406030204" pitchFamily="18" charset="0"/>
                      </a:rPr>
                      <m:t>=10 </m:t>
                    </m:r>
                  </m:oMath>
                </a14:m>
                <a:r>
                  <a:rPr lang="id-ID" i="1" dirty="0">
                    <a:latin typeface="Comic Sans MS" panose="030F0702030302020204" pitchFamily="66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id-ID" i="1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0" y="2826330"/>
                <a:ext cx="6096000" cy="3266535"/>
              </a:xfrm>
              <a:prstGeom prst="rect">
                <a:avLst/>
              </a:prstGeom>
              <a:blipFill rotWithShape="0">
                <a:blip r:embed="rId8"/>
                <a:stretch>
                  <a:fillRect l="-900" t="-935" b="-74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8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646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9844"/>
            <a:ext cx="12192000" cy="6877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-224235"/>
            <a:ext cx="10515600" cy="1325563"/>
          </a:xfrm>
        </p:spPr>
        <p:txBody>
          <a:bodyPr/>
          <a:lstStyle/>
          <a:p>
            <a:r>
              <a:rPr lang="id-ID" smtClean="0">
                <a:latin typeface="Comic Sans MS" panose="030F0702030302020204" pitchFamily="66" charset="0"/>
              </a:rPr>
              <a:t>Desil </a:t>
            </a:r>
            <a:r>
              <a:rPr lang="id-ID" dirty="0">
                <a:latin typeface="Comic Sans MS" panose="030F0702030302020204" pitchFamily="66" charset="0"/>
              </a:rPr>
              <a:t>Data Kelompok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95275" y="896936"/>
                <a:ext cx="11601450" cy="59610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2000" dirty="0" smtClean="0">
                    <a:latin typeface="Comic Sans MS" panose="030F0702030302020204" pitchFamily="66" charset="0"/>
                  </a:rPr>
                  <a:t>Sehingga </a:t>
                </a:r>
                <a:r>
                  <a:rPr lang="id-ID" sz="2000" smtClean="0">
                    <a:latin typeface="Comic Sans MS" panose="030F0702030302020204" pitchFamily="66" charset="0"/>
                  </a:rPr>
                  <a:t>diperoleh Desil ke-3 </a:t>
                </a:r>
                <a:r>
                  <a:rPr lang="id-ID" sz="2000" dirty="0" smtClean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d-ID" sz="2000" dirty="0" smtClean="0">
                    <a:latin typeface="Comic Sans MS" panose="030F0702030302020204" pitchFamily="66" charset="0"/>
                  </a:rPr>
                  <a:t>) adalah</a:t>
                </a:r>
                <a:endParaRPr lang="id-ID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d-ID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d-ID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d-ID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d-I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id-ID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id-ID" sz="20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id-ID" sz="2000" b="0" i="1" dirty="0" smtClean="0">
                        <a:latin typeface="Cambria Math" panose="02040503050406030204" pitchFamily="18" charset="0"/>
                      </a:rPr>
                      <m:t>=40,5+5</m:t>
                    </m:r>
                    <m:d>
                      <m:dPr>
                        <m:ctrlPr>
                          <a:rPr lang="id-ID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id-ID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2000" b="0" i="1" dirty="0" smtClean="0">
                                    <a:latin typeface="Cambria Math" panose="02040503050406030204" pitchFamily="18" charset="0"/>
                                  </a:rPr>
                                  <m:t>3∗50</m:t>
                                </m:r>
                              </m:num>
                              <m:den>
                                <m:r>
                                  <a:rPr lang="id-ID" sz="2000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  <m:r>
                              <a:rPr lang="id-ID" sz="2000" b="0" i="1" dirty="0" smtClean="0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id-ID" sz="20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id-ID" sz="2000" dirty="0" smtClean="0"/>
                  <a:t>   </a:t>
                </a:r>
              </a:p>
              <a:p>
                <a:pPr marL="0" indent="0">
                  <a:buNone/>
                </a:pPr>
                <a:r>
                  <a:rPr lang="id-ID" sz="2000" dirty="0"/>
                  <a:t> </a:t>
                </a:r>
                <a:r>
                  <a:rPr lang="id-ID" sz="2000" dirty="0" smtClean="0"/>
                  <a:t>     </a:t>
                </a:r>
                <a14:m>
                  <m:oMath xmlns:m="http://schemas.openxmlformats.org/officeDocument/2006/math"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=40,5+5</m:t>
                    </m:r>
                    <m:d>
                      <m:d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15−10</m:t>
                            </m:r>
                          </m:num>
                          <m:den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=40,5+</m:t>
                    </m:r>
                    <m:f>
                      <m:f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=40,5+2,78=</m:t>
                    </m:r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𝟒𝟑</m:t>
                    </m:r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000" b="1" i="0" smtClean="0">
                        <a:latin typeface="Cambria Math" panose="02040503050406030204" pitchFamily="18" charset="0"/>
                      </a:rPr>
                      <m:t>𝟐𝟖</m:t>
                    </m:r>
                  </m:oMath>
                </a14:m>
                <a:endParaRPr lang="id-ID" sz="2000" b="1" dirty="0" smtClean="0"/>
              </a:p>
              <a:p>
                <a:pPr marL="0" indent="0">
                  <a:buNone/>
                </a:pPr>
                <a:r>
                  <a:rPr lang="id-ID" sz="2000" b="1" dirty="0" smtClean="0">
                    <a:latin typeface="Comic Sans MS" panose="030F0702030302020204" pitchFamily="66" charset="0"/>
                  </a:rPr>
                  <a:t>Jadi, </a:t>
                </a:r>
                <a:r>
                  <a:rPr lang="id-ID" sz="2000" b="1" smtClean="0">
                    <a:latin typeface="Comic Sans MS" panose="030F0702030302020204" pitchFamily="66" charset="0"/>
                  </a:rPr>
                  <a:t>nilai Desil ke-3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id-ID" sz="2000" b="1" dirty="0" smtClean="0">
                    <a:latin typeface="Comic Sans MS" panose="030F0702030302020204" pitchFamily="66" charset="0"/>
                  </a:rPr>
                  <a:t>) berat badan siswa SMA Merdeka adalah </a:t>
                </a:r>
                <a14:m>
                  <m:oMath xmlns:m="http://schemas.openxmlformats.org/officeDocument/2006/math">
                    <m:r>
                      <a:rPr lang="id-ID" sz="2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id-ID" sz="2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d-ID" sz="2000" b="1" dirty="0" smtClean="0"/>
                  <a:t>kg</a:t>
                </a:r>
                <a:endParaRPr lang="id-ID" sz="2000" b="1" dirty="0"/>
              </a:p>
              <a:p>
                <a:pPr marL="0" indent="0">
                  <a:buNone/>
                </a:pPr>
                <a:r>
                  <a:rPr lang="id-ID" sz="2000" dirty="0">
                    <a:latin typeface="Comic Sans MS" panose="030F0702030302020204" pitchFamily="66" charset="0"/>
                  </a:rPr>
                  <a:t>Letak</a:t>
                </a:r>
                <a:r>
                  <a:rPr lang="id-ID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id-ID" sz="2000" i="1" dirty="0">
                    <a:latin typeface="Comic Sans MS" panose="030F0702030302020204" pitchFamily="66" charset="0"/>
                  </a:rPr>
                  <a:t> pada data 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1" i="1" dirty="0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id-ID" sz="20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id-ID" sz="2000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id-ID" sz="2000" b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1" i="1" dirty="0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id-ID" sz="2000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id-ID" sz="2000" b="1" i="1" dirty="0"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id-ID" sz="2000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id-ID" sz="20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1" i="1" dirty="0" smtClean="0">
                        <a:latin typeface="Cambria Math" panose="02040503050406030204" pitchFamily="18" charset="0"/>
                      </a:rPr>
                      <m:t>𝟒𝟎</m:t>
                    </m:r>
                  </m:oMath>
                </a14:m>
                <a:endParaRPr lang="id-ID" sz="2000" i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id-ID" sz="2000" i="1" dirty="0">
                    <a:latin typeface="Comic Sans MS" panose="030F0702030302020204" pitchFamily="66" charset="0"/>
                  </a:rPr>
                  <a:t>Jadi, letak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id-ID" sz="2000" i="1" dirty="0">
                    <a:latin typeface="Comic Sans MS" panose="030F0702030302020204" pitchFamily="66" charset="0"/>
                  </a:rPr>
                  <a:t> terletak pada interval kelas </a:t>
                </a:r>
                <a:r>
                  <a:rPr lang="id-ID" sz="2000" i="1" dirty="0" smtClean="0">
                    <a:latin typeface="Comic Sans MS" panose="030F0702030302020204" pitchFamily="66" charset="0"/>
                  </a:rPr>
                  <a:t>51-55</a:t>
                </a:r>
                <a:endParaRPr lang="id-ID" sz="2000" i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id-ID" sz="2000" i="1" dirty="0">
                    <a:latin typeface="Comic Sans MS" panose="030F0702030302020204" pitchFamily="66" charset="0"/>
                  </a:rPr>
                  <a:t>(Frekuensi kumulatif </a:t>
                </a:r>
                <a:r>
                  <a:rPr lang="id-ID" sz="2000" i="1" dirty="0" smtClean="0">
                    <a:latin typeface="Comic Sans MS" panose="030F0702030302020204" pitchFamily="66" charset="0"/>
                  </a:rPr>
                  <a:t>43, </a:t>
                </a:r>
                <a:r>
                  <a:rPr lang="id-ID" sz="2000" i="1" dirty="0">
                    <a:latin typeface="Comic Sans MS" panose="030F0702030302020204" pitchFamily="66" charset="0"/>
                  </a:rPr>
                  <a:t>berarti letak data ke </a:t>
                </a:r>
                <a:r>
                  <a:rPr lang="id-ID" sz="2000" i="1" dirty="0" smtClean="0">
                    <a:latin typeface="Comic Sans MS" panose="030F0702030302020204" pitchFamily="66" charset="0"/>
                  </a:rPr>
                  <a:t>34 </a:t>
                </a:r>
                <a:r>
                  <a:rPr lang="id-ID" sz="2000" i="1" dirty="0">
                    <a:latin typeface="Comic Sans MS" panose="030F0702030302020204" pitchFamily="66" charset="0"/>
                  </a:rPr>
                  <a:t>sampai ke </a:t>
                </a:r>
                <a:r>
                  <a:rPr lang="id-ID" sz="2000" i="1" dirty="0" smtClean="0">
                    <a:latin typeface="Comic Sans MS" panose="030F0702030302020204" pitchFamily="66" charset="0"/>
                  </a:rPr>
                  <a:t>43).</a:t>
                </a:r>
                <a:endParaRPr lang="id-ID" sz="2000" i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id-ID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1−0,5=</m:t>
                    </m:r>
                    <m:r>
                      <a:rPr lang="id-ID" sz="20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0,5</m:t>
                    </m:r>
                  </m:oMath>
                </a14:m>
                <a:r>
                  <a:rPr lang="id-ID" sz="2000" i="1" dirty="0">
                    <a:latin typeface="Comic Sans MS" panose="030F0702030302020204" pitchFamily="66" charset="0"/>
                  </a:rPr>
                  <a:t> </a:t>
                </a:r>
                <a:r>
                  <a:rPr lang="id-ID" sz="2000" i="1" dirty="0" smtClean="0">
                    <a:latin typeface="Comic Sans MS" panose="030F0702030302020204" pitchFamily="66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id-ID" sz="20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id-ID" sz="2000" i="1" dirty="0">
                    <a:latin typeface="Comic Sans MS" panose="030F0702030302020204" pitchFamily="66" charset="0"/>
                  </a:rPr>
                  <a:t> </a:t>
                </a:r>
                <a:r>
                  <a:rPr lang="id-ID" sz="2000" i="1" dirty="0" smtClean="0">
                    <a:latin typeface="Comic Sans MS" panose="030F0702030302020204" pitchFamily="66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id-ID" sz="20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=33 </m:t>
                    </m:r>
                  </m:oMath>
                </a14:m>
                <a:r>
                  <a:rPr lang="id-ID" sz="2000" i="1" dirty="0" smtClean="0">
                    <a:latin typeface="Comic Sans MS" panose="030F0702030302020204" pitchFamily="66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id-ID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d-ID" sz="2000" dirty="0" smtClean="0">
                    <a:latin typeface="Comic Sans MS" panose="030F0702030302020204" pitchFamily="66" charset="0"/>
                  </a:rPr>
                  <a:t>10</a:t>
                </a:r>
              </a:p>
              <a:p>
                <a:pPr marL="0" indent="0">
                  <a:buNone/>
                </a:pPr>
                <a:r>
                  <a:rPr lang="id-ID" sz="2000" dirty="0">
                    <a:latin typeface="Comic Sans MS" panose="030F0702030302020204" pitchFamily="66" charset="0"/>
                  </a:rPr>
                  <a:t>Sehingga </a:t>
                </a:r>
                <a:r>
                  <a:rPr lang="id-ID" sz="2000">
                    <a:latin typeface="Comic Sans MS" panose="030F0702030302020204" pitchFamily="66" charset="0"/>
                  </a:rPr>
                  <a:t>diperoleh </a:t>
                </a:r>
                <a:r>
                  <a:rPr lang="id-ID" sz="2000" smtClean="0">
                    <a:latin typeface="Comic Sans MS" panose="030F0702030302020204" pitchFamily="66" charset="0"/>
                  </a:rPr>
                  <a:t>Desil ke-8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id-ID" sz="2000" dirty="0">
                    <a:latin typeface="Comic Sans MS" panose="030F0702030302020204" pitchFamily="66" charset="0"/>
                  </a:rPr>
                  <a:t>) adalah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id-ID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d-ID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id-ID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d-ID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id-ID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id-ID" sz="20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id-ID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id-ID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id-ID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sz="2000" i="1" dirty="0">
                        <a:latin typeface="Cambria Math" panose="02040503050406030204" pitchFamily="18" charset="0"/>
                      </a:rPr>
                      <m:t>0,5+5</m:t>
                    </m:r>
                    <m:d>
                      <m:dPr>
                        <m:ctrlPr>
                          <a:rPr lang="id-ID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id-ID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2000" b="0" i="1" dirty="0" smtClean="0">
                                    <a:latin typeface="Cambria Math" panose="02040503050406030204" pitchFamily="18" charset="0"/>
                                  </a:rPr>
                                  <m:t>8∗50</m:t>
                                </m:r>
                              </m:num>
                              <m:den>
                                <m:r>
                                  <a:rPr lang="id-ID" sz="2000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  <m:r>
                              <a:rPr lang="id-ID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d-ID" sz="2000" b="0" i="1" dirty="0" smtClean="0">
                                <a:latin typeface="Cambria Math" panose="02040503050406030204" pitchFamily="18" charset="0"/>
                              </a:rPr>
                              <m:t>33</m:t>
                            </m:r>
                          </m:num>
                          <m:den>
                            <m:r>
                              <a:rPr lang="id-ID" sz="20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r>
                  <a:rPr lang="id-ID" sz="2000" dirty="0"/>
                  <a:t>   </a:t>
                </a:r>
              </a:p>
              <a:p>
                <a:pPr marL="0" indent="0">
                  <a:buNone/>
                </a:pPr>
                <a:r>
                  <a:rPr lang="id-ID" sz="2000" dirty="0"/>
                  <a:t>      </a:t>
                </a:r>
                <a14:m>
                  <m:oMath xmlns:m="http://schemas.openxmlformats.org/officeDocument/2006/math">
                    <m:r>
                      <a:rPr lang="id-ID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0,5+5</m:t>
                    </m:r>
                    <m:d>
                      <m:d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33</m:t>
                            </m:r>
                          </m:num>
                          <m:den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id-ID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0,5+5</m:t>
                    </m:r>
                    <m:d>
                      <m:d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id-ID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0,5+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id-ID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0,5+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𝟓𝟒</m:t>
                    </m:r>
                  </m:oMath>
                </a14:m>
                <a:endParaRPr lang="id-ID" sz="2000" dirty="0" smtClean="0"/>
              </a:p>
              <a:p>
                <a:pPr marL="0" indent="0">
                  <a:buNone/>
                </a:pPr>
                <a:r>
                  <a:rPr lang="id-ID" sz="2000" dirty="0"/>
                  <a:t> </a:t>
                </a:r>
                <a:r>
                  <a:rPr lang="id-ID" sz="2000" b="1" dirty="0">
                    <a:latin typeface="Comic Sans MS" panose="030F0702030302020204" pitchFamily="66" charset="0"/>
                  </a:rPr>
                  <a:t>Jadi, </a:t>
                </a:r>
                <a:r>
                  <a:rPr lang="id-ID" sz="2000" b="1">
                    <a:latin typeface="Comic Sans MS" panose="030F0702030302020204" pitchFamily="66" charset="0"/>
                  </a:rPr>
                  <a:t>nilai </a:t>
                </a:r>
                <a:r>
                  <a:rPr lang="id-ID" sz="2000" b="1" smtClean="0">
                    <a:latin typeface="Comic Sans MS" panose="030F0702030302020204" pitchFamily="66" charset="0"/>
                  </a:rPr>
                  <a:t>Desil ke-8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b>
                    </m:sSub>
                  </m:oMath>
                </a14:m>
                <a:r>
                  <a:rPr lang="id-ID" sz="2000" b="1" dirty="0">
                    <a:latin typeface="Comic Sans MS" panose="030F0702030302020204" pitchFamily="66" charset="0"/>
                  </a:rPr>
                  <a:t>) berat badan siswa SMA Merdeka </a:t>
                </a:r>
                <a:r>
                  <a:rPr lang="id-ID" sz="2000" b="1">
                    <a:latin typeface="Comic Sans MS" panose="030F0702030302020204" pitchFamily="66" charset="0"/>
                  </a:rPr>
                  <a:t>adalah</a:t>
                </a:r>
                <a:r>
                  <a:rPr lang="id-ID" sz="2000" b="1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𝟓𝟒</m:t>
                    </m:r>
                    <m:r>
                      <a:rPr lang="id-ID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d-ID" sz="2000" b="1" dirty="0" smtClean="0">
                    <a:latin typeface="Comic Sans MS" panose="030F0702030302020204" pitchFamily="66" charset="0"/>
                  </a:rPr>
                  <a:t>kg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275" y="896936"/>
                <a:ext cx="11601450" cy="5961063"/>
              </a:xfrm>
              <a:blipFill rotWithShape="0">
                <a:blip r:embed="rId4"/>
                <a:stretch>
                  <a:fillRect l="-525" t="-102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9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06375"/>
            <a:ext cx="10515600" cy="1325563"/>
          </a:xfrm>
        </p:spPr>
        <p:txBody>
          <a:bodyPr/>
          <a:lstStyle/>
          <a:p>
            <a:r>
              <a:rPr lang="id-ID" smtClean="0">
                <a:latin typeface="Comic Sans MS" panose="030F0702030302020204" pitchFamily="66" charset="0"/>
              </a:rPr>
              <a:t>Ukuran Penyebaran Data</a:t>
            </a:r>
            <a:endParaRPr lang="id-ID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295274" y="866775"/>
                <a:ext cx="11896725" cy="54292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nb-NO" sz="2200" b="1" dirty="0" smtClean="0">
                    <a:latin typeface="Comic Sans MS" panose="030F0702030302020204" pitchFamily="66" charset="0"/>
                  </a:rPr>
                  <a:t>Ukuran penyebaran data adalah suatu ukuran yang</a:t>
                </a:r>
                <a:r>
                  <a:rPr lang="id-ID" sz="22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id-ID" sz="2200" dirty="0" smtClean="0">
                    <a:latin typeface="Comic Sans MS" panose="030F0702030302020204" pitchFamily="66" charset="0"/>
                  </a:rPr>
                  <a:t>menyatakan </a:t>
                </a:r>
                <a:r>
                  <a:rPr lang="id-ID" sz="2200" dirty="0">
                    <a:latin typeface="Comic Sans MS" panose="030F0702030302020204" pitchFamily="66" charset="0"/>
                  </a:rPr>
                  <a:t>seberapa besar nilai-nilai data </a:t>
                </a:r>
                <a:r>
                  <a:rPr lang="id-ID" sz="2200" dirty="0" smtClean="0">
                    <a:latin typeface="Comic Sans MS" panose="030F0702030302020204" pitchFamily="66" charset="0"/>
                  </a:rPr>
                  <a:t>berbeda atau </a:t>
                </a:r>
                <a:r>
                  <a:rPr lang="id-ID" sz="2200" dirty="0">
                    <a:latin typeface="Comic Sans MS" panose="030F0702030302020204" pitchFamily="66" charset="0"/>
                  </a:rPr>
                  <a:t>bervariasi dengan nilai ukuran pusatnya </a:t>
                </a:r>
                <a:r>
                  <a:rPr lang="id-ID" sz="2200" dirty="0" smtClean="0">
                    <a:latin typeface="Comic Sans MS" panose="030F0702030302020204" pitchFamily="66" charset="0"/>
                  </a:rPr>
                  <a:t>atau seberapa </a:t>
                </a:r>
                <a:r>
                  <a:rPr lang="id-ID" sz="2200" dirty="0">
                    <a:latin typeface="Comic Sans MS" panose="030F0702030302020204" pitchFamily="66" charset="0"/>
                  </a:rPr>
                  <a:t>besar penyimpangan nilai-nilai data </a:t>
                </a:r>
                <a:r>
                  <a:rPr lang="id-ID" sz="2200" dirty="0" smtClean="0">
                    <a:latin typeface="Comic Sans MS" panose="030F0702030302020204" pitchFamily="66" charset="0"/>
                  </a:rPr>
                  <a:t>dengan nilai </a:t>
                </a:r>
                <a:r>
                  <a:rPr lang="id-ID" sz="2200" dirty="0">
                    <a:latin typeface="Comic Sans MS" panose="030F0702030302020204" pitchFamily="66" charset="0"/>
                  </a:rPr>
                  <a:t>pusatnya. </a:t>
                </a:r>
                <a:endParaRPr lang="id-ID" sz="22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id-ID" sz="2200" b="1" dirty="0" smtClean="0">
                    <a:latin typeface="Comic Sans MS" panose="030F0702030302020204" pitchFamily="66" charset="0"/>
                  </a:rPr>
                  <a:t>Jangkauan Interkuartil/hamparan </a:t>
                </a:r>
                <a:r>
                  <a:rPr lang="id-ID" sz="2200" dirty="0" smtClean="0">
                    <a:latin typeface="Comic Sans MS" panose="030F0702030302020204" pitchFamily="66" charset="0"/>
                  </a:rPr>
                  <a:t>adalah selisih antara kuartil ketiga dengan kuartil pertama. Hamparan dilambangkan dengan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d-ID" sz="22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id-ID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id-ID" sz="22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id-ID" sz="22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id-ID" sz="22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id-ID" sz="2200" b="1" dirty="0" smtClean="0">
                    <a:latin typeface="Comic Sans MS" panose="030F0702030302020204" pitchFamily="66" charset="0"/>
                  </a:rPr>
                  <a:t>Contoh:</a:t>
                </a:r>
              </a:p>
              <a:p>
                <a:pPr marL="0" indent="0">
                  <a:buNone/>
                </a:pPr>
                <a:r>
                  <a:rPr lang="id-ID" sz="2200" dirty="0" smtClean="0">
                    <a:latin typeface="Comic Sans MS" panose="030F0702030302020204" pitchFamily="66" charset="0"/>
                  </a:rPr>
                  <a:t>Tentukan jangkauan interkuartil daridata berikut: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id-ID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400" i="1" dirty="0">
                        <a:latin typeface="Cambria Math" panose="02040503050406030204" pitchFamily="18" charset="0"/>
                      </a:rPr>
                      <m:t>	35</m:t>
                    </m:r>
                    <m:r>
                      <a:rPr lang="id-ID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400" i="1" dirty="0">
                        <a:latin typeface="Cambria Math" panose="02040503050406030204" pitchFamily="18" charset="0"/>
                      </a:rPr>
                      <m:t>	50</m:t>
                    </m:r>
                    <m:r>
                      <a:rPr lang="id-ID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400" i="1" dirty="0">
                        <a:latin typeface="Cambria Math" panose="02040503050406030204" pitchFamily="18" charset="0"/>
                      </a:rPr>
                      <m:t>	45</m:t>
                    </m:r>
                    <m:r>
                      <a:rPr lang="id-ID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400" i="1" dirty="0">
                        <a:latin typeface="Cambria Math" panose="02040503050406030204" pitchFamily="18" charset="0"/>
                      </a:rPr>
                      <m:t>	30</m:t>
                    </m:r>
                    <m:r>
                      <a:rPr lang="id-ID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400" i="1" dirty="0">
                        <a:latin typeface="Cambria Math" panose="02040503050406030204" pitchFamily="18" charset="0"/>
                      </a:rPr>
                      <m:t>	30</m:t>
                    </m:r>
                    <m:r>
                      <a:rPr lang="id-ID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400" i="1" dirty="0">
                        <a:latin typeface="Cambria Math" panose="02040503050406030204" pitchFamily="18" charset="0"/>
                      </a:rPr>
                      <m:t>	25</m:t>
                    </m:r>
                    <m:r>
                      <a:rPr lang="id-ID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400" i="1" dirty="0">
                        <a:latin typeface="Cambria Math" panose="02040503050406030204" pitchFamily="18" charset="0"/>
                      </a:rPr>
                      <m:t>	40</m:t>
                    </m:r>
                    <m:r>
                      <a:rPr lang="id-ID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400" i="1" dirty="0">
                        <a:latin typeface="Cambria Math" panose="02040503050406030204" pitchFamily="18" charset="0"/>
                      </a:rPr>
                      <m:t>	45</m:t>
                    </m:r>
                    <m:r>
                      <a:rPr lang="id-ID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400" i="1" dirty="0">
                        <a:latin typeface="Cambria Math" panose="02040503050406030204" pitchFamily="18" charset="0"/>
                      </a:rPr>
                      <m:t>	30</m:t>
                    </m:r>
                    <m:r>
                      <a:rPr lang="id-ID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400" i="1" dirty="0">
                        <a:latin typeface="Cambria Math" panose="02040503050406030204" pitchFamily="18" charset="0"/>
                      </a:rPr>
                      <m:t>	35</m:t>
                    </m:r>
                    <m:r>
                      <a:rPr lang="id-ID" sz="2400" b="0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id-ID" sz="22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id-ID" sz="2400" b="1" dirty="0" smtClean="0">
                    <a:latin typeface="Comic Sans MS" panose="030F0702030302020204" pitchFamily="66" charset="0"/>
                  </a:rPr>
                  <a:t>Jawab:</a:t>
                </a:r>
                <a:endParaRPr lang="id-ID" sz="2400" b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d-ID" sz="2400" i="1" dirty="0">
                        <a:latin typeface="Cambria Math" panose="02040503050406030204" pitchFamily="18" charset="0"/>
                      </a:rPr>
                      <m:t>20</m:t>
                    </m:r>
                    <m:r>
                      <a:rPr lang="id-ID" sz="2400" b="0" i="1" dirty="0" smtClean="0">
                        <a:latin typeface="Cambria Math" panose="02040503050406030204" pitchFamily="18" charset="0"/>
                      </a:rPr>
                      <m:t>  25  30  30  30  </m:t>
                    </m:r>
                    <m:r>
                      <a:rPr lang="id-ID" sz="2400" i="1" dirty="0">
                        <a:latin typeface="Cambria Math" panose="02040503050406030204" pitchFamily="18" charset="0"/>
                      </a:rPr>
                      <m:t>35</m:t>
                    </m:r>
                    <m:r>
                      <a:rPr lang="id-ID" sz="2400" b="0" i="1" dirty="0" smtClean="0">
                        <a:latin typeface="Cambria Math" panose="02040503050406030204" pitchFamily="18" charset="0"/>
                      </a:rPr>
                      <m:t>  35  40  45  45  50</m:t>
                    </m:r>
                    <m:r>
                      <a:rPr lang="id-ID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d-ID" sz="2400" i="1" dirty="0" smtClean="0">
                    <a:latin typeface="Comic Sans MS" panose="030F0702030302020204" pitchFamily="66" charset="0"/>
                  </a:rPr>
                  <a:t>			</a:t>
                </a:r>
                <a:endParaRPr lang="id-ID" dirty="0" smtClean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id-ID" sz="22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4" y="866775"/>
                <a:ext cx="11896725" cy="5429249"/>
              </a:xfrm>
              <a:prstGeom prst="rect">
                <a:avLst/>
              </a:prstGeom>
              <a:blipFill rotWithShape="0">
                <a:blip r:embed="rId4"/>
                <a:stretch>
                  <a:fillRect l="-768" t="-67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4075387" y="2889818"/>
                <a:ext cx="2721194" cy="76288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d-ID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d-ID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d-ID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387" y="2889818"/>
                <a:ext cx="2721194" cy="76288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240220" y="5423338"/>
            <a:ext cx="3344920" cy="788279"/>
            <a:chOff x="1240220" y="5423338"/>
            <a:chExt cx="3344920" cy="788279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481959" y="5423338"/>
              <a:ext cx="0" cy="2680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911366" y="5423338"/>
              <a:ext cx="0" cy="2680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298732" y="5423338"/>
              <a:ext cx="0" cy="2680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/>
                <p:cNvSpPr/>
                <p:nvPr/>
              </p:nvSpPr>
              <p:spPr>
                <a:xfrm>
                  <a:off x="1240220" y="5722886"/>
                  <a:ext cx="509753" cy="488731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id-ID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ounded 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0220" y="5722886"/>
                  <a:ext cx="509753" cy="488731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/>
                <p:cNvSpPr/>
                <p:nvPr/>
              </p:nvSpPr>
              <p:spPr>
                <a:xfrm>
                  <a:off x="2652880" y="5702724"/>
                  <a:ext cx="509753" cy="488731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id-ID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ounded 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2880" y="5702724"/>
                  <a:ext cx="509753" cy="488731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/>
                <p:cNvSpPr/>
                <p:nvPr/>
              </p:nvSpPr>
              <p:spPr>
                <a:xfrm>
                  <a:off x="4075387" y="5707118"/>
                  <a:ext cx="509753" cy="488731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id-ID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ounded 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5387" y="5707118"/>
                  <a:ext cx="509753" cy="488731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85034" y="4997675"/>
                <a:ext cx="5202621" cy="1851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200" dirty="0" smtClean="0">
                    <a:latin typeface="Comic Sans MS" panose="030F0702030302020204" pitchFamily="66" charset="0"/>
                  </a:rPr>
                  <a:t>Jadi, kuartil bawah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2200" dirty="0" smtClean="0">
                    <a:latin typeface="Comic Sans MS" panose="030F0702030302020204" pitchFamily="66" charset="0"/>
                  </a:rPr>
                  <a:t> adalah 30dan kuartil atas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d-ID" sz="2200" dirty="0" smtClean="0">
                    <a:latin typeface="Comic Sans MS" panose="030F0702030302020204" pitchFamily="66" charset="0"/>
                  </a:rPr>
                  <a:t> adalah 45.</a:t>
                </a:r>
              </a:p>
              <a:p>
                <a14:m>
                  <m:oMath xmlns:m="http://schemas.openxmlformats.org/officeDocument/2006/math">
                    <m:r>
                      <a:rPr lang="id-ID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id-ID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d-ID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sz="2200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id-ID" sz="2200" dirty="0">
                    <a:latin typeface="Comic Sans MS" panose="030F0702030302020204" pitchFamily="66" charset="0"/>
                  </a:rPr>
                  <a:t> </a:t>
                </a:r>
                <a:r>
                  <a:rPr lang="id-ID" sz="2200" dirty="0" smtClean="0">
                    <a:latin typeface="Comic Sans MS" panose="030F0702030302020204" pitchFamily="66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id-ID" sz="2200" b="0" i="1" smtClean="0">
                        <a:latin typeface="Cambria Math" panose="02040503050406030204" pitchFamily="18" charset="0"/>
                      </a:rPr>
                      <m:t>=45−30</m:t>
                    </m:r>
                  </m:oMath>
                </a14:m>
                <a:endParaRPr lang="id-ID" sz="2200" b="0" dirty="0" smtClean="0">
                  <a:latin typeface="Comic Sans MS" panose="030F0702030302020204" pitchFamily="66" charset="0"/>
                </a:endParaRPr>
              </a:p>
              <a:p>
                <a:r>
                  <a:rPr lang="id-ID" sz="2200" dirty="0" smtClean="0"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id-ID" sz="22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id-ID" sz="2200" dirty="0" smtClean="0">
                    <a:latin typeface="Comic Sans MS" panose="030F0702030302020204" pitchFamily="66" charset="0"/>
                  </a:rPr>
                  <a:t> </a:t>
                </a:r>
                <a:endParaRPr lang="id-ID" sz="2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034" y="4997675"/>
                <a:ext cx="5202621" cy="1851854"/>
              </a:xfrm>
              <a:prstGeom prst="rect">
                <a:avLst/>
              </a:prstGeom>
              <a:blipFill rotWithShape="0">
                <a:blip r:embed="rId9"/>
                <a:stretch>
                  <a:fillRect l="-1522" t="-131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90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-206375"/>
            <a:ext cx="11287125" cy="1325563"/>
          </a:xfrm>
        </p:spPr>
        <p:txBody>
          <a:bodyPr/>
          <a:lstStyle/>
          <a:p>
            <a:r>
              <a:rPr lang="id-ID" smtClean="0">
                <a:latin typeface="Comic Sans MS" panose="030F0702030302020204" pitchFamily="66" charset="0"/>
              </a:rPr>
              <a:t>Varians dan Simpangan Baku Data Tunggal</a:t>
            </a:r>
            <a:endParaRPr lang="id-ID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295275" y="866775"/>
                <a:ext cx="11601450" cy="54292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id-ID" sz="2200" b="1" smtClean="0">
                    <a:latin typeface="Comic Sans MS" panose="030F0702030302020204" pitchFamily="66" charset="0"/>
                  </a:rPr>
                  <a:t>Varians</a:t>
                </a:r>
                <a:r>
                  <a:rPr lang="id-ID" sz="2200" smtClean="0">
                    <a:latin typeface="Comic Sans MS" panose="030F0702030302020204" pitchFamily="66" charset="0"/>
                  </a:rPr>
                  <a:t> adalah ukuran seberapa jauh sebuah kumpulan bilangan/data tersebar. Varians dari kumpulan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d-ID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d-ID" sz="2400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id-ID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m:rPr>
                        <m:nor/>
                      </m:rPr>
                      <a:rPr lang="id-ID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id-ID" sz="2200" smtClean="0">
                    <a:latin typeface="Comic Sans MS" panose="030F0702030302020204" pitchFamily="66" charset="0"/>
                  </a:rPr>
                  <a:t> didefinisikan sebagai rata-rata dari kuadrat simpangan terhadap rata-rata (mean), yang dinotasikan dengan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id-ID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d-ID" sz="2200" smtClean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id-ID" sz="2200" smtClean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id-ID" sz="320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id-ID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id-ID" dirty="0" smtClean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id-ID" sz="2200" smtClean="0">
                    <a:latin typeface="Comic Sans MS" panose="030F0702030302020204" pitchFamily="66" charset="0"/>
                  </a:rPr>
                  <a:t>Akar kuadrat dari varians disebut </a:t>
                </a:r>
                <a:r>
                  <a:rPr lang="id-ID" sz="2200" b="1" smtClean="0">
                    <a:latin typeface="Comic Sans MS" panose="030F0702030302020204" pitchFamily="66" charset="0"/>
                  </a:rPr>
                  <a:t>Simpangan Baku </a:t>
                </a:r>
                <a:r>
                  <a:rPr lang="id-ID" sz="2200" smtClean="0">
                    <a:latin typeface="Comic Sans MS" panose="030F0702030302020204" pitchFamily="66" charset="0"/>
                  </a:rPr>
                  <a:t>(</a:t>
                </a:r>
                <a:r>
                  <a:rPr lang="id-ID" sz="2200" i="1" smtClean="0">
                    <a:latin typeface="Comic Sans MS" panose="030F0702030302020204" pitchFamily="66" charset="0"/>
                  </a:rPr>
                  <a:t>Standart</a:t>
                </a:r>
                <a:r>
                  <a:rPr lang="id-ID" sz="2200" smtClean="0">
                    <a:latin typeface="Comic Sans MS" panose="030F0702030302020204" pitchFamily="66" charset="0"/>
                  </a:rPr>
                  <a:t> </a:t>
                </a:r>
                <a:r>
                  <a:rPr lang="id-ID" sz="2200" i="1" smtClean="0">
                    <a:latin typeface="Comic Sans MS" panose="030F0702030302020204" pitchFamily="66" charset="0"/>
                  </a:rPr>
                  <a:t>Deviation</a:t>
                </a:r>
                <a:r>
                  <a:rPr lang="id-ID" sz="2200" smtClean="0">
                    <a:latin typeface="Comic Sans MS" panose="030F0702030302020204" pitchFamily="66" charset="0"/>
                  </a:rPr>
                  <a:t>), yang dirumuskan: </a:t>
                </a:r>
                <a:endParaRPr lang="id-ID" sz="22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id-ID" sz="2200" i="1" dirty="0" smtClean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id-ID" sz="2400" i="1" dirty="0" smtClean="0">
                    <a:latin typeface="Comic Sans MS" panose="030F0702030302020204" pitchFamily="66" charset="0"/>
                  </a:rPr>
                  <a:t>				</a:t>
                </a:r>
                <a:endParaRPr lang="id-ID" dirty="0" smtClean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id-ID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866775"/>
                <a:ext cx="11601450" cy="5429249"/>
              </a:xfrm>
              <a:prstGeom prst="rect">
                <a:avLst/>
              </a:prstGeom>
              <a:blipFill rotWithShape="0">
                <a:blip r:embed="rId4"/>
                <a:stretch>
                  <a:fillRect l="-683" t="-67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447675" y="2328890"/>
                <a:ext cx="3690923" cy="110011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d-ID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d-ID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d-ID" sz="20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d-ID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d-ID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d-ID" sz="2000" b="0" i="1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id-ID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d-ID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id-ID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2328890"/>
                <a:ext cx="3690923" cy="110011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33871" y="2322611"/>
                <a:ext cx="6096000" cy="15072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id-ID" b="1" dirty="0">
                    <a:latin typeface="Comic Sans MS" panose="030F0702030302020204" pitchFamily="66" charset="0"/>
                  </a:rPr>
                  <a:t>Keterangan: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d-ID" b="1" i="1" smtClean="0">
                    <a:latin typeface="Comic Sans MS" panose="030F0702030302020204" pitchFamily="66" charset="0"/>
                  </a:rPr>
                  <a:t> = varians</a:t>
                </a:r>
              </a:p>
              <a:p>
                <a14:m>
                  <m:oMath xmlns:m="http://schemas.openxmlformats.org/officeDocument/2006/math">
                    <m:r>
                      <a:rPr lang="id-ID" b="1" i="1" dirty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id-ID" b="1" i="1" smtClean="0">
                    <a:latin typeface="Comic Sans MS" panose="030F0702030302020204" pitchFamily="66" charset="0"/>
                  </a:rPr>
                  <a:t>  =  banyak data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d-ID" b="1" i="1" dirty="0">
                    <a:latin typeface="Comic Sans MS" panose="030F0702030302020204" pitchFamily="66" charset="0"/>
                  </a:rPr>
                  <a:t> </a:t>
                </a:r>
                <a:r>
                  <a:rPr lang="id-ID" b="1" i="1">
                    <a:latin typeface="Comic Sans MS" panose="030F0702030302020204" pitchFamily="66" charset="0"/>
                  </a:rPr>
                  <a:t>=</a:t>
                </a:r>
                <a:r>
                  <a:rPr lang="id-ID" b="1" i="1" smtClean="0">
                    <a:latin typeface="Comic Sans MS" panose="030F0702030302020204" pitchFamily="66" charset="0"/>
                  </a:rPr>
                  <a:t> </a:t>
                </a:r>
                <a:r>
                  <a:rPr lang="id-ID" b="1" smtClean="0">
                    <a:latin typeface="Comic Sans MS" panose="030F0702030302020204" pitchFamily="66" charset="0"/>
                  </a:rPr>
                  <a:t>data ke </a:t>
                </a:r>
                <a:r>
                  <a:rPr lang="id-ID" b="1" dirty="0">
                    <a:latin typeface="Comic Sans MS" panose="030F0702030302020204" pitchFamily="66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id-ID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id-ID" b="1" i="1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d-ID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id-ID" b="1" i="1" smtClean="0">
                    <a:latin typeface="Comic Sans MS" panose="030F0702030302020204" pitchFamily="66" charset="0"/>
                  </a:rPr>
                  <a:t>  =</a:t>
                </a:r>
                <a:r>
                  <a:rPr lang="id-ID" b="1" smtClean="0">
                    <a:latin typeface="Comic Sans MS" panose="030F0702030302020204" pitchFamily="66" charset="0"/>
                  </a:rPr>
                  <a:t> rata-rata hitung (mean)</a:t>
                </a:r>
                <a:endParaRPr lang="id-ID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71" y="2322611"/>
                <a:ext cx="6096000" cy="1507207"/>
              </a:xfrm>
              <a:prstGeom prst="rect">
                <a:avLst/>
              </a:prstGeom>
              <a:blipFill rotWithShape="0">
                <a:blip r:embed="rId6"/>
                <a:stretch>
                  <a:fillRect l="-900" t="-1619" b="-445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293136" y="4926847"/>
                <a:ext cx="3690923" cy="110011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id-ID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id-ID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d-ID" sz="2000" i="1" dirty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id-ID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id-ID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d-ID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d-ID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d-ID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d-ID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id-ID" sz="2000" i="1" dirty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d-ID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d-ID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id-ID" sz="20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136" y="4926847"/>
                <a:ext cx="3690923" cy="110011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94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" y="772510"/>
            <a:ext cx="12183593" cy="540757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748339" y="772510"/>
            <a:ext cx="10633317" cy="19076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9600" dirty="0" smtClean="0">
                <a:latin typeface="Comic Sans MS" panose="030F0702030302020204" pitchFamily="66" charset="0"/>
                <a:ea typeface="Adobe Heiti Std R" panose="020B0400000000000000" pitchFamily="34" charset="-128"/>
              </a:rPr>
              <a:t>STATISTIKA</a:t>
            </a:r>
            <a:endParaRPr lang="id-ID" sz="9600" dirty="0">
              <a:latin typeface="Comic Sans MS" panose="030F0702030302020204" pitchFamily="66" charset="0"/>
              <a:ea typeface="Adobe Heiti Std R" panose="020B0400000000000000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1503" y="3091575"/>
            <a:ext cx="5202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Eka Rahayu, M.Pd.</a:t>
            </a:r>
            <a:endParaRPr lang="id-ID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-206375"/>
            <a:ext cx="11287125" cy="1325563"/>
          </a:xfrm>
        </p:spPr>
        <p:txBody>
          <a:bodyPr/>
          <a:lstStyle/>
          <a:p>
            <a:r>
              <a:rPr lang="id-ID" smtClean="0">
                <a:latin typeface="Comic Sans MS" panose="030F0702030302020204" pitchFamily="66" charset="0"/>
              </a:rPr>
              <a:t>Varians dan Simpangan Baku Data Tunggal</a:t>
            </a:r>
            <a:endParaRPr lang="id-ID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295275" y="866775"/>
                <a:ext cx="11601450" cy="59912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id-ID" sz="2200" b="1" smtClean="0">
                    <a:latin typeface="Comic Sans MS" panose="030F0702030302020204" pitchFamily="66" charset="0"/>
                  </a:rPr>
                  <a:t>Contoh: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id-ID" sz="2200" smtClean="0">
                    <a:latin typeface="Comic Sans MS" panose="030F0702030302020204" pitchFamily="66" charset="0"/>
                  </a:rPr>
                  <a:t>Hitunglah varians dan simpangan baku dari kumpulan data </a:t>
                </a:r>
                <a14:m>
                  <m:oMath xmlns:m="http://schemas.openxmlformats.org/officeDocument/2006/math">
                    <m:r>
                      <a:rPr lang="id-ID" sz="2200" b="0" i="1" smtClean="0">
                        <a:latin typeface="Cambria Math" panose="02040503050406030204" pitchFamily="18" charset="0"/>
                      </a:rPr>
                      <m:t>6, 8, 7, 9, 10</m:t>
                    </m:r>
                  </m:oMath>
                </a14:m>
                <a:r>
                  <a:rPr lang="id-ID" sz="2200" smtClean="0">
                    <a:latin typeface="Comic Sans MS" panose="030F0702030302020204" pitchFamily="66" charset="0"/>
                  </a:rPr>
                  <a:t>!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id-ID" sz="2200" b="1" smtClean="0">
                    <a:latin typeface="Comic Sans MS" panose="030F0702030302020204" pitchFamily="66" charset="0"/>
                  </a:rPr>
                  <a:t>Jawab: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id-ID" sz="2200" smtClean="0">
                    <a:latin typeface="Comic Sans MS" panose="030F0702030302020204" pitchFamily="66" charset="0"/>
                  </a:rPr>
                  <a:t>1. Mencari nilai rata-rata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id-ID" sz="220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id-ID" sz="220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id-ID" sz="2200" smtClean="0">
                    <a:latin typeface="Comic Sans MS" panose="030F0702030302020204" pitchFamily="66" charset="0"/>
                  </a:rPr>
                  <a:t>2. Mencari varian</a:t>
                </a:r>
              </a:p>
              <a:p>
                <a:pPr marL="0" indent="0">
                  <a:buNone/>
                </a:pPr>
                <a:r>
                  <a:rPr lang="id-ID" sz="220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id-ID" sz="24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id-ID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d-ID" sz="24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id-ID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id-ID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d-ID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d-ID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sz="24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d-ID" sz="2400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d-ID" sz="2400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id-ID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d-ID" sz="2400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id-ID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id-ID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id-ID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d-ID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d-ID" sz="2400" b="0" i="1" dirty="0" smtClean="0">
                                    <a:latin typeface="Cambria Math" panose="02040503050406030204" pitchFamily="18" charset="0"/>
                                  </a:rPr>
                                  <m:t>6−8</m:t>
                                </m:r>
                              </m:e>
                            </m:d>
                          </m:e>
                          <m:sup>
                            <m:r>
                              <a:rPr lang="id-ID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d-ID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d-ID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d-ID" sz="2400" b="0" i="1" dirty="0" smtClean="0">
                                    <a:latin typeface="Cambria Math" panose="02040503050406030204" pitchFamily="18" charset="0"/>
                                  </a:rPr>
                                  <m:t>8−8</m:t>
                                </m:r>
                              </m:e>
                            </m:d>
                          </m:e>
                          <m:sup>
                            <m:r>
                              <a:rPr lang="id-ID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d-ID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d-ID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d-ID" sz="2400" b="0" i="1" dirty="0" smtClean="0">
                                    <a:latin typeface="Cambria Math" panose="02040503050406030204" pitchFamily="18" charset="0"/>
                                  </a:rPr>
                                  <m:t>7−8</m:t>
                                </m:r>
                              </m:e>
                            </m:d>
                          </m:e>
                          <m:sup>
                            <m:r>
                              <a:rPr lang="id-ID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d-ID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d-ID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d-ID" sz="2400" b="0" i="1" dirty="0" smtClean="0">
                                    <a:latin typeface="Cambria Math" panose="02040503050406030204" pitchFamily="18" charset="0"/>
                                  </a:rPr>
                                  <m:t>9−8</m:t>
                                </m:r>
                              </m:e>
                            </m:d>
                          </m:e>
                          <m:sup>
                            <m:r>
                              <a:rPr lang="id-ID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d-ID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d-ID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d-ID" sz="2400" b="0" i="1" dirty="0" smtClean="0">
                                    <a:latin typeface="Cambria Math" panose="02040503050406030204" pitchFamily="18" charset="0"/>
                                  </a:rPr>
                                  <m:t>10−8</m:t>
                                </m:r>
                              </m:e>
                            </m:d>
                          </m:e>
                          <m:sup>
                            <m:r>
                              <a:rPr lang="id-ID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id-ID" sz="2200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id-ID" sz="2200" b="0" smtClean="0"/>
                  <a:t>        </a:t>
                </a:r>
                <a14:m>
                  <m:oMath xmlns:m="http://schemas.openxmlformats.org/officeDocument/2006/math"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d-ID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4+0+1+1+4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id-ID" sz="2200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id-ID" sz="2200" smtClean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id-ID" sz="2200" smtClean="0">
                    <a:latin typeface="Comic Sans MS" panose="030F0702030302020204" pitchFamily="66" charset="0"/>
                  </a:rPr>
                  <a:t>3. Simpangan baku</a:t>
                </a:r>
                <a:endParaRPr lang="id-ID" sz="220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866775"/>
                <a:ext cx="11601450" cy="5991225"/>
              </a:xfrm>
              <a:prstGeom prst="rect">
                <a:avLst/>
              </a:prstGeom>
              <a:blipFill rotWithShape="0">
                <a:blip r:embed="rId4"/>
                <a:stretch>
                  <a:fillRect l="-683" t="-61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1600201" y="2752632"/>
                <a:ext cx="7696201" cy="636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d-ID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d-ID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id-ID" i="1" dirty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id-ID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9+10</m:t>
                          </m:r>
                        </m:num>
                        <m:den>
                          <m:r>
                            <a:rPr lang="id-ID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id-ID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0" i="1" dirty="0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id-ID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id-ID" b="0" i="1" dirty="0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id-ID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00201" y="2752632"/>
                <a:ext cx="7696201" cy="6366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0525" y="6292601"/>
                <a:ext cx="1812740" cy="43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d-ID" i="1" dirty="0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id-ID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d-ID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id-ID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d-ID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id-ID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d-ID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id-ID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d-ID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6292601"/>
                <a:ext cx="1812740" cy="4377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828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-206375"/>
            <a:ext cx="11601449" cy="1325563"/>
          </a:xfrm>
        </p:spPr>
        <p:txBody>
          <a:bodyPr/>
          <a:lstStyle/>
          <a:p>
            <a:r>
              <a:rPr lang="id-ID" smtClean="0">
                <a:latin typeface="Comic Sans MS" panose="030F0702030302020204" pitchFamily="66" charset="0"/>
              </a:rPr>
              <a:t>Varians dan Simpangan Baku Data Kelompok</a:t>
            </a:r>
            <a:endParaRPr lang="id-ID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95275" y="866775"/>
            <a:ext cx="11601450" cy="5429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200">
                <a:latin typeface="Comic Sans MS" panose="030F0702030302020204" pitchFamily="66" charset="0"/>
              </a:rPr>
              <a:t>Untuk data berkelompok yang disusun dalam tabel distribusi frekuensi, ragam </a:t>
            </a:r>
            <a:r>
              <a:rPr lang="id-ID" sz="2200" smtClean="0">
                <a:latin typeface="Comic Sans MS" panose="030F0702030302020204" pitchFamily="66" charset="0"/>
              </a:rPr>
              <a:t>ditentukan </a:t>
            </a:r>
            <a:r>
              <a:rPr lang="id-ID" sz="2200">
                <a:latin typeface="Comic Sans MS" panose="030F0702030302020204" pitchFamily="66" charset="0"/>
              </a:rPr>
              <a:t>dengan rumus : </a:t>
            </a:r>
            <a:endParaRPr lang="id-ID" sz="220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d-ID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d-ID" dirty="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d-ID" sz="220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d-ID" sz="220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d-ID" sz="220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d-ID" sz="2200" b="1" smtClean="0">
                <a:latin typeface="Comic Sans MS" panose="030F0702030302020204" pitchFamily="66" charset="0"/>
              </a:rPr>
              <a:t>Simpangan Baku </a:t>
            </a:r>
            <a:r>
              <a:rPr lang="id-ID" sz="2200" smtClean="0">
                <a:latin typeface="Comic Sans MS" panose="030F0702030302020204" pitchFamily="66" charset="0"/>
              </a:rPr>
              <a:t>(</a:t>
            </a:r>
            <a:r>
              <a:rPr lang="id-ID" sz="2200" i="1" smtClean="0">
                <a:latin typeface="Comic Sans MS" panose="030F0702030302020204" pitchFamily="66" charset="0"/>
              </a:rPr>
              <a:t>Standart</a:t>
            </a:r>
            <a:r>
              <a:rPr lang="id-ID" sz="2200" smtClean="0">
                <a:latin typeface="Comic Sans MS" panose="030F0702030302020204" pitchFamily="66" charset="0"/>
              </a:rPr>
              <a:t> </a:t>
            </a:r>
            <a:r>
              <a:rPr lang="id-ID" sz="2200" i="1" smtClean="0">
                <a:latin typeface="Comic Sans MS" panose="030F0702030302020204" pitchFamily="66" charset="0"/>
              </a:rPr>
              <a:t>Deviation</a:t>
            </a:r>
            <a:r>
              <a:rPr lang="id-ID" sz="2200" smtClean="0">
                <a:latin typeface="Comic Sans MS" panose="030F0702030302020204" pitchFamily="66" charset="0"/>
              </a:rPr>
              <a:t>), yang tentukan dengan rumus: </a:t>
            </a:r>
            <a:endParaRPr lang="id-ID" sz="22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d-ID" sz="2200" i="1" dirty="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d-ID" sz="2400" i="1" dirty="0" smtClean="0">
                <a:latin typeface="Comic Sans MS" panose="030F0702030302020204" pitchFamily="66" charset="0"/>
              </a:rPr>
              <a:t>				</a:t>
            </a:r>
            <a:endParaRPr lang="id-ID" dirty="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d-ID" dirty="0" smtClean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95275" y="1922907"/>
                <a:ext cx="3690923" cy="110011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d-ID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d-ID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d-ID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id-ID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d-ID" sz="2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d-ID" sz="200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d-ID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d-ID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d-ID" sz="2000" b="0" i="1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id-ID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d-ID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id-ID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id-ID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d-ID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20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d-ID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1922907"/>
                <a:ext cx="3690923" cy="110011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457671" y="1719358"/>
                <a:ext cx="6096000" cy="15072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id-ID" b="1" dirty="0" smtClean="0">
                    <a:latin typeface="Comic Sans MS" panose="030F0702030302020204" pitchFamily="66" charset="0"/>
                  </a:rPr>
                  <a:t>Keterangan: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d-ID" b="1" i="1" smtClean="0">
                    <a:latin typeface="Comic Sans MS" panose="030F0702030302020204" pitchFamily="66" charset="0"/>
                  </a:rPr>
                  <a:t> = varians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d-ID" b="1" i="1" smtClean="0">
                    <a:latin typeface="Comic Sans MS" panose="030F0702030302020204" pitchFamily="66" charset="0"/>
                  </a:rPr>
                  <a:t>=  frekuensi kelas ke-</a:t>
                </a:r>
                <a14:m>
                  <m:oMath xmlns:m="http://schemas.openxmlformats.org/officeDocument/2006/math">
                    <m:r>
                      <a:rPr lang="id-ID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id-ID" b="1" i="1" smtClean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d-ID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id-ID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d-ID" b="1" i="1" dirty="0">
                    <a:latin typeface="Comic Sans MS" panose="030F0702030302020204" pitchFamily="66" charset="0"/>
                  </a:rPr>
                  <a:t> </a:t>
                </a:r>
                <a:r>
                  <a:rPr lang="id-ID" b="1" i="1">
                    <a:latin typeface="Comic Sans MS" panose="030F0702030302020204" pitchFamily="66" charset="0"/>
                  </a:rPr>
                  <a:t>=</a:t>
                </a:r>
                <a:r>
                  <a:rPr lang="id-ID" b="1" i="1" smtClean="0">
                    <a:latin typeface="Comic Sans MS" panose="030F0702030302020204" pitchFamily="66" charset="0"/>
                  </a:rPr>
                  <a:t> </a:t>
                </a:r>
                <a:r>
                  <a:rPr lang="id-ID" b="1" smtClean="0">
                    <a:latin typeface="Comic Sans MS" panose="030F0702030302020204" pitchFamily="66" charset="0"/>
                  </a:rPr>
                  <a:t>nilai tengah kelas ke-</a:t>
                </a:r>
                <a14:m>
                  <m:oMath xmlns:m="http://schemas.openxmlformats.org/officeDocument/2006/math">
                    <m:r>
                      <a:rPr lang="id-ID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id-ID" b="1" i="1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d-ID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id-ID" b="1" i="1" smtClean="0">
                    <a:latin typeface="Comic Sans MS" panose="030F0702030302020204" pitchFamily="66" charset="0"/>
                  </a:rPr>
                  <a:t>  =</a:t>
                </a:r>
                <a:r>
                  <a:rPr lang="id-ID" b="1" smtClean="0">
                    <a:latin typeface="Comic Sans MS" panose="030F0702030302020204" pitchFamily="66" charset="0"/>
                  </a:rPr>
                  <a:t> rata-rata hitung (mean)</a:t>
                </a:r>
                <a:endParaRPr lang="id-ID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671" y="1719358"/>
                <a:ext cx="6096000" cy="1507207"/>
              </a:xfrm>
              <a:prstGeom prst="rect">
                <a:avLst/>
              </a:prstGeom>
              <a:blipFill rotWithShape="0">
                <a:blip r:embed="rId5"/>
                <a:stretch>
                  <a:fillRect l="-800" t="-1619" b="-445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293136" y="4926847"/>
                <a:ext cx="3690923" cy="110011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id-ID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d-ID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id-ID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id-ID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d-ID" sz="2000" i="1" dirty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id-ID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id-ID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d-ID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d-ID" sz="2000" i="1" dirty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id-ID" sz="20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id-ID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d-ID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d-ID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d-ID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id-ID" sz="2000" i="1" dirty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d-ID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d-ID" sz="20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id-ID" sz="20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id-ID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id-ID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d-ID" sz="2000" i="1" dirty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id-ID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d-ID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d-ID" sz="2000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id-ID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136" y="4926847"/>
                <a:ext cx="3690923" cy="110011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484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-206375"/>
            <a:ext cx="11601449" cy="1325563"/>
          </a:xfrm>
        </p:spPr>
        <p:txBody>
          <a:bodyPr/>
          <a:lstStyle/>
          <a:p>
            <a:r>
              <a:rPr lang="id-ID" smtClean="0">
                <a:latin typeface="Comic Sans MS" panose="030F0702030302020204" pitchFamily="66" charset="0"/>
              </a:rPr>
              <a:t>Varians dan Simpangan Baku Data Kelompok</a:t>
            </a:r>
            <a:endParaRPr lang="id-ID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95275" y="866775"/>
            <a:ext cx="11601450" cy="5429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id-ID" sz="2200" b="1" smtClean="0">
                <a:latin typeface="Comic Sans MS" panose="030F0702030302020204" pitchFamily="66" charset="0"/>
              </a:rPr>
              <a:t>Contoh: </a:t>
            </a:r>
            <a:r>
              <a:rPr lang="id-ID" sz="2200" smtClean="0">
                <a:latin typeface="Comic Sans MS" panose="030F0702030302020204" pitchFamily="66" charset="0"/>
              </a:rPr>
              <a:t>Hitunglah </a:t>
            </a:r>
            <a:r>
              <a:rPr lang="id-ID" sz="2200">
                <a:latin typeface="Comic Sans MS" panose="030F0702030302020204" pitchFamily="66" charset="0"/>
              </a:rPr>
              <a:t>varians dan simpangan baku </a:t>
            </a:r>
            <a:r>
              <a:rPr lang="id-ID" sz="2200" smtClean="0">
                <a:latin typeface="Comic Sans MS" panose="030F0702030302020204" pitchFamily="66" charset="0"/>
              </a:rPr>
              <a:t>dalam data tabel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200" smtClean="0">
                <a:latin typeface="Comic Sans MS" panose="030F0702030302020204" pitchFamily="66" charset="0"/>
              </a:rPr>
              <a:t>distribusi berikut!</a:t>
            </a:r>
            <a:endParaRPr lang="id-ID" sz="2200" b="1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d-ID" sz="2200" b="1">
                <a:latin typeface="Comic Sans MS" panose="030F0702030302020204" pitchFamily="66" charset="0"/>
              </a:rPr>
              <a:t>J</a:t>
            </a:r>
            <a:r>
              <a:rPr lang="id-ID" sz="2200" b="1" smtClean="0">
                <a:latin typeface="Comic Sans MS" panose="030F0702030302020204" pitchFamily="66" charset="0"/>
              </a:rPr>
              <a:t>awab:</a:t>
            </a:r>
            <a:endParaRPr lang="id-ID" sz="2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115" y="866775"/>
            <a:ext cx="3089609" cy="1795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12" y="2034089"/>
            <a:ext cx="7363540" cy="2554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5274" y="4583477"/>
                <a:ext cx="1189672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000" b="1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Keterangan pengisian kolom pada tabel: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sz="200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Kolom (3) atau </a:t>
                </a:r>
                <a:r>
                  <a:rPr lang="id-ID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kolom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d-ID" sz="2000" i="1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id-ID" sz="200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diisi </a:t>
                </a:r>
                <a:r>
                  <a:rPr lang="id-ID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dengan nilai tengah dari kelas interval </a:t>
                </a:r>
                <a:r>
                  <a:rPr lang="id-ID" sz="200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kolom(1), misalnya </a:t>
                </a:r>
                <a:r>
                  <a:rPr lang="id-ID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pada baris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d-ID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d-ID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id-ID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40+44</m:t>
                        </m:r>
                      </m:e>
                    </m:d>
                    <m:r>
                      <a:rPr lang="id-ID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d-ID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id-ID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84</m:t>
                        </m:r>
                      </m:e>
                    </m:d>
                    <m:r>
                      <a:rPr lang="id-ID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=42</m:t>
                    </m:r>
                  </m:oMath>
                </a14:m>
                <a:r>
                  <a:rPr lang="id-ID" sz="2000" i="1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.</a:t>
                </a:r>
                <a:endParaRPr lang="id-ID" sz="2000" i="1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sz="200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Kolom </a:t>
                </a:r>
                <a:r>
                  <a:rPr lang="id-ID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(4) diisi dengan hasil perkalian dari nilai pada kolom (2) dan (3).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sz="200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Kolom (5) diisi dengan kuadrat selisih nilai pada kolom (3) dengan rata-rata.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sz="200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Kolom </a:t>
                </a:r>
                <a:r>
                  <a:rPr lang="id-ID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(6) diisi dengan hasil perkalian kolom (2) dan (5) </a:t>
                </a:r>
                <a:endParaRPr lang="id-ID" sz="200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4" y="4583477"/>
                <a:ext cx="11896725" cy="1938992"/>
              </a:xfrm>
              <a:prstGeom prst="rect">
                <a:avLst/>
              </a:prstGeom>
              <a:blipFill rotWithShape="0">
                <a:blip r:embed="rId6"/>
                <a:stretch>
                  <a:fillRect l="-512" t="-1887" r="-205" b="-471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682663" y="3008560"/>
                <a:ext cx="4467890" cy="148341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id-ID" sz="2200" smtClean="0">
                    <a:latin typeface="Comic Sans MS" panose="030F0702030302020204" pitchFamily="66" charset="0"/>
                  </a:rPr>
                  <a:t>Nilai Rata-rata (mean) dari data </a:t>
                </a:r>
              </a:p>
              <a:p>
                <a:r>
                  <a:rPr lang="id-ID" sz="2200" smtClean="0">
                    <a:latin typeface="Comic Sans MS" panose="030F0702030302020204" pitchFamily="66" charset="0"/>
                  </a:rPr>
                  <a:t>pada tabel adalah: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d-ID" sz="2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d-ID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id-ID" sz="22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id-ID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d-ID" sz="22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id-ID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22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d-ID" sz="2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d-ID" sz="22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id-ID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2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d-ID" sz="2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d-ID" sz="22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id-ID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22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d-ID" sz="2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id-ID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d-ID" sz="2200" b="0" i="1" dirty="0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id-ID" sz="2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d-ID" sz="22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id-ID" sz="2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2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id-ID" sz="2200" b="1" i="1" dirty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d-ID" sz="22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663" y="3008560"/>
                <a:ext cx="4467890" cy="1483419"/>
              </a:xfrm>
              <a:prstGeom prst="rect">
                <a:avLst/>
              </a:prstGeom>
              <a:blipFill rotWithShape="0">
                <a:blip r:embed="rId7"/>
                <a:stretch>
                  <a:fillRect l="-1633" t="-2857" r="-68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499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-206375"/>
            <a:ext cx="11582401" cy="1325563"/>
          </a:xfrm>
        </p:spPr>
        <p:txBody>
          <a:bodyPr/>
          <a:lstStyle/>
          <a:p>
            <a:r>
              <a:rPr lang="id-ID" smtClean="0">
                <a:latin typeface="Comic Sans MS" panose="030F0702030302020204" pitchFamily="66" charset="0"/>
              </a:rPr>
              <a:t>Varians dan Simpangan Baku Data Kelompok</a:t>
            </a:r>
            <a:endParaRPr lang="id-ID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295275" y="866775"/>
                <a:ext cx="11601450" cy="59912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d-ID" smtClean="0">
                    <a:latin typeface="Comic Sans MS" panose="030F0702030302020204" pitchFamily="66" charset="0"/>
                  </a:rPr>
                  <a:t>Nilai </a:t>
                </a:r>
                <a:r>
                  <a:rPr lang="id-ID" b="1" smtClean="0">
                    <a:latin typeface="Comic Sans MS" panose="030F0702030302020204" pitchFamily="66" charset="0"/>
                  </a:rPr>
                  <a:t>Varians</a:t>
                </a:r>
                <a:r>
                  <a:rPr lang="id-ID" smtClean="0">
                    <a:latin typeface="Comic Sans MS" panose="030F0702030302020204" pitchFamily="66" charset="0"/>
                  </a:rPr>
                  <a:t> pada tabel di sebelumnya adalah</a:t>
                </a:r>
                <a:r>
                  <a:rPr lang="id-ID" sz="2400" smtClean="0">
                    <a:latin typeface="Comic Sans MS" panose="030F0702030302020204" pitchFamily="66" charset="0"/>
                  </a:rPr>
                  <a:t>:</a:t>
                </a:r>
              </a:p>
              <a:p>
                <a:pPr marL="0" indent="0">
                  <a:buNone/>
                </a:pPr>
                <a:endParaRPr lang="id-ID" i="1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id-ID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id-ID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d-ID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id-ID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id-ID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id-ID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d-ID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d-ID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d-ID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d-ID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d-ID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id-ID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d-ID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id-ID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id-ID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id-ID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d-ID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id-ID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d-ID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id-ID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id-ID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dirty="0" smtClean="0">
                            <a:latin typeface="Cambria Math" panose="02040503050406030204" pitchFamily="18" charset="0"/>
                          </a:rPr>
                          <m:t>1260</m:t>
                        </m:r>
                      </m:num>
                      <m:den>
                        <m:r>
                          <a:rPr lang="id-ID" b="0" i="1" dirty="0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id-ID" b="0" i="1" dirty="0" smtClean="0">
                        <a:latin typeface="Cambria Math" panose="02040503050406030204" pitchFamily="18" charset="0"/>
                      </a:rPr>
                      <m:t>=31,5</m:t>
                    </m:r>
                  </m:oMath>
                </a14:m>
                <a:r>
                  <a:rPr lang="id-ID" dirty="0" smtClean="0">
                    <a:latin typeface="Comic Sans MS" panose="030F0702030302020204" pitchFamily="66" charset="0"/>
                  </a:rPr>
                  <a:t> </a:t>
                </a:r>
                <a:endParaRPr lang="id-ID" smtClean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id-ID" sz="220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id-ID" b="1" smtClean="0">
                    <a:latin typeface="Comic Sans MS" panose="030F0702030302020204" pitchFamily="66" charset="0"/>
                  </a:rPr>
                  <a:t>Simpangan baku </a:t>
                </a:r>
                <a:r>
                  <a:rPr lang="id-ID" smtClean="0">
                    <a:latin typeface="Comic Sans MS" panose="030F0702030302020204" pitchFamily="66" charset="0"/>
                  </a:rPr>
                  <a:t>adalah:</a:t>
                </a:r>
                <a:endParaRPr lang="id-ID" b="1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866775"/>
                <a:ext cx="11601450" cy="5991225"/>
              </a:xfrm>
              <a:prstGeom prst="rect">
                <a:avLst/>
              </a:prstGeom>
              <a:blipFill rotWithShape="0">
                <a:blip r:embed="rId4"/>
                <a:stretch>
                  <a:fillRect l="-1050" t="-172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5275" y="4199106"/>
                <a:ext cx="4272773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8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d-ID" sz="28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id-ID" sz="28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d-ID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28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id-ID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d-ID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id-ID" sz="28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d-ID" sz="2800" b="0" i="1" dirty="0" smtClean="0">
                              <a:latin typeface="Cambria Math" panose="02040503050406030204" pitchFamily="18" charset="0"/>
                            </a:rPr>
                            <m:t>31,5</m:t>
                          </m:r>
                        </m:e>
                      </m:rad>
                      <m:r>
                        <a:rPr lang="id-ID" sz="2800" b="0" i="1" dirty="0" smtClean="0">
                          <a:latin typeface="Cambria Math" panose="02040503050406030204" pitchFamily="18" charset="0"/>
                        </a:rPr>
                        <m:t>=5,61</m:t>
                      </m:r>
                    </m:oMath>
                  </m:oMathPara>
                </a14:m>
                <a:endParaRPr lang="id-ID" sz="28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4199106"/>
                <a:ext cx="4272773" cy="6481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9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" y="772510"/>
            <a:ext cx="12183593" cy="540757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915765" y="2214944"/>
            <a:ext cx="10633317" cy="19076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9600" dirty="0" smtClean="0">
                <a:latin typeface="Comic Sans MS" panose="030F0702030302020204" pitchFamily="66" charset="0"/>
                <a:ea typeface="Adobe Heiti Std R" panose="020B0400000000000000" pitchFamily="34" charset="-128"/>
              </a:rPr>
              <a:t>TERIMA </a:t>
            </a:r>
          </a:p>
          <a:p>
            <a:pPr algn="ctr"/>
            <a:r>
              <a:rPr lang="id-ID" sz="9600" dirty="0" smtClean="0">
                <a:latin typeface="Comic Sans MS" panose="030F0702030302020204" pitchFamily="66" charset="0"/>
                <a:ea typeface="Adobe Heiti Std R" panose="020B0400000000000000" pitchFamily="34" charset="-128"/>
              </a:rPr>
              <a:t>KASIH</a:t>
            </a:r>
            <a:endParaRPr lang="id-ID" sz="9600" dirty="0">
              <a:latin typeface="Comic Sans MS" panose="030F0702030302020204" pitchFamily="66" charset="0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548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95" y="0"/>
            <a:ext cx="122464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085" y="350371"/>
            <a:ext cx="7216391" cy="686623"/>
          </a:xfrm>
        </p:spPr>
        <p:txBody>
          <a:bodyPr>
            <a:noAutofit/>
          </a:bodyPr>
          <a:lstStyle/>
          <a:p>
            <a:r>
              <a:rPr lang="id-ID" sz="4400" dirty="0" smtClean="0">
                <a:latin typeface="Comic Sans MS" panose="030F0702030302020204" pitchFamily="66" charset="0"/>
              </a:rPr>
              <a:t>Pengertian Statistika</a:t>
            </a:r>
            <a:endParaRPr lang="id-ID" sz="44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718" y="1244462"/>
            <a:ext cx="4212361" cy="5406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2000" dirty="0">
                <a:latin typeface="Comic Sans MS" panose="030F0702030302020204" pitchFamily="66" charset="0"/>
              </a:rPr>
              <a:t>Statistika adalah ilmu yang mempelajari bagaimana merencanakan, mengumpulkan,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2000" dirty="0">
                <a:latin typeface="Comic Sans MS" panose="030F0702030302020204" pitchFamily="66" charset="0"/>
              </a:rPr>
              <a:t>menganalisis, menginterpretasi, dan mempresentasikan data. Statistika </a:t>
            </a:r>
            <a:r>
              <a:rPr lang="id-ID" sz="2000" dirty="0" smtClean="0">
                <a:latin typeface="Comic Sans MS" panose="030F0702030302020204" pitchFamily="66" charset="0"/>
              </a:rPr>
              <a:t>banyak diterapkan dalam </a:t>
            </a:r>
            <a:r>
              <a:rPr lang="id-ID" sz="2000" dirty="0">
                <a:latin typeface="Comic Sans MS" panose="030F0702030302020204" pitchFamily="66" charset="0"/>
              </a:rPr>
              <a:t>berbagai disiplin ilmu, baik ilmu-ilmu alam (fisika, astronomi </a:t>
            </a:r>
            <a:r>
              <a:rPr lang="id-ID" sz="2000" dirty="0" smtClean="0">
                <a:latin typeface="Comic Sans MS" panose="030F0702030302020204" pitchFamily="66" charset="0"/>
              </a:rPr>
              <a:t>dan biologi</a:t>
            </a:r>
            <a:r>
              <a:rPr lang="id-ID" sz="2000" dirty="0">
                <a:latin typeface="Comic Sans MS" panose="030F0702030302020204" pitchFamily="66" charset="0"/>
              </a:rPr>
              <a:t>), ilmu-ilmu sosial (sosiologi dan psikologi), maupun di bidang bisnis (</a:t>
            </a:r>
            <a:r>
              <a:rPr lang="id-ID" sz="2000" dirty="0" smtClean="0">
                <a:latin typeface="Comic Sans MS" panose="030F0702030302020204" pitchFamily="66" charset="0"/>
              </a:rPr>
              <a:t>ekonomi dan industri).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2000" dirty="0" smtClean="0">
                <a:latin typeface="Comic Sans MS" panose="030F0702030302020204" pitchFamily="66" charset="0"/>
              </a:rPr>
              <a:t>Contoh penerapan s</a:t>
            </a:r>
            <a:r>
              <a:rPr lang="sv-SE" sz="2000" dirty="0" smtClean="0">
                <a:latin typeface="Comic Sans MS" panose="030F0702030302020204" pitchFamily="66" charset="0"/>
              </a:rPr>
              <a:t>tatistika</a:t>
            </a:r>
            <a:r>
              <a:rPr lang="id-ID" sz="2000" dirty="0" smtClean="0">
                <a:latin typeface="Comic Sans MS" panose="030F0702030302020204" pitchFamily="66" charset="0"/>
              </a:rPr>
              <a:t> da</a:t>
            </a:r>
            <a:r>
              <a:rPr lang="sv-SE" sz="2000" dirty="0" smtClean="0">
                <a:latin typeface="Comic Sans MS" panose="030F0702030302020204" pitchFamily="66" charset="0"/>
              </a:rPr>
              <a:t>lam pemerintahan</a:t>
            </a:r>
            <a:r>
              <a:rPr lang="id-ID" sz="2000" dirty="0" smtClean="0">
                <a:latin typeface="Comic Sans MS" panose="030F0702030302020204" pitchFamily="66" charset="0"/>
              </a:rPr>
              <a:t>:</a:t>
            </a:r>
            <a:r>
              <a:rPr lang="sv-SE" sz="2000" dirty="0" smtClean="0">
                <a:latin typeface="Comic Sans MS" panose="030F0702030302020204" pitchFamily="66" charset="0"/>
              </a:rPr>
              <a:t> </a:t>
            </a:r>
            <a:r>
              <a:rPr lang="sv-SE" sz="2000" dirty="0">
                <a:latin typeface="Comic Sans MS" panose="030F0702030302020204" pitchFamily="66" charset="0"/>
              </a:rPr>
              <a:t>sensus </a:t>
            </a:r>
            <a:r>
              <a:rPr lang="sv-SE" sz="2000" dirty="0" smtClean="0">
                <a:latin typeface="Comic Sans MS" panose="030F0702030302020204" pitchFamily="66" charset="0"/>
              </a:rPr>
              <a:t>penduduk</a:t>
            </a:r>
            <a:r>
              <a:rPr lang="id-ID" sz="2000" dirty="0" smtClean="0">
                <a:latin typeface="Comic Sans MS" panose="030F0702030302020204" pitchFamily="66" charset="0"/>
              </a:rPr>
              <a:t>, polling dan quick count. </a:t>
            </a:r>
            <a:endParaRPr lang="id-ID" sz="2000" dirty="0">
              <a:latin typeface="Comic Sans MS" panose="030F0702030302020204" pitchFamily="66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1"/>
          <a:stretch/>
        </p:blipFill>
        <p:spPr>
          <a:xfrm>
            <a:off x="5903109" y="1387364"/>
            <a:ext cx="6172200" cy="3731665"/>
          </a:xfrm>
        </p:spPr>
      </p:pic>
    </p:spTree>
    <p:extLst>
      <p:ext uri="{BB962C8B-B14F-4D97-AF65-F5344CB8AC3E}">
        <p14:creationId xmlns:p14="http://schemas.microsoft.com/office/powerpoint/2010/main" val="40216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085" y="350371"/>
            <a:ext cx="7216391" cy="686623"/>
          </a:xfrm>
        </p:spPr>
        <p:txBody>
          <a:bodyPr>
            <a:noAutofit/>
          </a:bodyPr>
          <a:lstStyle/>
          <a:p>
            <a:r>
              <a:rPr lang="id-ID" sz="4400" dirty="0" smtClean="0">
                <a:latin typeface="Comic Sans MS" panose="030F0702030302020204" pitchFamily="66" charset="0"/>
              </a:rPr>
              <a:t>Histogram</a:t>
            </a:r>
            <a:endParaRPr lang="id-ID" sz="44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1347" y="1187915"/>
            <a:ext cx="3932237" cy="4813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2000" dirty="0">
                <a:latin typeface="Comic Sans MS" panose="030F0702030302020204" pitchFamily="66" charset="0"/>
              </a:rPr>
              <a:t>H</a:t>
            </a:r>
            <a:r>
              <a:rPr lang="id-ID" sz="2000" dirty="0" smtClean="0">
                <a:latin typeface="Comic Sans MS" panose="030F0702030302020204" pitchFamily="66" charset="0"/>
              </a:rPr>
              <a:t>istogram </a:t>
            </a:r>
            <a:r>
              <a:rPr lang="id-ID" sz="2000" dirty="0">
                <a:latin typeface="Comic Sans MS" panose="030F0702030302020204" pitchFamily="66" charset="0"/>
              </a:rPr>
              <a:t>adalah penyajian distribusi frekuensi menggunakan gambar yang berbentuk diagram batang tegak. Pada histogram, antara dua batang </a:t>
            </a:r>
            <a:r>
              <a:rPr lang="id-ID" sz="2000" dirty="0" smtClean="0">
                <a:latin typeface="Comic Sans MS" panose="030F0702030302020204" pitchFamily="66" charset="0"/>
              </a:rPr>
              <a:t>yang berdampingan </a:t>
            </a:r>
            <a:r>
              <a:rPr lang="id-ID" sz="2000" dirty="0">
                <a:latin typeface="Comic Sans MS" panose="030F0702030302020204" pitchFamily="66" charset="0"/>
              </a:rPr>
              <a:t>tidak terdapat jarak sehingga tiap-tiap batang berhimpit satu sama lain. Sumbu tegak pada histogram sendiri menyatakan frekuensi dan sumbu datarnya menyatakan kelas-kelas interval. </a:t>
            </a:r>
            <a:endParaRPr lang="id-ID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d-ID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225862" y="1966914"/>
          <a:ext cx="474693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197"/>
                <a:gridCol w="20477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Nilai</a:t>
                      </a:r>
                      <a:r>
                        <a:rPr lang="id-ID" baseline="0" dirty="0" smtClean="0"/>
                        <a:t> Tes Matematika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Frekuensi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30-39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40-49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50-59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60-69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70-79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80-89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123214" y="1202699"/>
            <a:ext cx="5838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 smtClean="0">
                <a:latin typeface="Comic Sans MS" panose="030F0702030302020204" pitchFamily="66" charset="0"/>
              </a:rPr>
              <a:t>Gambar</a:t>
            </a:r>
            <a:r>
              <a:rPr lang="id-ID" dirty="0" smtClean="0">
                <a:latin typeface="Comic Sans MS" panose="030F0702030302020204" pitchFamily="66" charset="0"/>
              </a:rPr>
              <a:t>lah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t-IT" dirty="0">
                <a:latin typeface="Comic Sans MS" panose="030F0702030302020204" pitchFamily="66" charset="0"/>
              </a:rPr>
              <a:t>histogram dari tabel distribusi</a:t>
            </a:r>
            <a:r>
              <a:rPr lang="id-ID" dirty="0">
                <a:latin typeface="Comic Sans MS" panose="030F0702030302020204" pitchFamily="66" charset="0"/>
              </a:rPr>
              <a:t> </a:t>
            </a:r>
            <a:r>
              <a:rPr lang="it-IT" dirty="0">
                <a:latin typeface="Comic Sans MS" panose="030F0702030302020204" pitchFamily="66" charset="0"/>
              </a:rPr>
              <a:t>frekuensi </a:t>
            </a:r>
            <a:endParaRPr lang="id-ID" dirty="0" smtClean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dirty="0" smtClean="0">
                <a:latin typeface="Comic Sans MS" panose="030F0702030302020204" pitchFamily="66" charset="0"/>
              </a:rPr>
              <a:t>di bawah ini!</a:t>
            </a:r>
            <a:endParaRPr lang="id-ID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023" y="543554"/>
            <a:ext cx="7216391" cy="686623"/>
          </a:xfrm>
        </p:spPr>
        <p:txBody>
          <a:bodyPr>
            <a:noAutofit/>
          </a:bodyPr>
          <a:lstStyle/>
          <a:p>
            <a:r>
              <a:rPr lang="id-ID" sz="4400" dirty="0" smtClean="0">
                <a:latin typeface="Comic Sans MS" panose="030F0702030302020204" pitchFamily="66" charset="0"/>
              </a:rPr>
              <a:t>Histogram</a:t>
            </a:r>
            <a:endParaRPr lang="id-ID" sz="44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77992" y="1996440"/>
          <a:ext cx="477806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772"/>
                <a:gridCol w="1214759"/>
                <a:gridCol w="1146220"/>
                <a:gridCol w="10303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Nilai</a:t>
                      </a:r>
                      <a:r>
                        <a:rPr lang="id-ID" baseline="0" dirty="0" smtClean="0"/>
                        <a:t> Tes Matematika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Tepi Kelas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Titik Tengah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Frekuensi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30-39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29,5-39,5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34,5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40-49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39,5-49,5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44,5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50-59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49,5-59,5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54,5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60-69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59,5-69,5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64,5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70-79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69,5-79,5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74,5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80-89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79,5-89,5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84,5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5629605" y="1946153"/>
            <a:ext cx="5434885" cy="2965694"/>
            <a:chOff x="5756856" y="1773731"/>
            <a:chExt cx="5676004" cy="315887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/>
            <a:srcRect l="62043" t="23500" r="4797" b="43527"/>
            <a:stretch/>
          </p:blipFill>
          <p:spPr>
            <a:xfrm>
              <a:off x="5782612" y="1773731"/>
              <a:ext cx="5650248" cy="3158877"/>
            </a:xfrm>
            <a:prstGeom prst="rect">
              <a:avLst/>
            </a:prstGeom>
          </p:spPr>
        </p:pic>
        <p:sp>
          <p:nvSpPr>
            <p:cNvPr id="37" name="Rounded Rectangle 36"/>
            <p:cNvSpPr/>
            <p:nvPr/>
          </p:nvSpPr>
          <p:spPr>
            <a:xfrm>
              <a:off x="5756856" y="4662152"/>
              <a:ext cx="1918952" cy="2704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1680002" y="1362364"/>
            <a:ext cx="7219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 smtClean="0">
                <a:latin typeface="Comic Sans MS" panose="030F0702030302020204" pitchFamily="66" charset="0"/>
              </a:rPr>
              <a:t>J</a:t>
            </a:r>
            <a:r>
              <a:rPr lang="id-ID" sz="2000" dirty="0" smtClean="0">
                <a:latin typeface="Comic Sans MS" panose="030F0702030302020204" pitchFamily="66" charset="0"/>
              </a:rPr>
              <a:t>awabannya adalah:</a:t>
            </a:r>
            <a:endParaRPr lang="id-ID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914" y="545910"/>
            <a:ext cx="7266982" cy="719919"/>
          </a:xfrm>
        </p:spPr>
        <p:txBody>
          <a:bodyPr>
            <a:noAutofit/>
          </a:bodyPr>
          <a:lstStyle/>
          <a:p>
            <a:r>
              <a:rPr lang="id-ID" sz="4000" dirty="0" smtClean="0">
                <a:latin typeface="Comic Sans MS" panose="030F0702030302020204" pitchFamily="66" charset="0"/>
              </a:rPr>
              <a:t>FREKUENSI KUMULATIF</a:t>
            </a:r>
            <a:endParaRPr lang="id-ID" sz="40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914" y="1811740"/>
            <a:ext cx="4100702" cy="3811588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Comic Sans MS" panose="030F0702030302020204" pitchFamily="66" charset="0"/>
              </a:rPr>
              <a:t>Tabel distribusi frekuensi kumulatif diperoleh dari tabel distribusi frekuensi biasa,</a:t>
            </a:r>
            <a:r>
              <a:rPr lang="id-ID" sz="2000" dirty="0" smtClean="0">
                <a:latin typeface="Comic Sans MS" panose="030F0702030302020204" pitchFamily="66" charset="0"/>
              </a:rPr>
              <a:t> dengan cara menjumlahkan frekuensi demi frekuensi. Frekuensi relatif terbagi dua yaitu frekuensi kumulatif </a:t>
            </a:r>
            <a:r>
              <a:rPr lang="id-ID" sz="2000" b="1" dirty="0" smtClean="0">
                <a:latin typeface="Comic Sans MS" panose="030F0702030302020204" pitchFamily="66" charset="0"/>
              </a:rPr>
              <a:t>kurang dari (tepi atas kelas) </a:t>
            </a:r>
            <a:r>
              <a:rPr lang="id-ID" sz="2000" dirty="0" smtClean="0">
                <a:latin typeface="Comic Sans MS" panose="030F0702030302020204" pitchFamily="66" charset="0"/>
              </a:rPr>
              <a:t>dan frekuensi kumulatif </a:t>
            </a:r>
            <a:r>
              <a:rPr lang="id-ID" sz="2000" b="1" dirty="0" smtClean="0">
                <a:latin typeface="Comic Sans MS" panose="030F0702030302020204" pitchFamily="66" charset="0"/>
              </a:rPr>
              <a:t>lebih dari (tepi bawah kelas)</a:t>
            </a:r>
            <a:r>
              <a:rPr lang="id-ID" sz="2000" dirty="0" smtClean="0">
                <a:latin typeface="Comic Sans MS" panose="030F0702030302020204" pitchFamily="66" charset="0"/>
              </a:rPr>
              <a:t>. 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/>
          </p:nvPr>
        </p:nvGraphicFramePr>
        <p:xfrm>
          <a:off x="5992609" y="2076096"/>
          <a:ext cx="452857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031"/>
                <a:gridCol w="1953543"/>
              </a:tblGrid>
              <a:tr h="34269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Nilai</a:t>
                      </a:r>
                      <a:r>
                        <a:rPr lang="id-ID" baseline="0" dirty="0" smtClean="0"/>
                        <a:t> Tes Matematika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Frekuensi</a:t>
                      </a:r>
                      <a:endParaRPr lang="id-ID" dirty="0"/>
                    </a:p>
                  </a:txBody>
                  <a:tcPr/>
                </a:tc>
              </a:tr>
              <a:tr h="34269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30-39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</a:tr>
              <a:tr h="34269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40-49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</a:tr>
              <a:tr h="34269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50-59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/>
                </a:tc>
              </a:tr>
              <a:tr h="34269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60-69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</a:tr>
              <a:tr h="34269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70-79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</a:tr>
              <a:tr h="34269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80-89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</a:tr>
              <a:tr h="34269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30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55481" y="1306773"/>
            <a:ext cx="5157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dirty="0" smtClean="0">
                <a:latin typeface="Comic Sans MS" panose="030F0702030302020204" pitchFamily="66" charset="0"/>
              </a:rPr>
              <a:t>Buatlah</a:t>
            </a:r>
            <a:r>
              <a:rPr lang="it-IT" dirty="0" smtClean="0">
                <a:latin typeface="Comic Sans MS" panose="030F0702030302020204" pitchFamily="66" charset="0"/>
              </a:rPr>
              <a:t> </a:t>
            </a:r>
            <a:r>
              <a:rPr lang="id-ID" dirty="0" smtClean="0">
                <a:latin typeface="Comic Sans MS" panose="030F0702030302020204" pitchFamily="66" charset="0"/>
              </a:rPr>
              <a:t>tabel frekuensi kumulatif </a:t>
            </a:r>
            <a:r>
              <a:rPr lang="it-IT" dirty="0" smtClean="0">
                <a:latin typeface="Comic Sans MS" panose="030F0702030302020204" pitchFamily="66" charset="0"/>
              </a:rPr>
              <a:t>dari tabel </a:t>
            </a:r>
            <a:endParaRPr lang="id-ID" dirty="0" smtClean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dirty="0" smtClean="0">
                <a:latin typeface="Comic Sans MS" panose="030F0702030302020204" pitchFamily="66" charset="0"/>
              </a:rPr>
              <a:t>di bawah ini!</a:t>
            </a:r>
            <a:endParaRPr lang="id-ID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914" y="545910"/>
            <a:ext cx="7266982" cy="719919"/>
          </a:xfrm>
        </p:spPr>
        <p:txBody>
          <a:bodyPr>
            <a:noAutofit/>
          </a:bodyPr>
          <a:lstStyle/>
          <a:p>
            <a:r>
              <a:rPr lang="id-ID" sz="4000" dirty="0" smtClean="0">
                <a:latin typeface="Comic Sans MS" panose="030F0702030302020204" pitchFamily="66" charset="0"/>
              </a:rPr>
              <a:t>FREKUENSI KUMULATIF</a:t>
            </a:r>
            <a:endParaRPr lang="id-ID" sz="40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913" y="1265829"/>
            <a:ext cx="9805465" cy="3811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latin typeface="Comic Sans MS" panose="030F0702030302020204" pitchFamily="66" charset="0"/>
              </a:rPr>
              <a:t>J</a:t>
            </a:r>
            <a:r>
              <a:rPr lang="id-ID" sz="2000" b="1" dirty="0">
                <a:latin typeface="Comic Sans MS" panose="030F0702030302020204" pitchFamily="66" charset="0"/>
              </a:rPr>
              <a:t>awabannya adalah</a:t>
            </a:r>
            <a:r>
              <a:rPr lang="id-ID" sz="2000" b="1" dirty="0" smtClean="0"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2000" dirty="0" smtClean="0">
                <a:latin typeface="Comic Sans MS" panose="030F0702030302020204" pitchFamily="66" charset="0"/>
              </a:rPr>
              <a:t>Tabel Distribusi Frekuensi			</a:t>
            </a:r>
            <a:r>
              <a:rPr lang="id-ID" sz="2000" dirty="0">
                <a:latin typeface="Comic Sans MS" panose="030F0702030302020204" pitchFamily="66" charset="0"/>
              </a:rPr>
              <a:t>Tabel Distribusi Frekuensi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2000" dirty="0" smtClean="0">
                <a:latin typeface="Comic Sans MS" panose="030F0702030302020204" pitchFamily="66" charset="0"/>
              </a:rPr>
              <a:t>Kumulatif Kurang Dari 				 Kumulatif Lebih Dari</a:t>
            </a:r>
            <a:endParaRPr lang="id-ID" sz="2000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d-ID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2000" dirty="0" smtClean="0">
                <a:latin typeface="Comic Sans MS" panose="030F0702030302020204" pitchFamily="66" charset="0"/>
              </a:rPr>
              <a:t>KumulatifKurang dari </a:t>
            </a:r>
            <a:endParaRPr lang="id-ID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1099096" y="2380619"/>
              <a:ext cx="4302932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7629"/>
                    <a:gridCol w="2665303"/>
                  </a:tblGrid>
                  <a:tr h="342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dirty="0" smtClean="0"/>
                            <a:t>Nilai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dirty="0" smtClean="0"/>
                            <a:t>Frekuensi Kumulatif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42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d-ID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id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id-ID" dirty="0" smtClean="0"/>
                            <a:t>39,5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2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426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d-ID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id-ID" dirty="0" smtClean="0"/>
                            <a:t> 49,5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2 + 4 = 6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426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d-ID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id-ID" dirty="0" smtClean="0"/>
                            <a:t> 59,5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6 + 8 = 14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426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d-ID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id-ID" dirty="0" smtClean="0"/>
                            <a:t> 69, 5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14 + 10 = 24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426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d-ID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id-ID" dirty="0" smtClean="0"/>
                            <a:t> 79,5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24 + 5 = 29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426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d-ID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id-ID" dirty="0" smtClean="0"/>
                            <a:t> 89,5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29 + 1 = 30</a:t>
                          </a:r>
                          <a:endParaRPr lang="id-ID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1099096" y="2380619"/>
              <a:ext cx="4302932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7629"/>
                    <a:gridCol w="2665303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dirty="0" smtClean="0"/>
                            <a:t>Nilai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dirty="0" smtClean="0"/>
                            <a:t>Frekuensi Kumulatif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72" t="-108333" r="-164312" b="-5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2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72" t="-208333" r="-164312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2 + 4 = 6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72" t="-303279" r="-164312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6 + 8 = 14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72" t="-410000" r="-164312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14 + 10 = 24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72" t="-510000" r="-164312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24 + 5 = 29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72" t="-610000" r="-16431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29 + 1 = 30</a:t>
                          </a:r>
                          <a:endParaRPr lang="id-ID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6666642" y="2366764"/>
              <a:ext cx="4302932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7629"/>
                    <a:gridCol w="2665303"/>
                  </a:tblGrid>
                  <a:tr h="342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dirty="0" smtClean="0"/>
                            <a:t>Nilai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dirty="0" smtClean="0"/>
                            <a:t>Frekuensi Kumulatif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42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id-ID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id-ID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id-ID" dirty="0" smtClean="0"/>
                            <a:t>9,5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28 + 2 = 30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426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d-ID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id-ID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id-ID" dirty="0" smtClean="0"/>
                            <a:t>9,5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24 + 4 = 28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426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d-ID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id-ID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id-ID" dirty="0" smtClean="0"/>
                            <a:t>9,5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16 + 8 = 24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426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d-ID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id-ID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id-ID" dirty="0" smtClean="0"/>
                            <a:t>9, 5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6 + 10 = 16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426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d-ID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id-ID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id-ID" dirty="0" smtClean="0"/>
                            <a:t>9,5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1 + 5 = 6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426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d-ID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id-ID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id-ID" dirty="0" smtClean="0"/>
                            <a:t>9,5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1</a:t>
                          </a:r>
                          <a:endParaRPr lang="id-ID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6666642" y="2366764"/>
              <a:ext cx="4302932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7629"/>
                    <a:gridCol w="2665303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dirty="0" smtClean="0"/>
                            <a:t>Nilai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dirty="0" smtClean="0"/>
                            <a:t>Frekuensi Kumulatif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2" t="-108333" r="-164312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28 + 2 = 30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2" t="-208333" r="-164312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24 + 4 = 28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2" t="-303279" r="-164312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16 + 8 = 24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2" t="-410000" r="-164312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6 + 10 = 16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2" t="-510000" r="-164312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1 + 5 = 6</a:t>
                          </a:r>
                          <a:endParaRPr lang="id-ID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2" t="-610000" r="-16431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id-ID" dirty="0" smtClean="0"/>
                            <a:t>1</a:t>
                          </a:r>
                          <a:endParaRPr lang="id-ID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043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7476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3728"/>
                <a:ext cx="10515600" cy="5656997"/>
              </a:xfrm>
            </p:spPr>
            <p:txBody>
              <a:bodyPr>
                <a:noAutofit/>
              </a:bodyPr>
              <a:lstStyle/>
              <a:p>
                <a:pPr marL="51435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id-ID" sz="2400" dirty="0" smtClean="0">
                    <a:latin typeface="Comic Sans MS" panose="030F0702030302020204" pitchFamily="66" charset="0"/>
                  </a:rPr>
                  <a:t>Modus adalah angka yang paling sering muncul.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d-ID" sz="2400" dirty="0" smtClean="0">
                    <a:latin typeface="Comic Sans MS" panose="030F0702030302020204" pitchFamily="66" charset="0"/>
                  </a:rPr>
                  <a:t>2.   Median adalah pemusatan data yang membagi suatu data menjadi  setengah data terkecil dan data terbesar.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d-ID" sz="2400" b="1" dirty="0" smtClean="0"/>
                  <a:t>	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d-ID" sz="2400" b="1" dirty="0"/>
                  <a:t>	</a:t>
                </a:r>
                <a:endParaRPr lang="id-ID" sz="2400" dirty="0" smtClean="0">
                  <a:latin typeface="Comic Sans MS" panose="030F0702030302020204" pitchFamily="66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id-ID" sz="2400" dirty="0" smtClean="0">
                  <a:latin typeface="Comic Sans MS" panose="030F0702030302020204" pitchFamily="66" charset="0"/>
                </a:endParaRPr>
              </a:p>
              <a:p>
                <a:pPr marL="457200" indent="-457200">
                  <a:buAutoNum type="arabicPeriod" startAt="3"/>
                </a:pPr>
                <a:r>
                  <a:rPr lang="id-ID" sz="2400" dirty="0" smtClean="0">
                    <a:latin typeface="Comic Sans MS" panose="030F0702030302020204" pitchFamily="66" charset="0"/>
                  </a:rPr>
                  <a:t>Mean atau rataan </a:t>
                </a:r>
                <a:r>
                  <a:rPr lang="id-ID" sz="2400" dirty="0">
                    <a:latin typeface="Comic Sans MS" panose="030F0702030302020204" pitchFamily="66" charset="0"/>
                  </a:rPr>
                  <a:t>hitung </a:t>
                </a:r>
                <a:r>
                  <a:rPr lang="id-ID" sz="2400" dirty="0" smtClean="0">
                    <a:latin typeface="Comic Sans MS" panose="030F0702030302020204" pitchFamily="66" charset="0"/>
                  </a:rPr>
                  <a:t>dari </a:t>
                </a:r>
                <a:r>
                  <a:rPr lang="id-ID" sz="2400" dirty="0">
                    <a:latin typeface="Comic Sans MS" panose="030F0702030302020204" pitchFamily="66" charset="0"/>
                  </a:rPr>
                  <a:t>suatu data didefinisikan sebagai jumlah </a:t>
                </a:r>
                <a:r>
                  <a:rPr lang="id-ID" sz="2400" dirty="0" smtClean="0">
                    <a:latin typeface="Comic Sans MS" panose="030F0702030302020204" pitchFamily="66" charset="0"/>
                  </a:rPr>
                  <a:t>semua nilai data </a:t>
                </a:r>
                <a:r>
                  <a:rPr lang="id-ID" sz="2400" dirty="0">
                    <a:latin typeface="Comic Sans MS" panose="030F0702030302020204" pitchFamily="66" charset="0"/>
                  </a:rPr>
                  <a:t>dibagi dengan banyaknya </a:t>
                </a:r>
                <a:r>
                  <a:rPr lang="id-ID" sz="2400" dirty="0" smtClean="0">
                    <a:latin typeface="Comic Sans MS" panose="030F0702030302020204" pitchFamily="66" charset="0"/>
                  </a:rPr>
                  <a:t>data </a:t>
                </a:r>
                <a:r>
                  <a:rPr lang="id-ID" sz="2400" dirty="0">
                    <a:latin typeface="Comic Sans MS" panose="030F0702030302020204" pitchFamily="66" charset="0"/>
                  </a:rPr>
                  <a:t>yang diamati. </a:t>
                </a:r>
                <a:endParaRPr lang="id-ID" sz="2400" dirty="0" smtClean="0">
                  <a:latin typeface="Comic Sans MS" panose="030F0702030302020204" pitchFamily="66" charset="0"/>
                </a:endParaRPr>
              </a:p>
              <a:p>
                <a:pPr marL="457200" indent="-457200">
                  <a:buAutoNum type="arabicPeriod" startAt="3"/>
                </a:pPr>
                <a:endParaRPr lang="id-ID" sz="2400" dirty="0">
                  <a:latin typeface="Comic Sans MS" panose="030F0702030302020204" pitchFamily="66" charset="0"/>
                </a:endParaRPr>
              </a:p>
              <a:p>
                <a:pPr marL="457200" indent="-457200">
                  <a:buAutoNum type="arabicPeriod" startAt="3"/>
                </a:pPr>
                <a:endParaRPr lang="id-ID" sz="24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id-ID" sz="2400" dirty="0" smtClean="0">
                    <a:latin typeface="Comic Sans MS" panose="030F0702030302020204" pitchFamily="66" charset="0"/>
                  </a:rPr>
                  <a:t>Misal diberikan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d-ID" sz="24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d-ID" sz="24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d-ID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d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</m:oMath>
                </a14:m>
                <a:r>
                  <a:rPr lang="id-ID" sz="24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id-ID" sz="2400" dirty="0" smtClean="0">
                    <a:latin typeface="Comic Sans MS" panose="030F0702030302020204" pitchFamily="66" charset="0"/>
                  </a:rPr>
                  <a:t> maka rataan hitung data tersebut </a:t>
                </a:r>
              </a:p>
              <a:p>
                <a:pPr marL="0" indent="0">
                  <a:buNone/>
                </a:pPr>
                <a:r>
                  <a:rPr lang="id-ID" sz="2400" dirty="0">
                    <a:latin typeface="Comic Sans MS" panose="030F0702030302020204" pitchFamily="66" charset="0"/>
                  </a:rPr>
                  <a:t>d</a:t>
                </a:r>
                <a:r>
                  <a:rPr lang="id-ID" sz="2400" dirty="0" smtClean="0">
                    <a:latin typeface="Comic Sans MS" panose="030F0702030302020204" pitchFamily="66" charset="0"/>
                  </a:rPr>
                  <a:t>apat dinyatakan sebagai: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id-ID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3728"/>
                <a:ext cx="10515600" cy="5656997"/>
              </a:xfrm>
              <a:blipFill rotWithShape="0">
                <a:blip r:embed="rId3"/>
                <a:stretch>
                  <a:fillRect l="-1217" t="-1940" r="-52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id-ID" sz="4800" dirty="0" smtClean="0">
                <a:latin typeface="Comic Sans MS" panose="030F0702030302020204" pitchFamily="66" charset="0"/>
              </a:rPr>
              <a:t>Ukuran Pemusatan Data</a:t>
            </a:r>
            <a:endParaRPr lang="id-ID" sz="4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729766" y="5727269"/>
                <a:ext cx="5889938" cy="89247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d-ID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id-ID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m:rPr>
                              <m:nor/>
                            </m:rPr>
                            <a:rPr lang="id-ID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𝑎𝑡𝑎𝑢</m:t>
                      </m:r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f>
                        <m:fPr>
                          <m:ctrlPr>
                            <a:rPr lang="id-ID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d-ID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66" y="5727269"/>
                <a:ext cx="5889938" cy="89247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3477296" y="4211392"/>
                <a:ext cx="5889938" cy="85274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b="1" dirty="0" smtClean="0"/>
                  <a:t>Mean=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𝐽𝑢𝑚𝑙𝑎h</m:t>
                        </m:r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𝑠𝑒𝑚𝑢𝑎</m:t>
                        </m:r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𝑛𝑖𝑙𝑎𝑖</m:t>
                        </m:r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num>
                      <m:den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𝐵𝑎𝑛𝑦𝑎𝑘𝑛𝑦𝑎</m:t>
                        </m:r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𝑦𝑎𝑛𝑔</m:t>
                        </m:r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400" b="0" i="1" dirty="0" smtClean="0">
                            <a:latin typeface="Cambria Math" panose="02040503050406030204" pitchFamily="18" charset="0"/>
                          </a:rPr>
                          <m:t>𝑑𝑖𝑎𝑚𝑎𝑡𝑖</m:t>
                        </m:r>
                      </m:den>
                    </m:f>
                  </m:oMath>
                </a14:m>
                <a:endParaRPr lang="id-ID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296" y="4211392"/>
                <a:ext cx="5889938" cy="85274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3629696" y="2415068"/>
                <a:ext cx="5889938" cy="85274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b="1" i="1" dirty="0">
                          <a:latin typeface="Cambria Math" panose="02040503050406030204" pitchFamily="18" charset="0"/>
                        </a:rPr>
                        <m:t>𝑴𝒆</m:t>
                      </m:r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d-ID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d-ID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696" y="2415068"/>
                <a:ext cx="5889938" cy="85274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9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7476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3728"/>
                <a:ext cx="10515600" cy="565699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d-ID" sz="2000" dirty="0" smtClean="0">
                    <a:latin typeface="Comic Sans MS" panose="030F0702030302020204" pitchFamily="66" charset="0"/>
                  </a:rPr>
                  <a:t>Contoh: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d-ID" sz="2000" dirty="0">
                    <a:latin typeface="Comic Sans MS" panose="030F0702030302020204" pitchFamily="66" charset="0"/>
                  </a:rPr>
                  <a:t>Nilai ulangan Matematika dari 25 siswa di kelas 9 A adalah sebagai berikut 8, 8, 10, 6, 5, 7 ,8 ,10, 8, 8, 8, 9, 7, 6, 8, 9, 9, 5, 6, 8, 8, 9, 6, 7, 8. Berapakah nilai modus, median, dan mean?</a:t>
                </a:r>
                <a:br>
                  <a:rPr lang="id-ID" sz="2000" dirty="0">
                    <a:latin typeface="Comic Sans MS" panose="030F0702030302020204" pitchFamily="66" charset="0"/>
                  </a:rPr>
                </a:br>
                <a:r>
                  <a:rPr lang="id-ID" sz="2000" dirty="0">
                    <a:latin typeface="Comic Sans MS" panose="030F0702030302020204" pitchFamily="66" charset="0"/>
                  </a:rPr>
                  <a:t>Jawab: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d-ID" sz="2000" dirty="0">
                    <a:latin typeface="Comic Sans MS" panose="030F0702030302020204" pitchFamily="66" charset="0"/>
                  </a:rPr>
                  <a:t>Mengurutkan dari data terkecil hingga data terbesar</a:t>
                </a:r>
                <a:br>
                  <a:rPr lang="id-ID" sz="2000" dirty="0">
                    <a:latin typeface="Comic Sans MS" panose="030F0702030302020204" pitchFamily="66" charset="0"/>
                  </a:rPr>
                </a:br>
                <a:r>
                  <a:rPr lang="id-ID" sz="2000" dirty="0" smtClean="0">
                    <a:latin typeface="Comic Sans MS" panose="030F0702030302020204" pitchFamily="66" charset="0"/>
                  </a:rPr>
                  <a:t>5, 5, 6, 6, 6, 6, 7, 7, 7, 8, 8, 8, 8, 8, 8, 8, 8, 8, 8, 9, 9, 9, 9, 10, 10.</a:t>
                </a:r>
                <a:r>
                  <a:rPr lang="id-ID" sz="2000" dirty="0">
                    <a:latin typeface="Comic Sans MS" panose="030F0702030302020204" pitchFamily="66" charset="0"/>
                  </a:rPr>
                  <a:t/>
                </a:r>
                <a:br>
                  <a:rPr lang="id-ID" sz="2000" dirty="0">
                    <a:latin typeface="Comic Sans MS" panose="030F0702030302020204" pitchFamily="66" charset="0"/>
                  </a:rPr>
                </a:br>
                <a:r>
                  <a:rPr lang="id-ID" sz="2000" b="1" dirty="0">
                    <a:latin typeface="Comic Sans MS" panose="030F0702030302020204" pitchFamily="66" charset="0"/>
                  </a:rPr>
                  <a:t>Modus</a:t>
                </a:r>
                <a:r>
                  <a:rPr lang="id-ID" sz="2000" dirty="0">
                    <a:latin typeface="Comic Sans MS" panose="030F0702030302020204" pitchFamily="66" charset="0"/>
                  </a:rPr>
                  <a:t> = 8 dengan frekuensi 10.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b="1" i="1" dirty="0">
                          <a:latin typeface="Cambria Math" panose="02040503050406030204" pitchFamily="18" charset="0"/>
                        </a:rPr>
                        <m:t>𝑴𝒆</m:t>
                      </m:r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d-ID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𝑋</m:t>
                      </m:r>
                      <m:f>
                        <m:fPr>
                          <m:ctrlPr>
                            <a:rPr lang="id-ID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25+1</m:t>
                          </m:r>
                        </m:num>
                        <m:den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𝑋</m:t>
                      </m:r>
                      <m:f>
                        <m:fPr>
                          <m:ctrlPr>
                            <a:rPr lang="id-ID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d-ID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id-ID" sz="2000" dirty="0">
                  <a:latin typeface="Comic Sans MS" panose="030F0702030302020204" pitchFamily="66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d-ID" sz="2000" dirty="0">
                    <a:latin typeface="Comic Sans MS" panose="030F0702030302020204" pitchFamily="66" charset="0"/>
                  </a:rPr>
                  <a:t>Nilai </a:t>
                </a:r>
                <a:r>
                  <a:rPr lang="id-ID" sz="2000" b="1" dirty="0">
                    <a:latin typeface="Comic Sans MS" panose="030F0702030302020204" pitchFamily="66" charset="0"/>
                  </a:rPr>
                  <a:t>Median </a:t>
                </a:r>
                <a:r>
                  <a:rPr lang="id-ID" sz="2000" dirty="0">
                    <a:latin typeface="Comic Sans MS" panose="030F0702030302020204" pitchFamily="66" charset="0"/>
                  </a:rPr>
                  <a:t>terdapat pada data ke </a:t>
                </a:r>
                <a:r>
                  <a:rPr lang="id-ID" sz="2000" b="1" dirty="0">
                    <a:latin typeface="Comic Sans MS" panose="030F0702030302020204" pitchFamily="66" charset="0"/>
                  </a:rPr>
                  <a:t>13 yaitu 8.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id-ID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d-ID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id-ID" sz="2000" i="1" dirty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id-ID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id-ID" sz="2000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id-ID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m:rPr>
                              <m:nor/>
                            </m:rPr>
                            <a:rPr lang="id-ID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d-ID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id-ID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id-ID" sz="2000" b="0" i="0" dirty="0" smtClean="0">
                              <a:latin typeface="Comic Sans MS" panose="030F0702030302020204" pitchFamily="66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d-ID" sz="2000" dirty="0">
                              <a:latin typeface="Comic Sans MS" panose="030F0702030302020204" pitchFamily="66" charset="0"/>
                            </a:rPr>
                            <m:t>8, 9, 9, 9, 9, 10, 10</m:t>
                          </m:r>
                        </m:num>
                        <m:den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191</m:t>
                          </m:r>
                        </m:num>
                        <m:den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id-ID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0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id-ID" sz="20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d-ID" sz="2000" b="1" i="1" dirty="0" smtClean="0"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id-ID" sz="2000" b="1" dirty="0" smtClean="0">
                  <a:latin typeface="Comic Sans MS" panose="030F0702030302020204" pitchFamily="66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id-ID" sz="2000" dirty="0" smtClean="0">
                  <a:latin typeface="Comic Sans MS" panose="030F0702030302020204" pitchFamily="66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d-ID" sz="2000" dirty="0" smtClean="0">
                    <a:latin typeface="Comic Sans MS" panose="030F0702030302020204" pitchFamily="66" charset="0"/>
                  </a:rPr>
                  <a:t>Rata-rata nilai </a:t>
                </a:r>
                <a:r>
                  <a:rPr lang="id-ID" sz="2000" dirty="0">
                    <a:latin typeface="Comic Sans MS" panose="030F0702030302020204" pitchFamily="66" charset="0"/>
                  </a:rPr>
                  <a:t>ulangan Matematika dari 25 siswa di kelas 9 A </a:t>
                </a:r>
                <a:r>
                  <a:rPr lang="id-ID" sz="2000" dirty="0" smtClean="0">
                    <a:latin typeface="Comic Sans MS" panose="030F0702030302020204" pitchFamily="66" charset="0"/>
                  </a:rPr>
                  <a:t>adalah </a:t>
                </a:r>
                <a:r>
                  <a:rPr lang="id-ID" sz="2000" b="1" dirty="0" smtClean="0">
                    <a:latin typeface="Comic Sans MS" panose="030F0702030302020204" pitchFamily="66" charset="0"/>
                  </a:rPr>
                  <a:t>7,64</a:t>
                </a:r>
                <a:endParaRPr lang="id-ID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3728"/>
                <a:ext cx="10515600" cy="5656997"/>
              </a:xfrm>
              <a:blipFill rotWithShape="0">
                <a:blip r:embed="rId3"/>
                <a:stretch>
                  <a:fillRect l="-638" t="-53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id-ID" sz="4800" dirty="0" smtClean="0">
                <a:latin typeface="Comic Sans MS" panose="030F0702030302020204" pitchFamily="66" charset="0"/>
              </a:rPr>
              <a:t>Ukuran Pemusatan Data</a:t>
            </a:r>
            <a:endParaRPr lang="id-ID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</TotalTime>
  <Words>993</Words>
  <Application>Microsoft Office PowerPoint</Application>
  <PresentationFormat>Widescreen</PresentationFormat>
  <Paragraphs>377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Adobe Heiti Std R</vt:lpstr>
      <vt:lpstr>SimHei</vt:lpstr>
      <vt:lpstr>Arial</vt:lpstr>
      <vt:lpstr>Calibri</vt:lpstr>
      <vt:lpstr>Calibri Light</vt:lpstr>
      <vt:lpstr>Cambria Math</vt:lpstr>
      <vt:lpstr>Comic Sans MS</vt:lpstr>
      <vt:lpstr>Office Theme</vt:lpstr>
      <vt:lpstr>Pembelajaran Daring Kolaboratif 2023</vt:lpstr>
      <vt:lpstr>PowerPoint Presentation</vt:lpstr>
      <vt:lpstr>Pengertian Statistika</vt:lpstr>
      <vt:lpstr>Histogram</vt:lpstr>
      <vt:lpstr>Histogram</vt:lpstr>
      <vt:lpstr>FREKUENSI KUMULATIF</vt:lpstr>
      <vt:lpstr>FREKUENSI KUMULATIF</vt:lpstr>
      <vt:lpstr>Ukuran Pemusatan Data</vt:lpstr>
      <vt:lpstr>Ukuran Pemusatan Data</vt:lpstr>
      <vt:lpstr>Data Berkelompok</vt:lpstr>
      <vt:lpstr>Data Berkelompok</vt:lpstr>
      <vt:lpstr>Data Berkelompok</vt:lpstr>
      <vt:lpstr>Ukuran Penempatan Data</vt:lpstr>
      <vt:lpstr>Ukuran Penempatan Data</vt:lpstr>
      <vt:lpstr>Kuartil Data Kelompok</vt:lpstr>
      <vt:lpstr>Ukuran Penempatan Data</vt:lpstr>
      <vt:lpstr>Desil Data Kelompok</vt:lpstr>
      <vt:lpstr>Ukuran Penyebaran Data</vt:lpstr>
      <vt:lpstr>Varians dan Simpangan Baku Data Tunggal</vt:lpstr>
      <vt:lpstr>Varians dan Simpangan Baku Data Tunggal</vt:lpstr>
      <vt:lpstr>Varians dan Simpangan Baku Data Kelompok</vt:lpstr>
      <vt:lpstr>Varians dan Simpangan Baku Data Kelompok</vt:lpstr>
      <vt:lpstr>Varians dan Simpangan Baku Data Kelompok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Pembelajaran Daring Kolaboratif 2023</dc:title>
  <dc:creator>PC</dc:creator>
  <cp:lastModifiedBy>PC</cp:lastModifiedBy>
  <cp:revision>86</cp:revision>
  <dcterms:created xsi:type="dcterms:W3CDTF">2023-08-30T04:09:21Z</dcterms:created>
  <dcterms:modified xsi:type="dcterms:W3CDTF">2023-09-08T10:20:29Z</dcterms:modified>
</cp:coreProperties>
</file>