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13"/>
  </p:notesMasterIdLst>
  <p:sldIdLst>
    <p:sldId id="256" r:id="rId2"/>
    <p:sldId id="301" r:id="rId3"/>
    <p:sldId id="302" r:id="rId4"/>
    <p:sldId id="260" r:id="rId5"/>
    <p:sldId id="261" r:id="rId6"/>
    <p:sldId id="263" r:id="rId7"/>
    <p:sldId id="303" r:id="rId8"/>
    <p:sldId id="304" r:id="rId9"/>
    <p:sldId id="305" r:id="rId10"/>
    <p:sldId id="307" r:id="rId11"/>
    <p:sldId id="281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E0347E-154A-4904-8773-BDB4D5BDF36F}">
  <a:tblStyle styleId="{C6E0347E-154A-4904-8773-BDB4D5BDF3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9" autoAdjust="0"/>
    <p:restoredTop sz="94660"/>
  </p:normalViewPr>
  <p:slideViewPr>
    <p:cSldViewPr>
      <p:cViewPr varScale="1">
        <p:scale>
          <a:sx n="81" d="100"/>
          <a:sy n="81" d="100"/>
        </p:scale>
        <p:origin x="102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44897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8090ae5fda_2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8090ae5fda_2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4" name="Google Shape;4754;g80cb239799_2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5" name="Google Shape;4755;g80cb239799_2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7664a200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7664a200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87664a208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87664a2081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085b9f78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8085b9f78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87664a208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87664a208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7664a208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7664a2081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880f26e4cf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880f26e4cf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880f26e4cf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880f26e4cf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880f26e4cf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880f26e4cf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-1515884" y="-1719378"/>
            <a:ext cx="3679200" cy="3679200"/>
          </a:xfrm>
          <a:prstGeom prst="blockArc">
            <a:avLst>
              <a:gd name="adj1" fmla="val 15904124"/>
              <a:gd name="adj2" fmla="val 722519"/>
              <a:gd name="adj3" fmla="val 727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708000" y="399750"/>
            <a:ext cx="7728000" cy="4344000"/>
          </a:xfrm>
          <a:prstGeom prst="round1Rect">
            <a:avLst>
              <a:gd name="adj" fmla="val 16667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2175913">
            <a:off x="6501213" y="3908853"/>
            <a:ext cx="1705595" cy="1705595"/>
          </a:xfrm>
          <a:prstGeom prst="blockArc">
            <a:avLst>
              <a:gd name="adj1" fmla="val 13003178"/>
              <a:gd name="adj2" fmla="val 2121832"/>
              <a:gd name="adj3" fmla="val 25028"/>
            </a:avLst>
          </a:prstGeom>
          <a:solidFill>
            <a:srgbClr val="BDC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/>
          <p:nvPr/>
        </p:nvSpPr>
        <p:spPr>
          <a:xfrm>
            <a:off x="1355650" y="744575"/>
            <a:ext cx="6261600" cy="23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1355650" y="3396875"/>
            <a:ext cx="4048500" cy="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14;p2"/>
          <p:cNvSpPr txBox="1"/>
          <p:nvPr/>
        </p:nvSpPr>
        <p:spPr>
          <a:xfrm>
            <a:off x="1080000" y="2834125"/>
            <a:ext cx="68400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441200" y="1455663"/>
            <a:ext cx="6261600" cy="13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649875" y="3207913"/>
            <a:ext cx="3823800" cy="6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_1_1">
    <p:bg>
      <p:bgPr>
        <a:noFill/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/>
          <p:nvPr/>
        </p:nvSpPr>
        <p:spPr>
          <a:xfrm rot="-5400000">
            <a:off x="8177603" y="-1151798"/>
            <a:ext cx="1948500" cy="1948500"/>
          </a:xfrm>
          <a:prstGeom prst="blockArc">
            <a:avLst>
              <a:gd name="adj1" fmla="val 10796618"/>
              <a:gd name="adj2" fmla="val 15882085"/>
              <a:gd name="adj3" fmla="val 7819"/>
            </a:avLst>
          </a:prstGeom>
          <a:solidFill>
            <a:srgbClr val="C2C2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4"/>
          <p:cNvSpPr/>
          <p:nvPr/>
        </p:nvSpPr>
        <p:spPr>
          <a:xfrm rot="-900003">
            <a:off x="-1427327" y="3995525"/>
            <a:ext cx="2387761" cy="2387761"/>
          </a:xfrm>
          <a:prstGeom prst="blockArc">
            <a:avLst>
              <a:gd name="adj1" fmla="val 17683086"/>
              <a:gd name="adj2" fmla="val 837016"/>
              <a:gd name="adj3" fmla="val 92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4"/>
          <p:cNvSpPr txBox="1">
            <a:spLocks noGrp="1"/>
          </p:cNvSpPr>
          <p:nvPr>
            <p:ph type="title"/>
          </p:nvPr>
        </p:nvSpPr>
        <p:spPr>
          <a:xfrm>
            <a:off x="938675" y="1236950"/>
            <a:ext cx="3613800" cy="12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4"/>
          <p:cNvSpPr txBox="1">
            <a:spLocks noGrp="1"/>
          </p:cNvSpPr>
          <p:nvPr>
            <p:ph type="subTitle" idx="1"/>
          </p:nvPr>
        </p:nvSpPr>
        <p:spPr>
          <a:xfrm>
            <a:off x="1028700" y="2030575"/>
            <a:ext cx="3613800" cy="24126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_1_1_1_1">
    <p:bg>
      <p:bgPr>
        <a:solidFill>
          <a:schemeClr val="accent2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/>
          <p:nvPr/>
        </p:nvSpPr>
        <p:spPr>
          <a:xfrm>
            <a:off x="-76800" y="-76500"/>
            <a:ext cx="4638900" cy="52773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7"/>
          <p:cNvSpPr/>
          <p:nvPr/>
        </p:nvSpPr>
        <p:spPr>
          <a:xfrm rot="10800000">
            <a:off x="735300" y="724075"/>
            <a:ext cx="3241500" cy="3945900"/>
          </a:xfrm>
          <a:prstGeom prst="round1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7"/>
          <p:cNvSpPr txBox="1"/>
          <p:nvPr/>
        </p:nvSpPr>
        <p:spPr>
          <a:xfrm>
            <a:off x="750000" y="717175"/>
            <a:ext cx="3226800" cy="39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7"/>
          <p:cNvSpPr txBox="1">
            <a:spLocks noGrp="1"/>
          </p:cNvSpPr>
          <p:nvPr>
            <p:ph type="subTitle" idx="1"/>
          </p:nvPr>
        </p:nvSpPr>
        <p:spPr>
          <a:xfrm>
            <a:off x="5909000" y="599974"/>
            <a:ext cx="2448000" cy="3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2"/>
          </p:nvPr>
        </p:nvSpPr>
        <p:spPr>
          <a:xfrm>
            <a:off x="5909000" y="1035316"/>
            <a:ext cx="24480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subTitle" idx="3"/>
          </p:nvPr>
        </p:nvSpPr>
        <p:spPr>
          <a:xfrm>
            <a:off x="5909000" y="2028524"/>
            <a:ext cx="2448000" cy="3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4"/>
          </p:nvPr>
        </p:nvSpPr>
        <p:spPr>
          <a:xfrm>
            <a:off x="5909000" y="2445016"/>
            <a:ext cx="24480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subTitle" idx="5"/>
          </p:nvPr>
        </p:nvSpPr>
        <p:spPr>
          <a:xfrm>
            <a:off x="5909000" y="3457074"/>
            <a:ext cx="2448000" cy="3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subTitle" idx="6"/>
          </p:nvPr>
        </p:nvSpPr>
        <p:spPr>
          <a:xfrm>
            <a:off x="5909000" y="3854716"/>
            <a:ext cx="24480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title"/>
          </p:nvPr>
        </p:nvSpPr>
        <p:spPr>
          <a:xfrm>
            <a:off x="831900" y="717175"/>
            <a:ext cx="3144900" cy="39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4819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s 2">
  <p:cSld name="Title and two colums 2">
    <p:bg>
      <p:bgPr>
        <a:noFill/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/>
          <p:nvPr/>
        </p:nvSpPr>
        <p:spPr>
          <a:xfrm rot="10800000">
            <a:off x="-1180114" y="-1205300"/>
            <a:ext cx="2387700" cy="2387700"/>
          </a:xfrm>
          <a:prstGeom prst="blockArc">
            <a:avLst>
              <a:gd name="adj1" fmla="val 10779047"/>
              <a:gd name="adj2" fmla="val 16253876"/>
              <a:gd name="adj3" fmla="val 890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title"/>
          </p:nvPr>
        </p:nvSpPr>
        <p:spPr>
          <a:xfrm>
            <a:off x="5469575" y="562313"/>
            <a:ext cx="27288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subTitle" idx="1"/>
          </p:nvPr>
        </p:nvSpPr>
        <p:spPr>
          <a:xfrm>
            <a:off x="4644581" y="1506915"/>
            <a:ext cx="2265000" cy="7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ubTitle" idx="2"/>
          </p:nvPr>
        </p:nvSpPr>
        <p:spPr>
          <a:xfrm>
            <a:off x="4639568" y="2245125"/>
            <a:ext cx="2265000" cy="8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8" name="Google Shape;208;p25"/>
          <p:cNvSpPr txBox="1">
            <a:spLocks noGrp="1"/>
          </p:cNvSpPr>
          <p:nvPr>
            <p:ph type="subTitle" idx="3"/>
          </p:nvPr>
        </p:nvSpPr>
        <p:spPr>
          <a:xfrm>
            <a:off x="4634550" y="3038165"/>
            <a:ext cx="2265000" cy="7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09" name="Google Shape;209;p25"/>
          <p:cNvSpPr txBox="1">
            <a:spLocks noGrp="1"/>
          </p:cNvSpPr>
          <p:nvPr>
            <p:ph type="subTitle" idx="4"/>
          </p:nvPr>
        </p:nvSpPr>
        <p:spPr>
          <a:xfrm>
            <a:off x="4644581" y="3776474"/>
            <a:ext cx="2265000" cy="8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8390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/>
        </p:nvSpPr>
        <p:spPr>
          <a:xfrm rot="10800000">
            <a:off x="708000" y="399750"/>
            <a:ext cx="7728000" cy="4344000"/>
          </a:xfrm>
          <a:prstGeom prst="round1Rect">
            <a:avLst>
              <a:gd name="adj" fmla="val 16667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8"/>
          <p:cNvSpPr/>
          <p:nvPr/>
        </p:nvSpPr>
        <p:spPr>
          <a:xfrm rot="8605101">
            <a:off x="6426768" y="-465210"/>
            <a:ext cx="1705462" cy="1705462"/>
          </a:xfrm>
          <a:prstGeom prst="blockArc">
            <a:avLst>
              <a:gd name="adj1" fmla="val 13003178"/>
              <a:gd name="adj2" fmla="val 2121832"/>
              <a:gd name="adj3" fmla="val 25028"/>
            </a:avLst>
          </a:prstGeom>
          <a:solidFill>
            <a:srgbClr val="BDC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1167450" y="1168250"/>
            <a:ext cx="6809100" cy="26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" name="Google Shape;58;p8"/>
          <p:cNvSpPr/>
          <p:nvPr/>
        </p:nvSpPr>
        <p:spPr>
          <a:xfrm rot="-899996">
            <a:off x="-1303250" y="3960928"/>
            <a:ext cx="2504850" cy="2504850"/>
          </a:xfrm>
          <a:prstGeom prst="blockArc">
            <a:avLst>
              <a:gd name="adj1" fmla="val 17160890"/>
              <a:gd name="adj2" fmla="val 722519"/>
              <a:gd name="adj3" fmla="val 727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721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-1709009" y="2992597"/>
            <a:ext cx="3679200" cy="3679200"/>
          </a:xfrm>
          <a:prstGeom prst="blockArc">
            <a:avLst>
              <a:gd name="adj1" fmla="val 15904124"/>
              <a:gd name="adj2" fmla="val 722519"/>
              <a:gd name="adj3" fmla="val 727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 rot="10800000">
            <a:off x="708000" y="399750"/>
            <a:ext cx="7728000" cy="4344000"/>
          </a:xfrm>
          <a:prstGeom prst="round1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rot="9899997">
            <a:off x="7214620" y="-688760"/>
            <a:ext cx="2387761" cy="2387761"/>
          </a:xfrm>
          <a:prstGeom prst="blockArc">
            <a:avLst>
              <a:gd name="adj1" fmla="val 17023199"/>
              <a:gd name="adj2" fmla="val 920811"/>
              <a:gd name="adj3" fmla="val 9035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4576375" y="2150850"/>
            <a:ext cx="3363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6375" y="1388825"/>
            <a:ext cx="3363300" cy="130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4576375" y="2710825"/>
            <a:ext cx="3363300" cy="7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 rot="10800000">
            <a:off x="1056100" y="1337250"/>
            <a:ext cx="2595000" cy="2500500"/>
          </a:xfrm>
          <a:prstGeom prst="round1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1056100" y="1337300"/>
            <a:ext cx="2595000" cy="22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 rot="10800000">
            <a:off x="7843922" y="-1058801"/>
            <a:ext cx="2481900" cy="2481900"/>
          </a:xfrm>
          <a:prstGeom prst="blockArc">
            <a:avLst>
              <a:gd name="adj1" fmla="val 15904124"/>
              <a:gd name="adj2" fmla="val 722519"/>
              <a:gd name="adj3" fmla="val 727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-154350" y="236675"/>
            <a:ext cx="9452700" cy="6615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 rot="4458820">
            <a:off x="-1488663" y="4124021"/>
            <a:ext cx="2387832" cy="2387832"/>
          </a:xfrm>
          <a:prstGeom prst="blockArc">
            <a:avLst>
              <a:gd name="adj1" fmla="val 12582103"/>
              <a:gd name="adj2" fmla="val 16685375"/>
              <a:gd name="adj3" fmla="val 10255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909825" y="1507250"/>
            <a:ext cx="7315200" cy="3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Google Shape;31;p4"/>
          <p:cNvSpPr txBox="1"/>
          <p:nvPr/>
        </p:nvSpPr>
        <p:spPr>
          <a:xfrm>
            <a:off x="1094125" y="389075"/>
            <a:ext cx="6825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094125" y="281670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1"/>
          </p:nvPr>
        </p:nvSpPr>
        <p:spPr>
          <a:xfrm>
            <a:off x="963450" y="1133350"/>
            <a:ext cx="72171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 rot="5400000">
            <a:off x="-1062873" y="-1049951"/>
            <a:ext cx="1957800" cy="1957800"/>
          </a:xfrm>
          <a:prstGeom prst="blockArc">
            <a:avLst>
              <a:gd name="adj1" fmla="val 16339879"/>
              <a:gd name="adj2" fmla="val 21412310"/>
              <a:gd name="adj3" fmla="val 1204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-154350" y="236675"/>
            <a:ext cx="9452700" cy="6615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1086359" y="2562701"/>
            <a:ext cx="3552000" cy="15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/>
          <p:nvPr/>
        </p:nvSpPr>
        <p:spPr>
          <a:xfrm>
            <a:off x="1094125" y="389075"/>
            <a:ext cx="6825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9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62" name="Google Shape;62;p9"/>
          <p:cNvSpPr/>
          <p:nvPr/>
        </p:nvSpPr>
        <p:spPr>
          <a:xfrm rot="-900094">
            <a:off x="3798381" y="4368678"/>
            <a:ext cx="1783690" cy="1783980"/>
          </a:xfrm>
          <a:prstGeom prst="blockArc">
            <a:avLst>
              <a:gd name="adj1" fmla="val 12085351"/>
              <a:gd name="adj2" fmla="val 16819483"/>
              <a:gd name="adj3" fmla="val 1755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4572000" y="-73925"/>
            <a:ext cx="4572000" cy="53088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9"/>
          <p:cNvSpPr txBox="1"/>
          <p:nvPr/>
        </p:nvSpPr>
        <p:spPr>
          <a:xfrm>
            <a:off x="5298300" y="2567075"/>
            <a:ext cx="31194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9"/>
          <p:cNvSpPr txBox="1"/>
          <p:nvPr/>
        </p:nvSpPr>
        <p:spPr>
          <a:xfrm>
            <a:off x="5298300" y="4049375"/>
            <a:ext cx="31194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9"/>
          <p:cNvSpPr txBox="1"/>
          <p:nvPr/>
        </p:nvSpPr>
        <p:spPr>
          <a:xfrm>
            <a:off x="5208725" y="4049375"/>
            <a:ext cx="31194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9"/>
          <p:cNvSpPr txBox="1"/>
          <p:nvPr/>
        </p:nvSpPr>
        <p:spPr>
          <a:xfrm>
            <a:off x="5387850" y="3299075"/>
            <a:ext cx="31194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5021275" y="810000"/>
            <a:ext cx="3549600" cy="38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602400" y="862850"/>
            <a:ext cx="3549600" cy="318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933325" y="4230575"/>
            <a:ext cx="5377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/>
          <p:nvPr/>
        </p:nvSpPr>
        <p:spPr>
          <a:xfrm rot="7715609">
            <a:off x="-783378" y="-1062364"/>
            <a:ext cx="2387820" cy="2387820"/>
          </a:xfrm>
          <a:prstGeom prst="blockArc">
            <a:avLst>
              <a:gd name="adj1" fmla="val 11751713"/>
              <a:gd name="adj2" fmla="val 837016"/>
              <a:gd name="adj3" fmla="val 9209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8"/>
          <p:cNvSpPr/>
          <p:nvPr/>
        </p:nvSpPr>
        <p:spPr>
          <a:xfrm>
            <a:off x="7517550" y="3698650"/>
            <a:ext cx="3133200" cy="3133200"/>
          </a:xfrm>
          <a:prstGeom prst="donut">
            <a:avLst>
              <a:gd name="adj" fmla="val 8720"/>
            </a:avLst>
          </a:prstGeom>
          <a:solidFill>
            <a:srgbClr val="FBB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8"/>
          <p:cNvSpPr/>
          <p:nvPr/>
        </p:nvSpPr>
        <p:spPr>
          <a:xfrm rot="10800000">
            <a:off x="708000" y="399750"/>
            <a:ext cx="7728000" cy="4344000"/>
          </a:xfrm>
          <a:prstGeom prst="round1Rect">
            <a:avLst>
              <a:gd name="adj" fmla="val 16667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8"/>
          <p:cNvSpPr txBox="1"/>
          <p:nvPr/>
        </p:nvSpPr>
        <p:spPr>
          <a:xfrm>
            <a:off x="1087725" y="3566925"/>
            <a:ext cx="49596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000" b="1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000" b="1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1000" b="1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1094125" y="1417550"/>
            <a:ext cx="4959600" cy="11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18"/>
          <p:cNvSpPr txBox="1">
            <a:spLocks noGrp="1"/>
          </p:cNvSpPr>
          <p:nvPr>
            <p:ph type="title"/>
          </p:nvPr>
        </p:nvSpPr>
        <p:spPr>
          <a:xfrm>
            <a:off x="1094125" y="558925"/>
            <a:ext cx="68301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subTitle" idx="1"/>
          </p:nvPr>
        </p:nvSpPr>
        <p:spPr>
          <a:xfrm>
            <a:off x="1094125" y="1618900"/>
            <a:ext cx="6429900" cy="14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9" name="Google Shape;159;p18"/>
          <p:cNvSpPr/>
          <p:nvPr/>
        </p:nvSpPr>
        <p:spPr>
          <a:xfrm rot="-3224087" flipH="1">
            <a:off x="7590735" y="764028"/>
            <a:ext cx="1705595" cy="1705595"/>
          </a:xfrm>
          <a:prstGeom prst="blockArc">
            <a:avLst>
              <a:gd name="adj1" fmla="val 13003178"/>
              <a:gd name="adj2" fmla="val 2121832"/>
              <a:gd name="adj3" fmla="val 25028"/>
            </a:avLst>
          </a:prstGeom>
          <a:solidFill>
            <a:srgbClr val="BDC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_1">
    <p:bg>
      <p:bgPr>
        <a:solidFill>
          <a:schemeClr val="accent2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/>
          <p:nvPr/>
        </p:nvSpPr>
        <p:spPr>
          <a:xfrm rot="-6299986">
            <a:off x="7656229" y="3062123"/>
            <a:ext cx="3353359" cy="3679155"/>
          </a:xfrm>
          <a:prstGeom prst="blockArc">
            <a:avLst>
              <a:gd name="adj1" fmla="val 16550563"/>
              <a:gd name="adj2" fmla="val 608065"/>
              <a:gd name="adj3" fmla="val 823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9"/>
          <p:cNvSpPr/>
          <p:nvPr/>
        </p:nvSpPr>
        <p:spPr>
          <a:xfrm rot="8596392">
            <a:off x="-759489" y="-901893"/>
            <a:ext cx="1705685" cy="1705685"/>
          </a:xfrm>
          <a:prstGeom prst="blockArc">
            <a:avLst>
              <a:gd name="adj1" fmla="val 13159347"/>
              <a:gd name="adj2" fmla="val 19114359"/>
              <a:gd name="adj3" fmla="val 21488"/>
            </a:avLst>
          </a:prstGeom>
          <a:solidFill>
            <a:srgbClr val="BDC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9"/>
          <p:cNvSpPr/>
          <p:nvPr/>
        </p:nvSpPr>
        <p:spPr>
          <a:xfrm rot="10800000">
            <a:off x="516000" y="399750"/>
            <a:ext cx="8112000" cy="4344000"/>
          </a:xfrm>
          <a:prstGeom prst="round1Rect">
            <a:avLst>
              <a:gd name="adj" fmla="val 16667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9"/>
          <p:cNvSpPr txBox="1"/>
          <p:nvPr/>
        </p:nvSpPr>
        <p:spPr>
          <a:xfrm>
            <a:off x="1094125" y="1417550"/>
            <a:ext cx="6818100" cy="21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5261025" y="3460725"/>
            <a:ext cx="26511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b="1">
              <a:solidFill>
                <a:srgbClr val="FFC8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19"/>
          <p:cNvSpPr txBox="1">
            <a:spLocks noGrp="1"/>
          </p:cNvSpPr>
          <p:nvPr>
            <p:ph type="title"/>
          </p:nvPr>
        </p:nvSpPr>
        <p:spPr>
          <a:xfrm>
            <a:off x="1094125" y="1417550"/>
            <a:ext cx="6678300" cy="19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subTitle" idx="1"/>
          </p:nvPr>
        </p:nvSpPr>
        <p:spPr>
          <a:xfrm>
            <a:off x="1094125" y="3504250"/>
            <a:ext cx="6635100" cy="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6" r:id="rId6"/>
    <p:sldLayoutId id="2147483658" r:id="rId7"/>
    <p:sldLayoutId id="2147483664" r:id="rId8"/>
    <p:sldLayoutId id="2147483665" r:id="rId9"/>
    <p:sldLayoutId id="2147483670" r:id="rId10"/>
    <p:sldLayoutId id="2147483672" r:id="rId11"/>
    <p:sldLayoutId id="2147483679" r:id="rId12"/>
    <p:sldLayoutId id="2147483680" r:id="rId13"/>
    <p:sldLayoutId id="214748368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>
            <a:spLocks noGrp="1"/>
          </p:cNvSpPr>
          <p:nvPr>
            <p:ph type="title"/>
          </p:nvPr>
        </p:nvSpPr>
        <p:spPr>
          <a:xfrm>
            <a:off x="1441200" y="1563638"/>
            <a:ext cx="6261600" cy="13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latin typeface="Comic Sans MS" pitchFamily="66" charset="0"/>
              </a:rPr>
              <a:t>BAB II</a:t>
            </a:r>
            <a:r>
              <a:rPr lang="en" dirty="0">
                <a:latin typeface="Comic Sans MS" pitchFamily="66" charset="0"/>
              </a:rPr>
              <a:t> </a:t>
            </a:r>
            <a:r>
              <a:rPr lang="id-ID" dirty="0">
                <a:latin typeface="Comic Sans MS" pitchFamily="66" charset="0"/>
              </a:rPr>
              <a:t>INTERPOLASI</a:t>
            </a:r>
            <a:endParaRPr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4460" y="711306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3200" b="1" dirty="0">
                <a:solidFill>
                  <a:schemeClr val="accent2">
                    <a:lumMod val="50000"/>
                  </a:schemeClr>
                </a:solidFill>
              </a:rPr>
              <a:t>SOAL:</a:t>
            </a:r>
          </a:p>
          <a:p>
            <a:pPr>
              <a:lnSpc>
                <a:spcPct val="150000"/>
              </a:lnSpc>
            </a:pPr>
            <a:r>
              <a:rPr lang="id-ID" sz="3200" dirty="0"/>
              <a:t>Diketahui data- data berikut: </a:t>
            </a:r>
          </a:p>
          <a:p>
            <a:pPr>
              <a:lnSpc>
                <a:spcPct val="150000"/>
              </a:lnSpc>
            </a:pPr>
            <a:r>
              <a:rPr lang="id-ID" sz="3200" dirty="0"/>
              <a:t>(-2, -6) ; (2, 4) ; (4, 20).</a:t>
            </a:r>
          </a:p>
          <a:p>
            <a:pPr>
              <a:lnSpc>
                <a:spcPct val="150000"/>
              </a:lnSpc>
            </a:pPr>
            <a:r>
              <a:rPr lang="id-ID" sz="3200" dirty="0"/>
              <a:t>Tentukan perkiraan dari: a) </a:t>
            </a:r>
            <a:r>
              <a:rPr lang="id-ID" sz="3200" i="1" dirty="0"/>
              <a:t>f</a:t>
            </a:r>
            <a:r>
              <a:rPr lang="id-ID" sz="3200" dirty="0"/>
              <a:t>(x)</a:t>
            </a:r>
          </a:p>
          <a:p>
            <a:pPr>
              <a:lnSpc>
                <a:spcPct val="150000"/>
              </a:lnSpc>
            </a:pPr>
            <a:r>
              <a:rPr lang="id-ID" sz="3200" dirty="0"/>
              <a:t>                                        b) </a:t>
            </a:r>
            <a:r>
              <a:rPr lang="id-ID" sz="3200" i="1" dirty="0"/>
              <a:t>f</a:t>
            </a:r>
            <a:r>
              <a:rPr lang="id-ID" sz="3200" dirty="0"/>
              <a:t>(0) </a:t>
            </a:r>
          </a:p>
        </p:txBody>
      </p:sp>
    </p:spTree>
    <p:extLst>
      <p:ext uri="{BB962C8B-B14F-4D97-AF65-F5344CB8AC3E}">
        <p14:creationId xmlns:p14="http://schemas.microsoft.com/office/powerpoint/2010/main" val="1120523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7" name="Google Shape;4757;p57"/>
          <p:cNvSpPr txBox="1">
            <a:spLocks noGrp="1"/>
          </p:cNvSpPr>
          <p:nvPr>
            <p:ph type="title"/>
          </p:nvPr>
        </p:nvSpPr>
        <p:spPr>
          <a:xfrm>
            <a:off x="1043608" y="1766582"/>
            <a:ext cx="68301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THANKS</a:t>
            </a:r>
            <a:endParaRPr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608" y="3291830"/>
            <a:ext cx="5040560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Ada Pertanyaan ???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>
            <a:spLocks noGrp="1"/>
          </p:cNvSpPr>
          <p:nvPr>
            <p:ph type="title"/>
          </p:nvPr>
        </p:nvSpPr>
        <p:spPr>
          <a:xfrm>
            <a:off x="755576" y="281670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Pengertian Interpolasi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6896" y="1250256"/>
            <a:ext cx="875752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d-ID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Pencarian suatu nilai yang berada di dalam rentang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d-ID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titik-titik data yang diketahui dengan menggunakan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d-ID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pendekatan sebuah fungsi.</a:t>
            </a:r>
            <a:endParaRPr kumimoji="0" lang="id-ID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74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 txBox="1">
            <a:spLocks noGrp="1"/>
          </p:cNvSpPr>
          <p:nvPr>
            <p:ph type="subTitle" idx="1"/>
          </p:nvPr>
        </p:nvSpPr>
        <p:spPr>
          <a:xfrm>
            <a:off x="5717306" y="272194"/>
            <a:ext cx="4111278" cy="357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Interpolasi Polinomial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Umum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1" name="Google Shape;271;p35"/>
          <p:cNvSpPr txBox="1">
            <a:spLocks noGrp="1"/>
          </p:cNvSpPr>
          <p:nvPr>
            <p:ph type="subTitle" idx="3"/>
          </p:nvPr>
        </p:nvSpPr>
        <p:spPr>
          <a:xfrm>
            <a:off x="5717306" y="1700744"/>
            <a:ext cx="3426694" cy="366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Interpolasi Newton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3" name="Google Shape;273;p35"/>
          <p:cNvSpPr txBox="1">
            <a:spLocks noGrp="1"/>
          </p:cNvSpPr>
          <p:nvPr>
            <p:ph type="subTitle" idx="5"/>
          </p:nvPr>
        </p:nvSpPr>
        <p:spPr>
          <a:xfrm>
            <a:off x="5717306" y="3044274"/>
            <a:ext cx="3031158" cy="3915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Interpolasi Lagrange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5" name="Google Shape;275;p35"/>
          <p:cNvSpPr txBox="1">
            <a:spLocks noGrp="1"/>
          </p:cNvSpPr>
          <p:nvPr>
            <p:ph type="title"/>
          </p:nvPr>
        </p:nvSpPr>
        <p:spPr>
          <a:xfrm>
            <a:off x="755576" y="1535675"/>
            <a:ext cx="3240360" cy="23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MACAM-MACAM INTERPOLASI</a:t>
            </a:r>
            <a:endParaRPr dirty="0"/>
          </a:p>
        </p:txBody>
      </p:sp>
      <p:sp>
        <p:nvSpPr>
          <p:cNvPr id="276" name="Google Shape;276;p35"/>
          <p:cNvSpPr txBox="1">
            <a:spLocks noGrp="1"/>
          </p:cNvSpPr>
          <p:nvPr>
            <p:ph type="title" idx="4294967295"/>
          </p:nvPr>
        </p:nvSpPr>
        <p:spPr>
          <a:xfrm>
            <a:off x="4887550" y="724100"/>
            <a:ext cx="8211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</p:txBody>
      </p:sp>
      <p:sp>
        <p:nvSpPr>
          <p:cNvPr id="277" name="Google Shape;277;p35"/>
          <p:cNvSpPr txBox="1">
            <a:spLocks noGrp="1"/>
          </p:cNvSpPr>
          <p:nvPr>
            <p:ph type="title" idx="4294967295"/>
          </p:nvPr>
        </p:nvSpPr>
        <p:spPr>
          <a:xfrm>
            <a:off x="4887550" y="2129138"/>
            <a:ext cx="8211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endParaRPr/>
          </a:p>
        </p:txBody>
      </p:sp>
      <p:sp>
        <p:nvSpPr>
          <p:cNvPr id="278" name="Google Shape;278;p35"/>
          <p:cNvSpPr txBox="1">
            <a:spLocks noGrp="1"/>
          </p:cNvSpPr>
          <p:nvPr>
            <p:ph type="title" idx="4294967295"/>
          </p:nvPr>
        </p:nvSpPr>
        <p:spPr>
          <a:xfrm>
            <a:off x="4887550" y="3534188"/>
            <a:ext cx="8211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</a:t>
            </a:r>
            <a:endParaRPr/>
          </a:p>
        </p:txBody>
      </p:sp>
      <p:sp>
        <p:nvSpPr>
          <p:cNvPr id="279" name="Google Shape;279;p35"/>
          <p:cNvSpPr/>
          <p:nvPr/>
        </p:nvSpPr>
        <p:spPr>
          <a:xfrm>
            <a:off x="4887550" y="1517559"/>
            <a:ext cx="821100" cy="821100"/>
          </a:xfrm>
          <a:prstGeom prst="round1Rect">
            <a:avLst>
              <a:gd name="adj" fmla="val 16667"/>
            </a:avLst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5"/>
          <p:cNvSpPr/>
          <p:nvPr/>
        </p:nvSpPr>
        <p:spPr>
          <a:xfrm>
            <a:off x="4887550" y="168669"/>
            <a:ext cx="821100" cy="821100"/>
          </a:xfrm>
          <a:prstGeom prst="round1Rect">
            <a:avLst>
              <a:gd name="adj" fmla="val 16667"/>
            </a:avLst>
          </a:prstGeom>
          <a:solidFill>
            <a:srgbClr val="FBB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5"/>
          <p:cNvSpPr/>
          <p:nvPr/>
        </p:nvSpPr>
        <p:spPr>
          <a:xfrm>
            <a:off x="4887550" y="2859544"/>
            <a:ext cx="821100" cy="821100"/>
          </a:xfrm>
          <a:prstGeom prst="round1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5"/>
          <p:cNvSpPr txBox="1">
            <a:spLocks noGrp="1"/>
          </p:cNvSpPr>
          <p:nvPr>
            <p:ph type="title" idx="4294967295"/>
          </p:nvPr>
        </p:nvSpPr>
        <p:spPr>
          <a:xfrm>
            <a:off x="4887550" y="285946"/>
            <a:ext cx="821100" cy="600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</a:t>
            </a:r>
            <a:endParaRPr dirty="0"/>
          </a:p>
        </p:txBody>
      </p:sp>
      <p:sp>
        <p:nvSpPr>
          <p:cNvPr id="283" name="Google Shape;283;p35"/>
          <p:cNvSpPr txBox="1">
            <a:spLocks noGrp="1"/>
          </p:cNvSpPr>
          <p:nvPr>
            <p:ph type="title" idx="4294967295"/>
          </p:nvPr>
        </p:nvSpPr>
        <p:spPr>
          <a:xfrm>
            <a:off x="4887550" y="1627970"/>
            <a:ext cx="821100" cy="6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</a:t>
            </a:r>
            <a:endParaRPr dirty="0"/>
          </a:p>
        </p:txBody>
      </p:sp>
      <p:sp>
        <p:nvSpPr>
          <p:cNvPr id="284" name="Google Shape;284;p35"/>
          <p:cNvSpPr txBox="1">
            <a:spLocks noGrp="1"/>
          </p:cNvSpPr>
          <p:nvPr>
            <p:ph type="title" idx="4294967295"/>
          </p:nvPr>
        </p:nvSpPr>
        <p:spPr>
          <a:xfrm>
            <a:off x="4887550" y="2970014"/>
            <a:ext cx="821100" cy="6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</a:t>
            </a:r>
            <a:endParaRPr dirty="0"/>
          </a:p>
        </p:txBody>
      </p:sp>
      <p:sp>
        <p:nvSpPr>
          <p:cNvPr id="24" name="Google Shape;273;p35"/>
          <p:cNvSpPr txBox="1">
            <a:spLocks noGrp="1"/>
          </p:cNvSpPr>
          <p:nvPr>
            <p:ph type="subTitle" idx="5"/>
          </p:nvPr>
        </p:nvSpPr>
        <p:spPr>
          <a:xfrm>
            <a:off x="5717306" y="4244774"/>
            <a:ext cx="3535214" cy="3919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Interpolasi Newton Gregory Maju-Mundur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Google Shape;281;p35"/>
          <p:cNvSpPr/>
          <p:nvPr/>
        </p:nvSpPr>
        <p:spPr>
          <a:xfrm>
            <a:off x="4887550" y="4164870"/>
            <a:ext cx="821100" cy="821100"/>
          </a:xfrm>
          <a:prstGeom prst="round1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84;p35"/>
          <p:cNvSpPr txBox="1">
            <a:spLocks/>
          </p:cNvSpPr>
          <p:nvPr/>
        </p:nvSpPr>
        <p:spPr>
          <a:xfrm>
            <a:off x="4887550" y="4275340"/>
            <a:ext cx="82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d-ID" dirty="0"/>
              <a:t>4</a:t>
            </a:r>
            <a:r>
              <a:rPr lang="e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8730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6"/>
          <p:cNvSpPr txBox="1">
            <a:spLocks noGrp="1"/>
          </p:cNvSpPr>
          <p:nvPr>
            <p:ph type="title" idx="2"/>
          </p:nvPr>
        </p:nvSpPr>
        <p:spPr>
          <a:xfrm>
            <a:off x="1056100" y="1739050"/>
            <a:ext cx="2595000" cy="16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90" name="Google Shape;290;p36"/>
          <p:cNvSpPr txBox="1">
            <a:spLocks noGrp="1"/>
          </p:cNvSpPr>
          <p:nvPr>
            <p:ph type="title"/>
          </p:nvPr>
        </p:nvSpPr>
        <p:spPr>
          <a:xfrm>
            <a:off x="3834032" y="2420078"/>
            <a:ext cx="4172090" cy="130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itchFamily="66" charset="0"/>
              </a:rPr>
              <a:t>I</a:t>
            </a:r>
            <a:r>
              <a:rPr lang="id-ID" dirty="0">
                <a:latin typeface="Comic Sans MS" pitchFamily="66" charset="0"/>
              </a:rPr>
              <a:t>nterpolasi Polinomial Umum</a:t>
            </a:r>
            <a:endParaRPr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52536" y="4006724"/>
            <a:ext cx="1440160" cy="1589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285174" y="331147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800" b="1" dirty="0"/>
              <a:t>Rumus:</a:t>
            </a:r>
          </a:p>
          <a:p>
            <a:pPr>
              <a:lnSpc>
                <a:spcPct val="150000"/>
              </a:lnSpc>
            </a:pPr>
            <a:endParaRPr lang="id-ID" sz="2800" dirty="0"/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2" t="25742" r="3149" b="64357"/>
          <a:stretch/>
        </p:blipFill>
        <p:spPr bwMode="auto">
          <a:xfrm>
            <a:off x="323528" y="1007878"/>
            <a:ext cx="8563094" cy="7155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644" y="2139023"/>
                <a:ext cx="86710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400" dirty="0"/>
                  <a:t>Jika diketahui 2 titik, maka </a:t>
                </a:r>
                <a14:m>
                  <m:oMath xmlns:m="http://schemas.openxmlformats.org/officeDocument/2006/math">
                    <m:r>
                      <a:rPr lang="id-ID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id-ID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id-ID" sz="2400" b="0" i="1" smtClean="0"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id-ID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id-ID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id-ID" sz="24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id-ID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id-ID" sz="2400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id-ID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id-ID" sz="2400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id-ID" sz="2400" dirty="0"/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4" y="2139023"/>
                <a:ext cx="867108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125" t="-9211" b="-3026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3422" y="2870379"/>
                <a:ext cx="86710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400" dirty="0"/>
                  <a:t>Jika diketahui 3 titik, maka </a:t>
                </a:r>
                <a14:m>
                  <m:oMath xmlns:m="http://schemas.openxmlformats.org/officeDocument/2006/math">
                    <m:r>
                      <a:rPr lang="id-ID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id-ID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id-ID" sz="2400" b="0" i="1" smtClean="0"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id-ID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id-ID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id-ID" sz="24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id-ID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id-ID" sz="2400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id-ID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id-ID" sz="24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id-ID" sz="2400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id-ID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id-ID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id-ID" sz="2400" dirty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22" y="2870379"/>
                <a:ext cx="8671084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125" t="-9211" b="-3026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271" y="3510379"/>
                <a:ext cx="92890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400" dirty="0"/>
                  <a:t>Jika diketahui 4 titik, maka </a:t>
                </a:r>
                <a14:m>
                  <m:oMath xmlns:m="http://schemas.openxmlformats.org/officeDocument/2006/math">
                    <m:r>
                      <a:rPr lang="id-ID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id-ID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id-ID" sz="2400" b="0" i="1" smtClean="0"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id-ID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id-ID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id-ID" sz="24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id-ID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id-ID" sz="2400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id-ID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id-ID" sz="24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id-ID" sz="2400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id-ID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id-ID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id-ID" sz="2400" b="0" i="0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id-ID" sz="240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id-ID" sz="24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id-ID" sz="2400" dirty="0"/>
                  <a:t> </a:t>
                </a:r>
              </a:p>
              <a:p>
                <a:endParaRPr lang="id-ID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1" y="3510379"/>
                <a:ext cx="9289033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1051" t="-514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1738" y="4157841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dan seterusnya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230857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800" b="1" dirty="0">
                <a:solidFill>
                  <a:schemeClr val="accent2">
                    <a:lumMod val="50000"/>
                  </a:schemeClr>
                </a:solidFill>
              </a:rPr>
              <a:t>Contoh:</a:t>
            </a:r>
          </a:p>
          <a:p>
            <a:pPr>
              <a:lnSpc>
                <a:spcPct val="150000"/>
              </a:lnSpc>
            </a:pPr>
            <a:r>
              <a:rPr lang="id-ID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Perhatikan data tabulasi berikut !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55485"/>
              </p:ext>
            </p:extLst>
          </p:nvPr>
        </p:nvGraphicFramePr>
        <p:xfrm>
          <a:off x="712522" y="1574704"/>
          <a:ext cx="7488832" cy="115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id-ID" sz="2800" dirty="0"/>
                        <a:t>Tahun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/>
                        <a:t>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id-ID" sz="2800" dirty="0"/>
                        <a:t>Jumlah Penduduk (</a:t>
                      </a:r>
                      <a:r>
                        <a:rPr lang="id-ID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dalam</a:t>
                      </a:r>
                      <a:r>
                        <a:rPr lang="id-ID" sz="2800" dirty="0"/>
                        <a:t> juta)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6156" y="2648002"/>
            <a:ext cx="80282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Tentukan perkiraan dari : </a:t>
            </a:r>
          </a:p>
          <a:p>
            <a:pPr>
              <a:lnSpc>
                <a:spcPct val="150000"/>
              </a:lnSpc>
            </a:pPr>
            <a:r>
              <a:rPr lang="id-ID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a) fungsi data tersebut</a:t>
            </a:r>
          </a:p>
          <a:p>
            <a:pPr>
              <a:lnSpc>
                <a:spcPct val="150000"/>
              </a:lnSpc>
            </a:pPr>
            <a:r>
              <a:rPr lang="id-ID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b) jumlah penduduk pada tahun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52536" y="-164554"/>
            <a:ext cx="165618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TextBox 19"/>
          <p:cNvSpPr txBox="1"/>
          <p:nvPr/>
        </p:nvSpPr>
        <p:spPr>
          <a:xfrm>
            <a:off x="179512" y="44624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/>
              <a:t>Penyelesaian:</a:t>
            </a:r>
          </a:p>
          <a:p>
            <a:r>
              <a:rPr lang="id-ID" sz="2400" dirty="0"/>
              <a:t>(2000, 200) dan (2010,300)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3012" y="1693156"/>
                <a:ext cx="2581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400" dirty="0"/>
                  <a:t>(2000, 200)</a:t>
                </a:r>
                <a14:m>
                  <m:oMath xmlns:m="http://schemas.openxmlformats.org/officeDocument/2006/math">
                    <m:r>
                      <a:rPr lang="id-ID" sz="2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id-ID" sz="24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endParaRPr lang="id-ID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12" y="1693156"/>
                <a:ext cx="2581171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538" t="-9333" b="-3200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325502" y="1690862"/>
                <a:ext cx="49685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d-ID" sz="2400" i="1" smtClean="0">
                        <a:latin typeface="Cambria Math"/>
                        <a:ea typeface="Cambria Math"/>
                      </a:rPr>
                      <m:t>200=</m:t>
                    </m:r>
                    <m:sSub>
                      <m:sSub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id-ID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d-ID" sz="2400" b="0" i="1" smtClean="0">
                        <a:latin typeface="Cambria Math"/>
                      </a:rPr>
                      <m:t>+</m:t>
                    </m:r>
                    <m:r>
                      <a:rPr lang="id-ID" sz="2400" i="1">
                        <a:latin typeface="Cambria Math"/>
                        <a:ea typeface="Cambria Math"/>
                      </a:rPr>
                      <m:t>2000</m:t>
                    </m:r>
                    <m:sSub>
                      <m:sSub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id-ID" sz="240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id-ID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id-ID" sz="2400" dirty="0"/>
                  <a:t>	..........(1)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502" y="1690862"/>
                <a:ext cx="496855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45" t="-9211" b="-3026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92832" y="2175112"/>
                <a:ext cx="25922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400" dirty="0"/>
                  <a:t>(2010, 300)</a:t>
                </a:r>
                <a14:m>
                  <m:oMath xmlns:m="http://schemas.openxmlformats.org/officeDocument/2006/math">
                    <m:r>
                      <a:rPr lang="id-ID" sz="2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id-ID" sz="24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endParaRPr lang="id-ID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32" y="2175112"/>
                <a:ext cx="2592287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3529" t="-9211" b="-3026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314414" y="2182989"/>
                <a:ext cx="48131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d-ID" sz="2400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id-ID" sz="2400" i="1">
                        <a:latin typeface="Cambria Math"/>
                        <a:ea typeface="Cambria Math"/>
                      </a:rPr>
                      <m:t>00=</m:t>
                    </m:r>
                    <m:sSub>
                      <m:sSub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id-ID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d-ID" sz="2400" b="0" i="1" smtClean="0">
                        <a:latin typeface="Cambria Math"/>
                      </a:rPr>
                      <m:t>+</m:t>
                    </m:r>
                    <m:r>
                      <a:rPr lang="id-ID" sz="2400" i="1">
                        <a:latin typeface="Cambria Math"/>
                        <a:ea typeface="Cambria Math"/>
                      </a:rPr>
                      <m:t>20</m:t>
                    </m:r>
                    <m:r>
                      <a:rPr lang="id-ID" sz="24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id-ID" sz="2400" i="1">
                        <a:latin typeface="Cambria Math"/>
                        <a:ea typeface="Cambria Math"/>
                      </a:rPr>
                      <m:t>0</m:t>
                    </m:r>
                    <m:sSub>
                      <m:sSub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id-ID" sz="240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id-ID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id-ID" sz="2400" dirty="0"/>
                  <a:t>	..........(2)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414" y="2182989"/>
                <a:ext cx="4813126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380" t="-9211" b="-3026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4076" y="2695907"/>
                <a:ext cx="39604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400" dirty="0"/>
                  <a:t>Eliminasi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id-ID" sz="240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id-ID" sz="2400" i="1">
                            <a:latin typeface="Cambria Math"/>
                            <a:ea typeface="Cambria Math"/>
                          </a:rPr>
                          <m:t>0 </m:t>
                        </m:r>
                      </m:sub>
                    </m:sSub>
                  </m:oMath>
                </a14:m>
                <a:r>
                  <a:rPr lang="id-ID" sz="2400" dirty="0"/>
                  <a:t> dari (1) dan (2)</a:t>
                </a:r>
              </a:p>
              <a:p>
                <a:endParaRPr lang="id-ID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76" y="2695907"/>
                <a:ext cx="3960440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2308" t="-5109" r="-230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9640" y="3146793"/>
                <a:ext cx="39604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400" i="1">
                          <a:latin typeface="Cambria Math"/>
                          <a:ea typeface="Cambria Math"/>
                        </a:rPr>
                        <m:t>200=</m:t>
                      </m:r>
                      <m:sSub>
                        <m:sSubPr>
                          <m:ctrlPr>
                            <a:rPr lang="id-ID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sz="2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id-ID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d-ID" sz="2400" i="1">
                          <a:latin typeface="Cambria Math"/>
                        </a:rPr>
                        <m:t>+</m:t>
                      </m:r>
                      <m:r>
                        <a:rPr lang="id-ID" sz="2400" i="1">
                          <a:latin typeface="Cambria Math"/>
                          <a:ea typeface="Cambria Math"/>
                        </a:rPr>
                        <m:t>2000</m:t>
                      </m:r>
                      <m:sSub>
                        <m:sSubPr>
                          <m:ctrlPr>
                            <a:rPr lang="id-ID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d-ID" sz="2400" i="1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id-ID" sz="24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d-ID" sz="2400" dirty="0"/>
              </a:p>
              <a:p>
                <a14:m>
                  <m:oMath xmlns:m="http://schemas.openxmlformats.org/officeDocument/2006/math">
                    <m:r>
                      <a:rPr lang="id-ID" sz="2400" i="1">
                        <a:latin typeface="Cambria Math"/>
                        <a:ea typeface="Cambria Math"/>
                      </a:rPr>
                      <m:t>300=</m:t>
                    </m:r>
                    <m:sSub>
                      <m:sSub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id-ID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d-ID" sz="2400" i="1">
                        <a:latin typeface="Cambria Math"/>
                      </a:rPr>
                      <m:t>+</m:t>
                    </m:r>
                    <m:r>
                      <a:rPr lang="id-ID" sz="2400" i="1">
                        <a:latin typeface="Cambria Math"/>
                        <a:ea typeface="Cambria Math"/>
                      </a:rPr>
                      <m:t>2010</m:t>
                    </m:r>
                    <m:sSub>
                      <m:sSub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id-ID" sz="240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id-ID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id-ID" sz="2400" dirty="0"/>
                  <a:t>	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40" y="3146793"/>
                <a:ext cx="3960440" cy="830997"/>
              </a:xfrm>
              <a:prstGeom prst="rect">
                <a:avLst/>
              </a:prstGeom>
              <a:blipFill rotWithShape="1">
                <a:blip r:embed="rId8"/>
                <a:stretch>
                  <a:fillRect l="-308" b="-73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3275856" y="4015890"/>
            <a:ext cx="288000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95976" y="4088377"/>
                <a:ext cx="30370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400" dirty="0"/>
                  <a:t>-100 =        -10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id-ID" sz="240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id-ID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id-ID" sz="2400" dirty="0"/>
              </a:p>
              <a:p>
                <a:r>
                  <a:rPr lang="id-ID" sz="2400" dirty="0"/>
                  <a:t>   10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id-ID" sz="240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id-ID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id-ID" sz="2400" dirty="0"/>
                  <a:t> 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76" y="4088377"/>
                <a:ext cx="3037058" cy="830997"/>
              </a:xfrm>
              <a:prstGeom prst="rect">
                <a:avLst/>
              </a:prstGeom>
              <a:blipFill rotWithShape="1">
                <a:blip r:embed="rId9"/>
                <a:stretch>
                  <a:fillRect l="-3213" t="-5147" b="-1691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24093" r="41927" b="67656"/>
          <a:stretch/>
        </p:blipFill>
        <p:spPr bwMode="auto">
          <a:xfrm>
            <a:off x="263012" y="931360"/>
            <a:ext cx="3931504" cy="560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0" name="Straight Connector 29"/>
          <p:cNvCxnSpPr/>
          <p:nvPr/>
        </p:nvCxnSpPr>
        <p:spPr>
          <a:xfrm>
            <a:off x="545485" y="4015890"/>
            <a:ext cx="2586355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53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52536" y="-164554"/>
            <a:ext cx="165618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5036" y="94841"/>
                <a:ext cx="56791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400" dirty="0"/>
                  <a:t>Substitusi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id-ID" sz="240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id-ID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id-ID" sz="2400" dirty="0"/>
                  <a:t> = 10 ke persamaan (1)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36" y="94841"/>
                <a:ext cx="567913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609" t="-9333" b="-3200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36494" y="642050"/>
                <a:ext cx="491562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400" i="1" smtClean="0">
                          <a:latin typeface="Cambria Math"/>
                          <a:ea typeface="Cambria Math"/>
                        </a:rPr>
                        <m:t>200=</m:t>
                      </m:r>
                      <m:sSub>
                        <m:sSubPr>
                          <m:ctrlPr>
                            <a:rPr lang="id-ID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sz="2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id-ID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d-ID" sz="2400" i="1">
                          <a:latin typeface="Cambria Math"/>
                        </a:rPr>
                        <m:t>+</m:t>
                      </m:r>
                      <m:r>
                        <a:rPr lang="id-ID" sz="2400" i="1">
                          <a:latin typeface="Cambria Math"/>
                          <a:ea typeface="Cambria Math"/>
                        </a:rPr>
                        <m:t>2000</m:t>
                      </m:r>
                      <m:sSub>
                        <m:sSubPr>
                          <m:ctrlPr>
                            <a:rPr lang="id-ID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d-ID" sz="2400" i="1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id-ID" sz="24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d-ID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400" i="1">
                          <a:latin typeface="Cambria Math"/>
                          <a:ea typeface="Cambria Math"/>
                        </a:rPr>
                        <m:t>200=</m:t>
                      </m:r>
                      <m:sSub>
                        <m:sSubPr>
                          <m:ctrlPr>
                            <a:rPr lang="id-ID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sz="2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id-ID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d-ID" sz="2400" i="1">
                          <a:latin typeface="Cambria Math"/>
                        </a:rPr>
                        <m:t>+</m:t>
                      </m:r>
                      <m:r>
                        <a:rPr lang="id-ID" sz="2400" i="1">
                          <a:latin typeface="Cambria Math"/>
                          <a:ea typeface="Cambria Math"/>
                        </a:rPr>
                        <m:t>2000</m:t>
                      </m:r>
                      <m:r>
                        <a:rPr lang="id-ID" sz="2400" b="0" i="1" smtClean="0">
                          <a:latin typeface="Cambria Math"/>
                          <a:ea typeface="Cambria Math"/>
                        </a:rPr>
                        <m:t>(10)</m:t>
                      </m:r>
                    </m:oMath>
                  </m:oMathPara>
                </a14:m>
                <a:endParaRPr lang="id-ID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400" i="1">
                          <a:latin typeface="Cambria Math"/>
                          <a:ea typeface="Cambria Math"/>
                        </a:rPr>
                        <m:t>200</m:t>
                      </m:r>
                      <m:r>
                        <a:rPr lang="id-ID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id-ID" sz="2400" i="1">
                          <a:latin typeface="Cambria Math"/>
                          <a:ea typeface="Cambria Math"/>
                        </a:rPr>
                        <m:t>20</m:t>
                      </m:r>
                      <m:r>
                        <a:rPr lang="id-ID" sz="2400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id-ID" sz="2400" i="1">
                          <a:latin typeface="Cambria Math"/>
                          <a:ea typeface="Cambria Math"/>
                        </a:rPr>
                        <m:t>00</m:t>
                      </m:r>
                      <m:r>
                        <a:rPr lang="id-ID" sz="2400" b="0" i="1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id-ID" sz="2400" b="0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id-ID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sz="2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id-ID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d-ID" sz="2400" dirty="0"/>
              </a:p>
              <a:p>
                <a:r>
                  <a:rPr lang="id-ID" sz="2400" dirty="0"/>
                  <a:t> </a:t>
                </a:r>
                <a14:m>
                  <m:oMath xmlns:m="http://schemas.openxmlformats.org/officeDocument/2006/math">
                    <m:r>
                      <a:rPr lang="id-ID" sz="2400" b="0" i="0" smtClean="0">
                        <a:latin typeface="Cambria Math"/>
                        <a:ea typeface="Cambria Math"/>
                      </a:rPr>
                      <m:t>        −19.800= </m:t>
                    </m:r>
                    <m:sSub>
                      <m:sSub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id-ID" sz="240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id-ID" sz="2400" i="1">
                            <a:latin typeface="Cambria Math"/>
                            <a:ea typeface="Cambria Math"/>
                          </a:rPr>
                          <m:t>0 </m:t>
                        </m:r>
                      </m:sub>
                    </m:sSub>
                  </m:oMath>
                </a14:m>
                <a:endParaRPr lang="id-ID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94" y="642050"/>
                <a:ext cx="4915626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37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23528" y="221171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Diperoleh, </a:t>
            </a:r>
          </a:p>
        </p:txBody>
      </p:sp>
      <p:pic>
        <p:nvPicPr>
          <p:cNvPr id="31" name="Picture 3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3" t="37808" r="43573" b="52798"/>
          <a:stretch/>
        </p:blipFill>
        <p:spPr bwMode="auto">
          <a:xfrm>
            <a:off x="808452" y="2696567"/>
            <a:ext cx="2052000" cy="43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3" t="48544" r="27351" b="42733"/>
          <a:stretch/>
        </p:blipFill>
        <p:spPr bwMode="auto">
          <a:xfrm>
            <a:off x="827584" y="3224579"/>
            <a:ext cx="2844000" cy="43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467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52536" y="-164554"/>
            <a:ext cx="165618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3548" y="987574"/>
                <a:ext cx="716479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id-ID" sz="2400" dirty="0"/>
                  <a:t>b.  </a:t>
                </a:r>
                <a:r>
                  <a:rPr lang="id-ID" sz="2400" i="1" dirty="0"/>
                  <a:t>f</a:t>
                </a:r>
                <a:r>
                  <a:rPr lang="id-ID" sz="2400" dirty="0"/>
                  <a:t>(</a:t>
                </a:r>
                <a14:m>
                  <m:oMath xmlns:m="http://schemas.openxmlformats.org/officeDocument/2006/math">
                    <m:r>
                      <a:rPr lang="id-ID" sz="2400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id-ID" sz="2400" dirty="0"/>
                  <a:t>)</a:t>
                </a:r>
                <a:r>
                  <a:rPr lang="id-ID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id-ID" sz="240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id-ID" sz="2400" i="1">
                        <a:latin typeface="Cambria Math"/>
                      </a:rPr>
                      <m:t>−19.800+10(</m:t>
                    </m:r>
                    <m:r>
                      <a:rPr lang="id-ID" sz="2400" i="1" dirty="0">
                        <a:latin typeface="Cambria Math"/>
                      </a:rPr>
                      <m:t>𝑥</m:t>
                    </m:r>
                    <m:r>
                      <a:rPr lang="id-ID" sz="2400" i="1">
                        <a:latin typeface="Cambria Math"/>
                      </a:rPr>
                      <m:t>)</m:t>
                    </m:r>
                  </m:oMath>
                </a14:m>
                <a:r>
                  <a:rPr lang="id-ID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2400" i="1" dirty="0"/>
                  <a:t>     f</a:t>
                </a:r>
                <a:r>
                  <a:rPr lang="id-ID" sz="2400" dirty="0"/>
                  <a:t>(2009)</a:t>
                </a:r>
                <a:r>
                  <a:rPr lang="id-ID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id-ID" sz="240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id-ID" sz="2400" i="1">
                        <a:latin typeface="Cambria Math"/>
                      </a:rPr>
                      <m:t>−19.80</m:t>
                    </m:r>
                    <m:r>
                      <a:rPr lang="id-ID" sz="2400" b="0" i="1" smtClean="0">
                        <a:latin typeface="Cambria Math"/>
                      </a:rPr>
                      <m:t>0+</m:t>
                    </m:r>
                    <m:r>
                      <a:rPr lang="id-ID" sz="2400" i="1">
                        <a:latin typeface="Cambria Math"/>
                      </a:rPr>
                      <m:t>10</m:t>
                    </m:r>
                    <m:r>
                      <a:rPr lang="id-ID" sz="2400" b="0" i="1" smtClean="0">
                        <a:latin typeface="Cambria Math"/>
                      </a:rPr>
                      <m:t>(2009)</m:t>
                    </m:r>
                  </m:oMath>
                </a14:m>
                <a:r>
                  <a:rPr lang="id-ID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2400" dirty="0">
                    <a:ea typeface="Cambria Math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id-ID" sz="2400" b="0" i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id-ID" sz="240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id-ID" sz="2400" b="0" i="1" smtClean="0">
                        <a:latin typeface="Cambria Math"/>
                        <a:ea typeface="Cambria Math"/>
                      </a:rPr>
                      <m:t>290</m:t>
                    </m:r>
                  </m:oMath>
                </a14:m>
                <a:endParaRPr lang="id-ID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48" y="987574"/>
                <a:ext cx="7164796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136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53530" y="2931790"/>
            <a:ext cx="7966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Jadi, jumlah penduduk pada tahun 2009 sekitar 290 juta</a:t>
            </a:r>
          </a:p>
        </p:txBody>
      </p:sp>
    </p:spTree>
    <p:extLst>
      <p:ext uri="{BB962C8B-B14F-4D97-AF65-F5344CB8AC3E}">
        <p14:creationId xmlns:p14="http://schemas.microsoft.com/office/powerpoint/2010/main" val="300180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theme1.xml><?xml version="1.0" encoding="utf-8"?>
<a:theme xmlns:a="http://schemas.openxmlformats.org/drawingml/2006/main" name="Livine Meeting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7316F"/>
      </a:accent1>
      <a:accent2>
        <a:srgbClr val="75C4C0"/>
      </a:accent2>
      <a:accent3>
        <a:srgbClr val="FFC800"/>
      </a:accent3>
      <a:accent4>
        <a:srgbClr val="595959"/>
      </a:accent4>
      <a:accent5>
        <a:srgbClr val="C2C2C2"/>
      </a:accent5>
      <a:accent6>
        <a:srgbClr val="F2F2F2"/>
      </a:accent6>
      <a:hlink>
        <a:srgbClr val="75C4C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337</Words>
  <Application>Microsoft Office PowerPoint</Application>
  <PresentationFormat>On-screen Show (16:9)</PresentationFormat>
  <Paragraphs>64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Cambria Math</vt:lpstr>
      <vt:lpstr>Comic Sans MS</vt:lpstr>
      <vt:lpstr>Montserrat</vt:lpstr>
      <vt:lpstr>Times New Roman</vt:lpstr>
      <vt:lpstr>Livine Meeting by Slidesgo</vt:lpstr>
      <vt:lpstr>BAB II INTERPOLASI</vt:lpstr>
      <vt:lpstr>Pengertian Interpolasi</vt:lpstr>
      <vt:lpstr>MACAM-MACAM INTERPOLASI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LIVINE MEETING</dc:title>
  <dc:creator>Windows</dc:creator>
  <cp:lastModifiedBy>septi aini</cp:lastModifiedBy>
  <cp:revision>13</cp:revision>
  <dcterms:modified xsi:type="dcterms:W3CDTF">2023-10-09T03:25:45Z</dcterms:modified>
</cp:coreProperties>
</file>