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73" r:id="rId2"/>
    <p:sldId id="271" r:id="rId3"/>
    <p:sldId id="272" r:id="rId4"/>
    <p:sldId id="264" r:id="rId5"/>
    <p:sldId id="265" r:id="rId6"/>
    <p:sldId id="266" r:id="rId7"/>
    <p:sldId id="270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67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B8C4E-52C0-463A-A73C-3951DB909A64}" type="datetimeFigureOut">
              <a:rPr lang="id-ID" smtClean="0"/>
              <a:t>09/10/2023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78DFB-F43D-4889-886F-BD7449CF7B7E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48327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7ECD9B-228C-42C5-AB80-D6593C6C19EC}" type="datetimeFigureOut">
              <a:rPr lang="id-ID" smtClean="0"/>
              <a:t>09/10/2023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A1631-C2D0-4BC2-A821-E91C441E2D7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1171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8A1631-C2D0-4BC2-A821-E91C441E2D7C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01440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D31F-BC5C-4943-8588-A0BD5246832C}" type="datetimeFigureOut">
              <a:rPr lang="id-ID" smtClean="0"/>
              <a:t>09/10/2023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3617-F679-4297-9E0F-60457ADF3419}" type="slidenum">
              <a:rPr lang="id-ID" smtClean="0"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D31F-BC5C-4943-8588-A0BD5246832C}" type="datetimeFigureOut">
              <a:rPr lang="id-ID" smtClean="0"/>
              <a:t>09/10/2023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3617-F679-4297-9E0F-60457ADF341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D31F-BC5C-4943-8588-A0BD5246832C}" type="datetimeFigureOut">
              <a:rPr lang="id-ID" smtClean="0"/>
              <a:t>09/10/2023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3617-F679-4297-9E0F-60457ADF341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D31F-BC5C-4943-8588-A0BD5246832C}" type="datetimeFigureOut">
              <a:rPr lang="id-ID" smtClean="0"/>
              <a:t>09/10/2023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3617-F679-4297-9E0F-60457ADF3419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D31F-BC5C-4943-8588-A0BD5246832C}" type="datetimeFigureOut">
              <a:rPr lang="id-ID" smtClean="0"/>
              <a:t>09/10/2023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3617-F679-4297-9E0F-60457ADF341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D31F-BC5C-4943-8588-A0BD5246832C}" type="datetimeFigureOut">
              <a:rPr lang="id-ID" smtClean="0"/>
              <a:t>09/10/2023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3617-F679-4297-9E0F-60457ADF3419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D31F-BC5C-4943-8588-A0BD5246832C}" type="datetimeFigureOut">
              <a:rPr lang="id-ID" smtClean="0"/>
              <a:t>09/10/2023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3617-F679-4297-9E0F-60457ADF3419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D31F-BC5C-4943-8588-A0BD5246832C}" type="datetimeFigureOut">
              <a:rPr lang="id-ID" smtClean="0"/>
              <a:t>09/10/2023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3617-F679-4297-9E0F-60457ADF341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D31F-BC5C-4943-8588-A0BD5246832C}" type="datetimeFigureOut">
              <a:rPr lang="id-ID" smtClean="0"/>
              <a:t>09/10/2023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3617-F679-4297-9E0F-60457ADF341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D31F-BC5C-4943-8588-A0BD5246832C}" type="datetimeFigureOut">
              <a:rPr lang="id-ID" smtClean="0"/>
              <a:t>09/10/2023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3617-F679-4297-9E0F-60457ADF3419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D31F-BC5C-4943-8588-A0BD5246832C}" type="datetimeFigureOut">
              <a:rPr lang="id-ID" smtClean="0"/>
              <a:t>09/10/2023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3617-F679-4297-9E0F-60457ADF3419}" type="slidenum">
              <a:rPr lang="id-ID" smtClean="0"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96CD31F-BC5C-4943-8588-A0BD5246832C}" type="datetimeFigureOut">
              <a:rPr lang="id-ID" smtClean="0"/>
              <a:t>09/10/2023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F533617-F679-4297-9E0F-60457ADF3419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0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0.png"/><Relationship Id="rId9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0.png"/><Relationship Id="rId7" Type="http://schemas.openxmlformats.org/officeDocument/2006/relationships/image" Target="../media/image1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43B59C8D-7C5D-D714-B718-23AF1914C0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36096" y="4293096"/>
            <a:ext cx="5637010" cy="882119"/>
          </a:xfrm>
        </p:spPr>
        <p:txBody>
          <a:bodyPr>
            <a:normAutofit/>
          </a:bodyPr>
          <a:lstStyle/>
          <a:p>
            <a:r>
              <a:rPr lang="id-ID" sz="3200" dirty="0"/>
              <a:t>Pertemuan ke-5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6445DA6-A518-8D12-DD69-D6882BD48D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54260" y="1988840"/>
            <a:ext cx="9252520" cy="1793167"/>
          </a:xfrm>
        </p:spPr>
        <p:txBody>
          <a:bodyPr/>
          <a:lstStyle/>
          <a:p>
            <a:pPr algn="ctr"/>
            <a:r>
              <a:rPr lang="id-ID" dirty="0"/>
              <a:t>BAB 3 </a:t>
            </a:r>
            <a:br>
              <a:rPr lang="id-ID" dirty="0"/>
            </a:br>
            <a:r>
              <a:rPr lang="id-ID" sz="4800" dirty="0"/>
              <a:t>Solusi Persamaan Tak Linear</a:t>
            </a:r>
          </a:p>
        </p:txBody>
      </p:sp>
    </p:spTree>
    <p:extLst>
      <p:ext uri="{BB962C8B-B14F-4D97-AF65-F5344CB8AC3E}">
        <p14:creationId xmlns:p14="http://schemas.microsoft.com/office/powerpoint/2010/main" val="1188413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81573" y="476672"/>
            <a:ext cx="55746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id-ID" sz="20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</a:t>
            </a:r>
            <a:r>
              <a:rPr kumimoji="0" lang="id-ID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id-ID" sz="2000" b="1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METODE REGULA FALSI / POSISI SALAH</a:t>
            </a:r>
            <a:endParaRPr kumimoji="0" lang="id-ID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043608" y="1052736"/>
            <a:ext cx="0" cy="331236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27584" y="2924944"/>
            <a:ext cx="39604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rc 7"/>
          <p:cNvSpPr/>
          <p:nvPr/>
        </p:nvSpPr>
        <p:spPr>
          <a:xfrm rot="10800000">
            <a:off x="1475656" y="-531439"/>
            <a:ext cx="3888432" cy="4320480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10" name="Straight Connector 9"/>
          <p:cNvCxnSpPr>
            <a:stCxn id="8" idx="2"/>
          </p:cNvCxnSpPr>
          <p:nvPr/>
        </p:nvCxnSpPr>
        <p:spPr>
          <a:xfrm>
            <a:off x="1475656" y="1628801"/>
            <a:ext cx="1944216" cy="216024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627784" y="2924944"/>
            <a:ext cx="0" cy="6840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2"/>
          </p:cNvCxnSpPr>
          <p:nvPr/>
        </p:nvCxnSpPr>
        <p:spPr>
          <a:xfrm>
            <a:off x="1475656" y="1628801"/>
            <a:ext cx="1152128" cy="194421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235678" y="2936819"/>
            <a:ext cx="0" cy="36004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475656" y="1628800"/>
            <a:ext cx="720080" cy="165618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027212" y="2936819"/>
            <a:ext cx="0" cy="18002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475656" y="1628800"/>
            <a:ext cx="551556" cy="148803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407997" y="2936819"/>
            <a:ext cx="0" cy="82452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120723" y="2610140"/>
                <a:ext cx="64807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sz="16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sz="16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id-ID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723" y="2610140"/>
                <a:ext cx="648072" cy="33855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423635" y="2608165"/>
                <a:ext cx="64807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sz="16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id-ID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3635" y="2608165"/>
                <a:ext cx="648072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016095" y="2608165"/>
                <a:ext cx="64807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sz="16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id-ID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6095" y="2608165"/>
                <a:ext cx="648072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820275" y="2624494"/>
                <a:ext cx="64807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sz="16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sz="16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id-ID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0275" y="2624494"/>
                <a:ext cx="648072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606024" y="2620040"/>
                <a:ext cx="64807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sz="16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sz="1600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id-ID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6024" y="2620040"/>
                <a:ext cx="648072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287352" y="3714764"/>
                <a:ext cx="12601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d-ID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id-ID" sz="1600" b="0" i="0" smtClean="0">
                            <a:latin typeface="Cambria Math"/>
                          </a:rPr>
                          <m:t>B</m:t>
                        </m:r>
                        <m:r>
                          <a:rPr lang="id-ID" sz="1600" b="0" i="1" smtClean="0">
                            <a:latin typeface="Cambria Math"/>
                          </a:rPr>
                          <m:t>(</m:t>
                        </m:r>
                        <m:r>
                          <a:rPr lang="id-ID" sz="16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id-ID" sz="1600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id-ID" sz="1600" dirty="0"/>
                  <a:t>,f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sz="1600" i="1">
                            <a:latin typeface="Cambria Math"/>
                          </a:rPr>
                          <m:t>(</m:t>
                        </m:r>
                        <m:r>
                          <a:rPr lang="id-ID" sz="16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id-ID" sz="16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id-ID" sz="1600" b="0" i="1" smtClean="0">
                        <a:latin typeface="Cambria Math"/>
                      </a:rPr>
                      <m:t>))</m:t>
                    </m:r>
                  </m:oMath>
                </a14:m>
                <a:endParaRPr lang="id-ID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7352" y="3714764"/>
                <a:ext cx="1260140" cy="338554"/>
              </a:xfrm>
              <a:prstGeom prst="rect">
                <a:avLst/>
              </a:prstGeom>
              <a:blipFill rotWithShape="1">
                <a:blip r:embed="rId7"/>
                <a:stretch>
                  <a:fillRect t="-7143" b="-1964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259632" y="1327726"/>
                <a:ext cx="126014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1600" dirty="0"/>
                  <a:t>A(</a:t>
                </a:r>
                <a14:m>
                  <m:oMath xmlns:m="http://schemas.openxmlformats.org/officeDocument/2006/math">
                    <m:r>
                      <a:rPr lang="id-ID" sz="1600" i="1" smtClean="0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id-ID" sz="1600" dirty="0"/>
                  <a:t>,f</a:t>
                </a:r>
                <a14:m>
                  <m:oMath xmlns:m="http://schemas.openxmlformats.org/officeDocument/2006/math">
                    <m:r>
                      <a:rPr lang="id-ID" sz="1600" b="0" i="0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id-ID" sz="1600" i="1">
                        <a:latin typeface="Cambria Math"/>
                        <a:ea typeface="Cambria Math"/>
                      </a:rPr>
                      <m:t>𝛼</m:t>
                    </m:r>
                    <m:r>
                      <a:rPr lang="id-ID" sz="1600" b="0" i="1" smtClean="0">
                        <a:latin typeface="Cambria Math"/>
                      </a:rPr>
                      <m:t>))</m:t>
                    </m:r>
                  </m:oMath>
                </a14:m>
                <a:endParaRPr lang="id-ID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1327726"/>
                <a:ext cx="1260140" cy="338554"/>
              </a:xfrm>
              <a:prstGeom prst="rect">
                <a:avLst/>
              </a:prstGeom>
              <a:blipFill rotWithShape="1">
                <a:blip r:embed="rId8"/>
                <a:stretch>
                  <a:fillRect l="-2913" t="-7273" b="-2181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/>
          <p:cNvCxnSpPr/>
          <p:nvPr/>
        </p:nvCxnSpPr>
        <p:spPr>
          <a:xfrm>
            <a:off x="1465554" y="1640676"/>
            <a:ext cx="0" cy="1296143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127491" y="2826300"/>
                <a:ext cx="64807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sz="160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id-ID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491" y="2826300"/>
                <a:ext cx="648072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242388" y="3714764"/>
                <a:ext cx="1140632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sz="1600" b="0" i="1" smtClean="0">
                          <a:latin typeface="Cambria Math"/>
                        </a:rPr>
                        <m:t>𝑦</m:t>
                      </m:r>
                      <m:r>
                        <a:rPr lang="id-ID" sz="1600" b="0" i="1" smtClean="0">
                          <a:latin typeface="Cambria Math"/>
                        </a:rPr>
                        <m:t>=</m:t>
                      </m:r>
                      <m:r>
                        <a:rPr lang="id-ID" sz="1600" b="0" i="1" smtClean="0">
                          <a:latin typeface="Cambria Math"/>
                        </a:rPr>
                        <m:t>𝑓</m:t>
                      </m:r>
                      <m:r>
                        <a:rPr lang="id-ID" sz="1600" b="0" i="1" smtClean="0">
                          <a:latin typeface="Cambria Math"/>
                        </a:rPr>
                        <m:t>(</m:t>
                      </m:r>
                      <m:r>
                        <a:rPr lang="id-ID" sz="1600" b="0" i="1" smtClean="0">
                          <a:latin typeface="Cambria Math"/>
                        </a:rPr>
                        <m:t>𝑥</m:t>
                      </m:r>
                      <m:r>
                        <a:rPr lang="id-ID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id-ID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2388" y="3714764"/>
                <a:ext cx="1140632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1071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 flipV="1">
            <a:off x="2016095" y="3349081"/>
            <a:ext cx="179641" cy="36568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827584" y="4581128"/>
                <a:ext cx="813690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Persamaan garis yang melalui titik A(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d-ID" i="0">
                        <a:latin typeface="Cambria Math"/>
                        <a:ea typeface="Cambria Math"/>
                      </a:rPr>
                      <m:t>α</m:t>
                    </m:r>
                  </m:oMath>
                </a14:m>
                <a:r>
                  <a:rPr lang="id-ID" dirty="0"/>
                  <a:t>,f</a:t>
                </a:r>
                <a14:m>
                  <m:oMath xmlns:m="http://schemas.openxmlformats.org/officeDocument/2006/math">
                    <m:r>
                      <a:rPr lang="id-ID" i="0">
                        <a:latin typeface="Cambria Math"/>
                        <a:ea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id-ID" i="0">
                        <a:latin typeface="Cambria Math"/>
                        <a:ea typeface="Cambria Math"/>
                      </a:rPr>
                      <m:t>α</m:t>
                    </m:r>
                    <m:r>
                      <a:rPr lang="id-ID" i="0">
                        <a:latin typeface="Cambria Math"/>
                      </a:rPr>
                      <m:t>))</m:t>
                    </m:r>
                  </m:oMath>
                </a14:m>
                <a:r>
                  <a:rPr lang="id-ID" dirty="0"/>
                  <a:t> dan titik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id-ID" i="0">
                            <a:latin typeface="Cambria Math"/>
                          </a:rPr>
                          <m:t>B</m:t>
                        </m:r>
                        <m:r>
                          <a:rPr lang="id-ID" i="0">
                            <a:latin typeface="Cambria Math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id-ID" i="0">
                            <a:latin typeface="Cambria Math"/>
                          </a:rPr>
                          <m:t>x</m:t>
                        </m:r>
                      </m:e>
                      <m:sub>
                        <m:r>
                          <a:rPr lang="id-ID" i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id-ID" dirty="0"/>
                  <a:t>,f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0">
                            <a:latin typeface="Cambria Math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id-ID" i="0">
                            <a:latin typeface="Cambria Math"/>
                          </a:rPr>
                          <m:t>x</m:t>
                        </m:r>
                      </m:e>
                      <m:sub>
                        <m:r>
                          <a:rPr lang="id-ID" i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id-ID" i="0">
                        <a:latin typeface="Cambria Math"/>
                      </a:rPr>
                      <m:t>))</m:t>
                    </m:r>
                    <m:r>
                      <a:rPr lang="id-ID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id-ID" b="0" i="0" smtClean="0">
                        <a:latin typeface="Cambria Math"/>
                      </a:rPr>
                      <m:t>adalah</m:t>
                    </m:r>
                    <m:r>
                      <a:rPr lang="id-ID" b="0" i="0" smtClean="0">
                        <a:latin typeface="Cambria Math"/>
                      </a:rPr>
                      <m:t>:</m:t>
                    </m:r>
                  </m:oMath>
                </a14:m>
                <a:endParaRPr lang="id-ID" dirty="0"/>
              </a:p>
              <a:p>
                <a:r>
                  <a:rPr lang="id-ID" dirty="0"/>
                  <a:t> </a:t>
                </a: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581128"/>
                <a:ext cx="8136904" cy="646331"/>
              </a:xfrm>
              <a:prstGeom prst="rect">
                <a:avLst/>
              </a:prstGeom>
              <a:blipFill rotWithShape="1">
                <a:blip r:embed="rId11"/>
                <a:stretch>
                  <a:fillRect l="-674" t="-560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849900" y="4998976"/>
                <a:ext cx="3384376" cy="6140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d-ID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id-ID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id-ID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900" y="4998976"/>
                <a:ext cx="3384376" cy="61401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51427" y="5733256"/>
                <a:ext cx="3384376" cy="6745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id-ID" dirty="0"/>
                            <m:t>f</m:t>
                          </m:r>
                          <m:r>
                            <a:rPr lang="id-ID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id-ID" i="1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id-ID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d-ID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d-ID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r>
                            <a:rPr lang="id-ID" b="0" i="1" smtClean="0">
                              <a:latin typeface="Cambria Math"/>
                            </a:rPr>
                            <m:t>−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(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den>
                      </m:f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−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num>
                        <m:den>
                          <m:sSub>
                            <m:sSub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id-ID" b="0" i="1" smtClean="0">
                              <a:latin typeface="Cambria Math"/>
                            </a:rPr>
                            <m:t>−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427" y="5733256"/>
                <a:ext cx="3384376" cy="67454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572000" y="2749865"/>
                <a:ext cx="64807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id-ID" sz="1600" i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749865"/>
                <a:ext cx="648072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801460" y="753950"/>
                <a:ext cx="64807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sz="1600" i="1" smtClean="0">
                          <a:latin typeface="Cambria Math"/>
                        </a:rPr>
                        <m:t>𝑓</m:t>
                      </m:r>
                      <m:r>
                        <a:rPr lang="id-ID" sz="1600" b="0" i="1" smtClean="0">
                          <a:latin typeface="Cambria Math"/>
                        </a:rPr>
                        <m:t>(</m:t>
                      </m:r>
                      <m:r>
                        <a:rPr lang="id-ID" sz="1600" b="0" i="1" smtClean="0">
                          <a:latin typeface="Cambria Math"/>
                        </a:rPr>
                        <m:t>𝑥</m:t>
                      </m:r>
                      <m:r>
                        <a:rPr lang="id-ID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id-ID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460" y="753950"/>
                <a:ext cx="648072" cy="338554"/>
              </a:xfrm>
              <a:prstGeom prst="rect">
                <a:avLst/>
              </a:prstGeom>
              <a:blipFill rotWithShape="1">
                <a:blip r:embed="rId15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7485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29" grpId="0"/>
      <p:bldP spid="30" grpId="0"/>
      <p:bldP spid="31" grpId="0"/>
      <p:bldP spid="32" grpId="0"/>
      <p:bldP spid="33" grpId="0"/>
      <p:bldP spid="34" grpId="0"/>
      <p:bldP spid="35" grpId="0"/>
      <p:bldP spid="38" grpId="0"/>
      <p:bldP spid="39" grpId="0"/>
      <p:bldP spid="42" grpId="0"/>
      <p:bldP spid="43" grpId="0"/>
      <p:bldP spid="44" grpId="0"/>
      <p:bldP spid="28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11560" y="188640"/>
                <a:ext cx="51845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Karena garis AB melalui titik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id-ID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/>
                      </a:rPr>
                      <m:t>,0)  </m:t>
                    </m:r>
                    <m:r>
                      <m:rPr>
                        <m:sty m:val="p"/>
                      </m:rPr>
                      <a:rPr lang="id-ID" b="0" i="0" smtClean="0">
                        <a:latin typeface="Cambria Math"/>
                      </a:rPr>
                      <m:t>maka</m:t>
                    </m:r>
                    <m:r>
                      <a:rPr lang="id-ID" b="0" i="0" smtClean="0">
                        <a:latin typeface="Cambria Math"/>
                      </a:rPr>
                      <m:t>:</m:t>
                    </m:r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88640"/>
                <a:ext cx="5184576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940" t="-9836" b="-2295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42963" y="692696"/>
                <a:ext cx="3384376" cy="6857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</a:rPr>
                            <m:t>0−</m:t>
                          </m:r>
                          <m:r>
                            <m:rPr>
                              <m:nor/>
                            </m:rPr>
                            <a:rPr lang="id-ID" dirty="0"/>
                            <m:t>f</m:t>
                          </m:r>
                          <m:r>
                            <a:rPr lang="id-ID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id-ID" i="1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id-ID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d-ID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d-ID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r>
                            <a:rPr lang="id-ID" b="0" i="1" smtClean="0">
                              <a:latin typeface="Cambria Math"/>
                            </a:rPr>
                            <m:t>−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(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den>
                      </m:f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id-ID" b="0" i="1" smtClean="0">
                              <a:latin typeface="Cambria Math"/>
                            </a:rPr>
                            <m:t>−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num>
                        <m:den>
                          <m:sSub>
                            <m:sSub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id-ID" b="0" i="1" smtClean="0">
                              <a:latin typeface="Cambria Math"/>
                            </a:rPr>
                            <m:t>−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963" y="692696"/>
                <a:ext cx="3384376" cy="6857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27677" y="1533042"/>
                <a:ext cx="66247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id-ID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𝑓</m:t>
                      </m:r>
                      <m:d>
                        <m:dPr>
                          <m:ctrlPr>
                            <a:rPr lang="id-ID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d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id-ID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𝑓</m:t>
                      </m:r>
                      <m:d>
                        <m:dPr>
                          <m:ctrlPr>
                            <a:rPr lang="id-ID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d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id-ID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𝑓</m:t>
                      </m:r>
                      <m:d>
                        <m:dPr>
                          <m:ctrlPr>
                            <a:rPr lang="id-ID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id-ID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𝑓</m:t>
                      </m:r>
                      <m:d>
                        <m:dPr>
                          <m:ctrlPr>
                            <a:rPr lang="id-ID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d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𝑓</m:t>
                      </m:r>
                      <m:d>
                        <m:dPr>
                          <m:ctrlPr>
                            <a:rPr lang="id-ID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𝑓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677" y="1533042"/>
                <a:ext cx="6624736" cy="369332"/>
              </a:xfrm>
              <a:prstGeom prst="rect">
                <a:avLst/>
              </a:prstGeom>
              <a:blipFill rotWithShape="1">
                <a:blip r:embed="rId5"/>
                <a:stretch>
                  <a:fillRect r="-92" b="-1311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H="1">
            <a:off x="708076" y="1556792"/>
            <a:ext cx="648072" cy="3693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6228184" y="1556792"/>
            <a:ext cx="648072" cy="3693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-600701" y="2074239"/>
                <a:ext cx="66247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id-ID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id-ID" i="1">
                          <a:latin typeface="Cambria Math"/>
                          <a:ea typeface="Cambria Math"/>
                        </a:rPr>
                        <m:t>𝑓</m:t>
                      </m:r>
                      <m:d>
                        <m:dPr>
                          <m:ctrlPr>
                            <a:rPr lang="id-ID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d-ID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id-ID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d-ID" i="1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id-ID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𝑓</m:t>
                      </m:r>
                      <m:d>
                        <m:dPr>
                          <m:ctrlPr>
                            <a:rPr lang="id-ID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d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id-ID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𝑓</m:t>
                      </m:r>
                      <m:d>
                        <m:dPr>
                          <m:ctrlPr>
                            <a:rPr lang="id-ID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id-ID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𝑓</m:t>
                      </m:r>
                      <m:d>
                        <m:dPr>
                          <m:ctrlPr>
                            <a:rPr lang="id-ID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d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00701" y="2074239"/>
                <a:ext cx="6624736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3036" y="2625795"/>
                <a:ext cx="66247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id-ID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id-ID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id-ID" i="1" smtClean="0">
                        <a:latin typeface="Cambria Math"/>
                        <a:ea typeface="Cambria Math"/>
                      </a:rPr>
                      <m:t>𝑓</m:t>
                    </m:r>
                    <m:d>
                      <m:dPr>
                        <m:ctrlPr>
                          <a:rPr lang="id-ID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id-ID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id-ID" i="1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id-ID" i="1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id-ID" b="0" i="1" smtClean="0"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id-ID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id-ID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id-ID" b="0" i="1" smtClean="0">
                        <a:latin typeface="Cambria Math"/>
                        <a:ea typeface="Cambria Math"/>
                      </a:rPr>
                      <m:t>𝑓</m:t>
                    </m:r>
                    <m:d>
                      <m:dPr>
                        <m:ctrlPr>
                          <a:rPr lang="id-ID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d>
                    <m:r>
                      <a:rPr lang="id-ID" b="0" i="1" smtClean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id-ID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/>
                        <a:ea typeface="Cambria Math"/>
                      </a:rPr>
                      <m:t>[</m:t>
                    </m:r>
                    <m:r>
                      <a:rPr lang="id-ID" b="0" i="1" smtClean="0">
                        <a:latin typeface="Cambria Math"/>
                        <a:ea typeface="Cambria Math"/>
                      </a:rPr>
                      <m:t>𝑓</m:t>
                    </m:r>
                    <m:d>
                      <m:dPr>
                        <m:ctrlPr>
                          <a:rPr lang="id-ID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id-ID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id-ID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id-ID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id-ID" b="0" i="1" smtClean="0">
                        <a:latin typeface="Cambria Math"/>
                        <a:ea typeface="Cambria Math"/>
                      </a:rPr>
                      <m:t>−</m:t>
                    </m:r>
                    <m:r>
                      <a:rPr lang="id-ID" b="0" i="1" smtClean="0">
                        <a:latin typeface="Cambria Math"/>
                        <a:ea typeface="Cambria Math"/>
                      </a:rPr>
                      <m:t>𝑓</m:t>
                    </m:r>
                    <m:d>
                      <m:dPr>
                        <m:ctrlPr>
                          <a:rPr lang="id-ID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d>
                  </m:oMath>
                </a14:m>
                <a:r>
                  <a:rPr lang="id-ID" dirty="0"/>
                  <a:t>]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036" y="2625795"/>
                <a:ext cx="6624736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10000" b="-2500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607797" y="3155875"/>
                <a:ext cx="3888432" cy="6784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d-ID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d-ID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d-ID" b="0" i="1" smtClean="0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id-ID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d-ID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d-ID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r>
                            <a:rPr lang="id-ID" b="0" i="1" smtClean="0">
                              <a:latin typeface="Cambria Math"/>
                            </a:rPr>
                            <m:t>−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(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797" y="3155875"/>
                <a:ext cx="3888432" cy="67845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539552" y="4005064"/>
            <a:ext cx="519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/>
              <a:t>Jadi, secara umum formula iterasinya adalah: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103741" y="4520565"/>
                <a:ext cx="3888432" cy="67845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d-ID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d-ID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d-ID" b="0" i="1" smtClean="0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b>
                          </m:sSub>
                          <m:r>
                            <a:rPr lang="id-ID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d-ID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d-ID" b="0" i="1" smtClean="0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  <m:r>
                            <a:rPr lang="id-ID" b="0" i="1" smtClean="0">
                              <a:latin typeface="Cambria Math"/>
                            </a:rPr>
                            <m:t>−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(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3741" y="4520565"/>
                <a:ext cx="3888432" cy="67845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77723" y="5343892"/>
                <a:ext cx="5520108" cy="13388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id-ID" b="1" dirty="0"/>
                  <a:t>CATATAN: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b="1" i="0" smtClean="0">
                          <a:latin typeface="Cambria Math"/>
                          <a:ea typeface="Cambria Math"/>
                        </a:rPr>
                        <m:t>𝛂</m:t>
                      </m:r>
                      <m:r>
                        <a:rPr lang="id-ID" b="1" i="0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id-ID" b="1" i="0" smtClean="0">
                          <a:latin typeface="Cambria Math"/>
                          <a:ea typeface="Cambria Math"/>
                        </a:rPr>
                        <m:t>𝐝𝐢𝐩𝐢𝐥𝐢𝐡</m:t>
                      </m:r>
                      <m:r>
                        <a:rPr lang="id-ID" b="1" i="0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id-ID" b="1" i="0" smtClean="0">
                          <a:latin typeface="Cambria Math"/>
                          <a:ea typeface="Cambria Math"/>
                        </a:rPr>
                        <m:t>𝐝𝐚𝐫𝐢</m:t>
                      </m:r>
                      <m:r>
                        <a:rPr lang="id-ID" b="1" i="0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id-ID" b="1" i="0" smtClean="0">
                          <a:latin typeface="Cambria Math"/>
                          <a:ea typeface="Cambria Math"/>
                        </a:rPr>
                        <m:t>𝐱</m:t>
                      </m:r>
                      <m:r>
                        <a:rPr lang="id-ID" b="1" i="0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id-ID" b="1" i="0" smtClean="0">
                          <a:latin typeface="Cambria Math"/>
                          <a:ea typeface="Cambria Math"/>
                        </a:rPr>
                        <m:t>𝐲𝐚𝐧𝐠</m:t>
                      </m:r>
                      <m:r>
                        <a:rPr lang="id-ID" b="1" i="0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id-ID" b="1" i="0" smtClean="0">
                          <a:latin typeface="Cambria Math"/>
                          <a:ea typeface="Cambria Math"/>
                        </a:rPr>
                        <m:t>𝐧𝐢𝐥𝐚𝐢</m:t>
                      </m:r>
                      <m:r>
                        <a:rPr lang="id-ID" b="1" i="0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id-ID" b="1" i="0" smtClean="0">
                          <a:latin typeface="Cambria Math"/>
                          <a:ea typeface="Cambria Math"/>
                        </a:rPr>
                        <m:t>𝐟</m:t>
                      </m:r>
                      <m:d>
                        <m:dPr>
                          <m:ctrlPr>
                            <a:rPr lang="id-ID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id-ID" b="1" i="0" smtClean="0">
                              <a:latin typeface="Cambria Math"/>
                              <a:ea typeface="Cambria Math"/>
                            </a:rPr>
                            <m:t>𝐱</m:t>
                          </m:r>
                        </m:e>
                      </m:d>
                      <m:r>
                        <a:rPr lang="id-ID" b="1" i="0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id-ID" b="1" i="0" smtClean="0">
                          <a:latin typeface="Cambria Math"/>
                          <a:ea typeface="Cambria Math"/>
                        </a:rPr>
                        <m:t>𝐧𝐲𝐚</m:t>
                      </m:r>
                      <m:r>
                        <a:rPr lang="id-ID" b="1" i="0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id-ID" b="1" i="0" smtClean="0">
                          <a:latin typeface="Cambria Math"/>
                          <a:ea typeface="Cambria Math"/>
                        </a:rPr>
                        <m:t>𝐩𝐨𝐬𝐢𝐭𝐢𝐟</m:t>
                      </m:r>
                      <m:r>
                        <a:rPr lang="id-ID" b="1" i="0" smtClean="0">
                          <a:latin typeface="Cambria Math"/>
                          <a:ea typeface="Cambria Math"/>
                        </a:rPr>
                        <m:t> </m:t>
                      </m:r>
                      <m:d>
                        <m:dPr>
                          <m:ctrlPr>
                            <a:rPr lang="id-ID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id-ID" b="1" i="0" smtClean="0">
                              <a:latin typeface="Cambria Math"/>
                              <a:ea typeface="Cambria Math"/>
                            </a:rPr>
                            <m:t>+</m:t>
                          </m:r>
                        </m:e>
                      </m:d>
                    </m:oMath>
                  </m:oMathPara>
                </a14:m>
                <a:endParaRPr lang="id-ID" b="1" dirty="0">
                  <a:ea typeface="Cambria Math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d-ID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1" i="0" smtClean="0">
                            <a:latin typeface="Cambria Math"/>
                          </a:rPr>
                          <m:t>𝐱</m:t>
                        </m:r>
                      </m:e>
                      <m:sub>
                        <m:r>
                          <a:rPr lang="id-ID" b="1" i="0" smtClean="0">
                            <a:latin typeface="Cambria Math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id-ID" b="1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id-ID" b="1" i="0">
                        <a:latin typeface="Cambria Math"/>
                        <a:ea typeface="Cambria Math"/>
                      </a:rPr>
                      <m:t>𝐝𝐢𝐩𝐢𝐥𝐢𝐡</m:t>
                    </m:r>
                    <m:r>
                      <a:rPr lang="id-ID" b="1" i="0">
                        <a:latin typeface="Cambria Math"/>
                        <a:ea typeface="Cambria Math"/>
                      </a:rPr>
                      <m:t> </m:t>
                    </m:r>
                    <m:r>
                      <a:rPr lang="id-ID" b="1" i="0">
                        <a:latin typeface="Cambria Math"/>
                        <a:ea typeface="Cambria Math"/>
                      </a:rPr>
                      <m:t>𝐝𝐚𝐫𝐢</m:t>
                    </m:r>
                    <m:r>
                      <a:rPr lang="id-ID" b="1" i="0">
                        <a:latin typeface="Cambria Math"/>
                        <a:ea typeface="Cambria Math"/>
                      </a:rPr>
                      <m:t> </m:t>
                    </m:r>
                    <m:r>
                      <a:rPr lang="id-ID" b="1" i="0">
                        <a:latin typeface="Cambria Math"/>
                        <a:ea typeface="Cambria Math"/>
                      </a:rPr>
                      <m:t>𝐱</m:t>
                    </m:r>
                    <m:r>
                      <a:rPr lang="id-ID" b="1" i="0">
                        <a:latin typeface="Cambria Math"/>
                        <a:ea typeface="Cambria Math"/>
                      </a:rPr>
                      <m:t> </m:t>
                    </m:r>
                    <m:r>
                      <a:rPr lang="id-ID" b="1" i="0">
                        <a:latin typeface="Cambria Math"/>
                        <a:ea typeface="Cambria Math"/>
                      </a:rPr>
                      <m:t>𝐲𝐚𝐧𝐠</m:t>
                    </m:r>
                    <m:r>
                      <a:rPr lang="id-ID" b="1" i="0">
                        <a:latin typeface="Cambria Math"/>
                        <a:ea typeface="Cambria Math"/>
                      </a:rPr>
                      <m:t> </m:t>
                    </m:r>
                    <m:r>
                      <a:rPr lang="id-ID" b="1" i="0">
                        <a:latin typeface="Cambria Math"/>
                        <a:ea typeface="Cambria Math"/>
                      </a:rPr>
                      <m:t>𝐧𝐢𝐥𝐚𝐢</m:t>
                    </m:r>
                    <m:r>
                      <a:rPr lang="id-ID" b="1" i="0">
                        <a:latin typeface="Cambria Math"/>
                        <a:ea typeface="Cambria Math"/>
                      </a:rPr>
                      <m:t> </m:t>
                    </m:r>
                    <m:r>
                      <a:rPr lang="id-ID" b="1" i="0">
                        <a:latin typeface="Cambria Math"/>
                        <a:ea typeface="Cambria Math"/>
                      </a:rPr>
                      <m:t>𝐟</m:t>
                    </m:r>
                    <m:d>
                      <m:dPr>
                        <m:ctrlPr>
                          <a:rPr lang="id-ID" b="1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id-ID" b="1" i="0">
                            <a:latin typeface="Cambria Math"/>
                            <a:ea typeface="Cambria Math"/>
                          </a:rPr>
                          <m:t>𝐱</m:t>
                        </m:r>
                      </m:e>
                    </m:d>
                    <m:r>
                      <a:rPr lang="id-ID" b="1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id-ID" b="1" i="0">
                        <a:latin typeface="Cambria Math"/>
                        <a:ea typeface="Cambria Math"/>
                      </a:rPr>
                      <m:t>𝐧𝐲𝐚</m:t>
                    </m:r>
                    <m:r>
                      <a:rPr lang="id-ID" b="1" i="0">
                        <a:latin typeface="Cambria Math"/>
                        <a:ea typeface="Cambria Math"/>
                      </a:rPr>
                      <m:t> </m:t>
                    </m:r>
                    <m:r>
                      <a:rPr lang="id-ID" b="1" i="0" smtClean="0">
                        <a:latin typeface="Cambria Math"/>
                        <a:ea typeface="Cambria Math"/>
                      </a:rPr>
                      <m:t>𝐧𝐞𝐠𝐚𝐭𝐢𝐟</m:t>
                    </m:r>
                    <m:r>
                      <a:rPr lang="id-ID" b="1" i="0">
                        <a:latin typeface="Cambria Math"/>
                        <a:ea typeface="Cambria Math"/>
                      </a:rPr>
                      <m:t> </m:t>
                    </m:r>
                    <m:d>
                      <m:dPr>
                        <m:ctrlPr>
                          <a:rPr lang="id-ID" b="1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id-ID" b="1" i="0" smtClean="0">
                            <a:latin typeface="Cambria Math"/>
                            <a:ea typeface="Cambria Math"/>
                          </a:rPr>
                          <m:t>−</m:t>
                        </m:r>
                      </m:e>
                    </m:d>
                  </m:oMath>
                </a14:m>
                <a:endParaRPr lang="id-ID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723" y="5343892"/>
                <a:ext cx="5520108" cy="1338828"/>
              </a:xfrm>
              <a:prstGeom prst="rect">
                <a:avLst/>
              </a:prstGeom>
              <a:blipFill rotWithShape="1">
                <a:blip r:embed="rId10"/>
                <a:stretch>
                  <a:fillRect l="-994" b="-274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5445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  <p:bldP spid="11" grpId="0"/>
      <p:bldP spid="12" grpId="0"/>
      <p:bldP spid="13" grpId="0"/>
      <p:bldP spid="14" grpId="0"/>
      <p:bldP spid="15" grpId="0" animBg="1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605176" y="1196752"/>
            <a:ext cx="519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/>
              <a:t>Jadi,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899592" y="1484784"/>
                <a:ext cx="3888432" cy="6784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d-ID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d-ID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d-ID" b="0" i="1" smtClean="0">
                                      <a:latin typeface="Cambria Math"/>
                                      <a:ea typeface="Cambria Math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sub>
                          </m:sSub>
                          <m:r>
                            <a:rPr lang="id-ID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d-ID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d-ID" b="0" i="1" smtClean="0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  <m:r>
                            <a:rPr lang="id-ID" b="0" i="1" smtClean="0">
                              <a:latin typeface="Cambria Math"/>
                            </a:rPr>
                            <m:t>−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(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484784"/>
                <a:ext cx="3888432" cy="67845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80104" y="2883199"/>
                <a:ext cx="3888432" cy="6784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d-ID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d-ID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d-ID" b="0" i="1" smtClean="0"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id-ID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d-ID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d-ID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  <m:r>
                            <a:rPr lang="id-ID" b="0" i="1" smtClean="0">
                              <a:latin typeface="Cambria Math"/>
                            </a:rPr>
                            <m:t>−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(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104" y="2883199"/>
                <a:ext cx="3888432" cy="67845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854880" y="3789983"/>
                <a:ext cx="3888432" cy="6784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d-ID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d-ID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d-ID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id-ID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d-ID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d-ID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id-ID" b="0" i="1" smtClean="0">
                              <a:latin typeface="Cambria Math"/>
                            </a:rPr>
                            <m:t>−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(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880" y="3789983"/>
                <a:ext cx="3888432" cy="67845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880104" y="4622753"/>
                <a:ext cx="3888432" cy="6784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d-ID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d-ID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id-ID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d-ID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id-ID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d-ID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id-ID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id-ID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d-ID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d-ID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id-ID" b="0" i="1" smtClean="0">
                              <a:latin typeface="Cambria Math"/>
                            </a:rPr>
                            <m:t>−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id-ID" b="0" i="1" smtClean="0">
                              <a:latin typeface="Cambria Math"/>
                            </a:rPr>
                            <m:t>(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  <m:r>
                            <a:rPr lang="id-ID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104" y="4622753"/>
                <a:ext cx="3888432" cy="67845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618823" y="2420888"/>
            <a:ext cx="519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/>
              <a:t>Maka,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5176" y="5589240"/>
            <a:ext cx="519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/>
              <a:t>Dan seterusnya, </a:t>
            </a:r>
          </a:p>
        </p:txBody>
      </p:sp>
    </p:spTree>
    <p:extLst>
      <p:ext uri="{BB962C8B-B14F-4D97-AF65-F5344CB8AC3E}">
        <p14:creationId xmlns:p14="http://schemas.microsoft.com/office/powerpoint/2010/main" val="2595357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52" grpId="0"/>
      <p:bldP spid="53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0812" y="380914"/>
                <a:ext cx="10147852" cy="13388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id-ID" dirty="0"/>
                  <a:t>Contoh: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dirty="0"/>
                  <a:t>Tentukan akar dari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id-ID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id-ID" b="0" i="1" smtClean="0">
                        <a:latin typeface="Cambria Math"/>
                      </a:rPr>
                      <m:t>+4</m:t>
                    </m:r>
                    <m:r>
                      <a:rPr lang="id-ID" b="0" i="1" smtClean="0">
                        <a:latin typeface="Cambria Math"/>
                      </a:rPr>
                      <m:t>𝑥</m:t>
                    </m:r>
                    <m:r>
                      <a:rPr lang="id-ID" b="0" i="1" smtClean="0">
                        <a:latin typeface="Cambria Math"/>
                      </a:rPr>
                      <m:t> −6=0 </m:t>
                    </m:r>
                  </m:oMath>
                </a14:m>
                <a:r>
                  <a:rPr lang="id-ID" dirty="0"/>
                  <a:t>dengan metode regula falsi untuk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id-ID" b="0" i="1" smtClean="0">
                            <a:latin typeface="Cambria Math"/>
                          </a:rPr>
                          <m:t>𝑅</m:t>
                        </m:r>
                      </m:sub>
                    </m:sSub>
                    <m:r>
                      <a:rPr lang="id-ID" i="1" smtClean="0">
                        <a:latin typeface="Cambria Math"/>
                        <a:ea typeface="Cambria Math"/>
                      </a:rPr>
                      <m:t>&lt;</m:t>
                    </m:r>
                    <m:r>
                      <a:rPr lang="id-ID" b="0" i="1" smtClean="0">
                        <a:latin typeface="Cambria Math"/>
                        <a:ea typeface="Cambria Math"/>
                      </a:rPr>
                      <m:t>1% </m:t>
                    </m:r>
                    <m:r>
                      <m:rPr>
                        <m:sty m:val="p"/>
                      </m:rPr>
                      <a:rPr lang="id-ID" b="0" i="0" smtClean="0">
                        <a:latin typeface="Cambria Math"/>
                        <a:ea typeface="Cambria Math"/>
                      </a:rPr>
                      <m:t>dengan</m:t>
                    </m:r>
                    <m:r>
                      <a:rPr lang="id-ID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id-ID" b="0" i="0" smtClean="0">
                        <a:latin typeface="Cambria Math"/>
                        <a:ea typeface="Cambria Math"/>
                      </a:rPr>
                      <m:t>menggunakan</m:t>
                    </m:r>
                    <m:r>
                      <a:rPr lang="id-ID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id-ID" b="0" i="0" smtClean="0">
                        <a:latin typeface="Cambria Math"/>
                        <a:ea typeface="Cambria Math"/>
                      </a:rPr>
                      <m:t>pembulatan</m:t>
                    </m:r>
                    <m:r>
                      <a:rPr lang="id-ID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id-ID" b="0" i="0" smtClean="0">
                        <a:latin typeface="Cambria Math"/>
                        <a:ea typeface="Cambria Math"/>
                      </a:rPr>
                      <m:t>hingga</m:t>
                    </m:r>
                    <m:r>
                      <a:rPr lang="id-ID" b="0" i="0" smtClean="0">
                        <a:latin typeface="Cambria Math"/>
                        <a:ea typeface="Cambria Math"/>
                      </a:rPr>
                      <m:t> 4</m:t>
                    </m:r>
                    <m:r>
                      <m:rPr>
                        <m:sty m:val="p"/>
                      </m:rPr>
                      <a:rPr lang="id-ID" b="0" i="0" smtClean="0">
                        <a:latin typeface="Cambria Math"/>
                        <a:ea typeface="Cambria Math"/>
                      </a:rPr>
                      <m:t>D</m:t>
                    </m:r>
                    <m:r>
                      <a:rPr lang="id-ID" b="0" i="0" smtClean="0">
                        <a:latin typeface="Cambria Math"/>
                        <a:ea typeface="Cambria Math"/>
                      </a:rPr>
                      <m:t>!</m:t>
                    </m:r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812" y="380914"/>
                <a:ext cx="10147852" cy="1338828"/>
              </a:xfrm>
              <a:prstGeom prst="rect">
                <a:avLst/>
              </a:prstGeom>
              <a:blipFill rotWithShape="1">
                <a:blip r:embed="rId2"/>
                <a:stretch>
                  <a:fillRect l="-54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12688" y="1593175"/>
                <a:ext cx="9234612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id-ID" dirty="0"/>
                  <a:t>Penyelesaian: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dirty="0"/>
                  <a:t>Misal: f(x)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id-ID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id-ID" i="1">
                        <a:latin typeface="Cambria Math"/>
                      </a:rPr>
                      <m:t>+4</m:t>
                    </m:r>
                    <m:r>
                      <a:rPr lang="id-ID" i="1">
                        <a:latin typeface="Cambria Math"/>
                      </a:rPr>
                      <m:t>𝑥</m:t>
                    </m:r>
                    <m:r>
                      <a:rPr lang="id-ID" i="1">
                        <a:latin typeface="Cambria Math"/>
                      </a:rPr>
                      <m:t> −6</m:t>
                    </m:r>
                  </m:oMath>
                </a14:m>
                <a:endParaRPr lang="id-ID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id-ID" dirty="0"/>
              </a:p>
              <a:p>
                <a:endParaRPr lang="id-ID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688" y="1593175"/>
                <a:ext cx="9234612" cy="1477328"/>
              </a:xfrm>
              <a:prstGeom prst="rect">
                <a:avLst/>
              </a:prstGeom>
              <a:blipFill rotWithShape="1">
                <a:blip r:embed="rId3"/>
                <a:stretch>
                  <a:fillRect l="-59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571366"/>
              </p:ext>
            </p:extLst>
          </p:nvPr>
        </p:nvGraphicFramePr>
        <p:xfrm>
          <a:off x="535033" y="2553029"/>
          <a:ext cx="252028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/>
                        <a:t>f(x)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335989" y="2603028"/>
                <a:ext cx="326411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id-ID" b="0" i="0" smtClean="0">
                          <a:latin typeface="Cambria Math"/>
                          <a:ea typeface="Cambria Math"/>
                        </a:rPr>
                        <m:t>Pilih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: </m:t>
                      </m:r>
                      <m:r>
                        <a:rPr lang="id-ID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=2→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𝑓</m:t>
                      </m:r>
                      <m:r>
                        <a:rPr lang="id-ID" i="1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id-ID" i="1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) =10</m:t>
                      </m:r>
                    </m:oMath>
                  </m:oMathPara>
                </a14:m>
                <a:endParaRPr lang="id-ID" b="0" dirty="0">
                  <a:ea typeface="Cambria Math"/>
                </a:endParaRPr>
              </a:p>
              <a:p>
                <a:r>
                  <a:rPr lang="id-ID" dirty="0"/>
                  <a:t>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/>
                          </a:rPr>
                          <m:t>   </m:t>
                        </m:r>
                        <m:r>
                          <a:rPr lang="id-ID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id-ID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id-ID" b="0" i="1" smtClean="0">
                        <a:latin typeface="Cambria Math"/>
                      </a:rPr>
                      <m:t>=1</m:t>
                    </m:r>
                    <m:r>
                      <a:rPr lang="id-ID" b="0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id-ID" b="0" i="1" smtClean="0">
                        <a:latin typeface="Cambria Math"/>
                        <a:ea typeface="Cambria Math"/>
                      </a:rPr>
                      <m:t>𝑓</m:t>
                    </m:r>
                    <m:r>
                      <a:rPr lang="id-ID" b="0" i="1" smtClean="0">
                        <a:latin typeface="Cambria Math"/>
                        <a:ea typeface="Cambria Math"/>
                      </a:rPr>
                      <m:t>(</m:t>
                    </m:r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  <m:sub>
                        <m:r>
                          <a:rPr lang="id-ID" i="1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id-ID" b="0" i="1" smtClean="0">
                        <a:latin typeface="Cambria Math"/>
                        <a:ea typeface="Cambria Math"/>
                      </a:rPr>
                      <m:t>)=−1</m:t>
                    </m:r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5989" y="2603028"/>
                <a:ext cx="3264110" cy="646331"/>
              </a:xfrm>
              <a:prstGeom prst="rect">
                <a:avLst/>
              </a:prstGeom>
              <a:blipFill rotWithShape="1">
                <a:blip r:embed="rId4"/>
                <a:stretch>
                  <a:fillRect b="-7547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/>
          <p:cNvSpPr/>
          <p:nvPr/>
        </p:nvSpPr>
        <p:spPr>
          <a:xfrm>
            <a:off x="2047201" y="2505121"/>
            <a:ext cx="1080120" cy="923879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4" name="TextBox 23"/>
          <p:cNvSpPr txBox="1"/>
          <p:nvPr/>
        </p:nvSpPr>
        <p:spPr>
          <a:xfrm>
            <a:off x="192145" y="6597352"/>
            <a:ext cx="8196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d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35033" y="3523154"/>
                <a:ext cx="5405119" cy="5406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id-ID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id-ID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id-ID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id-ID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id-ID" b="0" i="1" smtClean="0">
                                    <a:latin typeface="Cambria Math"/>
                                    <a:ea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id-ID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id-ID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id-ID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  <m:r>
                          <a:rPr lang="id-ID" i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id-ID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id-ID" b="0" i="1" smtClean="0">
                                <a:latin typeface="Cambria Math"/>
                                <a:ea typeface="Cambria Math"/>
                              </a:rPr>
                              <m:t>𝛼</m:t>
                            </m:r>
                          </m:e>
                        </m:d>
                      </m:num>
                      <m:den>
                        <m:r>
                          <a:rPr lang="id-ID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id-ID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d-ID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id-ID" b="0" i="1" smtClean="0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  <m:r>
                          <a:rPr lang="id-ID" b="0" i="1" smtClean="0">
                            <a:latin typeface="Cambria Math"/>
                          </a:rPr>
                          <m:t>−</m:t>
                        </m:r>
                        <m:r>
                          <a:rPr lang="id-ID" b="0" i="1" smtClean="0">
                            <a:latin typeface="Cambria Math"/>
                          </a:rPr>
                          <m:t>𝑓</m:t>
                        </m:r>
                        <m:r>
                          <a:rPr lang="id-ID" b="0" i="1" smtClean="0">
                            <a:latin typeface="Cambria Math"/>
                          </a:rPr>
                          <m:t>(</m:t>
                        </m:r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id-ID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/>
                          </a:rPr>
                          <m:t>(2)</m:t>
                        </m:r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d>
                          <m:dPr>
                            <m:ctrlPr>
                              <a:rPr lang="id-ID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d-ID" b="0" i="1" smtClean="0">
                                <a:latin typeface="Cambria Math"/>
                              </a:rPr>
                              <m:t>−1</m:t>
                            </m:r>
                          </m:e>
                        </m:d>
                        <m:r>
                          <a:rPr lang="id-ID" b="0" i="1" smtClean="0">
                            <a:latin typeface="Cambria Math"/>
                          </a:rPr>
                          <m:t>−(1)</m:t>
                        </m:r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id-ID" b="0" i="1" smtClean="0">
                            <a:latin typeface="Cambria Math"/>
                          </a:rPr>
                          <m:t>(10)</m:t>
                        </m:r>
                      </m:num>
                      <m:den>
                        <m:r>
                          <a:rPr lang="id-ID" b="0" i="1" smtClean="0">
                            <a:latin typeface="Cambria Math"/>
                          </a:rPr>
                          <m:t>−1−10</m:t>
                        </m:r>
                      </m:den>
                    </m:f>
                  </m:oMath>
                </a14:m>
                <a:r>
                  <a:rPr lang="id-ID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id-ID" b="0" i="1" smtClean="0">
                            <a:latin typeface="Cambria Math"/>
                          </a:rPr>
                          <m:t>11</m:t>
                        </m:r>
                      </m:den>
                    </m:f>
                    <m:r>
                      <a:rPr lang="id-ID" b="0" i="1" smtClean="0">
                        <a:latin typeface="Cambria Math"/>
                      </a:rPr>
                      <m:t>=1,0909</m:t>
                    </m:r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033" y="3523154"/>
                <a:ext cx="5405119" cy="540661"/>
              </a:xfrm>
              <a:prstGeom prst="rect">
                <a:avLst/>
              </a:prstGeom>
              <a:blipFill rotWithShape="1">
                <a:blip r:embed="rId5"/>
                <a:stretch>
                  <a:fillRect b="-561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52185" y="4221088"/>
                <a:ext cx="8772343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f(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id-ID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/>
                      </a:rPr>
                      <m:t>)=</m:t>
                    </m:r>
                    <m:sSup>
                      <m:sSup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/>
                          </a:rPr>
                          <m:t>(</m:t>
                        </m:r>
                        <m:r>
                          <a:rPr lang="id-ID" b="0" i="1">
                            <a:latin typeface="Cambria Math"/>
                          </a:rPr>
                          <m:t>1,0909</m:t>
                        </m:r>
                        <m:r>
                          <m:rPr>
                            <m:nor/>
                          </m:rPr>
                          <a:rPr lang="id-ID" dirty="0"/>
                          <m:t> </m:t>
                        </m:r>
                        <m:r>
                          <a:rPr lang="id-ID" b="0" i="1" dirty="0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id-ID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id-ID" b="0" i="1" smtClean="0">
                        <a:latin typeface="Cambria Math"/>
                      </a:rPr>
                      <m:t>+4(</m:t>
                    </m:r>
                    <m:r>
                      <a:rPr lang="id-ID" b="0" i="1">
                        <a:latin typeface="Cambria Math"/>
                      </a:rPr>
                      <m:t>1,0909</m:t>
                    </m:r>
                  </m:oMath>
                </a14:m>
                <a:r>
                  <a:rPr lang="id-ID" dirty="0"/>
                  <a:t>) - 6 = -0,3382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185" y="4221088"/>
                <a:ext cx="8772343" cy="375552"/>
              </a:xfrm>
              <a:prstGeom prst="rect">
                <a:avLst/>
              </a:prstGeom>
              <a:blipFill rotWithShape="1">
                <a:blip r:embed="rId6"/>
                <a:stretch>
                  <a:fillRect l="-625" t="-9677" b="-2096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79227" y="4725144"/>
                <a:ext cx="5405119" cy="5406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id-ID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id-ID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id-ID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id-ID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id-ID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id-ID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id-ID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id-ID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id-ID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id-ID" i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id-ID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id-ID" b="0" i="1" smtClean="0">
                                <a:latin typeface="Cambria Math"/>
                                <a:ea typeface="Cambria Math"/>
                              </a:rPr>
                              <m:t>𝛼</m:t>
                            </m:r>
                          </m:e>
                        </m:d>
                      </m:num>
                      <m:den>
                        <m:r>
                          <a:rPr lang="id-ID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id-ID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d-ID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id-ID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id-ID" b="0" i="1" smtClean="0">
                            <a:latin typeface="Cambria Math"/>
                          </a:rPr>
                          <m:t>−</m:t>
                        </m:r>
                        <m:r>
                          <a:rPr lang="id-ID" b="0" i="1" smtClean="0">
                            <a:latin typeface="Cambria Math"/>
                          </a:rPr>
                          <m:t>𝑓</m:t>
                        </m:r>
                        <m:r>
                          <a:rPr lang="id-ID" b="0" i="1" smtClean="0">
                            <a:latin typeface="Cambria Math"/>
                          </a:rPr>
                          <m:t>(</m:t>
                        </m:r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id-ID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/>
                          </a:rPr>
                          <m:t>(2)</m:t>
                        </m:r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d>
                          <m:dPr>
                            <m:ctrlPr>
                              <a:rPr lang="id-ID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d-ID" b="0" i="1" smtClean="0">
                                <a:latin typeface="Cambria Math"/>
                              </a:rPr>
                              <m:t>−0,3382</m:t>
                            </m:r>
                          </m:e>
                        </m:d>
                        <m:r>
                          <a:rPr lang="id-ID" b="0" i="1" smtClean="0">
                            <a:latin typeface="Cambria Math"/>
                          </a:rPr>
                          <m:t>−(1,0909)</m:t>
                        </m:r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id-ID" b="0" i="1" smtClean="0">
                            <a:latin typeface="Cambria Math"/>
                          </a:rPr>
                          <m:t>(10)</m:t>
                        </m:r>
                      </m:num>
                      <m:den>
                        <m:r>
                          <a:rPr lang="id-ID" b="0" i="1" smtClean="0">
                            <a:latin typeface="Cambria Math"/>
                          </a:rPr>
                          <m:t>−0,3382−10</m:t>
                        </m:r>
                      </m:den>
                    </m:f>
                  </m:oMath>
                </a14:m>
                <a:r>
                  <a:rPr lang="id-ID" dirty="0"/>
                  <a:t> =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/>
                      </a:rPr>
                      <m:t>1,1206</m:t>
                    </m:r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227" y="4725144"/>
                <a:ext cx="5405119" cy="540661"/>
              </a:xfrm>
              <a:prstGeom prst="rect">
                <a:avLst/>
              </a:prstGeom>
              <a:blipFill rotWithShape="1">
                <a:blip r:embed="rId7"/>
                <a:stretch>
                  <a:fillRect b="-561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67544" y="5397724"/>
                <a:ext cx="5184576" cy="6420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𝑅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id-ID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d-ID" b="0" i="1" smtClean="0">
                                  <a:latin typeface="Cambria Math"/>
                                </a:rPr>
                                <m:t>1,1206−1,0909</m:t>
                              </m:r>
                            </m:num>
                            <m:den>
                              <m:r>
                                <a:rPr lang="id-ID" b="0" i="1" smtClean="0">
                                  <a:latin typeface="Cambria Math"/>
                                </a:rPr>
                                <m:t>1,1206</m:t>
                              </m:r>
                            </m:den>
                          </m:f>
                        </m:e>
                      </m:d>
                      <m:r>
                        <a:rPr lang="id-ID" b="0" i="1" smtClean="0">
                          <a:latin typeface="Cambria Math"/>
                        </a:rPr>
                        <m:t>=0,0265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→ &gt;1%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397724"/>
                <a:ext cx="5184576" cy="64203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83513" y="6129679"/>
                <a:ext cx="87723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/>
                  <a:t>f(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id-ID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id-ID" b="0" i="1" smtClean="0">
                        <a:latin typeface="Cambria Math"/>
                      </a:rPr>
                      <m:t>)=</m:t>
                    </m:r>
                    <m:sSup>
                      <m:sSup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/>
                          </a:rPr>
                          <m:t>(</m:t>
                        </m:r>
                        <m:r>
                          <a:rPr lang="id-ID" i="1">
                            <a:latin typeface="Cambria Math"/>
                          </a:rPr>
                          <m:t>1,1206</m:t>
                        </m:r>
                        <m:r>
                          <m:rPr>
                            <m:nor/>
                          </m:rPr>
                          <a:rPr lang="id-ID" dirty="0"/>
                          <m:t> </m:t>
                        </m:r>
                        <m:r>
                          <a:rPr lang="id-ID" b="0" i="1" dirty="0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id-ID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id-ID" b="0" i="1" smtClean="0">
                        <a:latin typeface="Cambria Math"/>
                      </a:rPr>
                      <m:t>+4(</m:t>
                    </m:r>
                    <m:r>
                      <a:rPr lang="id-ID" i="1">
                        <a:latin typeface="Cambria Math"/>
                      </a:rPr>
                      <m:t>1,1206</m:t>
                    </m:r>
                  </m:oMath>
                </a14:m>
                <a:r>
                  <a:rPr lang="id-ID" dirty="0"/>
                  <a:t>) - 6 = -0,1104</a:t>
                </a: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513" y="6129679"/>
                <a:ext cx="8772343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556" t="-10000" b="-2500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0071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 animBg="1"/>
      <p:bldP spid="20" grpId="0"/>
      <p:bldP spid="2" grpId="0"/>
      <p:bldP spid="26" grpId="0"/>
      <p:bldP spid="3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27584" y="620688"/>
                <a:ext cx="6768752" cy="5406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id-ID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id-ID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id-ID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id-ID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id-ID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id-ID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id-ID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id-ID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id-ID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id-ID" i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id-ID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id-ID" b="0" i="1" smtClean="0">
                                <a:latin typeface="Cambria Math"/>
                                <a:ea typeface="Cambria Math"/>
                              </a:rPr>
                              <m:t>𝛼</m:t>
                            </m:r>
                          </m:e>
                        </m:d>
                      </m:num>
                      <m:den>
                        <m:r>
                          <a:rPr lang="id-ID" b="0" i="1" smtClean="0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id-ID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d-ID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id-ID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r>
                          <a:rPr lang="id-ID" b="0" i="1" smtClean="0">
                            <a:latin typeface="Cambria Math"/>
                          </a:rPr>
                          <m:t>−</m:t>
                        </m:r>
                        <m:r>
                          <a:rPr lang="id-ID" b="0" i="1" smtClean="0">
                            <a:latin typeface="Cambria Math"/>
                          </a:rPr>
                          <m:t>𝑓</m:t>
                        </m:r>
                        <m:r>
                          <a:rPr lang="id-ID" b="0" i="1" smtClean="0">
                            <a:latin typeface="Cambria Math"/>
                          </a:rPr>
                          <m:t>(</m:t>
                        </m:r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id-ID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/>
                          </a:rPr>
                          <m:t>(2)</m:t>
                        </m:r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d>
                          <m:dPr>
                            <m:ctrlPr>
                              <a:rPr lang="id-ID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d-ID" b="0" i="1" smtClean="0">
                                <a:latin typeface="Cambria Math"/>
                              </a:rPr>
                              <m:t>−0,1104</m:t>
                            </m:r>
                          </m:e>
                        </m:d>
                        <m:r>
                          <a:rPr lang="id-ID" b="0" i="1" smtClean="0">
                            <a:latin typeface="Cambria Math"/>
                          </a:rPr>
                          <m:t>−(1,1206)</m:t>
                        </m:r>
                        <m:r>
                          <a:rPr lang="id-ID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id-ID" b="0" i="1" smtClean="0">
                            <a:latin typeface="Cambria Math"/>
                          </a:rPr>
                          <m:t>(10)</m:t>
                        </m:r>
                      </m:num>
                      <m:den>
                        <m:r>
                          <a:rPr lang="id-ID" b="0" i="1" smtClean="0">
                            <a:latin typeface="Cambria Math"/>
                          </a:rPr>
                          <m:t>−0,1104−10</m:t>
                        </m:r>
                      </m:den>
                    </m:f>
                  </m:oMath>
                </a14:m>
                <a:r>
                  <a:rPr lang="id-ID" dirty="0"/>
                  <a:t> =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/>
                      </a:rPr>
                      <m:t>1,1302</m:t>
                    </m:r>
                  </m:oMath>
                </a14:m>
                <a:endParaRPr lang="id-ID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620688"/>
                <a:ext cx="6768752" cy="540661"/>
              </a:xfrm>
              <a:prstGeom prst="rect">
                <a:avLst/>
              </a:prstGeom>
              <a:blipFill rotWithShape="1">
                <a:blip r:embed="rId2"/>
                <a:stretch>
                  <a:fillRect b="-561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7504" y="1490821"/>
                <a:ext cx="5728307" cy="6420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d-ID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d-ID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id-ID" b="0" i="1" smtClean="0">
                              <a:latin typeface="Cambria Math"/>
                            </a:rPr>
                            <m:t>𝑅</m:t>
                          </m:r>
                        </m:sub>
                      </m:sSub>
                      <m:r>
                        <a:rPr lang="id-ID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id-ID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d-ID" b="0" i="1" smtClean="0">
                                  <a:latin typeface="Cambria Math"/>
                                </a:rPr>
                                <m:t>1,1302−1,1206</m:t>
                              </m:r>
                            </m:num>
                            <m:den>
                              <m:r>
                                <a:rPr lang="id-ID" b="0" i="1" smtClean="0">
                                  <a:latin typeface="Cambria Math"/>
                                </a:rPr>
                                <m:t>1,1302</m:t>
                              </m:r>
                            </m:den>
                          </m:f>
                        </m:e>
                      </m:d>
                      <m:r>
                        <a:rPr lang="id-ID" b="0" i="1" smtClean="0">
                          <a:latin typeface="Cambria Math"/>
                        </a:rPr>
                        <m:t>=0,0085</m:t>
                      </m:r>
                      <m:r>
                        <a:rPr lang="id-ID" b="0" i="1" smtClean="0">
                          <a:latin typeface="Cambria Math"/>
                          <a:ea typeface="Cambria Math"/>
                        </a:rPr>
                        <m:t>→ &lt;1%</m:t>
                      </m:r>
                    </m:oMath>
                  </m:oMathPara>
                </a14:m>
                <a:endParaRPr lang="id-ID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490821"/>
                <a:ext cx="5728307" cy="64203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27584" y="2420888"/>
                <a:ext cx="7848872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id-ID" dirty="0"/>
                  <a:t>Jadi, akar dari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id-ID" i="1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id-ID" i="1">
                        <a:latin typeface="Cambria Math"/>
                      </a:rPr>
                      <m:t>+4</m:t>
                    </m:r>
                    <m:r>
                      <a:rPr lang="id-ID" i="1">
                        <a:latin typeface="Cambria Math"/>
                      </a:rPr>
                      <m:t>𝑥</m:t>
                    </m:r>
                    <m:r>
                      <a:rPr lang="id-ID" i="1">
                        <a:latin typeface="Cambria Math"/>
                      </a:rPr>
                      <m:t> −6=0 </m:t>
                    </m:r>
                  </m:oMath>
                </a14:m>
                <a:r>
                  <a:rPr lang="id-ID" dirty="0"/>
                  <a:t>dengan metode regula falsi untuk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i="1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id-ID" i="1">
                            <a:latin typeface="Cambria Math"/>
                          </a:rPr>
                          <m:t>𝑅</m:t>
                        </m:r>
                      </m:sub>
                    </m:sSub>
                    <m:r>
                      <a:rPr lang="id-ID" i="1">
                        <a:latin typeface="Cambria Math"/>
                        <a:ea typeface="Cambria Math"/>
                      </a:rPr>
                      <m:t>&lt;1% </m:t>
                    </m:r>
                    <m:r>
                      <m:rPr>
                        <m:sty m:val="p"/>
                      </m:rPr>
                      <a:rPr lang="id-ID">
                        <a:latin typeface="Cambria Math"/>
                        <a:ea typeface="Cambria Math"/>
                      </a:rPr>
                      <m:t>dengan</m:t>
                    </m:r>
                    <m:r>
                      <a:rPr lang="id-ID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id-ID">
                        <a:latin typeface="Cambria Math"/>
                        <a:ea typeface="Cambria Math"/>
                      </a:rPr>
                      <m:t>menggunakan</m:t>
                    </m:r>
                    <m:r>
                      <a:rPr lang="id-ID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id-ID">
                        <a:latin typeface="Cambria Math"/>
                        <a:ea typeface="Cambria Math"/>
                      </a:rPr>
                      <m:t>pembulatan</m:t>
                    </m:r>
                    <m:r>
                      <a:rPr lang="id-ID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id-ID">
                        <a:latin typeface="Cambria Math"/>
                        <a:ea typeface="Cambria Math"/>
                      </a:rPr>
                      <m:t>hingga</m:t>
                    </m:r>
                    <m:r>
                      <a:rPr lang="id-ID">
                        <a:latin typeface="Cambria Math"/>
                        <a:ea typeface="Cambria Math"/>
                      </a:rPr>
                      <m:t> 4</m:t>
                    </m:r>
                    <m:r>
                      <m:rPr>
                        <m:sty m:val="p"/>
                      </m:rPr>
                      <a:rPr lang="id-ID">
                        <a:latin typeface="Cambria Math"/>
                        <a:ea typeface="Cambria Math"/>
                      </a:rPr>
                      <m:t>D</m:t>
                    </m:r>
                  </m:oMath>
                </a14:m>
                <a:r>
                  <a:rPr lang="id-ID" dirty="0"/>
                  <a:t> adalah 1,1302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420888"/>
                <a:ext cx="7848872" cy="923330"/>
              </a:xfrm>
              <a:prstGeom prst="rect">
                <a:avLst/>
              </a:prstGeom>
              <a:blipFill rotWithShape="1">
                <a:blip r:embed="rId4"/>
                <a:stretch>
                  <a:fillRect l="-699" b="-328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9731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6796" y="764704"/>
                <a:ext cx="9715804" cy="13388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id-ID" b="1" dirty="0"/>
                  <a:t>SOAL: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dirty="0"/>
                  <a:t>Tentukan salah satu akar dari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0" i="1" smtClean="0">
                            <a:latin typeface="Cambria Math"/>
                          </a:rPr>
                          <m:t>3</m:t>
                        </m:r>
                        <m:r>
                          <a:rPr lang="id-ID" b="0" i="1" smtClean="0">
                            <a:latin typeface="Cambria Math"/>
                          </a:rPr>
                          <m:t>𝑥</m:t>
                        </m:r>
                        <m:r>
                          <a:rPr lang="id-ID" b="0" i="1" smtClean="0">
                            <a:latin typeface="Cambria Math"/>
                          </a:rPr>
                          <m:t>+</m:t>
                        </m:r>
                        <m:r>
                          <a:rPr lang="id-ID" b="0" i="1" smtClean="0">
                            <a:latin typeface="Cambria Math"/>
                          </a:rPr>
                          <m:t>𝑠𝑖𝑛𝑥</m:t>
                        </m:r>
                        <m:r>
                          <a:rPr lang="id-ID" b="0" i="1" smtClean="0">
                            <a:latin typeface="Cambria Math"/>
                          </a:rPr>
                          <m:t>−</m:t>
                        </m:r>
                        <m:r>
                          <a:rPr lang="id-ID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id-ID" b="0" i="1" smtClean="0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id-ID" b="0" i="1" smtClean="0">
                        <a:latin typeface="Cambria Math"/>
                      </a:rPr>
                      <m:t>=0 </m:t>
                    </m:r>
                  </m:oMath>
                </a14:m>
                <a:r>
                  <a:rPr lang="id-ID" dirty="0"/>
                  <a:t>sampai 2 iterasi dengan </a:t>
                </a:r>
              </a:p>
              <a:p>
                <a:pPr>
                  <a:lnSpc>
                    <a:spcPct val="150000"/>
                  </a:lnSpc>
                </a:pPr>
                <a:r>
                  <a:rPr lang="id-ID" dirty="0"/>
                  <a:t>menggunakan metode posisi salah! </a:t>
                </a:r>
                <a:r>
                  <a:rPr lang="id-ID" b="1" dirty="0"/>
                  <a:t>(GUNAKAN PEMBULATAN 3D)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796" y="764704"/>
                <a:ext cx="9715804" cy="1338828"/>
              </a:xfrm>
              <a:prstGeom prst="rect">
                <a:avLst/>
              </a:prstGeom>
              <a:blipFill rotWithShape="1">
                <a:blip r:embed="rId2"/>
                <a:stretch>
                  <a:fillRect l="-502" b="-227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78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2096</TotalTime>
  <Words>416</Words>
  <Application>Microsoft Office PowerPoint</Application>
  <PresentationFormat>On-screen Show (4:3)</PresentationFormat>
  <Paragraphs>65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 Math</vt:lpstr>
      <vt:lpstr>Georgia</vt:lpstr>
      <vt:lpstr>Times New Roman</vt:lpstr>
      <vt:lpstr>Trebuchet MS</vt:lpstr>
      <vt:lpstr>Slipstream</vt:lpstr>
      <vt:lpstr>BAB 3  Solusi Persamaan Tak Linear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</dc:creator>
  <cp:lastModifiedBy>septi aini</cp:lastModifiedBy>
  <cp:revision>105</cp:revision>
  <cp:lastPrinted>2017-03-20T01:20:52Z</cp:lastPrinted>
  <dcterms:created xsi:type="dcterms:W3CDTF">2017-03-08T11:35:08Z</dcterms:created>
  <dcterms:modified xsi:type="dcterms:W3CDTF">2023-10-09T03:57:48Z</dcterms:modified>
</cp:coreProperties>
</file>