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5" r:id="rId2"/>
    <p:sldId id="264" r:id="rId3"/>
    <p:sldId id="265" r:id="rId4"/>
    <p:sldId id="272" r:id="rId5"/>
    <p:sldId id="271" r:id="rId6"/>
    <p:sldId id="273" r:id="rId7"/>
    <p:sldId id="270" r:id="rId8"/>
    <p:sldId id="274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6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8C4E-52C0-463A-A73C-3951DB909A64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78DFB-F43D-4889-886F-BD7449CF7B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8327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ECD9B-228C-42C5-AB80-D6593C6C19E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A1631-C2D0-4BC2-A821-E91C441E2D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17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0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0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1.png"/><Relationship Id="rId7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10" Type="http://schemas.openxmlformats.org/officeDocument/2006/relationships/image" Target="../media/image18.png"/><Relationship Id="rId4" Type="http://schemas.openxmlformats.org/officeDocument/2006/relationships/image" Target="../media/image120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1.png"/><Relationship Id="rId7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28F91CE-1B7D-672A-3E00-E5DA9FE55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8144" y="3789040"/>
            <a:ext cx="5637010" cy="882119"/>
          </a:xfrm>
        </p:spPr>
        <p:txBody>
          <a:bodyPr>
            <a:normAutofit/>
          </a:bodyPr>
          <a:lstStyle/>
          <a:p>
            <a:r>
              <a:rPr lang="id-ID" sz="2800" dirty="0"/>
              <a:t>Pertemuan ke-6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F46ABA-D895-E1BA-09D4-A8E095E51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68560" y="1635833"/>
            <a:ext cx="9734727" cy="1793167"/>
          </a:xfrm>
        </p:spPr>
        <p:txBody>
          <a:bodyPr/>
          <a:lstStyle/>
          <a:p>
            <a:pPr algn="ctr"/>
            <a:r>
              <a:rPr lang="id-ID" sz="4800" dirty="0"/>
              <a:t>Bab 3 </a:t>
            </a:r>
            <a:br>
              <a:rPr lang="id-ID" sz="4800" dirty="0"/>
            </a:br>
            <a:r>
              <a:rPr lang="id-ID" sz="4800" dirty="0"/>
              <a:t>Solusi Persamaan Tak Linear</a:t>
            </a:r>
          </a:p>
        </p:txBody>
      </p:sp>
    </p:spTree>
    <p:extLst>
      <p:ext uri="{BB962C8B-B14F-4D97-AF65-F5344CB8AC3E}">
        <p14:creationId xmlns:p14="http://schemas.microsoft.com/office/powerpoint/2010/main" val="24847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37338" y="476672"/>
            <a:ext cx="65709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d-ID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id-ID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id-ID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METODE AITKEN (PERCEPATAN KONVERGENSI)</a:t>
            </a:r>
            <a:endParaRPr kumimoji="0" lang="id-ID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34718" y="98072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Secara umum, formula iterasinya adalah: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475656" y="1583412"/>
                <a:ext cx="1872207" cy="6934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d-ID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583412"/>
                <a:ext cx="1872207" cy="6934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058469" y="249289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Perhatikan tabel berikut: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3724124"/>
                  </p:ext>
                </p:extLst>
              </p:nvPr>
            </p:nvGraphicFramePr>
            <p:xfrm>
              <a:off x="1212304" y="2996952"/>
              <a:ext cx="2135560" cy="2226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95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dirty="0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i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  <a:ea typeface="Cambria Math"/>
                                      </a:rPr>
                                      <m:t>∆</m:t>
                                    </m:r>
                                  </m:e>
                                  <m:sup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sSub>
                                  <m:sSubPr>
                                    <m:ctrlP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d-ID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0" i="1" smtClean="0">
                                        <a:latin typeface="Cambria Math"/>
                                        <a:ea typeface="Cambria Math"/>
                                      </a:rPr>
                                      <m:t>∆</m:t>
                                    </m:r>
                                  </m:e>
                                  <m:sup>
                                    <m:r>
                                      <a:rPr lang="id-ID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d-ID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sSub>
                                  <m:sSubPr>
                                    <m:ctrlP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d-ID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id-ID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3724124"/>
                  </p:ext>
                </p:extLst>
              </p:nvPr>
            </p:nvGraphicFramePr>
            <p:xfrm>
              <a:off x="1212304" y="2996952"/>
              <a:ext cx="2135560" cy="2226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95400"/>
                    <a:gridCol w="720080"/>
                    <a:gridCol w="720080"/>
                  </a:tblGrid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77" t="-1639" r="-207895" b="-4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7458" t="-1639" r="-100847" b="-4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97458" t="-1639" r="-847" b="-4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77" t="-101639" r="-207895" b="-3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7458" t="-201639" r="-100847" b="-2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77" t="-306667" r="-207895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97458" t="-306667" r="-847" b="-203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7458" t="-400000" r="-100847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77" t="-500000" r="-2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187624" y="5373216"/>
                <a:ext cx="8136904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Ketepatan akar (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id-ID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id-ID" dirty="0"/>
                  <a:t>) yang diperoleh tergantung dari: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id-ID" dirty="0"/>
                  <a:t>Bentuk formula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id-ID" dirty="0"/>
                  <a:t>Tebakan awal akar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id-ID" b="1" i="1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id-ID" b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373216"/>
                <a:ext cx="8136904" cy="1338828"/>
              </a:xfrm>
              <a:prstGeom prst="rect">
                <a:avLst/>
              </a:prstGeom>
              <a:blipFill rotWithShape="1">
                <a:blip r:embed="rId4"/>
                <a:stretch>
                  <a:fillRect l="-674" b="-272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7730781"/>
                  </p:ext>
                </p:extLst>
              </p:nvPr>
            </p:nvGraphicFramePr>
            <p:xfrm>
              <a:off x="4454869" y="2996952"/>
              <a:ext cx="4005563" cy="2227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917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7220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dirty="0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i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  <a:ea typeface="Cambria Math"/>
                                      </a:rPr>
                                      <m:t>∆</m:t>
                                    </m:r>
                                  </m:e>
                                  <m:sup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id-ID" b="1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id-ID" b="1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-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d-ID" b="1" i="1" smtClean="0">
                                      <a:latin typeface="Cambria Math"/>
                                      <a:ea typeface="Cambria Math"/>
                                    </a:rPr>
                                    <m:t>∆</m:t>
                                  </m:r>
                                </m:e>
                                <m:sup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dirty="0">
                              <a:latin typeface="Times New Roman" pitchFamily="18" charset="0"/>
                              <a:cs typeface="Times New Roman" pitchFamily="18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id-ID" b="1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dirty="0">
                              <a:latin typeface="Times New Roman" pitchFamily="18" charset="0"/>
                              <a:cs typeface="Times New Roman" pitchFamily="18" charset="0"/>
                            </a:rPr>
                            <a:t> - </a:t>
                          </a:r>
                          <a14:m>
                            <m:oMath xmlns:m="http://schemas.openxmlformats.org/officeDocument/2006/math">
                              <m:r>
                                <a:rPr lang="id-ID" b="1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sSub>
                                  <m:sSubPr>
                                    <m:ctrlPr>
                                      <a:rPr lang="id-ID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b="1" i="1" smtClean="0"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id-ID" b="1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7730781"/>
                  </p:ext>
                </p:extLst>
              </p:nvPr>
            </p:nvGraphicFramePr>
            <p:xfrm>
              <a:off x="4454869" y="2996952"/>
              <a:ext cx="4005563" cy="2227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9179"/>
                    <a:gridCol w="1584176"/>
                    <a:gridCol w="1872208"/>
                  </a:tblGrid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111" t="-1639" r="-630000" b="-4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5000" t="-1639" r="-118077" b="-4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14332" t="-1639" b="-4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111" t="-101639" r="-630000" b="-3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5000" t="-201639" r="-118077" b="-2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111" t="-306667" r="-630000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14332" t="-306667" b="-203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5000" t="-400000" r="-118077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111" t="-500000" r="-6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3491880" y="400506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35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2" grpId="0"/>
      <p:bldP spid="43" grpId="0" animBg="1"/>
      <p:bldP spid="28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2780" y="44624"/>
                <a:ext cx="9715804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Contoh: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Tentukan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+4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 −6=0 </m:t>
                    </m:r>
                  </m:oMath>
                </a14:m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dengan metode aitken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dengan</m:t>
                    </m:r>
                    <m:r>
                      <a:rPr lang="id-ID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menggunakan</m:t>
                    </m:r>
                  </m:oMath>
                </a14:m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pembulatan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hingga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5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endParaRPr lang="id-ID" dirty="0">
                  <a:latin typeface="Tw Cen MT Condensed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0" y="44624"/>
                <a:ext cx="9715804" cy="1338828"/>
              </a:xfrm>
              <a:prstGeom prst="rect">
                <a:avLst/>
              </a:prstGeom>
              <a:blipFill rotWithShape="1">
                <a:blip r:embed="rId2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16" y="1322184"/>
                <a:ext cx="9234612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Penyelesaian: </a:t>
                </a:r>
                <a:r>
                  <a:rPr lang="id-ID" b="1" dirty="0"/>
                  <a:t>(CARA I)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" y="1322184"/>
                <a:ext cx="9234612" cy="1061829"/>
              </a:xfrm>
              <a:prstGeom prst="rect">
                <a:avLst/>
              </a:prstGeom>
              <a:blipFill rotWithShape="1">
                <a:blip r:embed="rId3"/>
                <a:stretch>
                  <a:fillRect l="-5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507676"/>
              </p:ext>
            </p:extLst>
          </p:nvPr>
        </p:nvGraphicFramePr>
        <p:xfrm>
          <a:off x="277530" y="3546128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f(x)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2145" y="4488241"/>
                <a:ext cx="32641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d-ID" b="0" i="0" smtClean="0">
                          <a:latin typeface="Cambria Math"/>
                          <a:ea typeface="Cambria Math"/>
                        </a:rPr>
                        <m:t>Pilih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:</m:t>
                      </m:r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5" y="4488241"/>
                <a:ext cx="326411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1777065" y="3380742"/>
            <a:ext cx="1080120" cy="105602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192145" y="6597352"/>
            <a:ext cx="819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1584305" y="1777701"/>
                <a:ext cx="5405119" cy="955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i="1">
                        <a:latin typeface="Cambria Math"/>
                      </a:rPr>
                      <m:t>+4</m:t>
                    </m:r>
                    <m:r>
                      <a:rPr lang="id-ID" i="1">
                        <a:latin typeface="Cambria Math"/>
                      </a:rPr>
                      <m:t>𝑥</m:t>
                    </m:r>
                    <m:r>
                      <a:rPr lang="id-ID" i="1">
                        <a:latin typeface="Cambria Math"/>
                      </a:rPr>
                      <m:t> −6=0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=</m:t>
                    </m:r>
                    <m:r>
                      <a:rPr lang="id-ID" i="1">
                        <a:latin typeface="Cambria Math"/>
                      </a:rPr>
                      <m:t>6</m:t>
                    </m:r>
                    <m:r>
                      <a:rPr lang="id-ID" b="0" i="1" smtClean="0">
                        <a:latin typeface="Cambria Math"/>
                      </a:rPr>
                      <m:t>−4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</m:oMath>
                </a14:m>
                <a:endParaRPr lang="id-ID" b="0" dirty="0"/>
              </a:p>
              <a:p>
                <a:r>
                  <a:rPr lang="id-ID" b="0" dirty="0"/>
                  <a:t>                            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id-ID" i="1" smtClean="0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id-ID" b="0" i="1" smtClean="0">
                            <a:latin typeface="Cambria Math"/>
                          </a:rPr>
                          <m:t>6−4</m:t>
                        </m:r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id-ID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84305" y="1777701"/>
                <a:ext cx="5405119" cy="9559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39459" y="2769293"/>
                <a:ext cx="1958351" cy="42774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id-ID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id-ID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id-ID" i="1">
                              <a:latin typeface="Cambria Math"/>
                            </a:rPr>
                            <m:t>6−4</m:t>
                          </m:r>
                          <m:sSub>
                            <m:sSubPr>
                              <m:ctrlPr>
                                <a:rPr lang="id-ID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59" y="2769293"/>
                <a:ext cx="1958351" cy="4277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80704317"/>
                  </p:ext>
                </p:extLst>
              </p:nvPr>
            </p:nvGraphicFramePr>
            <p:xfrm>
              <a:off x="4595390" y="1620608"/>
              <a:ext cx="3782358" cy="2226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609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2413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dirty="0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i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  <a:ea typeface="Cambria Math"/>
                                      </a:rPr>
                                      <m:t>∆</m:t>
                                    </m:r>
                                  </m:e>
                                  <m:sup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 = 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d-ID" b="1" i="0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0</m:t>
                                </m:r>
                                <m:r>
                                  <m:rPr>
                                    <m:nor/>
                                  </m:rPr>
                                  <a:rPr lang="id-ID" b="1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,25992</m:t>
                                </m:r>
                              </m:oMath>
                            </m:oMathPara>
                          </a14:m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= 1,25992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/>
                                  </a:rPr>
                                  <m:t>−0,53325</m:t>
                                </m:r>
                              </m:oMath>
                            </m:oMathPara>
                          </a14:m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−0,27333</m:t>
                                </m:r>
                              </m:oMath>
                            </m:oMathPara>
                          </a14:m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= 0,98659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80704317"/>
                  </p:ext>
                </p:extLst>
              </p:nvPr>
            </p:nvGraphicFramePr>
            <p:xfrm>
              <a:off x="4595390" y="1620608"/>
              <a:ext cx="3782358" cy="2226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6094"/>
                    <a:gridCol w="1152128"/>
                    <a:gridCol w="1224136"/>
                  </a:tblGrid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1639" r="-170000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1639" r="-106878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08955" t="-1639" r="-498" b="-5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101639" r="-170000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201639" r="-106878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306667" r="-170000" b="-2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08955" t="-306667" r="-498" b="-228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400000" r="-10687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500000" r="-17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8032" y="4825396"/>
                <a:ext cx="2987824" cy="1987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id-ID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id-ID" i="1">
                            <a:latin typeface="Cambria Math"/>
                          </a:rPr>
                          <m:t>6−4</m:t>
                        </m:r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rad>
                  </m:oMath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              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id-ID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id-ID" i="1">
                              <a:latin typeface="Cambria Math"/>
                            </a:rPr>
                            <m:t>6−4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(1)</m:t>
                          </m:r>
                        </m:e>
                      </m:rad>
                    </m:oMath>
                  </m:oMathPara>
                </a14:m>
                <a:endParaRPr lang="id-ID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0" smtClean="0">
                          <a:latin typeface="Cambria Math"/>
                        </a:rPr>
                        <m:t>               =</m:t>
                      </m:r>
                      <m:r>
                        <a:rPr lang="id-ID">
                          <a:latin typeface="Cambria Math"/>
                        </a:rPr>
                        <m:t>1,25992</m:t>
                      </m:r>
                    </m:oMath>
                  </m:oMathPara>
                </a14:m>
                <a:endParaRPr lang="id-ID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         </m:t>
                          </m:r>
                          <m:r>
                            <a:rPr lang="id-ID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id-ID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id-ID" i="1">
                              <a:latin typeface="Cambria Math"/>
                            </a:rPr>
                            <m:t>6−4</m:t>
                          </m:r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/>
                      </a:rPr>
                      <m:t>            </m:t>
                    </m:r>
                    <m:r>
                      <a:rPr lang="id-ID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id-ID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id-ID" i="1">
                            <a:latin typeface="Cambria Math"/>
                          </a:rPr>
                          <m:t>6−4(</m:t>
                        </m:r>
                        <m:r>
                          <a:rPr lang="id-ID">
                            <a:latin typeface="Cambria Math"/>
                          </a:rPr>
                          <m:t>1,25992</m:t>
                        </m:r>
                        <m:r>
                          <m:rPr>
                            <m:nor/>
                          </m:rPr>
                          <a:rPr lang="id-ID" dirty="0"/>
                          <m:t> </m:t>
                        </m:r>
                        <m:r>
                          <a:rPr lang="id-ID" i="1">
                            <a:latin typeface="Cambria Math"/>
                          </a:rPr>
                          <m:t>)</m:t>
                        </m:r>
                      </m:e>
                    </m:rad>
                  </m:oMath>
                </a14:m>
                <a:endParaRPr lang="id-ID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0" smtClean="0">
                          <a:latin typeface="Cambria Math"/>
                        </a:rPr>
                        <m:t>               </m:t>
                      </m:r>
                      <m:r>
                        <a:rPr lang="id-ID">
                          <a:latin typeface="Cambria Math"/>
                        </a:rPr>
                        <m:t>=</m:t>
                      </m:r>
                      <m:r>
                        <a:rPr lang="id-ID" b="0" i="0" smtClean="0">
                          <a:latin typeface="Cambria Math"/>
                        </a:rPr>
                        <m:t>0,98659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2" y="4825396"/>
                <a:ext cx="2987824" cy="198798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9992" y="3933027"/>
                <a:ext cx="4819260" cy="2719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id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d-ID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   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1</m:t>
                      </m:r>
                      <m:r>
                        <a:rPr lang="id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b="1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id-ID" dirty="0"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m:t>0,25992</m:t>
                                  </m:r>
                                  <m:r>
                                    <m:rPr>
                                      <m:nor/>
                                    </m:rPr>
                                    <a:rPr lang="id-ID" b="1" dirty="0"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m:t> </m:t>
                                  </m:r>
                                </m:e>
                              </m:d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−0,53325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id-ID" dirty="0"/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 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/>
                      </a:rPr>
                      <m:t>=</m:t>
                    </m:r>
                    <m:r>
                      <a:rPr lang="id-ID" b="0" i="1" smtClean="0">
                        <a:latin typeface="Cambria Math"/>
                      </a:rPr>
                      <m:t>1,12669</m:t>
                    </m:r>
                  </m:oMath>
                </a14:m>
                <a:r>
                  <a:rPr lang="id-ID" dirty="0"/>
                  <a:t> (benar karena akar berada di 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  antara 1 dan 2)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933027"/>
                <a:ext cx="4819260" cy="2719784"/>
              </a:xfrm>
              <a:prstGeom prst="rect">
                <a:avLst/>
              </a:prstGeom>
              <a:blipFill rotWithShape="1">
                <a:blip r:embed="rId9"/>
                <a:stretch>
                  <a:fillRect b="-67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3914786" y="155679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95936" y="155679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07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 animBg="1"/>
      <p:bldP spid="20" grpId="0"/>
      <p:bldP spid="26" grpId="0" animBg="1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2780" y="44624"/>
                <a:ext cx="9715804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Contoh: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Tentukan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+4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 −6=0 </m:t>
                    </m:r>
                  </m:oMath>
                </a14:m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dengan metode aitken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dengan</m:t>
                    </m:r>
                    <m:r>
                      <a:rPr lang="id-ID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menggunakan</m:t>
                    </m:r>
                  </m:oMath>
                </a14:m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pembulatan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hingga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5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endParaRPr lang="id-ID" dirty="0">
                  <a:latin typeface="Tw Cen MT Condensed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0" y="44624"/>
                <a:ext cx="9715804" cy="1338828"/>
              </a:xfrm>
              <a:prstGeom prst="rect">
                <a:avLst/>
              </a:prstGeom>
              <a:blipFill rotWithShape="1">
                <a:blip r:embed="rId2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16" y="1322184"/>
                <a:ext cx="9234612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Penyelesaian: </a:t>
                </a:r>
                <a:r>
                  <a:rPr lang="id-ID" b="1" dirty="0"/>
                  <a:t>(CARA II)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" y="1322184"/>
                <a:ext cx="9234612" cy="1061829"/>
              </a:xfrm>
              <a:prstGeom prst="rect">
                <a:avLst/>
              </a:prstGeom>
              <a:blipFill rotWithShape="1">
                <a:blip r:embed="rId3"/>
                <a:stretch>
                  <a:fillRect l="-5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292794"/>
              </p:ext>
            </p:extLst>
          </p:nvPr>
        </p:nvGraphicFramePr>
        <p:xfrm>
          <a:off x="277530" y="3546128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f(x)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2145" y="4488241"/>
                <a:ext cx="32641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d-ID" b="0" i="0" smtClean="0">
                          <a:latin typeface="Cambria Math"/>
                          <a:ea typeface="Cambria Math"/>
                        </a:rPr>
                        <m:t>Pilih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:</m:t>
                      </m:r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5" y="4488241"/>
                <a:ext cx="326411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1777065" y="3380742"/>
            <a:ext cx="1080120" cy="105602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192145" y="6597352"/>
            <a:ext cx="819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1584305" y="1777701"/>
                <a:ext cx="5405119" cy="955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i="1">
                        <a:latin typeface="Cambria Math"/>
                      </a:rPr>
                      <m:t>+4</m:t>
                    </m:r>
                    <m:r>
                      <a:rPr lang="id-ID" i="1">
                        <a:latin typeface="Cambria Math"/>
                      </a:rPr>
                      <m:t>𝑥</m:t>
                    </m:r>
                    <m:r>
                      <a:rPr lang="id-ID" i="1">
                        <a:latin typeface="Cambria Math"/>
                      </a:rPr>
                      <m:t> −6=0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=</m:t>
                    </m:r>
                    <m:r>
                      <a:rPr lang="id-ID" i="1">
                        <a:latin typeface="Cambria Math"/>
                      </a:rPr>
                      <m:t>6</m:t>
                    </m:r>
                    <m:r>
                      <a:rPr lang="id-ID" b="0" i="1" smtClean="0">
                        <a:latin typeface="Cambria Math"/>
                      </a:rPr>
                      <m:t>−4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</m:oMath>
                </a14:m>
                <a:endParaRPr lang="id-ID" b="0" dirty="0"/>
              </a:p>
              <a:p>
                <a:r>
                  <a:rPr lang="id-ID" b="0" dirty="0"/>
                  <a:t>                            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id-ID" i="1" smtClean="0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id-ID" b="0" i="1" smtClean="0">
                            <a:latin typeface="Cambria Math"/>
                          </a:rPr>
                          <m:t>6−4</m:t>
                        </m:r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id-ID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84305" y="1777701"/>
                <a:ext cx="5405119" cy="9559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39459" y="2769293"/>
                <a:ext cx="1958351" cy="42774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id-ID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id-ID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id-ID" i="1">
                              <a:latin typeface="Cambria Math"/>
                            </a:rPr>
                            <m:t>6−4</m:t>
                          </m:r>
                          <m:sSub>
                            <m:sSubPr>
                              <m:ctrlPr>
                                <a:rPr lang="id-ID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59" y="2769293"/>
                <a:ext cx="1958351" cy="4277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4848333"/>
                  </p:ext>
                </p:extLst>
              </p:nvPr>
            </p:nvGraphicFramePr>
            <p:xfrm>
              <a:off x="4595390" y="1620608"/>
              <a:ext cx="3782358" cy="2276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07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8012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414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dirty="0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i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  <a:ea typeface="Cambria Math"/>
                                      </a:rPr>
                                      <m:t>∆</m:t>
                                    </m:r>
                                  </m:e>
                                  <m:sup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 = 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b="1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d-ID" sz="2000" b="1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id-ID" sz="2000" b="1" i="0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id-ID" sz="2000" b="1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,25992</m:t>
                                </m:r>
                              </m:oMath>
                            </m:oMathPara>
                          </a14:m>
                          <a:endParaRPr lang="id-ID" sz="2000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sz="1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sz="1800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sz="1800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sz="1800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= </a:t>
                          </a:r>
                          <a:r>
                            <a:rPr lang="id-ID" sz="2000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-</a:t>
                          </a:r>
                          <a:r>
                            <a:rPr lang="id-ID" sz="1800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1,25992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b="1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</a:rPr>
                                  <m:t>𝟔</m:t>
                                </m:r>
                                <m:r>
                                  <a:rPr lang="id-ID" b="1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id-ID" b="1" i="1" smtClean="0">
                                    <a:latin typeface="Cambria Math"/>
                                  </a:rPr>
                                  <m:t>𝟕𝟒𝟔𝟒𝟗</m:t>
                                </m:r>
                              </m:oMath>
                            </m:oMathPara>
                          </a14:m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,</m:t>
                                </m:r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𝟒𝟖𝟔𝟓𝟕</m:t>
                                </m:r>
                              </m:oMath>
                            </m:oMathPara>
                          </a14:m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r>
                                <a:rPr lang="id-ID" b="1" i="0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id-ID" b="1" i="0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id-ID" b="1" i="0" smtClean="0">
                                  <a:latin typeface="Cambria Math"/>
                                </a:rPr>
                                <m:t>𝟐𝟐𝟔𝟔𝟓</m:t>
                              </m:r>
                            </m:oMath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b="1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4848333"/>
                  </p:ext>
                </p:extLst>
              </p:nvPr>
            </p:nvGraphicFramePr>
            <p:xfrm>
              <a:off x="4595390" y="1620608"/>
              <a:ext cx="3782358" cy="2276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0786"/>
                    <a:gridCol w="1080120"/>
                    <a:gridCol w="1141452"/>
                  </a:tblGrid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391" t="-1639" r="-142578" b="-5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45198" t="-1639" r="-106215" b="-5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32086" t="-1639" r="-535" b="-53770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391" t="-101639" r="-142578" b="-4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b="1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45198" t="-189231" r="-106215" b="-31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391" t="-293750" r="-142578" b="-2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b="1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32086" t="-293750" r="-535" b="-21562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45198" t="-413115" r="-106215" b="-1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391" t="-513115" r="-142578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b="1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8032" y="4825396"/>
                <a:ext cx="3532782" cy="1987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id-ID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id-ID" i="1">
                            <a:latin typeface="Cambria Math"/>
                          </a:rPr>
                          <m:t>6−4</m:t>
                        </m:r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rad>
                  </m:oMath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              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id-ID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id-ID" i="1">
                              <a:latin typeface="Cambria Math"/>
                            </a:rPr>
                            <m:t>6−4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(2)</m:t>
                          </m:r>
                        </m:e>
                      </m:rad>
                    </m:oMath>
                  </m:oMathPara>
                </a14:m>
                <a:endParaRPr lang="id-ID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0" smtClean="0">
                          <a:latin typeface="Cambria Math"/>
                        </a:rPr>
                        <m:t>               =−</m:t>
                      </m:r>
                      <m:r>
                        <a:rPr lang="id-ID">
                          <a:latin typeface="Cambria Math"/>
                        </a:rPr>
                        <m:t>1,25992</m:t>
                      </m:r>
                    </m:oMath>
                  </m:oMathPara>
                </a14:m>
                <a:endParaRPr lang="id-ID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         </m:t>
                          </m:r>
                          <m:r>
                            <a:rPr lang="id-ID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id-ID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id-ID" i="1">
                              <a:latin typeface="Cambria Math"/>
                            </a:rPr>
                            <m:t>6−4</m:t>
                          </m:r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/>
                      </a:rPr>
                      <m:t>            </m:t>
                    </m:r>
                    <m:r>
                      <a:rPr lang="id-ID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id-ID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id-ID" i="1">
                            <a:latin typeface="Cambria Math"/>
                          </a:rPr>
                          <m:t>6−4(</m:t>
                        </m:r>
                        <m:r>
                          <a:rPr lang="id-ID" b="0" i="1" smtClean="0">
                            <a:latin typeface="Cambria Math"/>
                          </a:rPr>
                          <m:t>−</m:t>
                        </m:r>
                        <m:r>
                          <a:rPr lang="id-ID">
                            <a:latin typeface="Cambria Math"/>
                          </a:rPr>
                          <m:t>1,25992</m:t>
                        </m:r>
                        <m:r>
                          <m:rPr>
                            <m:nor/>
                          </m:rPr>
                          <a:rPr lang="id-ID" dirty="0"/>
                          <m:t> </m:t>
                        </m:r>
                        <m:r>
                          <a:rPr lang="id-ID" i="1">
                            <a:latin typeface="Cambria Math"/>
                          </a:rPr>
                          <m:t>)</m:t>
                        </m:r>
                      </m:e>
                    </m:rad>
                  </m:oMath>
                </a14:m>
                <a:endParaRPr lang="id-ID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0" smtClean="0">
                          <a:latin typeface="Cambria Math"/>
                        </a:rPr>
                        <m:t>               </m:t>
                      </m:r>
                      <m:r>
                        <a:rPr lang="id-ID">
                          <a:latin typeface="Cambria Math"/>
                        </a:rPr>
                        <m:t>=</m:t>
                      </m:r>
                      <m:r>
                        <a:rPr lang="id-ID" b="0" i="0" smtClean="0">
                          <a:latin typeface="Cambria Math"/>
                        </a:rPr>
                        <m:t>2,22665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2" y="4825396"/>
                <a:ext cx="3532782" cy="198798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9992" y="3789040"/>
                <a:ext cx="5184576" cy="3135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id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d-ID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   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2</m:t>
                      </m:r>
                      <m:r>
                        <a:rPr lang="id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b="1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id-ID" b="1" dirty="0"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m:t>−3,25992 </m:t>
                                  </m:r>
                                </m:e>
                              </m:d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d-ID" b="1" i="1">
                                  <a:latin typeface="Cambria Math"/>
                                </a:rPr>
                                <m:t>𝟔</m:t>
                              </m:r>
                              <m:r>
                                <a:rPr lang="id-ID" b="1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id-ID" b="1" i="1">
                                  <a:latin typeface="Cambria Math"/>
                                </a:rPr>
                                <m:t>𝟕𝟒𝟔𝟒𝟗</m:t>
                              </m:r>
                              <m:r>
                                <m:rPr>
                                  <m:nor/>
                                </m:rPr>
                                <a:rPr lang="id-ID" b="1" dirty="0">
                                  <a:latin typeface="Times New Roman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id-ID" dirty="0"/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 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/>
                      </a:rPr>
                      <m:t>=</m:t>
                    </m:r>
                    <m:r>
                      <a:rPr lang="id-ID" b="0" i="1" smtClean="0">
                        <a:latin typeface="Cambria Math"/>
                      </a:rPr>
                      <m:t>0,42480</m:t>
                    </m:r>
                  </m:oMath>
                </a14:m>
                <a:r>
                  <a:rPr lang="id-ID" dirty="0"/>
                  <a:t> (kurang tepat karena antara 0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      dan 1 tidak mungkin ada akar, sehingga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      cari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  </m:t>
                        </m:r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id-ID" dirty="0"/>
                  <a:t> baru atau formula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𝑛</m:t>
                        </m:r>
                        <m:r>
                          <a:rPr lang="id-ID" i="1"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id-ID" dirty="0"/>
                  <a:t> baru)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789040"/>
                <a:ext cx="5184576" cy="3135282"/>
              </a:xfrm>
              <a:prstGeom prst="rect">
                <a:avLst/>
              </a:prstGeom>
              <a:blipFill rotWithShape="1">
                <a:blip r:embed="rId9"/>
                <a:stretch>
                  <a:fillRect b="-38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3914786" y="155679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95936" y="155679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10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20" grpId="0"/>
      <p:bldP spid="26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16" y="1322184"/>
                <a:ext cx="9234612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Penyelesaian: </a:t>
                </a:r>
                <a:r>
                  <a:rPr lang="id-ID" b="1" dirty="0"/>
                  <a:t>(CARA III)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" y="1322184"/>
                <a:ext cx="9234612" cy="1061829"/>
              </a:xfrm>
              <a:prstGeom prst="rect">
                <a:avLst/>
              </a:prstGeom>
              <a:blipFill rotWithShape="1">
                <a:blip r:embed="rId3"/>
                <a:stretch>
                  <a:fillRect l="-5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24908"/>
              </p:ext>
            </p:extLst>
          </p:nvPr>
        </p:nvGraphicFramePr>
        <p:xfrm>
          <a:off x="277530" y="3690494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f(x)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2145" y="4571836"/>
                <a:ext cx="32641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d-ID" b="0" i="0" smtClean="0">
                          <a:latin typeface="Cambria Math"/>
                          <a:ea typeface="Cambria Math"/>
                        </a:rPr>
                        <m:t>Pilih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:</m:t>
                      </m:r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5" y="4571836"/>
                <a:ext cx="326411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1777065" y="3525108"/>
            <a:ext cx="1080120" cy="105602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192145" y="6597352"/>
            <a:ext cx="819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1584305" y="1777701"/>
                <a:ext cx="5405119" cy="1076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i="1">
                        <a:latin typeface="Cambria Math"/>
                      </a:rPr>
                      <m:t>+4</m:t>
                    </m:r>
                    <m:r>
                      <a:rPr lang="id-ID" i="1">
                        <a:latin typeface="Cambria Math"/>
                      </a:rPr>
                      <m:t>𝑥</m:t>
                    </m:r>
                    <m:r>
                      <a:rPr lang="id-ID" i="1">
                        <a:latin typeface="Cambria Math"/>
                      </a:rPr>
                      <m:t> −6=0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                      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=6−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id-ID" i="1" dirty="0">
                  <a:latin typeface="Cambria Math"/>
                </a:endParaRPr>
              </a:p>
              <a:p>
                <a:r>
                  <a:rPr lang="id-ID" b="0" dirty="0"/>
                  <a:t>                            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6−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id-ID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id-ID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84305" y="1777701"/>
                <a:ext cx="5405119" cy="10767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5576" y="2842868"/>
                <a:ext cx="1958351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id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6−</m:t>
                          </m:r>
                          <m:sSup>
                            <m:sSup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842868"/>
                <a:ext cx="1958351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9415308"/>
                  </p:ext>
                </p:extLst>
              </p:nvPr>
            </p:nvGraphicFramePr>
            <p:xfrm>
              <a:off x="4595390" y="1620608"/>
              <a:ext cx="3782358" cy="2226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609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2413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dirty="0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i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  <a:ea typeface="Cambria Math"/>
                                      </a:rPr>
                                      <m:t>∆</m:t>
                                    </m:r>
                                  </m:e>
                                  <m:sup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 = 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d-ID" b="1" i="0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0</m:t>
                                </m:r>
                                <m:r>
                                  <m:rPr>
                                    <m:nor/>
                                  </m:rPr>
                                  <a:rPr lang="id-ID" b="1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,25</m:t>
                                </m:r>
                              </m:oMath>
                            </m:oMathPara>
                          </a14:m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= 1,25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/>
                                  </a:rPr>
                                  <m:t>−0,48828</m:t>
                                </m:r>
                              </m:oMath>
                            </m:oMathPara>
                          </a14:m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−0,23828</m:t>
                                </m:r>
                              </m:oMath>
                            </m:oMathPara>
                          </a14:m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= 1,01172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9415308"/>
                  </p:ext>
                </p:extLst>
              </p:nvPr>
            </p:nvGraphicFramePr>
            <p:xfrm>
              <a:off x="4595390" y="1620608"/>
              <a:ext cx="3782358" cy="2226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6094"/>
                    <a:gridCol w="1152128"/>
                    <a:gridCol w="1224136"/>
                  </a:tblGrid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1639" r="-170000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1639" r="-106878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08955" t="-1639" r="-498" b="-5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101639" r="-170000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201639" r="-106878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306667" r="-170000" b="-2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08955" t="-306667" r="-498" b="-228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400000" r="-10687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500000" r="-17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6330" y="4952417"/>
                <a:ext cx="3779912" cy="1569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   </m:t>
                        </m:r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6−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  <m:sup>
                            <m:r>
                              <a:rPr lang="id-ID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6−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id-ID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id-ID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id-ID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sz="1600" b="0" dirty="0"/>
                  <a:t>      </a:t>
                </a:r>
                <a14:m>
                  <m:oMath xmlns:m="http://schemas.openxmlformats.org/officeDocument/2006/math">
                    <m:r>
                      <a:rPr lang="id-ID" sz="1600" b="0" i="1" smtClean="0">
                        <a:latin typeface="Cambria Math"/>
                      </a:rPr>
                      <m:t>=1,25</m:t>
                    </m:r>
                  </m:oMath>
                </a14:m>
                <a:endParaRPr lang="id-ID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/>
                            </a:rPr>
                            <m:t>6−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id-ID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id-ID" dirty="0"/>
                        <m:t>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/>
                            </a:rPr>
                            <m:t>6−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1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,25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id-ID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600" i="1">
                          <a:latin typeface="Cambria Math"/>
                        </a:rPr>
                        <m:t>     </m:t>
                      </m:r>
                      <m:r>
                        <a:rPr lang="id-ID" sz="1600" b="0" i="1" smtClean="0">
                          <a:latin typeface="Cambria Math"/>
                        </a:rPr>
                        <m:t>   =1,01172</m:t>
                      </m:r>
                    </m:oMath>
                  </m:oMathPara>
                </a14:m>
                <a:endParaRPr lang="id-ID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330" y="4952417"/>
                <a:ext cx="3779912" cy="156914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0" y="3933027"/>
                <a:ext cx="4824536" cy="3135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id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d-ID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   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1</m:t>
                      </m:r>
                      <m:r>
                        <a:rPr lang="id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b="1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id-ID" dirty="0"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m:t>0,25</m:t>
                                  </m:r>
                                </m:e>
                              </m:d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−0,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48828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id-ID" dirty="0"/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 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/>
                      </a:rPr>
                      <m:t>=</m:t>
                    </m:r>
                    <m:r>
                      <a:rPr lang="id-ID" b="0" i="1" smtClean="0">
                        <a:latin typeface="Cambria Math"/>
                      </a:rPr>
                      <m:t>1,12800 </m:t>
                    </m:r>
                  </m:oMath>
                </a14:m>
                <a:r>
                  <a:rPr lang="id-ID" dirty="0"/>
                  <a:t>(benar karena akar berada di 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  antara 1 dan 2)</a:t>
                </a:r>
              </a:p>
              <a:p>
                <a:pPr>
                  <a:lnSpc>
                    <a:spcPct val="150000"/>
                  </a:lnSpc>
                </a:pPr>
                <a:endParaRPr lang="id-ID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933027"/>
                <a:ext cx="4824536" cy="313528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3914786" y="155679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95936" y="155679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2780" y="44624"/>
                <a:ext cx="9715804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Contoh: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Tentukan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+4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 −6=0 </m:t>
                    </m:r>
                  </m:oMath>
                </a14:m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dengan metode aitken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dengan</m:t>
                    </m:r>
                    <m:r>
                      <a:rPr lang="id-ID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menggunakan</m:t>
                    </m:r>
                  </m:oMath>
                </a14:m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pembulatan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hingga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5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endParaRPr lang="id-ID" dirty="0">
                  <a:latin typeface="Tw Cen MT Condensed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0" y="44624"/>
                <a:ext cx="9715804" cy="1338828"/>
              </a:xfrm>
              <a:prstGeom prst="rect">
                <a:avLst/>
              </a:prstGeom>
              <a:blipFill rotWithShape="1">
                <a:blip r:embed="rId10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96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20" grpId="0"/>
      <p:bldP spid="26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16" y="1322184"/>
                <a:ext cx="9234612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Penyelesaian: </a:t>
                </a:r>
                <a:r>
                  <a:rPr lang="id-ID" b="1" dirty="0"/>
                  <a:t>(CARA IV)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" y="1322184"/>
                <a:ext cx="9234612" cy="1061829"/>
              </a:xfrm>
              <a:prstGeom prst="rect">
                <a:avLst/>
              </a:prstGeom>
              <a:blipFill rotWithShape="1">
                <a:blip r:embed="rId3"/>
                <a:stretch>
                  <a:fillRect l="-5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522682"/>
              </p:ext>
            </p:extLst>
          </p:nvPr>
        </p:nvGraphicFramePr>
        <p:xfrm>
          <a:off x="277530" y="3690494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f(x)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2145" y="4571836"/>
                <a:ext cx="32641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d-ID" b="0" i="0" smtClean="0">
                          <a:latin typeface="Cambria Math"/>
                          <a:ea typeface="Cambria Math"/>
                        </a:rPr>
                        <m:t>Pilih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:</m:t>
                      </m:r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5" y="4571836"/>
                <a:ext cx="326411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1777065" y="3525108"/>
            <a:ext cx="1080120" cy="105602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1584305" y="1777701"/>
                <a:ext cx="5405119" cy="1076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i="1">
                        <a:latin typeface="Cambria Math"/>
                      </a:rPr>
                      <m:t>+4</m:t>
                    </m:r>
                    <m:r>
                      <a:rPr lang="id-ID" i="1">
                        <a:latin typeface="Cambria Math"/>
                      </a:rPr>
                      <m:t>𝑥</m:t>
                    </m:r>
                    <m:r>
                      <a:rPr lang="id-ID" i="1">
                        <a:latin typeface="Cambria Math"/>
                      </a:rPr>
                      <m:t> −6=0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                      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=6−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id-ID" i="1" dirty="0">
                  <a:latin typeface="Cambria Math"/>
                </a:endParaRPr>
              </a:p>
              <a:p>
                <a:r>
                  <a:rPr lang="id-ID" b="0" dirty="0"/>
                  <a:t>                            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6−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id-ID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id-ID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84305" y="1777701"/>
                <a:ext cx="5405119" cy="10767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5576" y="2842868"/>
                <a:ext cx="1958351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id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6−</m:t>
                          </m:r>
                          <m:sSup>
                            <m:sSup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842868"/>
                <a:ext cx="1958351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3880248"/>
                  </p:ext>
                </p:extLst>
              </p:nvPr>
            </p:nvGraphicFramePr>
            <p:xfrm>
              <a:off x="4595390" y="1620608"/>
              <a:ext cx="3782358" cy="2226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609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2413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dirty="0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i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1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1" i="1" smtClean="0">
                                        <a:latin typeface="Cambria Math"/>
                                        <a:ea typeface="Cambria Math"/>
                                      </a:rPr>
                                      <m:t>∆</m:t>
                                    </m:r>
                                  </m:e>
                                  <m:sup>
                                    <m:r>
                                      <a:rPr lang="id-ID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id-ID" b="1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 = 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d-ID" b="1" i="0" dirty="0" smtClean="0">
                                    <a:latin typeface="Times New Roman" pitchFamily="18" charset="0"/>
                                    <a:cs typeface="Times New Roman" pitchFamily="18" charset="0"/>
                                  </a:rPr>
                                  <m:t>−2,5</m:t>
                                </m:r>
                              </m:oMath>
                            </m:oMathPara>
                          </a14:m>
                          <a:endParaRPr lang="id-ID" b="1" i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= -0,5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/>
                                  </a:rPr>
                                  <m:t>4,53125</m:t>
                                </m:r>
                              </m:oMath>
                            </m:oMathPara>
                          </a14:m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2,03125</m:t>
                                </m:r>
                              </m:oMath>
                            </m:oMathPara>
                          </a14:m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id-ID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= 1,53125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3880248"/>
                  </p:ext>
                </p:extLst>
              </p:nvPr>
            </p:nvGraphicFramePr>
            <p:xfrm>
              <a:off x="4595390" y="1620608"/>
              <a:ext cx="3782358" cy="2226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6094"/>
                    <a:gridCol w="1152128"/>
                    <a:gridCol w="1224136"/>
                  </a:tblGrid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1639" r="-170000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1639" r="-106878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08955" t="-1639" r="-498" b="-5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101639" r="-170000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201639" r="-106878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306667" r="-170000" b="-2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08955" t="-306667" r="-498" b="-228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2222" t="-400000" r="-10687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435" t="-500000" r="-17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6330" y="4952417"/>
                <a:ext cx="3779912" cy="1445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   </m:t>
                        </m:r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6−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  <m:sup>
                            <m:r>
                              <a:rPr lang="id-ID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6−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id-ID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sz="1600" b="0" dirty="0"/>
                  <a:t>       </a:t>
                </a:r>
                <a14:m>
                  <m:oMath xmlns:m="http://schemas.openxmlformats.org/officeDocument/2006/math">
                    <m:r>
                      <a:rPr lang="id-ID" sz="1600" b="0" i="1" smtClean="0">
                        <a:latin typeface="Cambria Math"/>
                      </a:rPr>
                      <m:t>=−0,5</m:t>
                    </m:r>
                  </m:oMath>
                </a14:m>
                <a:endParaRPr lang="id-ID" i="1" dirty="0">
                  <a:latin typeface="Cambria Math"/>
                </a:endParaRPr>
              </a:p>
              <a:p>
                <a:r>
                  <a:rPr lang="id-ID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6−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r>
                              <a:rPr lang="id-ID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id-ID" dirty="0"/>
                      <m:t> </m:t>
                    </m:r>
                    <m:r>
                      <a:rPr lang="id-ID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6−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id-ID" b="0" i="1" smtClean="0">
                                <a:latin typeface="Cambria Math"/>
                              </a:rPr>
                              <m:t>−0,5)</m:t>
                            </m:r>
                          </m:e>
                          <m:sup>
                            <m:r>
                              <a:rPr lang="id-ID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sz="1600" dirty="0"/>
                  <a:t> </a:t>
                </a:r>
                <a14:m>
                  <m:oMath xmlns:m="http://schemas.openxmlformats.org/officeDocument/2006/math">
                    <m:r>
                      <a:rPr lang="id-ID" sz="1600" i="1">
                        <a:latin typeface="Cambria Math"/>
                      </a:rPr>
                      <m:t>     </m:t>
                    </m:r>
                    <m:r>
                      <a:rPr lang="id-ID" sz="1600" b="0" i="1" smtClean="0">
                        <a:latin typeface="Cambria Math"/>
                      </a:rPr>
                      <m:t>   =1,53125</m:t>
                    </m:r>
                  </m:oMath>
                </a14:m>
                <a:endParaRPr lang="id-ID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330" y="4952417"/>
                <a:ext cx="3779912" cy="144552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0" y="3789040"/>
                <a:ext cx="4824536" cy="4381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id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d-ID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    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2</m:t>
                      </m:r>
                      <m:r>
                        <a:rPr lang="id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b="1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id-ID" b="0" i="0" dirty="0" smtClean="0">
                                      <a:latin typeface="Cambria Math"/>
                                      <a:cs typeface="Times New Roman" pitchFamily="18" charset="0"/>
                                    </a:rPr>
                                    <m:t>−2,5</m:t>
                                  </m:r>
                                </m:e>
                              </m:d>
                            </m:e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4,53125</m:t>
                              </m:r>
                              <m:r>
                                <m:rPr>
                                  <m:nor/>
                                </m:rPr>
                                <a:rPr lang="id-ID" dirty="0">
                                  <a:latin typeface="Times New Roman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id-ID" dirty="0"/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 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/>
                      </a:rPr>
                      <m:t>=</m:t>
                    </m:r>
                    <m:r>
                      <a:rPr lang="id-ID" b="0" i="1" smtClean="0">
                        <a:latin typeface="Cambria Math"/>
                      </a:rPr>
                      <m:t>−0,62069 </m:t>
                    </m:r>
                  </m:oMath>
                </a14:m>
                <a:r>
                  <a:rPr lang="id-ID" dirty="0"/>
                  <a:t>(kurang tepat karena antara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-1 dan 0 tidak mungkin ada akar, sehingga 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 cari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  </m:t>
                        </m:r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id-ID" dirty="0"/>
                  <a:t> baru atau formula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𝑛</m:t>
                        </m:r>
                        <m:r>
                          <a:rPr lang="id-ID" i="1"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id-ID" dirty="0"/>
                  <a:t> baru)</a:t>
                </a:r>
              </a:p>
              <a:p>
                <a:pPr>
                  <a:lnSpc>
                    <a:spcPct val="150000"/>
                  </a:lnSpc>
                </a:pPr>
                <a:endParaRPr lang="id-ID" dirty="0"/>
              </a:p>
              <a:p>
                <a:pPr>
                  <a:lnSpc>
                    <a:spcPct val="150000"/>
                  </a:lnSpc>
                </a:pPr>
                <a:endParaRPr lang="id-ID" dirty="0"/>
              </a:p>
              <a:p>
                <a:pPr>
                  <a:lnSpc>
                    <a:spcPct val="150000"/>
                  </a:lnSpc>
                </a:pPr>
                <a:endParaRPr lang="id-ID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89040"/>
                <a:ext cx="4824536" cy="4381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3914786" y="155679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95936" y="155679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2780" y="44624"/>
                <a:ext cx="9715804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Contoh: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Tentukan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+4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 −6=0 </m:t>
                    </m:r>
                  </m:oMath>
                </a14:m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dengan metode aitken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dengan</m:t>
                    </m:r>
                    <m:r>
                      <a:rPr lang="id-ID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menggunakan</m:t>
                    </m:r>
                  </m:oMath>
                </a14:m>
                <a:r>
                  <a:rPr lang="id-ID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pembulatan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hingga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5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endParaRPr lang="id-ID" dirty="0">
                  <a:latin typeface="Tw Cen MT Condensed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0" y="44624"/>
                <a:ext cx="9715804" cy="1338828"/>
              </a:xfrm>
              <a:prstGeom prst="rect">
                <a:avLst/>
              </a:prstGeom>
              <a:blipFill rotWithShape="1">
                <a:blip r:embed="rId3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7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20" grpId="0"/>
      <p:bldP spid="26" grpId="0" animBg="1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6796" y="764704"/>
                <a:ext cx="971580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2400" b="1" dirty="0"/>
                  <a:t>SOAL: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Tentukan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id-ID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id-ID" sz="2400" i="1">
                        <a:latin typeface="Cambria Math"/>
                      </a:rPr>
                      <m:t>−5</m:t>
                    </m:r>
                    <m:sSup>
                      <m:sSupPr>
                        <m:ctrlPr>
                          <a:rPr lang="id-ID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2400" i="1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r>
                  <a:rPr lang="id-ID" sz="2400" dirty="0"/>
                  <a:t>= 0 dalam selang [0,1] dengan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metode aitken ! (gunakan pembulatan 5D)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96" y="764704"/>
                <a:ext cx="9715804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941" b="-312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8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6796" y="764704"/>
                <a:ext cx="971580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2400" b="1" dirty="0"/>
                  <a:t>TUGAS: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Tentukan salah satu akar dari </a:t>
                </a:r>
                <a14:m>
                  <m:oMath xmlns:m="http://schemas.openxmlformats.org/officeDocument/2006/math">
                    <m:r>
                      <a:rPr lang="id-ID" sz="2400" b="0" i="1" smtClean="0">
                        <a:latin typeface="Cambria Math"/>
                      </a:rPr>
                      <m:t>3</m:t>
                    </m:r>
                    <m:r>
                      <a:rPr lang="id-ID" sz="2400" b="0" i="1" smtClean="0">
                        <a:latin typeface="Cambria Math"/>
                      </a:rPr>
                      <m:t>𝑥</m:t>
                    </m:r>
                    <m:r>
                      <a:rPr lang="id-ID" sz="2400" b="0" i="1" smtClean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id-ID" sz="24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id-ID" sz="2400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id-ID" sz="2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id-ID" sz="2400" dirty="0"/>
                  <a:t>= 0 dengan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metode aitken ! (gunakan pembulatan 3D)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96" y="764704"/>
                <a:ext cx="9715804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941" b="-312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64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2061</TotalTime>
  <Words>705</Words>
  <Application>Microsoft Office PowerPoint</Application>
  <PresentationFormat>On-screen Show (4:3)</PresentationFormat>
  <Paragraphs>184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Georgia</vt:lpstr>
      <vt:lpstr>Times New Roman</vt:lpstr>
      <vt:lpstr>Trebuchet MS</vt:lpstr>
      <vt:lpstr>Tw Cen MT Condensed</vt:lpstr>
      <vt:lpstr>Slipstream</vt:lpstr>
      <vt:lpstr>Bab 3  Solusi Persamaan Tak Linear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septi aini</cp:lastModifiedBy>
  <cp:revision>109</cp:revision>
  <cp:lastPrinted>2017-03-20T01:20:52Z</cp:lastPrinted>
  <dcterms:created xsi:type="dcterms:W3CDTF">2017-03-08T11:35:08Z</dcterms:created>
  <dcterms:modified xsi:type="dcterms:W3CDTF">2023-10-09T04:01:11Z</dcterms:modified>
</cp:coreProperties>
</file>