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82" r:id="rId3"/>
    <p:sldId id="272" r:id="rId4"/>
    <p:sldId id="273" r:id="rId5"/>
    <p:sldId id="258" r:id="rId6"/>
    <p:sldId id="261" r:id="rId7"/>
    <p:sldId id="283" r:id="rId8"/>
    <p:sldId id="275" r:id="rId9"/>
    <p:sldId id="260" r:id="rId10"/>
    <p:sldId id="281" r:id="rId11"/>
    <p:sldId id="277" r:id="rId12"/>
    <p:sldId id="265" r:id="rId13"/>
    <p:sldId id="284" r:id="rId14"/>
    <p:sldId id="279" r:id="rId15"/>
    <p:sldId id="285" r:id="rId16"/>
    <p:sldId id="259" r:id="rId17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Kollektif" panose="020B0604020202020204" charset="0"/>
      <p:regular r:id="rId23"/>
    </p:embeddedFont>
    <p:embeddedFont>
      <p:font typeface="Londrina Soli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6F30ABC-0BCE-4107-A8F4-EEA82501F1CB}">
          <p14:sldIdLst>
            <p14:sldId id="256"/>
            <p14:sldId id="282"/>
          </p14:sldIdLst>
        </p14:section>
        <p14:section name="HIMPUNAN" id="{ABA3A880-5230-4032-BF8A-89F298122904}">
          <p14:sldIdLst>
            <p14:sldId id="272"/>
            <p14:sldId id="273"/>
            <p14:sldId id="258"/>
            <p14:sldId id="261"/>
            <p14:sldId id="283"/>
          </p14:sldIdLst>
        </p14:section>
        <p14:section name="DIAGRAM VENN" id="{616DAAE2-05D8-4C82-ABBA-9411BCFDC37B}">
          <p14:sldIdLst>
            <p14:sldId id="275"/>
            <p14:sldId id="260"/>
            <p14:sldId id="281"/>
          </p14:sldIdLst>
        </p14:section>
        <p14:section name="semesta" id="{09AAE141-8650-4D7A-82B7-3E6FE17A35C3}">
          <p14:sldIdLst>
            <p14:sldId id="277"/>
            <p14:sldId id="265"/>
            <p14:sldId id="284"/>
          </p14:sldIdLst>
        </p14:section>
        <p14:section name="kosong" id="{84219CEF-0972-4899-AD51-0E61484A272A}">
          <p14:sldIdLst>
            <p14:sldId id="279"/>
            <p14:sldId id="285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A187"/>
    <a:srgbClr val="C45B52"/>
    <a:srgbClr val="FFC72C"/>
    <a:srgbClr val="000000"/>
    <a:srgbClr val="0E7658"/>
    <a:srgbClr val="3F4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36" autoAdjust="0"/>
    <p:restoredTop sz="86880" autoAdjust="0"/>
  </p:normalViewPr>
  <p:slideViewPr>
    <p:cSldViewPr>
      <p:cViewPr varScale="1">
        <p:scale>
          <a:sx n="42" d="100"/>
          <a:sy n="42" d="100"/>
        </p:scale>
        <p:origin x="858" y="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BFA6E-554F-40CF-8E6F-D96ACAD28D00}" type="datetimeFigureOut">
              <a:rPr lang="en-ID" smtClean="0"/>
              <a:t>27/09/2023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18913-AADE-44A2-A47B-0588B22E147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3545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4.gif"/><Relationship Id="rId2" Type="http://schemas.openxmlformats.org/officeDocument/2006/relationships/audio" Target="../media/media1.mp3"/><Relationship Id="rId16" Type="http://schemas.openxmlformats.org/officeDocument/2006/relationships/image" Target="../media/image13.sv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3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36.png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svg"/><Relationship Id="rId12" Type="http://schemas.openxmlformats.org/officeDocument/2006/relationships/image" Target="../media/image20.svg"/><Relationship Id="rId2" Type="http://schemas.openxmlformats.org/officeDocument/2006/relationships/audio" Target="../media/media6.mp3"/><Relationship Id="rId16" Type="http://schemas.openxmlformats.org/officeDocument/2006/relationships/image" Target="../media/image15.png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22.svg"/><Relationship Id="rId15" Type="http://schemas.openxmlformats.org/officeDocument/2006/relationships/image" Target="../media/image14.gif"/><Relationship Id="rId10" Type="http://schemas.openxmlformats.org/officeDocument/2006/relationships/image" Target="../media/image35.jpg"/><Relationship Id="rId4" Type="http://schemas.openxmlformats.org/officeDocument/2006/relationships/image" Target="../media/image21.png"/><Relationship Id="rId9" Type="http://schemas.openxmlformats.org/officeDocument/2006/relationships/image" Target="../media/image8.svg"/><Relationship Id="rId14" Type="http://schemas.openxmlformats.org/officeDocument/2006/relationships/image" Target="../media/image3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39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39.png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svg"/><Relationship Id="rId12" Type="http://schemas.openxmlformats.org/officeDocument/2006/relationships/image" Target="../media/image19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5.png"/><Relationship Id="rId11" Type="http://schemas.openxmlformats.org/officeDocument/2006/relationships/image" Target="../media/image38.svg"/><Relationship Id="rId5" Type="http://schemas.openxmlformats.org/officeDocument/2006/relationships/image" Target="../media/image22.svg"/><Relationship Id="rId15" Type="http://schemas.openxmlformats.org/officeDocument/2006/relationships/image" Target="../media/image15.png"/><Relationship Id="rId10" Type="http://schemas.openxmlformats.org/officeDocument/2006/relationships/image" Target="../media/image37.png"/><Relationship Id="rId4" Type="http://schemas.openxmlformats.org/officeDocument/2006/relationships/image" Target="../media/image21.png"/><Relationship Id="rId9" Type="http://schemas.openxmlformats.org/officeDocument/2006/relationships/image" Target="../media/image8.svg"/><Relationship Id="rId1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svg"/><Relationship Id="rId3" Type="http://schemas.openxmlformats.org/officeDocument/2006/relationships/image" Target="../media/image24.svg"/><Relationship Id="rId7" Type="http://schemas.openxmlformats.org/officeDocument/2006/relationships/image" Target="../media/image38.svg"/><Relationship Id="rId12" Type="http://schemas.openxmlformats.org/officeDocument/2006/relationships/image" Target="../media/image4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8.svg"/><Relationship Id="rId5" Type="http://schemas.openxmlformats.org/officeDocument/2006/relationships/image" Target="../media/image6.sv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41.svg"/><Relationship Id="rId1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8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8.png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svg"/><Relationship Id="rId12" Type="http://schemas.openxmlformats.org/officeDocument/2006/relationships/image" Target="../media/image24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6.svg"/><Relationship Id="rId15" Type="http://schemas.openxmlformats.org/officeDocument/2006/relationships/image" Target="../media/image15.png"/><Relationship Id="rId10" Type="http://schemas.openxmlformats.org/officeDocument/2006/relationships/image" Target="../media/image14.gif"/><Relationship Id="rId4" Type="http://schemas.openxmlformats.org/officeDocument/2006/relationships/image" Target="../media/image5.png"/><Relationship Id="rId9" Type="http://schemas.openxmlformats.org/officeDocument/2006/relationships/image" Target="../media/image20.svg"/><Relationship Id="rId1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svg"/><Relationship Id="rId12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6.svg"/><Relationship Id="rId15" Type="http://schemas.openxmlformats.org/officeDocument/2006/relationships/image" Target="../media/image15.png"/><Relationship Id="rId10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8.svg"/><Relationship Id="rId1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svg"/><Relationship Id="rId12" Type="http://schemas.openxmlformats.org/officeDocument/2006/relationships/image" Target="../media/image11.gif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11" Type="http://schemas.openxmlformats.org/officeDocument/2006/relationships/image" Target="../media/image32.svg"/><Relationship Id="rId5" Type="http://schemas.openxmlformats.org/officeDocument/2006/relationships/image" Target="../media/image28.sv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3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33.pn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svg"/><Relationship Id="rId12" Type="http://schemas.openxmlformats.org/officeDocument/2006/relationships/image" Target="../media/image19.png"/><Relationship Id="rId17" Type="http://schemas.openxmlformats.org/officeDocument/2006/relationships/image" Target="../media/image15.png"/><Relationship Id="rId2" Type="http://schemas.openxmlformats.org/officeDocument/2006/relationships/audio" Target="../media/media5.mp3"/><Relationship Id="rId16" Type="http://schemas.openxmlformats.org/officeDocument/2006/relationships/image" Target="../media/image14.gif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11" Type="http://schemas.openxmlformats.org/officeDocument/2006/relationships/image" Target="../media/image35.jpg"/><Relationship Id="rId5" Type="http://schemas.openxmlformats.org/officeDocument/2006/relationships/image" Target="../media/image22.svg"/><Relationship Id="rId15" Type="http://schemas.openxmlformats.org/officeDocument/2006/relationships/image" Target="../media/image24.svg"/><Relationship Id="rId10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image" Target="../media/image8.sv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46002" y="-661786"/>
            <a:ext cx="11610572" cy="11610572"/>
          </a:xfrm>
          <a:custGeom>
            <a:avLst/>
            <a:gdLst/>
            <a:ahLst/>
            <a:cxnLst/>
            <a:rect l="l" t="t" r="r" b="b"/>
            <a:pathLst>
              <a:path w="11610572" h="11610572">
                <a:moveTo>
                  <a:pt x="0" y="0"/>
                </a:moveTo>
                <a:lnTo>
                  <a:pt x="11610571" y="0"/>
                </a:lnTo>
                <a:lnTo>
                  <a:pt x="11610571" y="11610572"/>
                </a:lnTo>
                <a:lnTo>
                  <a:pt x="0" y="116105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>
            <a:off x="8523431" y="-661786"/>
            <a:ext cx="11610572" cy="11610572"/>
          </a:xfrm>
          <a:custGeom>
            <a:avLst/>
            <a:gdLst/>
            <a:ahLst/>
            <a:cxnLst/>
            <a:rect l="l" t="t" r="r" b="b"/>
            <a:pathLst>
              <a:path w="11610572" h="11610572">
                <a:moveTo>
                  <a:pt x="11610571" y="0"/>
                </a:moveTo>
                <a:lnTo>
                  <a:pt x="0" y="0"/>
                </a:lnTo>
                <a:lnTo>
                  <a:pt x="0" y="11610572"/>
                </a:lnTo>
                <a:lnTo>
                  <a:pt x="11610571" y="11610572"/>
                </a:lnTo>
                <a:lnTo>
                  <a:pt x="1161057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/>
          <p:nvPr/>
        </p:nvGrpSpPr>
        <p:grpSpPr>
          <a:xfrm>
            <a:off x="-1635220" y="5910368"/>
            <a:ext cx="21695015" cy="11040295"/>
            <a:chOff x="0" y="0"/>
            <a:chExt cx="1424432" cy="72487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24432" cy="724874"/>
            </a:xfrm>
            <a:custGeom>
              <a:avLst/>
              <a:gdLst/>
              <a:ahLst/>
              <a:cxnLst/>
              <a:rect l="l" t="t" r="r" b="b"/>
              <a:pathLst>
                <a:path w="1424432" h="724874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3F407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2514600" y="1364901"/>
            <a:ext cx="13213127" cy="7557197"/>
          </a:xfrm>
          <a:custGeom>
            <a:avLst/>
            <a:gdLst/>
            <a:ahLst/>
            <a:cxnLst/>
            <a:rect l="l" t="t" r="r" b="b"/>
            <a:pathLst>
              <a:path w="13213127" h="7557197">
                <a:moveTo>
                  <a:pt x="0" y="0"/>
                </a:moveTo>
                <a:lnTo>
                  <a:pt x="13213128" y="0"/>
                </a:lnTo>
                <a:lnTo>
                  <a:pt x="13213128" y="7557198"/>
                </a:lnTo>
                <a:lnTo>
                  <a:pt x="0" y="7557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16314651" y="615981"/>
            <a:ext cx="4740785" cy="2860175"/>
          </a:xfrm>
          <a:custGeom>
            <a:avLst/>
            <a:gdLst/>
            <a:ahLst/>
            <a:cxnLst/>
            <a:rect l="l" t="t" r="r" b="b"/>
            <a:pathLst>
              <a:path w="4740785" h="2860175">
                <a:moveTo>
                  <a:pt x="0" y="0"/>
                </a:moveTo>
                <a:lnTo>
                  <a:pt x="4740786" y="0"/>
                </a:lnTo>
                <a:lnTo>
                  <a:pt x="4740786" y="2860175"/>
                </a:lnTo>
                <a:lnTo>
                  <a:pt x="0" y="28601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10" name="Group 10"/>
          <p:cNvGrpSpPr/>
          <p:nvPr/>
        </p:nvGrpSpPr>
        <p:grpSpPr>
          <a:xfrm>
            <a:off x="5324169" y="5910368"/>
            <a:ext cx="7776237" cy="1107037"/>
            <a:chOff x="0" y="0"/>
            <a:chExt cx="2048062" cy="29156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48062" cy="291565"/>
            </a:xfrm>
            <a:custGeom>
              <a:avLst/>
              <a:gdLst/>
              <a:ahLst/>
              <a:cxnLst/>
              <a:rect l="l" t="t" r="r" b="b"/>
              <a:pathLst>
                <a:path w="2048062" h="291565">
                  <a:moveTo>
                    <a:pt x="50775" y="0"/>
                  </a:moveTo>
                  <a:lnTo>
                    <a:pt x="1997287" y="0"/>
                  </a:lnTo>
                  <a:cubicBezTo>
                    <a:pt x="2010754" y="0"/>
                    <a:pt x="2023669" y="5349"/>
                    <a:pt x="2033191" y="14872"/>
                  </a:cubicBezTo>
                  <a:cubicBezTo>
                    <a:pt x="2042713" y="24394"/>
                    <a:pt x="2048062" y="37309"/>
                    <a:pt x="2048062" y="50775"/>
                  </a:cubicBezTo>
                  <a:lnTo>
                    <a:pt x="2048062" y="240790"/>
                  </a:lnTo>
                  <a:cubicBezTo>
                    <a:pt x="2048062" y="268833"/>
                    <a:pt x="2025330" y="291565"/>
                    <a:pt x="1997287" y="291565"/>
                  </a:cubicBezTo>
                  <a:lnTo>
                    <a:pt x="50775" y="291565"/>
                  </a:lnTo>
                  <a:cubicBezTo>
                    <a:pt x="37309" y="291565"/>
                    <a:pt x="24394" y="286216"/>
                    <a:pt x="14872" y="276694"/>
                  </a:cubicBezTo>
                  <a:cubicBezTo>
                    <a:pt x="5349" y="267172"/>
                    <a:pt x="0" y="254257"/>
                    <a:pt x="0" y="240790"/>
                  </a:cubicBezTo>
                  <a:lnTo>
                    <a:pt x="0" y="50775"/>
                  </a:lnTo>
                  <a:cubicBezTo>
                    <a:pt x="0" y="37309"/>
                    <a:pt x="5349" y="24394"/>
                    <a:pt x="14872" y="14872"/>
                  </a:cubicBezTo>
                  <a:cubicBezTo>
                    <a:pt x="24394" y="5349"/>
                    <a:pt x="37309" y="0"/>
                    <a:pt x="50775" y="0"/>
                  </a:cubicBezTo>
                  <a:close/>
                </a:path>
              </a:pathLst>
            </a:custGeom>
            <a:solidFill>
              <a:srgbClr val="0E7658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flipH="1">
            <a:off x="-4212802" y="-2022683"/>
            <a:ext cx="6705257" cy="4045365"/>
          </a:xfrm>
          <a:custGeom>
            <a:avLst/>
            <a:gdLst/>
            <a:ahLst/>
            <a:cxnLst/>
            <a:rect l="l" t="t" r="r" b="b"/>
            <a:pathLst>
              <a:path w="6705257" h="4045365">
                <a:moveTo>
                  <a:pt x="6705257" y="0"/>
                </a:moveTo>
                <a:lnTo>
                  <a:pt x="0" y="0"/>
                </a:lnTo>
                <a:lnTo>
                  <a:pt x="0" y="4045366"/>
                </a:lnTo>
                <a:lnTo>
                  <a:pt x="6705257" y="4045366"/>
                </a:lnTo>
                <a:lnTo>
                  <a:pt x="670525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>
            <a:off x="13755450" y="2167294"/>
            <a:ext cx="1275774" cy="1305139"/>
          </a:xfrm>
          <a:custGeom>
            <a:avLst/>
            <a:gdLst/>
            <a:ahLst/>
            <a:cxnLst/>
            <a:rect l="l" t="t" r="r" b="b"/>
            <a:pathLst>
              <a:path w="1275774" h="1305139">
                <a:moveTo>
                  <a:pt x="0" y="0"/>
                </a:moveTo>
                <a:lnTo>
                  <a:pt x="1275774" y="0"/>
                </a:lnTo>
                <a:lnTo>
                  <a:pt x="1275774" y="1305139"/>
                </a:lnTo>
                <a:lnTo>
                  <a:pt x="0" y="13051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TextBox 16"/>
          <p:cNvSpPr txBox="1"/>
          <p:nvPr/>
        </p:nvSpPr>
        <p:spPr>
          <a:xfrm>
            <a:off x="4775532" y="3374358"/>
            <a:ext cx="8595051" cy="256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0"/>
              </a:lnSpc>
            </a:pPr>
            <a:r>
              <a:rPr lang="en-US" sz="16700" dirty="0">
                <a:solidFill>
                  <a:srgbClr val="3F4072"/>
                </a:solidFill>
                <a:latin typeface="Londrina Solid"/>
              </a:rPr>
              <a:t>HIMPUNAN</a:t>
            </a:r>
          </a:p>
        </p:txBody>
      </p:sp>
      <p:sp>
        <p:nvSpPr>
          <p:cNvPr id="17" name="Freeform 17"/>
          <p:cNvSpPr/>
          <p:nvPr/>
        </p:nvSpPr>
        <p:spPr>
          <a:xfrm flipH="1">
            <a:off x="3976465" y="5713847"/>
            <a:ext cx="1093716" cy="1118891"/>
          </a:xfrm>
          <a:custGeom>
            <a:avLst/>
            <a:gdLst/>
            <a:ahLst/>
            <a:cxnLst/>
            <a:rect l="l" t="t" r="r" b="b"/>
            <a:pathLst>
              <a:path w="1093716" h="1118891">
                <a:moveTo>
                  <a:pt x="1093715" y="0"/>
                </a:moveTo>
                <a:lnTo>
                  <a:pt x="0" y="0"/>
                </a:lnTo>
                <a:lnTo>
                  <a:pt x="0" y="1118890"/>
                </a:lnTo>
                <a:lnTo>
                  <a:pt x="1093715" y="1118890"/>
                </a:lnTo>
                <a:lnTo>
                  <a:pt x="109371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8" name="TextBox 18"/>
          <p:cNvSpPr txBox="1"/>
          <p:nvPr/>
        </p:nvSpPr>
        <p:spPr>
          <a:xfrm>
            <a:off x="5722430" y="6114319"/>
            <a:ext cx="6979715" cy="586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dirty="0">
                <a:solidFill>
                  <a:srgbClr val="FFFFFF"/>
                </a:solidFill>
                <a:latin typeface="Kollektif"/>
              </a:rPr>
              <a:t>PERTEMUAN 1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EC3B8B4-A327-DD2C-4923-4B141A3405D4}"/>
              </a:ext>
            </a:extLst>
          </p:cNvPr>
          <p:cNvGrpSpPr/>
          <p:nvPr/>
        </p:nvGrpSpPr>
        <p:grpSpPr>
          <a:xfrm>
            <a:off x="-860173" y="3140532"/>
            <a:ext cx="5635705" cy="7487048"/>
            <a:chOff x="-860173" y="3140532"/>
            <a:chExt cx="5635705" cy="7487048"/>
          </a:xfrm>
        </p:grpSpPr>
        <p:sp>
          <p:nvSpPr>
            <p:cNvPr id="9" name="Freeform 9"/>
            <p:cNvSpPr/>
            <p:nvPr/>
          </p:nvSpPr>
          <p:spPr>
            <a:xfrm flipH="1">
              <a:off x="-860173" y="3140532"/>
              <a:ext cx="5635705" cy="7487048"/>
            </a:xfrm>
            <a:custGeom>
              <a:avLst/>
              <a:gdLst/>
              <a:ahLst/>
              <a:cxnLst/>
              <a:rect l="l" t="t" r="r" b="b"/>
              <a:pathLst>
                <a:path w="5635705" h="7487048">
                  <a:moveTo>
                    <a:pt x="5635705" y="0"/>
                  </a:moveTo>
                  <a:lnTo>
                    <a:pt x="0" y="0"/>
                  </a:lnTo>
                  <a:lnTo>
                    <a:pt x="0" y="7487047"/>
                  </a:lnTo>
                  <a:lnTo>
                    <a:pt x="5635705" y="7487047"/>
                  </a:lnTo>
                  <a:lnTo>
                    <a:pt x="5635705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5991547-8D06-5CA6-E52B-532C8C6F84FC}"/>
                </a:ext>
              </a:extLst>
            </p:cNvPr>
            <p:cNvSpPr/>
            <p:nvPr/>
          </p:nvSpPr>
          <p:spPr>
            <a:xfrm>
              <a:off x="2286000" y="5514781"/>
              <a:ext cx="251436" cy="364525"/>
            </a:xfrm>
            <a:prstGeom prst="ellipse">
              <a:avLst/>
            </a:prstGeom>
            <a:solidFill>
              <a:srgbClr val="EDA1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B86B36F-7865-6950-8608-A1510A8F70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7" t="22248" r="53308" b="75175"/>
            <a:stretch/>
          </p:blipFill>
          <p:spPr>
            <a:xfrm rot="21336135">
              <a:off x="2286000" y="5700274"/>
              <a:ext cx="509855" cy="262264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87875C4-8CE1-F151-0869-EB7A2393E9EE}"/>
              </a:ext>
            </a:extLst>
          </p:cNvPr>
          <p:cNvGrpSpPr/>
          <p:nvPr/>
        </p:nvGrpSpPr>
        <p:grpSpPr>
          <a:xfrm>
            <a:off x="13100406" y="3476156"/>
            <a:ext cx="6428491" cy="7260103"/>
            <a:chOff x="13100406" y="3476156"/>
            <a:chExt cx="6428491" cy="7260103"/>
          </a:xfrm>
        </p:grpSpPr>
        <p:sp>
          <p:nvSpPr>
            <p:cNvPr id="14" name="Freeform 14"/>
            <p:cNvSpPr/>
            <p:nvPr/>
          </p:nvSpPr>
          <p:spPr>
            <a:xfrm flipH="1">
              <a:off x="13100406" y="3476156"/>
              <a:ext cx="6428491" cy="7260103"/>
            </a:xfrm>
            <a:custGeom>
              <a:avLst/>
              <a:gdLst/>
              <a:ahLst/>
              <a:cxnLst/>
              <a:rect l="l" t="t" r="r" b="b"/>
              <a:pathLst>
                <a:path w="6428491" h="7260103">
                  <a:moveTo>
                    <a:pt x="6428491" y="0"/>
                  </a:moveTo>
                  <a:lnTo>
                    <a:pt x="0" y="0"/>
                  </a:lnTo>
                  <a:lnTo>
                    <a:pt x="0" y="7260103"/>
                  </a:lnTo>
                  <a:lnTo>
                    <a:pt x="6428491" y="7260103"/>
                  </a:lnTo>
                  <a:lnTo>
                    <a:pt x="6428491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2F6F93D-AF4C-4FF6-FD55-FD08F569396B}"/>
                </a:ext>
              </a:extLst>
            </p:cNvPr>
            <p:cNvSpPr/>
            <p:nvPr/>
          </p:nvSpPr>
          <p:spPr>
            <a:xfrm>
              <a:off x="15697200" y="5485014"/>
              <a:ext cx="564088" cy="527152"/>
            </a:xfrm>
            <a:prstGeom prst="ellipse">
              <a:avLst/>
            </a:prstGeom>
            <a:solidFill>
              <a:srgbClr val="EDA1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7975D99-D0F4-4D7B-E139-3034840E2F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2" t="21593" r="53336" b="75565"/>
            <a:stretch/>
          </p:blipFill>
          <p:spPr>
            <a:xfrm rot="21217675" flipH="1">
              <a:off x="15700150" y="5710209"/>
              <a:ext cx="609601" cy="168244"/>
            </a:xfrm>
            <a:prstGeom prst="rect">
              <a:avLst/>
            </a:prstGeom>
          </p:spPr>
        </p:pic>
      </p:grpSp>
      <p:pic>
        <p:nvPicPr>
          <p:cNvPr id="19" name="1">
            <a:hlinkClick r:id="" action="ppaction://media"/>
            <a:extLst>
              <a:ext uri="{FF2B5EF4-FFF2-40B4-BE49-F238E27FC236}">
                <a16:creationId xmlns:a16="http://schemas.microsoft.com/office/drawing/2014/main" id="{4B573F4D-4DD7-FF5E-0396-3313297E15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 flipV="1">
            <a:off x="17526000" y="9867900"/>
            <a:ext cx="1524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148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3" grpId="0" animBg="1"/>
      <p:bldP spid="15" grpId="0" animBg="1"/>
      <p:bldP spid="16" grpId="0"/>
      <p:bldP spid="17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3B66CE-BB58-C366-2636-CD5EFF1F0BA7}"/>
              </a:ext>
            </a:extLst>
          </p:cNvPr>
          <p:cNvGrpSpPr/>
          <p:nvPr/>
        </p:nvGrpSpPr>
        <p:grpSpPr>
          <a:xfrm>
            <a:off x="3810000" y="190500"/>
            <a:ext cx="9067800" cy="10368586"/>
            <a:chOff x="4610100" y="190500"/>
            <a:chExt cx="9067800" cy="10368586"/>
          </a:xfrm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id="{3ECD5100-B5C6-FCBC-1D01-A19D2EA8A1A4}"/>
                </a:ext>
              </a:extLst>
            </p:cNvPr>
            <p:cNvSpPr/>
            <p:nvPr/>
          </p:nvSpPr>
          <p:spPr>
            <a:xfrm>
              <a:off x="4610100" y="190500"/>
              <a:ext cx="9067800" cy="10368586"/>
            </a:xfrm>
            <a:custGeom>
              <a:avLst/>
              <a:gdLst/>
              <a:ahLst/>
              <a:cxnLst/>
              <a:rect l="l" t="t" r="r" b="b"/>
              <a:pathLst>
                <a:path w="5911041" h="6758986">
                  <a:moveTo>
                    <a:pt x="0" y="0"/>
                  </a:moveTo>
                  <a:lnTo>
                    <a:pt x="5911041" y="0"/>
                  </a:lnTo>
                  <a:lnTo>
                    <a:pt x="5911041" y="6758986"/>
                  </a:lnTo>
                  <a:lnTo>
                    <a:pt x="0" y="67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0356A21-B024-A003-A000-33DF2CA34AA0}"/>
                </a:ext>
              </a:extLst>
            </p:cNvPr>
            <p:cNvSpPr/>
            <p:nvPr/>
          </p:nvSpPr>
          <p:spPr>
            <a:xfrm>
              <a:off x="7599402" y="3330281"/>
              <a:ext cx="935154" cy="451275"/>
            </a:xfrm>
            <a:prstGeom prst="ellipse">
              <a:avLst/>
            </a:prstGeom>
            <a:solidFill>
              <a:srgbClr val="EDA1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2794E2D-C2B6-D1CA-9099-946A81B867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2" t="21593" r="53336" b="75565"/>
            <a:stretch/>
          </p:blipFill>
          <p:spPr>
            <a:xfrm rot="20371850" flipH="1">
              <a:off x="7700689" y="3467012"/>
              <a:ext cx="935155" cy="258094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769212C-5ECB-0590-11F9-E01AEFA43517}"/>
                </a:ext>
              </a:extLst>
            </p:cNvPr>
            <p:cNvSpPr/>
            <p:nvPr/>
          </p:nvSpPr>
          <p:spPr>
            <a:xfrm>
              <a:off x="7714877" y="1674283"/>
              <a:ext cx="1803811" cy="1803811"/>
            </a:xfrm>
            <a:prstGeom prst="ellipse">
              <a:avLst/>
            </a:prstGeom>
            <a:noFill/>
            <a:ln w="260350">
              <a:solidFill>
                <a:srgbClr val="FFC72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058BA5DC-027A-0980-90E8-872E5D266C73}"/>
              </a:ext>
            </a:extLst>
          </p:cNvPr>
          <p:cNvSpPr/>
          <p:nvPr/>
        </p:nvSpPr>
        <p:spPr>
          <a:xfrm>
            <a:off x="7391400" y="2019300"/>
            <a:ext cx="762000" cy="1007519"/>
          </a:xfrm>
          <a:prstGeom prst="ellipse">
            <a:avLst/>
          </a:prstGeom>
          <a:solidFill>
            <a:srgbClr val="EDA1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Section Zoom 7">
                <a:extLst>
                  <a:ext uri="{FF2B5EF4-FFF2-40B4-BE49-F238E27FC236}">
                    <a16:creationId xmlns:a16="http://schemas.microsoft.com/office/drawing/2014/main" id="{1D6338AA-926A-CBDF-DD9F-DE38F3CDB8C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27877770"/>
                  </p:ext>
                </p:extLst>
              </p:nvPr>
            </p:nvGraphicFramePr>
            <p:xfrm>
              <a:off x="6251320" y="1608019"/>
              <a:ext cx="3349880" cy="1935281"/>
            </p:xfrm>
            <a:graphic>
              <a:graphicData uri="http://schemas.microsoft.com/office/powerpoint/2016/sectionzoom">
                <psez:sectionZm>
                  <psez:sectionZmObj sectionId="{09AAE141-8650-4D7A-82B7-3E6FE17A35C3}">
                    <psez:zmPr id="{B18625BA-1FD5-4DFA-AF4B-C5DDF1C03908}" transitionDur="1000" showBg="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349880" cy="1935281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Section Zoom 7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1D6338AA-926A-CBDF-DD9F-DE38F3CDB8C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51320" y="1608019"/>
                <a:ext cx="3349880" cy="193528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4176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4D00C070-63C4-5272-B4BB-75165328A58B}"/>
              </a:ext>
            </a:extLst>
          </p:cNvPr>
          <p:cNvSpPr/>
          <p:nvPr/>
        </p:nvSpPr>
        <p:spPr>
          <a:xfrm>
            <a:off x="3815811" y="419100"/>
            <a:ext cx="9448800" cy="944880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 dirty="0"/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BA810CE9-5A30-1556-580E-25077AA4B5F1}"/>
              </a:ext>
            </a:extLst>
          </p:cNvPr>
          <p:cNvSpPr txBox="1"/>
          <p:nvPr/>
        </p:nvSpPr>
        <p:spPr>
          <a:xfrm>
            <a:off x="4663733" y="5676900"/>
            <a:ext cx="7752956" cy="3539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1500" dirty="0" err="1">
                <a:solidFill>
                  <a:schemeClr val="bg1"/>
                </a:solidFill>
                <a:latin typeface="Londrina Solid" panose="020B0604020202020204" charset="0"/>
              </a:rPr>
              <a:t>Himpunan</a:t>
            </a:r>
            <a:r>
              <a:rPr lang="en-US" sz="11500" dirty="0">
                <a:solidFill>
                  <a:schemeClr val="bg1"/>
                </a:solidFill>
                <a:latin typeface="Londrina Solid" panose="020B0604020202020204" charset="0"/>
              </a:rPr>
              <a:t> </a:t>
            </a:r>
            <a:r>
              <a:rPr lang="en-US" sz="11500" dirty="0" err="1">
                <a:solidFill>
                  <a:schemeClr val="bg1"/>
                </a:solidFill>
                <a:latin typeface="Londrina Solid" panose="020B0604020202020204" charset="0"/>
              </a:rPr>
              <a:t>Semesta</a:t>
            </a:r>
            <a:endParaRPr lang="en-US" sz="11500" dirty="0">
              <a:solidFill>
                <a:schemeClr val="bg1"/>
              </a:solidFill>
              <a:latin typeface="Londrina Solid" panose="020B0604020202020204" charset="0"/>
            </a:endParaRP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32CF7E4C-2323-9FB0-FA4B-B897536D2E6A}"/>
              </a:ext>
            </a:extLst>
          </p:cNvPr>
          <p:cNvSpPr/>
          <p:nvPr/>
        </p:nvSpPr>
        <p:spPr>
          <a:xfrm flipH="1">
            <a:off x="6248400" y="468067"/>
            <a:ext cx="4114799" cy="6199433"/>
          </a:xfrm>
          <a:custGeom>
            <a:avLst/>
            <a:gdLst/>
            <a:ahLst/>
            <a:cxnLst/>
            <a:rect l="l" t="t" r="r" b="b"/>
            <a:pathLst>
              <a:path w="5852368" h="7200900">
                <a:moveTo>
                  <a:pt x="0" y="0"/>
                </a:moveTo>
                <a:lnTo>
                  <a:pt x="5852367" y="0"/>
                </a:lnTo>
                <a:lnTo>
                  <a:pt x="5852367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7576" t="7739" r="-265433" b="-199994"/>
            </a:stretch>
          </a:blip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14217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4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1702">
            <a:off x="4886517" y="-86728"/>
            <a:ext cx="19326265" cy="11053583"/>
          </a:xfrm>
          <a:custGeom>
            <a:avLst/>
            <a:gdLst/>
            <a:ahLst/>
            <a:cxnLst/>
            <a:rect l="l" t="t" r="r" b="b"/>
            <a:pathLst>
              <a:path w="19326265" h="11053583">
                <a:moveTo>
                  <a:pt x="0" y="0"/>
                </a:moveTo>
                <a:lnTo>
                  <a:pt x="19326265" y="0"/>
                </a:lnTo>
                <a:lnTo>
                  <a:pt x="19326265" y="11053583"/>
                </a:lnTo>
                <a:lnTo>
                  <a:pt x="0" y="11053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-1285676" y="412014"/>
            <a:ext cx="3671656" cy="2215156"/>
          </a:xfrm>
          <a:custGeom>
            <a:avLst/>
            <a:gdLst/>
            <a:ahLst/>
            <a:cxnLst/>
            <a:rect l="l" t="t" r="r" b="b"/>
            <a:pathLst>
              <a:path w="3671656" h="2215156">
                <a:moveTo>
                  <a:pt x="0" y="0"/>
                </a:moveTo>
                <a:lnTo>
                  <a:pt x="3671656" y="0"/>
                </a:lnTo>
                <a:lnTo>
                  <a:pt x="3671656" y="2215156"/>
                </a:lnTo>
                <a:lnTo>
                  <a:pt x="0" y="22151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5" name="Group 5"/>
          <p:cNvGrpSpPr/>
          <p:nvPr/>
        </p:nvGrpSpPr>
        <p:grpSpPr>
          <a:xfrm>
            <a:off x="-2536875" y="7268007"/>
            <a:ext cx="9592856" cy="7418283"/>
            <a:chOff x="0" y="0"/>
            <a:chExt cx="607821" cy="470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07821" cy="470036"/>
            </a:xfrm>
            <a:custGeom>
              <a:avLst/>
              <a:gdLst/>
              <a:ahLst/>
              <a:cxnLst/>
              <a:rect l="l" t="t" r="r" b="b"/>
              <a:pathLst>
                <a:path w="607821" h="470036">
                  <a:moveTo>
                    <a:pt x="303911" y="0"/>
                  </a:moveTo>
                  <a:cubicBezTo>
                    <a:pt x="136065" y="0"/>
                    <a:pt x="0" y="105221"/>
                    <a:pt x="0" y="235018"/>
                  </a:cubicBezTo>
                  <a:cubicBezTo>
                    <a:pt x="0" y="364815"/>
                    <a:pt x="136065" y="470036"/>
                    <a:pt x="303911" y="470036"/>
                  </a:cubicBezTo>
                  <a:cubicBezTo>
                    <a:pt x="471756" y="470036"/>
                    <a:pt x="607821" y="364815"/>
                    <a:pt x="607821" y="235018"/>
                  </a:cubicBezTo>
                  <a:cubicBezTo>
                    <a:pt x="607821" y="105221"/>
                    <a:pt x="471756" y="0"/>
                    <a:pt x="303911" y="0"/>
                  </a:cubicBezTo>
                  <a:close/>
                </a:path>
              </a:pathLst>
            </a:custGeom>
            <a:solidFill>
              <a:srgbClr val="0E7658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9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 flipH="1">
            <a:off x="3003265" y="1760833"/>
            <a:ext cx="1693689" cy="1732674"/>
          </a:xfrm>
          <a:custGeom>
            <a:avLst/>
            <a:gdLst/>
            <a:ahLst/>
            <a:cxnLst/>
            <a:rect l="l" t="t" r="r" b="b"/>
            <a:pathLst>
              <a:path w="1693689" h="1732674">
                <a:moveTo>
                  <a:pt x="1693689" y="0"/>
                </a:moveTo>
                <a:lnTo>
                  <a:pt x="0" y="0"/>
                </a:lnTo>
                <a:lnTo>
                  <a:pt x="0" y="1732674"/>
                </a:lnTo>
                <a:lnTo>
                  <a:pt x="1693689" y="1732674"/>
                </a:lnTo>
                <a:lnTo>
                  <a:pt x="169368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4E22956-A304-4E5F-BCD8-9AD8CE0CA280}"/>
              </a:ext>
            </a:extLst>
          </p:cNvPr>
          <p:cNvSpPr/>
          <p:nvPr/>
        </p:nvSpPr>
        <p:spPr>
          <a:xfrm>
            <a:off x="6909860" y="1642206"/>
            <a:ext cx="8025340" cy="1291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 err="1">
                <a:solidFill>
                  <a:srgbClr val="3F4072"/>
                </a:solidFill>
                <a:latin typeface="Londrina Solid" panose="020B0604020202020204" charset="0"/>
              </a:rPr>
              <a:t>Himpunan</a:t>
            </a:r>
            <a:r>
              <a:rPr lang="en-US" sz="7200" dirty="0">
                <a:solidFill>
                  <a:srgbClr val="3F4072"/>
                </a:solidFill>
                <a:latin typeface="Londrina Solid" panose="020B0604020202020204" charset="0"/>
              </a:rPr>
              <a:t> </a:t>
            </a:r>
            <a:r>
              <a:rPr lang="en-US" sz="7200" dirty="0" err="1">
                <a:solidFill>
                  <a:srgbClr val="3F4072"/>
                </a:solidFill>
                <a:latin typeface="Londrina Solid" panose="020B0604020202020204" charset="0"/>
              </a:rPr>
              <a:t>Semesta</a:t>
            </a:r>
            <a:endParaRPr lang="en-US" sz="7200" dirty="0">
              <a:solidFill>
                <a:srgbClr val="3F4072"/>
              </a:solidFill>
              <a:latin typeface="Londrina Solid" panose="020B060402020202020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3CAA664-BAF1-D0C8-F687-280300D79F4A}"/>
              </a:ext>
            </a:extLst>
          </p:cNvPr>
          <p:cNvSpPr/>
          <p:nvPr/>
        </p:nvSpPr>
        <p:spPr>
          <a:xfrm>
            <a:off x="6449807" y="4233342"/>
            <a:ext cx="10980942" cy="559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4472C4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ollektif" panose="020B0604020202020204" charset="0"/>
                <a:cs typeface="Arial" panose="020B0604020202020204" pitchFamily="34" charset="0"/>
              </a:rPr>
              <a:t>Himpunan</a:t>
            </a:r>
            <a:r>
              <a:rPr lang="en-US" sz="3200" b="1" dirty="0">
                <a:solidFill>
                  <a:srgbClr val="4472C4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472C4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ollektif" panose="020B0604020202020204" charset="0"/>
                <a:cs typeface="Arial" panose="020B0604020202020204" pitchFamily="34" charset="0"/>
              </a:rPr>
              <a:t>semesta</a:t>
            </a:r>
            <a:r>
              <a:rPr lang="en-US" sz="3200" b="1" dirty="0">
                <a:solidFill>
                  <a:srgbClr val="4472C4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himpunan</a:t>
            </a:r>
            <a:r>
              <a:rPr lang="en-US" sz="3200" dirty="0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memuat</a:t>
            </a:r>
            <a:r>
              <a:rPr lang="en-US" sz="3200" dirty="0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semua</a:t>
            </a:r>
            <a:r>
              <a:rPr lang="en-US" sz="3200" dirty="0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objek</a:t>
            </a:r>
            <a:r>
              <a:rPr lang="en-US" sz="3200" dirty="0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dibicarakan</a:t>
            </a:r>
            <a:r>
              <a:rPr lang="en-US" sz="3200" dirty="0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Himpunan</a:t>
            </a:r>
            <a:r>
              <a:rPr lang="en-US" sz="3200" dirty="0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semesta</a:t>
            </a:r>
            <a:r>
              <a:rPr lang="en-US" sz="3200" dirty="0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disimbolkan</a:t>
            </a:r>
            <a:r>
              <a:rPr lang="en-US" sz="3200" dirty="0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 S </a:t>
            </a:r>
            <a:r>
              <a:rPr lang="en-US" sz="3200" dirty="0" err="1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 U</a:t>
            </a:r>
            <a:endParaRPr lang="en-ID" sz="3200" dirty="0">
              <a:solidFill>
                <a:srgbClr val="4472C4"/>
              </a:solidFill>
              <a:latin typeface="Kollektif" panose="020B0604020202020204" charset="0"/>
              <a:cs typeface="Arial" panose="020B0604020202020204" pitchFamily="34" charset="0"/>
            </a:endParaRPr>
          </a:p>
          <a:p>
            <a:pPr algn="just"/>
            <a:endParaRPr lang="en-ID" sz="3200" dirty="0">
              <a:solidFill>
                <a:srgbClr val="4472C4"/>
              </a:solidFill>
              <a:latin typeface="Kollektif" panose="020B0604020202020204" charset="0"/>
              <a:cs typeface="Arial" panose="020B0604020202020204" pitchFamily="34" charset="0"/>
            </a:endParaRPr>
          </a:p>
          <a:p>
            <a:pPr algn="just"/>
            <a:endParaRPr lang="en-ID" sz="3200" b="1" dirty="0">
              <a:solidFill>
                <a:srgbClr val="4472C4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Kollektif" panose="020B060402020202020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DDCBD9-085E-3673-1CCD-4DFD3837D268}"/>
              </a:ext>
            </a:extLst>
          </p:cNvPr>
          <p:cNvSpPr/>
          <p:nvPr/>
        </p:nvSpPr>
        <p:spPr>
          <a:xfrm>
            <a:off x="8643734" y="5197426"/>
            <a:ext cx="6946125" cy="559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D" sz="2000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72E7EA8-3855-439C-BCCD-EDD9784FA26B}"/>
              </a:ext>
            </a:extLst>
          </p:cNvPr>
          <p:cNvSpPr/>
          <p:nvPr/>
        </p:nvSpPr>
        <p:spPr>
          <a:xfrm>
            <a:off x="6172200" y="5587104"/>
            <a:ext cx="8025339" cy="559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D" sz="2000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3030E71-A954-5E24-0539-2A5AAB299FB0}"/>
              </a:ext>
            </a:extLst>
          </p:cNvPr>
          <p:cNvSpPr/>
          <p:nvPr/>
        </p:nvSpPr>
        <p:spPr>
          <a:xfrm>
            <a:off x="10058400" y="8267700"/>
            <a:ext cx="7772400" cy="559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3200" b="1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Kollektif" panose="020B0604020202020204" charset="0"/>
                <a:cs typeface="Arial" panose="020B0604020202020204" pitchFamily="34" charset="0"/>
              </a:rPr>
              <a:t>S = {</a:t>
            </a:r>
            <a:r>
              <a:rPr lang="en-ID" sz="3200" b="1" dirty="0" err="1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Kollektif" panose="020B0604020202020204" charset="0"/>
                <a:cs typeface="Arial" panose="020B0604020202020204" pitchFamily="34" charset="0"/>
              </a:rPr>
              <a:t>bilangan</a:t>
            </a:r>
            <a:r>
              <a:rPr lang="en-ID" sz="3200" b="1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Kollektif" panose="020B0604020202020204" charset="0"/>
                <a:cs typeface="Arial" panose="020B0604020202020204" pitchFamily="34" charset="0"/>
              </a:rPr>
              <a:t>asli</a:t>
            </a:r>
            <a:r>
              <a:rPr lang="en-ID" sz="3200" b="1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Kollektif" panose="020B0604020202020204" charset="0"/>
                <a:cs typeface="Arial" panose="020B0604020202020204" pitchFamily="34" charset="0"/>
              </a:rPr>
              <a:t> yang </a:t>
            </a:r>
            <a:r>
              <a:rPr lang="en-ID" sz="3200" b="1" dirty="0" err="1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Kollektif" panose="020B0604020202020204" charset="0"/>
                <a:cs typeface="Arial" panose="020B0604020202020204" pitchFamily="34" charset="0"/>
              </a:rPr>
              <a:t>kurang</a:t>
            </a:r>
            <a:r>
              <a:rPr lang="en-ID" sz="3200" b="1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Kollektif" panose="020B0604020202020204" charset="0"/>
                <a:cs typeface="Arial" panose="020B0604020202020204" pitchFamily="34" charset="0"/>
              </a:rPr>
              <a:t>dari</a:t>
            </a:r>
            <a:r>
              <a:rPr lang="en-ID" sz="3200" b="1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Kollektif" panose="020B0604020202020204" charset="0"/>
                <a:cs typeface="Arial" panose="020B0604020202020204" pitchFamily="34" charset="0"/>
              </a:rPr>
              <a:t> 10}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0453A87-FB31-5B9F-32B0-C30C90298AAD}"/>
              </a:ext>
            </a:extLst>
          </p:cNvPr>
          <p:cNvSpPr/>
          <p:nvPr/>
        </p:nvSpPr>
        <p:spPr>
          <a:xfrm>
            <a:off x="15799096" y="5719623"/>
            <a:ext cx="2869904" cy="381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Kollektif" panose="020B0604020202020204" charset="0"/>
                <a:cs typeface="Arial" panose="020B0604020202020204" pitchFamily="34" charset="0"/>
              </a:rPr>
              <a:t>n(A) = 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5DB6E54-159B-0EFA-DDB7-57A9251381C5}"/>
              </a:ext>
            </a:extLst>
          </p:cNvPr>
          <p:cNvSpPr/>
          <p:nvPr/>
        </p:nvSpPr>
        <p:spPr>
          <a:xfrm>
            <a:off x="15818065" y="6147002"/>
            <a:ext cx="2622335" cy="4442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Kollektif" panose="020B0604020202020204" charset="0"/>
                <a:cs typeface="Arial" panose="020B0604020202020204" pitchFamily="34" charset="0"/>
              </a:rPr>
              <a:t>n(B) = 3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F04772B-820D-C3ED-05F7-CB7F31FA89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28" y="5174012"/>
            <a:ext cx="3449651" cy="2469917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108982A-5485-F98B-0EAD-59767E20A952}"/>
              </a:ext>
            </a:extLst>
          </p:cNvPr>
          <p:cNvSpPr/>
          <p:nvPr/>
        </p:nvSpPr>
        <p:spPr>
          <a:xfrm>
            <a:off x="9990346" y="5295900"/>
            <a:ext cx="4680000" cy="381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3200">
                <a:solidFill>
                  <a:schemeClr val="tx1"/>
                </a:solidFill>
                <a:latin typeface="Kollektif" panose="020B0604020202020204" charset="0"/>
                <a:cs typeface="Arial" panose="020B0604020202020204" pitchFamily="34" charset="0"/>
              </a:rPr>
              <a:t>Contoh: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8A9693-FEC7-D04B-CCC6-1EA67C978BA0}"/>
              </a:ext>
            </a:extLst>
          </p:cNvPr>
          <p:cNvSpPr/>
          <p:nvPr/>
        </p:nvSpPr>
        <p:spPr>
          <a:xfrm>
            <a:off x="15820363" y="6749781"/>
            <a:ext cx="2315237" cy="451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Kollektif" panose="020B0604020202020204" charset="0"/>
                <a:cs typeface="Arial" panose="020B0604020202020204" pitchFamily="34" charset="0"/>
              </a:rPr>
              <a:t>n(C) = 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3814E72-F3F3-9239-30E1-E12804669B31}"/>
              </a:ext>
            </a:extLst>
          </p:cNvPr>
          <p:cNvSpPr/>
          <p:nvPr/>
        </p:nvSpPr>
        <p:spPr>
          <a:xfrm>
            <a:off x="10001686" y="5726249"/>
            <a:ext cx="3960000" cy="437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chemeClr val="tx1"/>
                </a:solidFill>
                <a:latin typeface="Kollektif" panose="020B0604020202020204" charset="0"/>
                <a:cs typeface="Arial" panose="020B0604020202020204" pitchFamily="34" charset="0"/>
              </a:rPr>
              <a:t>A = {faktor dari 3}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50597D9-578E-04D8-5072-49AB33FA9483}"/>
              </a:ext>
            </a:extLst>
          </p:cNvPr>
          <p:cNvSpPr/>
          <p:nvPr/>
        </p:nvSpPr>
        <p:spPr>
          <a:xfrm>
            <a:off x="10001685" y="6229828"/>
            <a:ext cx="3960000" cy="437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Kollektif" panose="020B0604020202020204" charset="0"/>
                <a:cs typeface="Arial" panose="020B0604020202020204" pitchFamily="34" charset="0"/>
              </a:rPr>
              <a:t>B = {2, 4, 6}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E0D2AE4-BDCF-3075-9FE0-4C5BAA315FA0}"/>
              </a:ext>
            </a:extLst>
          </p:cNvPr>
          <p:cNvSpPr/>
          <p:nvPr/>
        </p:nvSpPr>
        <p:spPr>
          <a:xfrm>
            <a:off x="10001684" y="6758220"/>
            <a:ext cx="7380059" cy="518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Kollektif" panose="020B0604020202020204" charset="0"/>
                <a:cs typeface="Arial" panose="020B0604020202020204" pitchFamily="34" charset="0"/>
              </a:rPr>
              <a:t>C = {x | 4 &lt; x </a:t>
            </a:r>
            <a:r>
              <a:rPr lang="en-US" sz="3200" dirty="0">
                <a:solidFill>
                  <a:schemeClr val="tx1"/>
                </a:solidFill>
                <a:latin typeface="Kollektif" panose="020B0604020202020204" charset="0"/>
                <a:cs typeface="Arial" panose="020B0604020202020204" pitchFamily="34" charset="0"/>
                <a:sym typeface="Symbol" panose="05050102010706020507" pitchFamily="18" charset="2"/>
              </a:rPr>
              <a:t></a:t>
            </a:r>
            <a:r>
              <a:rPr lang="en-US" sz="3200" dirty="0">
                <a:solidFill>
                  <a:schemeClr val="tx1"/>
                </a:solidFill>
                <a:latin typeface="Kollektif" panose="020B0604020202020204" charset="0"/>
                <a:cs typeface="Arial" panose="020B0604020202020204" pitchFamily="34" charset="0"/>
              </a:rPr>
              <a:t> 8, x </a:t>
            </a:r>
            <a:r>
              <a:rPr lang="en-US" sz="3200" dirty="0" err="1">
                <a:solidFill>
                  <a:schemeClr val="tx1"/>
                </a:solidFill>
                <a:latin typeface="Kollektif" panose="020B0604020202020204" charset="0"/>
                <a:cs typeface="Arial" panose="020B0604020202020204" pitchFamily="34" charset="0"/>
              </a:rPr>
              <a:t>bilangan</a:t>
            </a:r>
            <a:r>
              <a:rPr lang="en-US" sz="3200" dirty="0">
                <a:solidFill>
                  <a:schemeClr val="tx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ollektif" panose="020B0604020202020204" charset="0"/>
                <a:cs typeface="Arial" panose="020B0604020202020204" pitchFamily="34" charset="0"/>
              </a:rPr>
              <a:t>asli</a:t>
            </a:r>
            <a:r>
              <a:rPr lang="en-US" sz="3200" dirty="0">
                <a:solidFill>
                  <a:schemeClr val="tx1"/>
                </a:solidFill>
                <a:latin typeface="Kollektif" panose="020B0604020202020204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2AB1C6E-5C30-A045-9FBB-CF625DCDD308}"/>
              </a:ext>
            </a:extLst>
          </p:cNvPr>
          <p:cNvSpPr/>
          <p:nvPr/>
        </p:nvSpPr>
        <p:spPr>
          <a:xfrm>
            <a:off x="10058400" y="7658100"/>
            <a:ext cx="5040000" cy="381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3200" b="1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Kollektif" panose="020B0604020202020204" charset="0"/>
                <a:cs typeface="Arial" panose="020B0604020202020204" pitchFamily="34" charset="0"/>
              </a:rPr>
              <a:t>S = {</a:t>
            </a:r>
            <a:r>
              <a:rPr lang="en-ID" sz="3200" b="1" dirty="0" err="1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Kollektif" panose="020B0604020202020204" charset="0"/>
                <a:cs typeface="Arial" panose="020B0604020202020204" pitchFamily="34" charset="0"/>
              </a:rPr>
              <a:t>bilangan</a:t>
            </a:r>
            <a:r>
              <a:rPr lang="en-ID" sz="3200" b="1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Kollektif" panose="020B0604020202020204" charset="0"/>
                <a:cs typeface="Arial" panose="020B0604020202020204" pitchFamily="34" charset="0"/>
              </a:rPr>
              <a:t>bulat</a:t>
            </a:r>
            <a:r>
              <a:rPr lang="en-ID" sz="3200" b="1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Kollektif" panose="020B0604020202020204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16BF463C-2528-C3C1-5C5D-B5452869CD11}"/>
              </a:ext>
            </a:extLst>
          </p:cNvPr>
          <p:cNvSpPr/>
          <p:nvPr/>
        </p:nvSpPr>
        <p:spPr>
          <a:xfrm flipH="1">
            <a:off x="5983728" y="1333500"/>
            <a:ext cx="1082550" cy="1630990"/>
          </a:xfrm>
          <a:custGeom>
            <a:avLst/>
            <a:gdLst/>
            <a:ahLst/>
            <a:cxnLst/>
            <a:rect l="l" t="t" r="r" b="b"/>
            <a:pathLst>
              <a:path w="5852368" h="7200900">
                <a:moveTo>
                  <a:pt x="0" y="0"/>
                </a:moveTo>
                <a:lnTo>
                  <a:pt x="5852367" y="0"/>
                </a:lnTo>
                <a:lnTo>
                  <a:pt x="5852367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7576" t="7739" r="-265433" b="-199994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29">
            <a:extLst>
              <a:ext uri="{FF2B5EF4-FFF2-40B4-BE49-F238E27FC236}">
                <a16:creationId xmlns:a16="http://schemas.microsoft.com/office/drawing/2014/main" id="{8120E2EA-2387-2C98-028A-75453F169D6C}"/>
              </a:ext>
            </a:extLst>
          </p:cNvPr>
          <p:cNvSpPr/>
          <p:nvPr/>
        </p:nvSpPr>
        <p:spPr>
          <a:xfrm rot="1344187">
            <a:off x="15415706" y="639225"/>
            <a:ext cx="2942575" cy="1904649"/>
          </a:xfrm>
          <a:custGeom>
            <a:avLst/>
            <a:gdLst/>
            <a:ahLst/>
            <a:cxnLst/>
            <a:rect l="l" t="t" r="r" b="b"/>
            <a:pathLst>
              <a:path w="2942575" h="1904649">
                <a:moveTo>
                  <a:pt x="0" y="0"/>
                </a:moveTo>
                <a:lnTo>
                  <a:pt x="2942575" y="0"/>
                </a:lnTo>
                <a:lnTo>
                  <a:pt x="2942575" y="1904649"/>
                </a:lnTo>
                <a:lnTo>
                  <a:pt x="0" y="190464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9264A0-4291-A4F1-1AF7-6F6EC43ECCE5}"/>
              </a:ext>
            </a:extLst>
          </p:cNvPr>
          <p:cNvGrpSpPr/>
          <p:nvPr/>
        </p:nvGrpSpPr>
        <p:grpSpPr>
          <a:xfrm>
            <a:off x="1371600" y="4114800"/>
            <a:ext cx="5852368" cy="7200900"/>
            <a:chOff x="447418" y="3555538"/>
            <a:chExt cx="5852368" cy="7200900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0C67D70-8766-F9BF-6001-FA5781B0D88D}"/>
                </a:ext>
              </a:extLst>
            </p:cNvPr>
            <p:cNvSpPr/>
            <p:nvPr/>
          </p:nvSpPr>
          <p:spPr>
            <a:xfrm>
              <a:off x="447418" y="3555538"/>
              <a:ext cx="5852368" cy="7200900"/>
            </a:xfrm>
            <a:custGeom>
              <a:avLst/>
              <a:gdLst/>
              <a:ahLst/>
              <a:cxnLst/>
              <a:rect l="l" t="t" r="r" b="b"/>
              <a:pathLst>
                <a:path w="5852368" h="7200900">
                  <a:moveTo>
                    <a:pt x="0" y="0"/>
                  </a:moveTo>
                  <a:lnTo>
                    <a:pt x="5852367" y="0"/>
                  </a:lnTo>
                  <a:lnTo>
                    <a:pt x="5852367" y="7200900"/>
                  </a:lnTo>
                  <a:lnTo>
                    <a:pt x="0" y="7200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FA5CB03-4494-73EB-21E2-E3B3C0F73BE5}"/>
                </a:ext>
              </a:extLst>
            </p:cNvPr>
            <p:cNvSpPr/>
            <p:nvPr/>
          </p:nvSpPr>
          <p:spPr>
            <a:xfrm>
              <a:off x="2985972" y="5981700"/>
              <a:ext cx="747828" cy="463366"/>
            </a:xfrm>
            <a:prstGeom prst="ellipse">
              <a:avLst/>
            </a:prstGeom>
            <a:solidFill>
              <a:srgbClr val="EDA1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DCB089D-3A78-89B6-D4F6-0576444CE6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2" t="21593" r="53336" b="75565"/>
            <a:stretch/>
          </p:blipFill>
          <p:spPr>
            <a:xfrm rot="21405174" flipH="1">
              <a:off x="3055454" y="6177326"/>
              <a:ext cx="609601" cy="168244"/>
            </a:xfrm>
            <a:prstGeom prst="rect">
              <a:avLst/>
            </a:prstGeom>
          </p:spPr>
        </p:pic>
      </p:grpSp>
      <p:pic>
        <p:nvPicPr>
          <p:cNvPr id="17" name="6 (1)">
            <a:hlinkClick r:id="" action="ppaction://media"/>
            <a:extLst>
              <a:ext uri="{FF2B5EF4-FFF2-40B4-BE49-F238E27FC236}">
                <a16:creationId xmlns:a16="http://schemas.microsoft.com/office/drawing/2014/main" id="{8F8139C9-58A2-53DA-9E61-8723FEF094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694205" y="10727929"/>
            <a:ext cx="249219" cy="2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73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52 3.7037E-7 L 0.10052 3.7037E-7 L 0.17248 0.12099 L -0.00555 0.12099 L -0.07752 3.7037E-7 Z " pathEditMode="relative" rAng="0" ptsTypes="AAAAA">
                                      <p:cBhvr>
                                        <p:cTn id="6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6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178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32" grpId="0" animBg="1"/>
      <p:bldP spid="37" grpId="0"/>
      <p:bldP spid="38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  <p:bldP spid="54" grpId="0"/>
      <p:bldP spid="55" grpId="0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68F79C2-11C1-7A11-4AF4-4BE65E0DEB7A}"/>
              </a:ext>
            </a:extLst>
          </p:cNvPr>
          <p:cNvSpPr/>
          <p:nvPr/>
        </p:nvSpPr>
        <p:spPr>
          <a:xfrm>
            <a:off x="7391400" y="2019300"/>
            <a:ext cx="762000" cy="1007519"/>
          </a:xfrm>
          <a:prstGeom prst="ellipse">
            <a:avLst/>
          </a:prstGeom>
          <a:solidFill>
            <a:srgbClr val="EDA1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5D7BF48-360E-9D98-DDCC-70D1DB5A695B}"/>
              </a:ext>
            </a:extLst>
          </p:cNvPr>
          <p:cNvGrpSpPr/>
          <p:nvPr/>
        </p:nvGrpSpPr>
        <p:grpSpPr>
          <a:xfrm>
            <a:off x="3810000" y="190500"/>
            <a:ext cx="9067800" cy="10368586"/>
            <a:chOff x="4610100" y="190500"/>
            <a:chExt cx="9067800" cy="10368586"/>
          </a:xfrm>
        </p:grpSpPr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C211F756-630A-7798-C27C-0F05BA93063E}"/>
                </a:ext>
              </a:extLst>
            </p:cNvPr>
            <p:cNvSpPr/>
            <p:nvPr/>
          </p:nvSpPr>
          <p:spPr>
            <a:xfrm>
              <a:off x="4610100" y="190500"/>
              <a:ext cx="9067800" cy="10368586"/>
            </a:xfrm>
            <a:custGeom>
              <a:avLst/>
              <a:gdLst/>
              <a:ahLst/>
              <a:cxnLst/>
              <a:rect l="l" t="t" r="r" b="b"/>
              <a:pathLst>
                <a:path w="5911041" h="6758986">
                  <a:moveTo>
                    <a:pt x="0" y="0"/>
                  </a:moveTo>
                  <a:lnTo>
                    <a:pt x="5911041" y="0"/>
                  </a:lnTo>
                  <a:lnTo>
                    <a:pt x="5911041" y="6758986"/>
                  </a:lnTo>
                  <a:lnTo>
                    <a:pt x="0" y="67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DA5A67A-8C80-6FB7-4A34-3F73CB10DD77}"/>
                </a:ext>
              </a:extLst>
            </p:cNvPr>
            <p:cNvSpPr/>
            <p:nvPr/>
          </p:nvSpPr>
          <p:spPr>
            <a:xfrm>
              <a:off x="7599402" y="3330281"/>
              <a:ext cx="935154" cy="451275"/>
            </a:xfrm>
            <a:prstGeom prst="ellipse">
              <a:avLst/>
            </a:prstGeom>
            <a:solidFill>
              <a:srgbClr val="EDA1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D8AADB-E716-3DC8-DC22-3EC8A3BBD0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2" t="21593" r="53336" b="75565"/>
            <a:stretch/>
          </p:blipFill>
          <p:spPr>
            <a:xfrm rot="20371850" flipH="1">
              <a:off x="7700689" y="3467012"/>
              <a:ext cx="935155" cy="258094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74A2648-47BB-CCE3-D868-214EF11EE3EB}"/>
                </a:ext>
              </a:extLst>
            </p:cNvPr>
            <p:cNvSpPr/>
            <p:nvPr/>
          </p:nvSpPr>
          <p:spPr>
            <a:xfrm>
              <a:off x="7714877" y="1674283"/>
              <a:ext cx="1803811" cy="1803811"/>
            </a:xfrm>
            <a:prstGeom prst="ellipse">
              <a:avLst/>
            </a:prstGeom>
            <a:noFill/>
            <a:ln w="260350">
              <a:solidFill>
                <a:srgbClr val="FFC72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Section Zoom 7">
                <a:extLst>
                  <a:ext uri="{FF2B5EF4-FFF2-40B4-BE49-F238E27FC236}">
                    <a16:creationId xmlns:a16="http://schemas.microsoft.com/office/drawing/2014/main" id="{5F0FB053-C921-4AF8-1BD9-61AE6B3B31D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25891421"/>
                  </p:ext>
                </p:extLst>
              </p:nvPr>
            </p:nvGraphicFramePr>
            <p:xfrm>
              <a:off x="6324600" y="1674283"/>
              <a:ext cx="3200400" cy="1803811"/>
            </p:xfrm>
            <a:graphic>
              <a:graphicData uri="http://schemas.microsoft.com/office/powerpoint/2016/sectionzoom">
                <psez:sectionZm>
                  <psez:sectionZmObj sectionId="{84219CEF-0972-4899-AD51-0E61484A272A}">
                    <psez:zmPr id="{6490D7E3-062B-4F23-8A5A-7CB05B0F9501}" transitionDur="1000" showBg="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200400" cy="1803811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Section Zoom 7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5F0FB053-C921-4AF8-1BD9-61AE6B3B31D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24600" y="1674283"/>
                <a:ext cx="3200400" cy="180381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136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4D00C070-63C4-5272-B4BB-75165328A58B}"/>
              </a:ext>
            </a:extLst>
          </p:cNvPr>
          <p:cNvSpPr/>
          <p:nvPr/>
        </p:nvSpPr>
        <p:spPr>
          <a:xfrm>
            <a:off x="3815811" y="419100"/>
            <a:ext cx="9448800" cy="944880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 dirty="0"/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BA810CE9-5A30-1556-580E-25077AA4B5F1}"/>
              </a:ext>
            </a:extLst>
          </p:cNvPr>
          <p:cNvSpPr txBox="1"/>
          <p:nvPr/>
        </p:nvSpPr>
        <p:spPr>
          <a:xfrm>
            <a:off x="4663733" y="5676900"/>
            <a:ext cx="7752956" cy="3539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1500" dirty="0" err="1">
                <a:solidFill>
                  <a:schemeClr val="bg1"/>
                </a:solidFill>
                <a:latin typeface="Londrina Solid" panose="020B0604020202020204" charset="0"/>
              </a:rPr>
              <a:t>Himpunan</a:t>
            </a:r>
            <a:r>
              <a:rPr lang="en-US" sz="11500" dirty="0">
                <a:solidFill>
                  <a:schemeClr val="bg1"/>
                </a:solidFill>
                <a:latin typeface="Londrina Solid" panose="020B0604020202020204" charset="0"/>
              </a:rPr>
              <a:t> </a:t>
            </a:r>
          </a:p>
          <a:p>
            <a:pPr algn="ctr"/>
            <a:r>
              <a:rPr lang="en-US" sz="11500" dirty="0" err="1">
                <a:solidFill>
                  <a:schemeClr val="bg1"/>
                </a:solidFill>
                <a:latin typeface="Londrina Solid" panose="020B0604020202020204" charset="0"/>
              </a:rPr>
              <a:t>Kosong</a:t>
            </a:r>
            <a:endParaRPr lang="en-US" sz="11500" dirty="0">
              <a:solidFill>
                <a:schemeClr val="bg1"/>
              </a:solidFill>
              <a:latin typeface="Londrina Solid" panose="020B0604020202020204" charset="0"/>
            </a:endParaRP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32CF7E4C-2323-9FB0-FA4B-B897536D2E6A}"/>
              </a:ext>
            </a:extLst>
          </p:cNvPr>
          <p:cNvSpPr/>
          <p:nvPr/>
        </p:nvSpPr>
        <p:spPr>
          <a:xfrm flipH="1">
            <a:off x="6248400" y="468067"/>
            <a:ext cx="4114799" cy="6199433"/>
          </a:xfrm>
          <a:custGeom>
            <a:avLst/>
            <a:gdLst/>
            <a:ahLst/>
            <a:cxnLst/>
            <a:rect l="l" t="t" r="r" b="b"/>
            <a:pathLst>
              <a:path w="5852368" h="7200900">
                <a:moveTo>
                  <a:pt x="0" y="0"/>
                </a:moveTo>
                <a:lnTo>
                  <a:pt x="5852367" y="0"/>
                </a:lnTo>
                <a:lnTo>
                  <a:pt x="5852367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7576" t="7739" r="-265433" b="-199994"/>
            </a:stretch>
          </a:blip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8320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4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1702">
            <a:off x="4886517" y="-86728"/>
            <a:ext cx="19326265" cy="11053583"/>
          </a:xfrm>
          <a:custGeom>
            <a:avLst/>
            <a:gdLst/>
            <a:ahLst/>
            <a:cxnLst/>
            <a:rect l="l" t="t" r="r" b="b"/>
            <a:pathLst>
              <a:path w="19326265" h="11053583">
                <a:moveTo>
                  <a:pt x="0" y="0"/>
                </a:moveTo>
                <a:lnTo>
                  <a:pt x="19326265" y="0"/>
                </a:lnTo>
                <a:lnTo>
                  <a:pt x="19326265" y="11053583"/>
                </a:lnTo>
                <a:lnTo>
                  <a:pt x="0" y="11053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-1285676" y="412014"/>
            <a:ext cx="3671656" cy="2215156"/>
          </a:xfrm>
          <a:custGeom>
            <a:avLst/>
            <a:gdLst/>
            <a:ahLst/>
            <a:cxnLst/>
            <a:rect l="l" t="t" r="r" b="b"/>
            <a:pathLst>
              <a:path w="3671656" h="2215156">
                <a:moveTo>
                  <a:pt x="0" y="0"/>
                </a:moveTo>
                <a:lnTo>
                  <a:pt x="3671656" y="0"/>
                </a:lnTo>
                <a:lnTo>
                  <a:pt x="3671656" y="2215156"/>
                </a:lnTo>
                <a:lnTo>
                  <a:pt x="0" y="22151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5" name="Group 5"/>
          <p:cNvGrpSpPr/>
          <p:nvPr/>
        </p:nvGrpSpPr>
        <p:grpSpPr>
          <a:xfrm>
            <a:off x="-2536875" y="7268007"/>
            <a:ext cx="9592856" cy="7418283"/>
            <a:chOff x="0" y="0"/>
            <a:chExt cx="607821" cy="470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07821" cy="470036"/>
            </a:xfrm>
            <a:custGeom>
              <a:avLst/>
              <a:gdLst/>
              <a:ahLst/>
              <a:cxnLst/>
              <a:rect l="l" t="t" r="r" b="b"/>
              <a:pathLst>
                <a:path w="607821" h="470036">
                  <a:moveTo>
                    <a:pt x="303911" y="0"/>
                  </a:moveTo>
                  <a:cubicBezTo>
                    <a:pt x="136065" y="0"/>
                    <a:pt x="0" y="105221"/>
                    <a:pt x="0" y="235018"/>
                  </a:cubicBezTo>
                  <a:cubicBezTo>
                    <a:pt x="0" y="364815"/>
                    <a:pt x="136065" y="470036"/>
                    <a:pt x="303911" y="470036"/>
                  </a:cubicBezTo>
                  <a:cubicBezTo>
                    <a:pt x="471756" y="470036"/>
                    <a:pt x="607821" y="364815"/>
                    <a:pt x="607821" y="235018"/>
                  </a:cubicBezTo>
                  <a:cubicBezTo>
                    <a:pt x="607821" y="105221"/>
                    <a:pt x="471756" y="0"/>
                    <a:pt x="303911" y="0"/>
                  </a:cubicBezTo>
                  <a:close/>
                </a:path>
              </a:pathLst>
            </a:custGeom>
            <a:solidFill>
              <a:srgbClr val="0E7658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9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 flipH="1">
            <a:off x="2819400" y="2420226"/>
            <a:ext cx="1693689" cy="1732674"/>
          </a:xfrm>
          <a:custGeom>
            <a:avLst/>
            <a:gdLst/>
            <a:ahLst/>
            <a:cxnLst/>
            <a:rect l="l" t="t" r="r" b="b"/>
            <a:pathLst>
              <a:path w="1693689" h="1732674">
                <a:moveTo>
                  <a:pt x="1693689" y="0"/>
                </a:moveTo>
                <a:lnTo>
                  <a:pt x="0" y="0"/>
                </a:lnTo>
                <a:lnTo>
                  <a:pt x="0" y="1732674"/>
                </a:lnTo>
                <a:lnTo>
                  <a:pt x="1693689" y="1732674"/>
                </a:lnTo>
                <a:lnTo>
                  <a:pt x="169368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29">
            <a:extLst>
              <a:ext uri="{FF2B5EF4-FFF2-40B4-BE49-F238E27FC236}">
                <a16:creationId xmlns:a16="http://schemas.microsoft.com/office/drawing/2014/main" id="{8120E2EA-2387-2C98-028A-75453F169D6C}"/>
              </a:ext>
            </a:extLst>
          </p:cNvPr>
          <p:cNvSpPr/>
          <p:nvPr/>
        </p:nvSpPr>
        <p:spPr>
          <a:xfrm rot="1344187">
            <a:off x="15415706" y="639225"/>
            <a:ext cx="2942575" cy="1904649"/>
          </a:xfrm>
          <a:custGeom>
            <a:avLst/>
            <a:gdLst/>
            <a:ahLst/>
            <a:cxnLst/>
            <a:rect l="l" t="t" r="r" b="b"/>
            <a:pathLst>
              <a:path w="2942575" h="1904649">
                <a:moveTo>
                  <a:pt x="0" y="0"/>
                </a:moveTo>
                <a:lnTo>
                  <a:pt x="2942575" y="0"/>
                </a:lnTo>
                <a:lnTo>
                  <a:pt x="2942575" y="1904649"/>
                </a:lnTo>
                <a:lnTo>
                  <a:pt x="0" y="19046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9264A0-4291-A4F1-1AF7-6F6EC43ECCE5}"/>
              </a:ext>
            </a:extLst>
          </p:cNvPr>
          <p:cNvGrpSpPr/>
          <p:nvPr/>
        </p:nvGrpSpPr>
        <p:grpSpPr>
          <a:xfrm>
            <a:off x="1371600" y="4114800"/>
            <a:ext cx="5852368" cy="7200900"/>
            <a:chOff x="447418" y="3555538"/>
            <a:chExt cx="5852368" cy="7200900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0C67D70-8766-F9BF-6001-FA5781B0D88D}"/>
                </a:ext>
              </a:extLst>
            </p:cNvPr>
            <p:cNvSpPr/>
            <p:nvPr/>
          </p:nvSpPr>
          <p:spPr>
            <a:xfrm>
              <a:off x="447418" y="3555538"/>
              <a:ext cx="5852368" cy="7200900"/>
            </a:xfrm>
            <a:custGeom>
              <a:avLst/>
              <a:gdLst/>
              <a:ahLst/>
              <a:cxnLst/>
              <a:rect l="l" t="t" r="r" b="b"/>
              <a:pathLst>
                <a:path w="5852368" h="7200900">
                  <a:moveTo>
                    <a:pt x="0" y="0"/>
                  </a:moveTo>
                  <a:lnTo>
                    <a:pt x="5852367" y="0"/>
                  </a:lnTo>
                  <a:lnTo>
                    <a:pt x="5852367" y="7200900"/>
                  </a:lnTo>
                  <a:lnTo>
                    <a:pt x="0" y="7200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FA5CB03-4494-73EB-21E2-E3B3C0F73BE5}"/>
                </a:ext>
              </a:extLst>
            </p:cNvPr>
            <p:cNvSpPr/>
            <p:nvPr/>
          </p:nvSpPr>
          <p:spPr>
            <a:xfrm>
              <a:off x="2985972" y="5981700"/>
              <a:ext cx="747828" cy="463366"/>
            </a:xfrm>
            <a:prstGeom prst="ellipse">
              <a:avLst/>
            </a:prstGeom>
            <a:solidFill>
              <a:srgbClr val="EDA1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DCB089D-3A78-89B6-D4F6-0576444CE6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2" t="21593" r="53336" b="75565"/>
            <a:stretch/>
          </p:blipFill>
          <p:spPr>
            <a:xfrm rot="21405174" flipH="1">
              <a:off x="3055454" y="6177326"/>
              <a:ext cx="609601" cy="168244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4A72C36-48B6-DA09-5057-66C9A86D3DF8}"/>
              </a:ext>
            </a:extLst>
          </p:cNvPr>
          <p:cNvSpPr/>
          <p:nvPr/>
        </p:nvSpPr>
        <p:spPr>
          <a:xfrm>
            <a:off x="6511503" y="3452433"/>
            <a:ext cx="9592856" cy="1117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4472C4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ollektif" panose="020B0604020202020204" charset="0"/>
                <a:cs typeface="Arial" panose="020B0604020202020204" pitchFamily="34" charset="0"/>
              </a:rPr>
              <a:t>Himpunan</a:t>
            </a:r>
            <a:r>
              <a:rPr lang="en-US" sz="3200" b="1" dirty="0">
                <a:solidFill>
                  <a:srgbClr val="4472C4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472C4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ollektif" panose="020B0604020202020204" charset="0"/>
                <a:cs typeface="Arial" panose="020B0604020202020204" pitchFamily="34" charset="0"/>
              </a:rPr>
              <a:t>kosong</a:t>
            </a:r>
            <a:r>
              <a:rPr lang="en-US" sz="3200" b="1" dirty="0">
                <a:solidFill>
                  <a:srgbClr val="4472C4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himpunan</a:t>
            </a:r>
            <a:r>
              <a:rPr lang="en-US" sz="3200" dirty="0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tidak</a:t>
            </a:r>
            <a:r>
              <a:rPr lang="en-US" sz="3200" dirty="0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mempunyai</a:t>
            </a:r>
            <a:r>
              <a:rPr lang="en-US" sz="3200" dirty="0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anggota</a:t>
            </a:r>
            <a:r>
              <a:rPr lang="en-US" sz="3200" dirty="0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Himpunan</a:t>
            </a:r>
            <a:r>
              <a:rPr lang="en-US" sz="3200" dirty="0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kosong</a:t>
            </a:r>
            <a:r>
              <a:rPr lang="en-US" sz="3200" dirty="0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disimbolkan</a:t>
            </a:r>
            <a:r>
              <a:rPr lang="en-US" sz="3200" dirty="0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 { } </a:t>
            </a:r>
            <a:r>
              <a:rPr lang="en-US" sz="3200" dirty="0" err="1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  <a:sym typeface="Symbol" panose="05050102010706020507" pitchFamily="18" charset="2"/>
              </a:rPr>
              <a:t></a:t>
            </a:r>
            <a:endParaRPr lang="en-ID" sz="3200" dirty="0">
              <a:solidFill>
                <a:srgbClr val="4472C4"/>
              </a:solidFill>
              <a:latin typeface="Kollektif" panose="020B0604020202020204" charset="0"/>
              <a:cs typeface="Arial" panose="020B0604020202020204" pitchFamily="34" charset="0"/>
            </a:endParaRPr>
          </a:p>
          <a:p>
            <a:pPr algn="just"/>
            <a:endParaRPr lang="en-ID" sz="3200" dirty="0">
              <a:solidFill>
                <a:srgbClr val="4472C4"/>
              </a:solidFill>
              <a:latin typeface="Kollektif" panose="020B0604020202020204" charset="0"/>
              <a:cs typeface="Arial" panose="020B0604020202020204" pitchFamily="34" charset="0"/>
            </a:endParaRPr>
          </a:p>
          <a:p>
            <a:pPr algn="just"/>
            <a:endParaRPr lang="en-ID" sz="3200" b="1" dirty="0">
              <a:solidFill>
                <a:srgbClr val="4472C4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Kollektif" panose="020B060402020202020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EF307A-E2B3-A3E8-B1EF-A1FCFE7C1C1C}"/>
              </a:ext>
            </a:extLst>
          </p:cNvPr>
          <p:cNvSpPr/>
          <p:nvPr/>
        </p:nvSpPr>
        <p:spPr>
          <a:xfrm>
            <a:off x="9957861" y="4288606"/>
            <a:ext cx="8025339" cy="559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D" sz="3200" dirty="0">
              <a:solidFill>
                <a:srgbClr val="4472C4"/>
              </a:solidFill>
              <a:latin typeface="Kollektif" panose="020B060402020202020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ACFE3A-CE12-2111-C156-84B556CEA5FB}"/>
              </a:ext>
            </a:extLst>
          </p:cNvPr>
          <p:cNvSpPr/>
          <p:nvPr/>
        </p:nvSpPr>
        <p:spPr>
          <a:xfrm>
            <a:off x="7565839" y="4454729"/>
            <a:ext cx="8025339" cy="559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D" sz="3200" dirty="0">
              <a:solidFill>
                <a:srgbClr val="4472C4"/>
              </a:solidFill>
              <a:latin typeface="Kollektif" panose="020B060402020202020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17CA49-68F1-4E59-7361-D736E3156B7C}"/>
              </a:ext>
            </a:extLst>
          </p:cNvPr>
          <p:cNvSpPr/>
          <p:nvPr/>
        </p:nvSpPr>
        <p:spPr>
          <a:xfrm>
            <a:off x="7542331" y="4305300"/>
            <a:ext cx="4680000" cy="381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3200" dirty="0" err="1">
                <a:solidFill>
                  <a:schemeClr val="tx1"/>
                </a:solidFill>
                <a:latin typeface="Kollektif" panose="020B0604020202020204" charset="0"/>
                <a:cs typeface="Arial" panose="020B0604020202020204" pitchFamily="34" charset="0"/>
              </a:rPr>
              <a:t>Contoh</a:t>
            </a:r>
            <a:r>
              <a:rPr lang="en-ID" sz="3200" dirty="0">
                <a:solidFill>
                  <a:schemeClr val="tx1"/>
                </a:solidFill>
                <a:latin typeface="Kollektif" panose="020B060402020202020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CA46FE-23B5-0BD8-D680-89FB7F2F0E88}"/>
              </a:ext>
            </a:extLst>
          </p:cNvPr>
          <p:cNvSpPr/>
          <p:nvPr/>
        </p:nvSpPr>
        <p:spPr>
          <a:xfrm>
            <a:off x="7645885" y="4996145"/>
            <a:ext cx="7365515" cy="374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Kollektif" panose="020B0604020202020204" charset="0"/>
                <a:cs typeface="Arial" panose="020B0604020202020204" pitchFamily="34" charset="0"/>
              </a:rPr>
              <a:t>K = {</a:t>
            </a:r>
            <a:r>
              <a:rPr lang="en-US" sz="3200" dirty="0" err="1">
                <a:solidFill>
                  <a:schemeClr val="tx1"/>
                </a:solidFill>
                <a:latin typeface="Kollektif" panose="020B0604020202020204" charset="0"/>
                <a:cs typeface="Arial" panose="020B0604020202020204" pitchFamily="34" charset="0"/>
              </a:rPr>
              <a:t>kambing</a:t>
            </a:r>
            <a:r>
              <a:rPr lang="en-US" sz="3200" dirty="0">
                <a:solidFill>
                  <a:schemeClr val="tx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ollektif" panose="020B0604020202020204" charset="0"/>
                <a:cs typeface="Arial" panose="020B0604020202020204" pitchFamily="34" charset="0"/>
              </a:rPr>
              <a:t>berkepala</a:t>
            </a:r>
            <a:r>
              <a:rPr lang="en-US" sz="3200" dirty="0">
                <a:solidFill>
                  <a:schemeClr val="tx1"/>
                </a:solidFill>
                <a:latin typeface="Kollektif" panose="020B0604020202020204" charset="0"/>
                <a:cs typeface="Arial" panose="020B0604020202020204" pitchFamily="34" charset="0"/>
              </a:rPr>
              <a:t> lima}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91B852-5184-B67F-360F-5A7FED3DD1E2}"/>
              </a:ext>
            </a:extLst>
          </p:cNvPr>
          <p:cNvSpPr/>
          <p:nvPr/>
        </p:nvSpPr>
        <p:spPr>
          <a:xfrm>
            <a:off x="7595661" y="6210300"/>
            <a:ext cx="8025339" cy="659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Kollektif" panose="020B0604020202020204" charset="0"/>
                <a:cs typeface="Arial" panose="020B0604020202020204" pitchFamily="34" charset="0"/>
              </a:rPr>
              <a:t>P = {x | x</a:t>
            </a:r>
            <a:r>
              <a:rPr lang="en-US" sz="3200" baseline="30000" dirty="0">
                <a:solidFill>
                  <a:schemeClr val="tx1"/>
                </a:solidFill>
                <a:latin typeface="Kollektif" panose="020B060402020202020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Kollektif" panose="020B0604020202020204" charset="0"/>
                <a:cs typeface="Arial" panose="020B0604020202020204" pitchFamily="34" charset="0"/>
              </a:rPr>
              <a:t> – 3 = 0, x </a:t>
            </a:r>
            <a:r>
              <a:rPr lang="en-US" sz="3200" dirty="0" err="1">
                <a:solidFill>
                  <a:schemeClr val="tx1"/>
                </a:solidFill>
                <a:latin typeface="Kollektif" panose="020B0604020202020204" charset="0"/>
                <a:cs typeface="Arial" panose="020B0604020202020204" pitchFamily="34" charset="0"/>
              </a:rPr>
              <a:t>bilangan</a:t>
            </a:r>
            <a:r>
              <a:rPr lang="en-US" sz="3200" dirty="0">
                <a:solidFill>
                  <a:schemeClr val="tx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ollektif" panose="020B0604020202020204" charset="0"/>
                <a:cs typeface="Arial" panose="020B0604020202020204" pitchFamily="34" charset="0"/>
              </a:rPr>
              <a:t>bulat</a:t>
            </a:r>
            <a:r>
              <a:rPr lang="en-US" sz="3200" dirty="0">
                <a:solidFill>
                  <a:schemeClr val="tx1"/>
                </a:solidFill>
                <a:latin typeface="Kollektif" panose="020B0604020202020204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A40B9B-8FED-FBAA-F909-B82165DEB78D}"/>
              </a:ext>
            </a:extLst>
          </p:cNvPr>
          <p:cNvSpPr/>
          <p:nvPr/>
        </p:nvSpPr>
        <p:spPr>
          <a:xfrm>
            <a:off x="7622181" y="8038768"/>
            <a:ext cx="4427377" cy="381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Kollektif" panose="020B0604020202020204" charset="0"/>
                <a:cs typeface="Arial" panose="020B0604020202020204" pitchFamily="34" charset="0"/>
              </a:rPr>
              <a:t>N = {x | x + 3 = 3}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0B703A-68BA-B061-10A9-FCFC8929A420}"/>
              </a:ext>
            </a:extLst>
          </p:cNvPr>
          <p:cNvSpPr/>
          <p:nvPr/>
        </p:nvSpPr>
        <p:spPr>
          <a:xfrm>
            <a:off x="7620000" y="8572168"/>
            <a:ext cx="4427377" cy="381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Kollektif" panose="020B0604020202020204" charset="0"/>
                <a:cs typeface="Arial" panose="020B0604020202020204" pitchFamily="34" charset="0"/>
              </a:rPr>
              <a:t>N = {0}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0D9C8D-6A89-FE98-7F70-D08FE67EDEB0}"/>
              </a:ext>
            </a:extLst>
          </p:cNvPr>
          <p:cNvSpPr/>
          <p:nvPr/>
        </p:nvSpPr>
        <p:spPr>
          <a:xfrm>
            <a:off x="11279781" y="8207704"/>
            <a:ext cx="6246219" cy="898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FF0000"/>
                </a:solidFill>
                <a:latin typeface="Kollektif" panose="020B0604020202020204" charset="0"/>
                <a:cs typeface="Arial" panose="020B0604020202020204" pitchFamily="34" charset="0"/>
              </a:rPr>
              <a:t>bukan</a:t>
            </a:r>
            <a:r>
              <a:rPr lang="en-US" sz="3200" dirty="0">
                <a:solidFill>
                  <a:srgbClr val="FF0000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Kollektif" panose="020B0604020202020204" charset="0"/>
                <a:cs typeface="Arial" panose="020B0604020202020204" pitchFamily="34" charset="0"/>
              </a:rPr>
              <a:t>himpunan</a:t>
            </a:r>
            <a:r>
              <a:rPr lang="en-US" sz="3200" dirty="0">
                <a:solidFill>
                  <a:srgbClr val="FF0000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Kollektif" panose="020B0604020202020204" charset="0"/>
                <a:cs typeface="Arial" panose="020B0604020202020204" pitchFamily="34" charset="0"/>
              </a:rPr>
              <a:t>kosong</a:t>
            </a:r>
            <a:endParaRPr lang="en-ID" sz="3200" dirty="0">
              <a:solidFill>
                <a:srgbClr val="FF0000"/>
              </a:solidFill>
              <a:latin typeface="Kollektif" panose="020B0604020202020204" charset="0"/>
              <a:cs typeface="Arial" panose="020B0604020202020204" pitchFamily="34" charset="0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94C63501-354A-DE54-1F64-F48963541D30}"/>
              </a:ext>
            </a:extLst>
          </p:cNvPr>
          <p:cNvSpPr/>
          <p:nvPr/>
        </p:nvSpPr>
        <p:spPr>
          <a:xfrm>
            <a:off x="10898781" y="8585100"/>
            <a:ext cx="344557" cy="216000"/>
          </a:xfrm>
          <a:prstGeom prst="rightArrow">
            <a:avLst/>
          </a:prstGeom>
          <a:solidFill>
            <a:srgbClr val="FF0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200">
              <a:latin typeface="Kollektif" panose="020B060402020202020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465B72-4DF3-140E-D20C-3E22E3B97261}"/>
              </a:ext>
            </a:extLst>
          </p:cNvPr>
          <p:cNvSpPr/>
          <p:nvPr/>
        </p:nvSpPr>
        <p:spPr>
          <a:xfrm>
            <a:off x="7602130" y="6972300"/>
            <a:ext cx="7637870" cy="5137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Kollektif" panose="020B0604020202020204" charset="0"/>
                <a:cs typeface="Arial" panose="020B0604020202020204" pitchFamily="34" charset="0"/>
              </a:rPr>
              <a:t>P = { }       </a:t>
            </a:r>
            <a:r>
              <a:rPr lang="en-US" sz="3200" dirty="0" err="1">
                <a:solidFill>
                  <a:schemeClr val="tx1"/>
                </a:solidFill>
                <a:latin typeface="Kollektif" panose="020B0604020202020204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solidFill>
                  <a:schemeClr val="tx1"/>
                </a:solidFill>
                <a:latin typeface="Kollektif" panose="020B0604020202020204" charset="0"/>
                <a:cs typeface="Arial" panose="020B0604020202020204" pitchFamily="34" charset="0"/>
              </a:rPr>
              <a:t>       P = </a:t>
            </a:r>
            <a:r>
              <a:rPr lang="en-US" sz="3200" dirty="0">
                <a:solidFill>
                  <a:schemeClr val="tx1"/>
                </a:solidFill>
                <a:latin typeface="Kollektif" panose="020B0604020202020204" charset="0"/>
                <a:cs typeface="Arial" panose="020B0604020202020204" pitchFamily="34" charset="0"/>
                <a:sym typeface="Symbol" panose="05050102010706020507" pitchFamily="18" charset="2"/>
              </a:rPr>
              <a:t></a:t>
            </a:r>
            <a:endParaRPr lang="en-US" sz="3200" dirty="0">
              <a:solidFill>
                <a:schemeClr val="tx1"/>
              </a:solidFill>
              <a:latin typeface="Kollektif" panose="020B060402020202020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36CE28-0131-3BC8-7D65-2F8ACFB2B157}"/>
              </a:ext>
            </a:extLst>
          </p:cNvPr>
          <p:cNvSpPr/>
          <p:nvPr/>
        </p:nvSpPr>
        <p:spPr>
          <a:xfrm>
            <a:off x="7609181" y="5382957"/>
            <a:ext cx="6564019" cy="827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Kollektif" panose="020B0604020202020204" charset="0"/>
                <a:cs typeface="Arial" panose="020B0604020202020204" pitchFamily="34" charset="0"/>
              </a:rPr>
              <a:t>K = { }       </a:t>
            </a:r>
            <a:r>
              <a:rPr lang="en-US" sz="3200" dirty="0" err="1">
                <a:solidFill>
                  <a:schemeClr val="tx1"/>
                </a:solidFill>
                <a:latin typeface="Kollektif" panose="020B0604020202020204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solidFill>
                  <a:schemeClr val="tx1"/>
                </a:solidFill>
                <a:latin typeface="Kollektif" panose="020B0604020202020204" charset="0"/>
                <a:cs typeface="Arial" panose="020B0604020202020204" pitchFamily="34" charset="0"/>
              </a:rPr>
              <a:t>       K = </a:t>
            </a:r>
            <a:r>
              <a:rPr lang="en-US" sz="3200" dirty="0">
                <a:solidFill>
                  <a:schemeClr val="tx1"/>
                </a:solidFill>
                <a:latin typeface="Kollektif" panose="020B0604020202020204" charset="0"/>
                <a:cs typeface="Arial" panose="020B0604020202020204" pitchFamily="34" charset="0"/>
                <a:sym typeface="Symbol" panose="05050102010706020507" pitchFamily="18" charset="2"/>
              </a:rPr>
              <a:t></a:t>
            </a:r>
            <a:endParaRPr lang="en-US" sz="3200" dirty="0">
              <a:solidFill>
                <a:schemeClr val="tx1"/>
              </a:solidFill>
              <a:latin typeface="Kollektif" panose="020B060402020202020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BD47E7-B3D3-0DFD-C367-DB013935416E}"/>
              </a:ext>
            </a:extLst>
          </p:cNvPr>
          <p:cNvSpPr/>
          <p:nvPr/>
        </p:nvSpPr>
        <p:spPr>
          <a:xfrm>
            <a:off x="6445460" y="1642206"/>
            <a:ext cx="8025340" cy="1291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 err="1">
                <a:solidFill>
                  <a:srgbClr val="3F4072"/>
                </a:solidFill>
                <a:latin typeface="Londrina Solid" panose="020B0604020202020204" charset="0"/>
              </a:rPr>
              <a:t>Himpunan</a:t>
            </a:r>
            <a:r>
              <a:rPr lang="en-US" sz="7200" dirty="0">
                <a:solidFill>
                  <a:srgbClr val="3F4072"/>
                </a:solidFill>
                <a:latin typeface="Londrina Solid" panose="020B0604020202020204" charset="0"/>
              </a:rPr>
              <a:t> </a:t>
            </a:r>
            <a:r>
              <a:rPr lang="en-US" sz="7200" dirty="0" err="1">
                <a:solidFill>
                  <a:srgbClr val="3F4072"/>
                </a:solidFill>
                <a:latin typeface="Londrina Solid" panose="020B0604020202020204" charset="0"/>
              </a:rPr>
              <a:t>Kosong</a:t>
            </a:r>
            <a:endParaRPr lang="en-US" sz="7200" dirty="0">
              <a:solidFill>
                <a:srgbClr val="3F4072"/>
              </a:solidFill>
              <a:latin typeface="Londrina Solid" panose="020B0604020202020204" charset="0"/>
            </a:endParaRPr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09CA7E1F-1C65-9385-53B3-D40B0C372C94}"/>
              </a:ext>
            </a:extLst>
          </p:cNvPr>
          <p:cNvSpPr/>
          <p:nvPr/>
        </p:nvSpPr>
        <p:spPr>
          <a:xfrm flipH="1">
            <a:off x="5983728" y="1333500"/>
            <a:ext cx="1082550" cy="1630990"/>
          </a:xfrm>
          <a:custGeom>
            <a:avLst/>
            <a:gdLst/>
            <a:ahLst/>
            <a:cxnLst/>
            <a:rect l="l" t="t" r="r" b="b"/>
            <a:pathLst>
              <a:path w="5852368" h="7200900">
                <a:moveTo>
                  <a:pt x="0" y="0"/>
                </a:moveTo>
                <a:lnTo>
                  <a:pt x="5852367" y="0"/>
                </a:lnTo>
                <a:lnTo>
                  <a:pt x="5852367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7576" t="7739" r="-265433" b="-199994"/>
            </a:stretch>
          </a:blipFill>
        </p:spPr>
        <p:txBody>
          <a:bodyPr/>
          <a:lstStyle/>
          <a:p>
            <a:endParaRPr lang="en-ID"/>
          </a:p>
        </p:txBody>
      </p:sp>
      <p:pic>
        <p:nvPicPr>
          <p:cNvPr id="27" name="7 (2)">
            <a:hlinkClick r:id="" action="ppaction://media"/>
            <a:extLst>
              <a:ext uri="{FF2B5EF4-FFF2-40B4-BE49-F238E27FC236}">
                <a16:creationId xmlns:a16="http://schemas.microsoft.com/office/drawing/2014/main" id="{368735E2-6E7A-5DB9-94CA-9B27B477FF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707893" y="10553700"/>
            <a:ext cx="249219" cy="2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56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52 3.7037E-7 L 0.10052 3.7037E-7 L 0.17248 0.12099 L -0.00555 0.12099 L -0.07752 3.7037E-7 Z " pathEditMode="relative" rAng="0" ptsTypes="AAAAA">
                                      <p:cBhvr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604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86 4.81481E-6 L 0.14914 4.81481E-6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418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3" grpId="1" animBg="1"/>
      <p:bldP spid="32" grpId="0" animBg="1"/>
      <p:bldP spid="12" grpId="0" animBg="1"/>
      <p:bldP spid="12" grpId="1" animBg="1"/>
      <p:bldP spid="8" grpId="0"/>
      <p:bldP spid="9" grpId="0"/>
      <p:bldP spid="10" grpId="0"/>
      <p:bldP spid="11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76060" y="7235182"/>
            <a:ext cx="13735879" cy="11040295"/>
            <a:chOff x="0" y="0"/>
            <a:chExt cx="901858" cy="7248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01858" cy="724874"/>
            </a:xfrm>
            <a:custGeom>
              <a:avLst/>
              <a:gdLst/>
              <a:ahLst/>
              <a:cxnLst/>
              <a:rect l="l" t="t" r="r" b="b"/>
              <a:pathLst>
                <a:path w="901858" h="724874">
                  <a:moveTo>
                    <a:pt x="450929" y="0"/>
                  </a:moveTo>
                  <a:cubicBezTo>
                    <a:pt x="201888" y="0"/>
                    <a:pt x="0" y="162269"/>
                    <a:pt x="0" y="362437"/>
                  </a:cubicBezTo>
                  <a:cubicBezTo>
                    <a:pt x="0" y="562605"/>
                    <a:pt x="201888" y="724874"/>
                    <a:pt x="450929" y="724874"/>
                  </a:cubicBezTo>
                  <a:cubicBezTo>
                    <a:pt x="699970" y="724874"/>
                    <a:pt x="901858" y="562605"/>
                    <a:pt x="901858" y="362437"/>
                  </a:cubicBezTo>
                  <a:cubicBezTo>
                    <a:pt x="901858" y="162269"/>
                    <a:pt x="699970" y="0"/>
                    <a:pt x="450929" y="0"/>
                  </a:cubicBezTo>
                  <a:close/>
                </a:path>
              </a:pathLst>
            </a:custGeom>
            <a:solidFill>
              <a:srgbClr val="0E7658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3657600" y="1595365"/>
            <a:ext cx="9431518" cy="4538735"/>
          </a:xfrm>
          <a:custGeom>
            <a:avLst/>
            <a:gdLst/>
            <a:ahLst/>
            <a:cxnLst/>
            <a:rect l="l" t="t" r="r" b="b"/>
            <a:pathLst>
              <a:path w="1664511" h="408134">
                <a:moveTo>
                  <a:pt x="25725" y="0"/>
                </a:moveTo>
                <a:lnTo>
                  <a:pt x="1638786" y="0"/>
                </a:lnTo>
                <a:cubicBezTo>
                  <a:pt x="1645609" y="0"/>
                  <a:pt x="1652152" y="2710"/>
                  <a:pt x="1656976" y="7535"/>
                </a:cubicBezTo>
                <a:cubicBezTo>
                  <a:pt x="1661801" y="12359"/>
                  <a:pt x="1664511" y="18902"/>
                  <a:pt x="1664511" y="25725"/>
                </a:cubicBezTo>
                <a:lnTo>
                  <a:pt x="1664511" y="382409"/>
                </a:lnTo>
                <a:cubicBezTo>
                  <a:pt x="1664511" y="389232"/>
                  <a:pt x="1661801" y="395775"/>
                  <a:pt x="1656976" y="400599"/>
                </a:cubicBezTo>
                <a:cubicBezTo>
                  <a:pt x="1652152" y="405424"/>
                  <a:pt x="1645609" y="408134"/>
                  <a:pt x="1638786" y="408134"/>
                </a:cubicBezTo>
                <a:lnTo>
                  <a:pt x="25725" y="408134"/>
                </a:lnTo>
                <a:cubicBezTo>
                  <a:pt x="18902" y="408134"/>
                  <a:pt x="12359" y="405424"/>
                  <a:pt x="7535" y="400599"/>
                </a:cubicBezTo>
                <a:cubicBezTo>
                  <a:pt x="2710" y="395775"/>
                  <a:pt x="0" y="389232"/>
                  <a:pt x="0" y="382409"/>
                </a:cubicBezTo>
                <a:lnTo>
                  <a:pt x="0" y="25725"/>
                </a:lnTo>
                <a:cubicBezTo>
                  <a:pt x="0" y="18902"/>
                  <a:pt x="2710" y="12359"/>
                  <a:pt x="7535" y="7535"/>
                </a:cubicBezTo>
                <a:cubicBezTo>
                  <a:pt x="12359" y="2710"/>
                  <a:pt x="18902" y="0"/>
                  <a:pt x="25725" y="0"/>
                </a:cubicBezTo>
                <a:close/>
              </a:path>
            </a:pathLst>
          </a:custGeom>
          <a:solidFill>
            <a:srgbClr val="3F4072"/>
          </a:solidFill>
        </p:spPr>
        <p:txBody>
          <a:bodyPr/>
          <a:lstStyle/>
          <a:p>
            <a:endParaRPr lang="en-ID"/>
          </a:p>
        </p:txBody>
      </p:sp>
      <p:sp>
        <p:nvSpPr>
          <p:cNvPr id="23" name="Freeform 23"/>
          <p:cNvSpPr/>
          <p:nvPr/>
        </p:nvSpPr>
        <p:spPr>
          <a:xfrm rot="21301154">
            <a:off x="4110590" y="5429294"/>
            <a:ext cx="2646769" cy="3558681"/>
          </a:xfrm>
          <a:custGeom>
            <a:avLst/>
            <a:gdLst/>
            <a:ahLst/>
            <a:cxnLst/>
            <a:rect l="l" t="t" r="r" b="b"/>
            <a:pathLst>
              <a:path w="2646769" h="3558681">
                <a:moveTo>
                  <a:pt x="2646769" y="0"/>
                </a:moveTo>
                <a:lnTo>
                  <a:pt x="0" y="0"/>
                </a:lnTo>
                <a:lnTo>
                  <a:pt x="0" y="3558680"/>
                </a:lnTo>
                <a:lnTo>
                  <a:pt x="2646769" y="3558680"/>
                </a:lnTo>
                <a:lnTo>
                  <a:pt x="264676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4" name="Freeform 24"/>
          <p:cNvSpPr/>
          <p:nvPr/>
        </p:nvSpPr>
        <p:spPr>
          <a:xfrm flipH="1">
            <a:off x="15426776" y="-507058"/>
            <a:ext cx="5662474" cy="3416241"/>
          </a:xfrm>
          <a:custGeom>
            <a:avLst/>
            <a:gdLst/>
            <a:ahLst/>
            <a:cxnLst/>
            <a:rect l="l" t="t" r="r" b="b"/>
            <a:pathLst>
              <a:path w="5662474" h="3416241">
                <a:moveTo>
                  <a:pt x="5662474" y="0"/>
                </a:moveTo>
                <a:lnTo>
                  <a:pt x="0" y="0"/>
                </a:lnTo>
                <a:lnTo>
                  <a:pt x="0" y="3416242"/>
                </a:lnTo>
                <a:lnTo>
                  <a:pt x="5662474" y="3416242"/>
                </a:lnTo>
                <a:lnTo>
                  <a:pt x="566247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7" name="Freeform 27"/>
          <p:cNvSpPr/>
          <p:nvPr/>
        </p:nvSpPr>
        <p:spPr>
          <a:xfrm flipH="1">
            <a:off x="-492451" y="6759857"/>
            <a:ext cx="4302451" cy="2595723"/>
          </a:xfrm>
          <a:custGeom>
            <a:avLst/>
            <a:gdLst/>
            <a:ahLst/>
            <a:cxnLst/>
            <a:rect l="l" t="t" r="r" b="b"/>
            <a:pathLst>
              <a:path w="4302451" h="2595723">
                <a:moveTo>
                  <a:pt x="4302452" y="0"/>
                </a:moveTo>
                <a:lnTo>
                  <a:pt x="0" y="0"/>
                </a:lnTo>
                <a:lnTo>
                  <a:pt x="0" y="2595723"/>
                </a:lnTo>
                <a:lnTo>
                  <a:pt x="4302452" y="2595723"/>
                </a:lnTo>
                <a:lnTo>
                  <a:pt x="430245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8" name="Freeform 28"/>
          <p:cNvSpPr/>
          <p:nvPr/>
        </p:nvSpPr>
        <p:spPr>
          <a:xfrm>
            <a:off x="-633983" y="85518"/>
            <a:ext cx="2270538" cy="1369844"/>
          </a:xfrm>
          <a:custGeom>
            <a:avLst/>
            <a:gdLst/>
            <a:ahLst/>
            <a:cxnLst/>
            <a:rect l="l" t="t" r="r" b="b"/>
            <a:pathLst>
              <a:path w="2270538" h="1369844">
                <a:moveTo>
                  <a:pt x="2270538" y="0"/>
                </a:moveTo>
                <a:lnTo>
                  <a:pt x="0" y="0"/>
                </a:lnTo>
                <a:lnTo>
                  <a:pt x="0" y="1369844"/>
                </a:lnTo>
                <a:lnTo>
                  <a:pt x="2270538" y="1369844"/>
                </a:lnTo>
                <a:lnTo>
                  <a:pt x="227053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9" name="Freeform 29"/>
          <p:cNvSpPr/>
          <p:nvPr/>
        </p:nvSpPr>
        <p:spPr>
          <a:xfrm rot="20255813" flipH="1">
            <a:off x="1301319" y="298362"/>
            <a:ext cx="2942575" cy="1904649"/>
          </a:xfrm>
          <a:custGeom>
            <a:avLst/>
            <a:gdLst/>
            <a:ahLst/>
            <a:cxnLst/>
            <a:rect l="l" t="t" r="r" b="b"/>
            <a:pathLst>
              <a:path w="2942575" h="1904649">
                <a:moveTo>
                  <a:pt x="0" y="0"/>
                </a:moveTo>
                <a:lnTo>
                  <a:pt x="2942575" y="0"/>
                </a:lnTo>
                <a:lnTo>
                  <a:pt x="2942575" y="1904649"/>
                </a:lnTo>
                <a:lnTo>
                  <a:pt x="0" y="19046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3" name="Freeform 33"/>
          <p:cNvSpPr/>
          <p:nvPr/>
        </p:nvSpPr>
        <p:spPr>
          <a:xfrm>
            <a:off x="1498252" y="3096812"/>
            <a:ext cx="1339617" cy="1370452"/>
          </a:xfrm>
          <a:custGeom>
            <a:avLst/>
            <a:gdLst/>
            <a:ahLst/>
            <a:cxnLst/>
            <a:rect l="l" t="t" r="r" b="b"/>
            <a:pathLst>
              <a:path w="1339617" h="1370452">
                <a:moveTo>
                  <a:pt x="1339617" y="0"/>
                </a:moveTo>
                <a:lnTo>
                  <a:pt x="0" y="0"/>
                </a:lnTo>
                <a:lnTo>
                  <a:pt x="0" y="1370452"/>
                </a:lnTo>
                <a:lnTo>
                  <a:pt x="1339617" y="1370452"/>
                </a:lnTo>
                <a:lnTo>
                  <a:pt x="133961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1E04D584-05C5-3997-4286-0A905CC8D9FA}"/>
              </a:ext>
            </a:extLst>
          </p:cNvPr>
          <p:cNvSpPr txBox="1">
            <a:spLocks/>
          </p:cNvSpPr>
          <p:nvPr/>
        </p:nvSpPr>
        <p:spPr>
          <a:xfrm>
            <a:off x="7585351" y="5695069"/>
            <a:ext cx="10515600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36" name="Freeform 19">
            <a:extLst>
              <a:ext uri="{FF2B5EF4-FFF2-40B4-BE49-F238E27FC236}">
                <a16:creationId xmlns:a16="http://schemas.microsoft.com/office/drawing/2014/main" id="{72C3B6DF-B37F-748C-B1E6-F694E18DD779}"/>
              </a:ext>
            </a:extLst>
          </p:cNvPr>
          <p:cNvSpPr/>
          <p:nvPr/>
        </p:nvSpPr>
        <p:spPr>
          <a:xfrm>
            <a:off x="16611600" y="3959437"/>
            <a:ext cx="1082936" cy="1107863"/>
          </a:xfrm>
          <a:custGeom>
            <a:avLst/>
            <a:gdLst/>
            <a:ahLst/>
            <a:cxnLst/>
            <a:rect l="l" t="t" r="r" b="b"/>
            <a:pathLst>
              <a:path w="1082936" h="1107863">
                <a:moveTo>
                  <a:pt x="0" y="0"/>
                </a:moveTo>
                <a:lnTo>
                  <a:pt x="1082936" y="0"/>
                </a:lnTo>
                <a:lnTo>
                  <a:pt x="1082936" y="1107863"/>
                </a:lnTo>
                <a:lnTo>
                  <a:pt x="0" y="11078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325E235-7549-D446-82B3-816DB24B3BCC}"/>
              </a:ext>
            </a:extLst>
          </p:cNvPr>
          <p:cNvGrpSpPr/>
          <p:nvPr/>
        </p:nvGrpSpPr>
        <p:grpSpPr>
          <a:xfrm>
            <a:off x="10679354" y="1178769"/>
            <a:ext cx="6770446" cy="9451131"/>
            <a:chOff x="11492815" y="1846034"/>
            <a:chExt cx="6770446" cy="945113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087F9FB-80B5-51C8-11CB-D271494811EA}"/>
                </a:ext>
              </a:extLst>
            </p:cNvPr>
            <p:cNvSpPr/>
            <p:nvPr/>
          </p:nvSpPr>
          <p:spPr>
            <a:xfrm>
              <a:off x="11492815" y="1846034"/>
              <a:ext cx="6770446" cy="9451131"/>
            </a:xfrm>
            <a:custGeom>
              <a:avLst/>
              <a:gdLst/>
              <a:ahLst/>
              <a:cxnLst/>
              <a:rect l="l" t="t" r="r" b="b"/>
              <a:pathLst>
                <a:path w="6770446" h="9451131">
                  <a:moveTo>
                    <a:pt x="0" y="0"/>
                  </a:moveTo>
                  <a:lnTo>
                    <a:pt x="6770447" y="0"/>
                  </a:lnTo>
                  <a:lnTo>
                    <a:pt x="6770447" y="9451130"/>
                  </a:lnTo>
                  <a:lnTo>
                    <a:pt x="0" y="9451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2F07C3A-A06B-0C72-B666-8FFC4FEBB7CB}"/>
                </a:ext>
              </a:extLst>
            </p:cNvPr>
            <p:cNvSpPr/>
            <p:nvPr/>
          </p:nvSpPr>
          <p:spPr>
            <a:xfrm rot="2508995">
              <a:off x="15296345" y="5612359"/>
              <a:ext cx="381000" cy="685800"/>
            </a:xfrm>
            <a:prstGeom prst="ellipse">
              <a:avLst/>
            </a:prstGeom>
            <a:solidFill>
              <a:srgbClr val="EDA1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7636EC4-2FA1-DC1C-D9AC-3DFACCA85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7" t="22248" r="53308" b="75175"/>
            <a:stretch/>
          </p:blipFill>
          <p:spPr>
            <a:xfrm rot="169681">
              <a:off x="15144333" y="5842796"/>
              <a:ext cx="554121" cy="28503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8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65 0.00263 L -0.11467 0.1017 L -0.09966 0.00263 L -0.08369 0.1017 L -0.06763 0.00263 L -0.05261 0.1017 L -0.03664 0.00263 L -0.02162 0.1017 L -0.00565 0.00263 L 0.01033 0.1017 L 0.02534 0.00263 L 0.04131 0.1017 L 0.05633 0.00263 L 0.07239 0.1017 L 0.08836 0.00263 L 0.10338 0.1017 L 0.11935 0.00263 " pathEditMode="relative" rAng="0" ptsTypes="AAAAAAAAAAAAAAAAA">
                                      <p:cBhvr>
                                        <p:cTn id="4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95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8 0 L 0.25 0.121 L 0.072 0.121 L 0 0 Z" pathEditMode="relative" ptsTypes="">
                                      <p:cBhvr>
                                        <p:cTn id="4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7" grpId="0" animBg="1"/>
      <p:bldP spid="28" grpId="0" animBg="1"/>
      <p:bldP spid="29" grpId="0" animBg="1"/>
      <p:bldP spid="29" grpId="1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DF881E-D5B2-EF13-367B-DE0415704BF6}"/>
              </a:ext>
            </a:extLst>
          </p:cNvPr>
          <p:cNvGrpSpPr/>
          <p:nvPr/>
        </p:nvGrpSpPr>
        <p:grpSpPr>
          <a:xfrm>
            <a:off x="4724400" y="190500"/>
            <a:ext cx="9067800" cy="10368586"/>
            <a:chOff x="4610100" y="190500"/>
            <a:chExt cx="9067800" cy="10368586"/>
          </a:xfrm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id="{F62DF23F-9CB3-705D-6ACB-11E6D3B006A4}"/>
                </a:ext>
              </a:extLst>
            </p:cNvPr>
            <p:cNvSpPr/>
            <p:nvPr/>
          </p:nvSpPr>
          <p:spPr>
            <a:xfrm>
              <a:off x="4610100" y="190500"/>
              <a:ext cx="9067800" cy="10368586"/>
            </a:xfrm>
            <a:custGeom>
              <a:avLst/>
              <a:gdLst/>
              <a:ahLst/>
              <a:cxnLst/>
              <a:rect l="l" t="t" r="r" b="b"/>
              <a:pathLst>
                <a:path w="5911041" h="6758986">
                  <a:moveTo>
                    <a:pt x="0" y="0"/>
                  </a:moveTo>
                  <a:lnTo>
                    <a:pt x="5911041" y="0"/>
                  </a:lnTo>
                  <a:lnTo>
                    <a:pt x="5911041" y="6758986"/>
                  </a:lnTo>
                  <a:lnTo>
                    <a:pt x="0" y="67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FA5A91C-C85A-C3B1-39FA-7AB62420333A}"/>
                </a:ext>
              </a:extLst>
            </p:cNvPr>
            <p:cNvSpPr/>
            <p:nvPr/>
          </p:nvSpPr>
          <p:spPr>
            <a:xfrm>
              <a:off x="7599402" y="3330281"/>
              <a:ext cx="935154" cy="451275"/>
            </a:xfrm>
            <a:prstGeom prst="ellipse">
              <a:avLst/>
            </a:prstGeom>
            <a:solidFill>
              <a:srgbClr val="EDA1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2444227-6B1A-E207-AAB5-2685D4901C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2" t="21593" r="53336" b="75565"/>
            <a:stretch/>
          </p:blipFill>
          <p:spPr>
            <a:xfrm rot="20371850" flipH="1">
              <a:off x="7700689" y="3467012"/>
              <a:ext cx="935155" cy="258094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1B19A43-134F-298F-B437-F3C9AB7369B0}"/>
                </a:ext>
              </a:extLst>
            </p:cNvPr>
            <p:cNvSpPr/>
            <p:nvPr/>
          </p:nvSpPr>
          <p:spPr>
            <a:xfrm>
              <a:off x="7714877" y="1674283"/>
              <a:ext cx="1803811" cy="1803811"/>
            </a:xfrm>
            <a:prstGeom prst="ellipse">
              <a:avLst/>
            </a:prstGeom>
            <a:noFill/>
            <a:ln w="260350">
              <a:solidFill>
                <a:srgbClr val="FFC72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D5C66E74-8567-9B92-BC99-561BB75E5394}"/>
              </a:ext>
            </a:extLst>
          </p:cNvPr>
          <p:cNvSpPr/>
          <p:nvPr/>
        </p:nvSpPr>
        <p:spPr>
          <a:xfrm>
            <a:off x="8305800" y="2019300"/>
            <a:ext cx="762000" cy="1007519"/>
          </a:xfrm>
          <a:prstGeom prst="ellipse">
            <a:avLst/>
          </a:prstGeom>
          <a:solidFill>
            <a:srgbClr val="EDA1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Section Zoom 7">
                <a:extLst>
                  <a:ext uri="{FF2B5EF4-FFF2-40B4-BE49-F238E27FC236}">
                    <a16:creationId xmlns:a16="http://schemas.microsoft.com/office/drawing/2014/main" id="{997F9267-92A7-90C7-E833-2AF37974488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56951412"/>
                  </p:ext>
                </p:extLst>
              </p:nvPr>
            </p:nvGraphicFramePr>
            <p:xfrm>
              <a:off x="7239000" y="1674283"/>
              <a:ext cx="3200400" cy="1790208"/>
            </p:xfrm>
            <a:graphic>
              <a:graphicData uri="http://schemas.microsoft.com/office/powerpoint/2016/sectionzoom">
                <psez:sectionZm>
                  <psez:sectionZmObj sectionId="{ABA3A880-5230-4032-BF8A-89F298122904}">
                    <psez:zmPr id="{8A17210E-59F7-49FC-B2C7-3A1436B8E007}" transitionDur="1000" showBg="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200400" cy="1790208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Section Zoom 7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997F9267-92A7-90C7-E833-2AF37974488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39000" y="1674283"/>
                <a:ext cx="3200400" cy="17902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041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4D00C070-63C4-5272-B4BB-75165328A58B}"/>
              </a:ext>
            </a:extLst>
          </p:cNvPr>
          <p:cNvSpPr/>
          <p:nvPr/>
        </p:nvSpPr>
        <p:spPr>
          <a:xfrm>
            <a:off x="3815811" y="419100"/>
            <a:ext cx="9448800" cy="944880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BA810CE9-5A30-1556-580E-25077AA4B5F1}"/>
              </a:ext>
            </a:extLst>
          </p:cNvPr>
          <p:cNvSpPr txBox="1"/>
          <p:nvPr/>
        </p:nvSpPr>
        <p:spPr>
          <a:xfrm>
            <a:off x="4896244" y="5610642"/>
            <a:ext cx="7752956" cy="2123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3800" dirty="0" err="1">
                <a:solidFill>
                  <a:schemeClr val="bg1"/>
                </a:solidFill>
                <a:latin typeface="Londrina Solid" panose="020B0604020202020204" charset="0"/>
              </a:rPr>
              <a:t>Pengertian</a:t>
            </a:r>
            <a:endParaRPr lang="en-US" sz="13800" dirty="0">
              <a:solidFill>
                <a:schemeClr val="bg1"/>
              </a:solidFill>
              <a:latin typeface="Londrina Solid" panose="020B0604020202020204" charset="0"/>
            </a:endParaRP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32CF7E4C-2323-9FB0-FA4B-B897536D2E6A}"/>
              </a:ext>
            </a:extLst>
          </p:cNvPr>
          <p:cNvSpPr/>
          <p:nvPr/>
        </p:nvSpPr>
        <p:spPr>
          <a:xfrm flipH="1">
            <a:off x="6248400" y="468067"/>
            <a:ext cx="4114799" cy="6199433"/>
          </a:xfrm>
          <a:custGeom>
            <a:avLst/>
            <a:gdLst/>
            <a:ahLst/>
            <a:cxnLst/>
            <a:rect l="l" t="t" r="r" b="b"/>
            <a:pathLst>
              <a:path w="5852368" h="7200900">
                <a:moveTo>
                  <a:pt x="0" y="0"/>
                </a:moveTo>
                <a:lnTo>
                  <a:pt x="5852367" y="0"/>
                </a:lnTo>
                <a:lnTo>
                  <a:pt x="5852367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7576" t="7739" r="-265433" b="-199994"/>
            </a:stretch>
          </a:blip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31959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4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01147" y="-411318"/>
            <a:ext cx="4773706" cy="2880037"/>
          </a:xfrm>
          <a:custGeom>
            <a:avLst/>
            <a:gdLst/>
            <a:ahLst/>
            <a:cxnLst/>
            <a:rect l="l" t="t" r="r" b="b"/>
            <a:pathLst>
              <a:path w="4773706" h="2880037">
                <a:moveTo>
                  <a:pt x="0" y="0"/>
                </a:moveTo>
                <a:lnTo>
                  <a:pt x="4773706" y="0"/>
                </a:lnTo>
                <a:lnTo>
                  <a:pt x="4773706" y="2880036"/>
                </a:lnTo>
                <a:lnTo>
                  <a:pt x="0" y="28800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rot="-230728">
            <a:off x="-6444519" y="-1718148"/>
            <a:ext cx="21077335" cy="12055101"/>
          </a:xfrm>
          <a:custGeom>
            <a:avLst/>
            <a:gdLst/>
            <a:ahLst/>
            <a:cxnLst/>
            <a:rect l="l" t="t" r="r" b="b"/>
            <a:pathLst>
              <a:path w="21077335" h="12055101">
                <a:moveTo>
                  <a:pt x="0" y="0"/>
                </a:moveTo>
                <a:lnTo>
                  <a:pt x="21077335" y="0"/>
                </a:lnTo>
                <a:lnTo>
                  <a:pt x="21077335" y="12055100"/>
                </a:lnTo>
                <a:lnTo>
                  <a:pt x="0" y="120551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/>
          <p:nvPr/>
        </p:nvGrpSpPr>
        <p:grpSpPr>
          <a:xfrm>
            <a:off x="1371600" y="3406908"/>
            <a:ext cx="11115832" cy="4039223"/>
            <a:chOff x="0" y="0"/>
            <a:chExt cx="2927627" cy="10638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927627" cy="1063828"/>
            </a:xfrm>
            <a:custGeom>
              <a:avLst/>
              <a:gdLst/>
              <a:ahLst/>
              <a:cxnLst/>
              <a:rect l="l" t="t" r="r" b="b"/>
              <a:pathLst>
                <a:path w="2927627" h="1063828">
                  <a:moveTo>
                    <a:pt x="35520" y="0"/>
                  </a:moveTo>
                  <a:lnTo>
                    <a:pt x="2892106" y="0"/>
                  </a:lnTo>
                  <a:cubicBezTo>
                    <a:pt x="2911724" y="0"/>
                    <a:pt x="2927627" y="15903"/>
                    <a:pt x="2927627" y="35520"/>
                  </a:cubicBezTo>
                  <a:lnTo>
                    <a:pt x="2927627" y="1028308"/>
                  </a:lnTo>
                  <a:cubicBezTo>
                    <a:pt x="2927627" y="1037729"/>
                    <a:pt x="2923884" y="1046763"/>
                    <a:pt x="2917223" y="1053425"/>
                  </a:cubicBezTo>
                  <a:cubicBezTo>
                    <a:pt x="2910561" y="1060086"/>
                    <a:pt x="2901527" y="1063828"/>
                    <a:pt x="2892106" y="1063828"/>
                  </a:cubicBezTo>
                  <a:lnTo>
                    <a:pt x="35520" y="1063828"/>
                  </a:lnTo>
                  <a:cubicBezTo>
                    <a:pt x="15903" y="1063828"/>
                    <a:pt x="0" y="1047925"/>
                    <a:pt x="0" y="1028308"/>
                  </a:cubicBezTo>
                  <a:lnTo>
                    <a:pt x="0" y="35520"/>
                  </a:lnTo>
                  <a:cubicBezTo>
                    <a:pt x="0" y="15903"/>
                    <a:pt x="15903" y="0"/>
                    <a:pt x="35520" y="0"/>
                  </a:cubicBezTo>
                  <a:close/>
                </a:path>
              </a:pathLst>
            </a:custGeom>
            <a:solidFill>
              <a:srgbClr val="0E7658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053811" y="1790700"/>
            <a:ext cx="525198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8000" dirty="0" err="1">
                <a:solidFill>
                  <a:srgbClr val="3F4072"/>
                </a:solidFill>
                <a:latin typeface="Londrina Solid" panose="020B0604020202020204" charset="0"/>
              </a:rPr>
              <a:t>Pengertian</a:t>
            </a:r>
            <a:endParaRPr lang="en-US" sz="8000" dirty="0">
              <a:solidFill>
                <a:srgbClr val="3F4072"/>
              </a:solidFill>
              <a:latin typeface="Londrina Solid" panose="020B060402020202020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200867-4FD3-613F-3668-401A87A0A0E7}"/>
              </a:ext>
            </a:extLst>
          </p:cNvPr>
          <p:cNvSpPr/>
          <p:nvPr/>
        </p:nvSpPr>
        <p:spPr>
          <a:xfrm>
            <a:off x="2096960" y="4327068"/>
            <a:ext cx="5189376" cy="559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Himpunan</a:t>
            </a:r>
            <a:r>
              <a:rPr lang="en-US" sz="20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adalah</a:t>
            </a:r>
            <a:r>
              <a:rPr lang="en-US" sz="20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kumpulan</a:t>
            </a:r>
            <a:r>
              <a:rPr lang="en-US" sz="20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objek</a:t>
            </a:r>
            <a:r>
              <a:rPr lang="en-US" sz="20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endParaRPr lang="en-ID" sz="2000" dirty="0">
              <a:solidFill>
                <a:schemeClr val="bg1"/>
              </a:solidFill>
              <a:latin typeface="Kollektif" panose="020B060402020202020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100BFC-7DF1-ED1A-E4B2-6921C3C79579}"/>
              </a:ext>
            </a:extLst>
          </p:cNvPr>
          <p:cNvSpPr/>
          <p:nvPr/>
        </p:nvSpPr>
        <p:spPr>
          <a:xfrm>
            <a:off x="6037178" y="4327068"/>
            <a:ext cx="3555037" cy="559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yang </a:t>
            </a:r>
            <a:r>
              <a:rPr lang="en-US" sz="20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terdefinisi</a:t>
            </a:r>
            <a:r>
              <a:rPr lang="en-US" sz="20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baik</a:t>
            </a:r>
            <a:r>
              <a:rPr lang="en-US" sz="20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endParaRPr lang="en-ID" sz="2000" dirty="0">
              <a:solidFill>
                <a:schemeClr val="bg1"/>
              </a:solidFill>
              <a:latin typeface="Kollektif" panose="020B0604020202020204" charset="0"/>
              <a:cs typeface="Arial" panose="020B0604020202020204" pitchFamily="34" charset="0"/>
            </a:endParaRP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E345F24E-4662-1DAF-15F0-687C7954CF48}"/>
              </a:ext>
            </a:extLst>
          </p:cNvPr>
          <p:cNvSpPr/>
          <p:nvPr/>
        </p:nvSpPr>
        <p:spPr>
          <a:xfrm rot="16200000">
            <a:off x="5679579" y="4513157"/>
            <a:ext cx="108000" cy="612000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  <a:latin typeface="Kollektif" panose="020B060402020202020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083E7A-BA9A-7417-B10F-B02F5F9F894D}"/>
              </a:ext>
            </a:extLst>
          </p:cNvPr>
          <p:cNvSpPr/>
          <p:nvPr/>
        </p:nvSpPr>
        <p:spPr>
          <a:xfrm>
            <a:off x="5167295" y="5028815"/>
            <a:ext cx="1184624" cy="559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elemen</a:t>
            </a:r>
            <a:endParaRPr lang="en-US" sz="2000" dirty="0">
              <a:solidFill>
                <a:schemeClr val="bg1"/>
              </a:solidFill>
              <a:latin typeface="Kollektif" panose="020B060402020202020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anggota</a:t>
            </a:r>
            <a:endParaRPr lang="en-ID" sz="2000" dirty="0">
              <a:solidFill>
                <a:schemeClr val="bg1"/>
              </a:solidFill>
              <a:latin typeface="Kollektif" panose="020B0604020202020204" charset="0"/>
              <a:cs typeface="Arial" panose="020B0604020202020204" pitchFamily="34" charset="0"/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FD2F929B-1D79-F5B8-F3DF-CEFAF90A89E8}"/>
              </a:ext>
            </a:extLst>
          </p:cNvPr>
          <p:cNvSpPr/>
          <p:nvPr/>
        </p:nvSpPr>
        <p:spPr>
          <a:xfrm rot="16200000">
            <a:off x="7983424" y="3547785"/>
            <a:ext cx="108000" cy="2556000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  <a:latin typeface="Kollektif" panose="020B060402020202020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3FB892-5A00-D3C7-DA93-9A87E5431935}"/>
              </a:ext>
            </a:extLst>
          </p:cNvPr>
          <p:cNvSpPr/>
          <p:nvPr/>
        </p:nvSpPr>
        <p:spPr>
          <a:xfrm>
            <a:off x="6666660" y="4886411"/>
            <a:ext cx="5072407" cy="143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mempunyai</a:t>
            </a:r>
            <a:r>
              <a:rPr lang="en-US" sz="20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batasan</a:t>
            </a:r>
            <a:r>
              <a:rPr lang="en-US" sz="20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jelas</a:t>
            </a:r>
            <a:r>
              <a:rPr lang="en-US" sz="20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sehingga</a:t>
            </a:r>
            <a:r>
              <a:rPr lang="en-US" sz="20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digunakan</a:t>
            </a:r>
            <a:r>
              <a:rPr lang="en-US" sz="20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menggolongkan</a:t>
            </a:r>
            <a:r>
              <a:rPr lang="en-US" sz="20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tepat</a:t>
            </a:r>
            <a:r>
              <a:rPr lang="en-US" sz="20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suatu</a:t>
            </a:r>
            <a:r>
              <a:rPr lang="en-US" sz="20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objek</a:t>
            </a:r>
            <a:r>
              <a:rPr lang="en-US" sz="20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sebagai</a:t>
            </a:r>
            <a:r>
              <a:rPr lang="en-US" sz="20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anggota</a:t>
            </a:r>
            <a:r>
              <a:rPr lang="en-US" sz="20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bukan</a:t>
            </a:r>
            <a:r>
              <a:rPr lang="en-US" sz="20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anggota</a:t>
            </a:r>
            <a:r>
              <a:rPr lang="en-US" sz="20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himpunan</a:t>
            </a:r>
            <a:endParaRPr lang="en-US" sz="2000" dirty="0">
              <a:solidFill>
                <a:schemeClr val="bg1"/>
              </a:solidFill>
              <a:latin typeface="Kollektif" panose="020B060402020202020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A73C50-3F34-EADB-CBA1-ADFFA8CE4735}"/>
              </a:ext>
            </a:extLst>
          </p:cNvPr>
          <p:cNvGrpSpPr/>
          <p:nvPr/>
        </p:nvGrpSpPr>
        <p:grpSpPr>
          <a:xfrm flipH="1">
            <a:off x="10183837" y="3189917"/>
            <a:ext cx="5852368" cy="7200900"/>
            <a:chOff x="447418" y="3555538"/>
            <a:chExt cx="5852368" cy="7200900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291CCD79-CA9C-7395-5DEA-F4BDCA3C539F}"/>
                </a:ext>
              </a:extLst>
            </p:cNvPr>
            <p:cNvSpPr/>
            <p:nvPr/>
          </p:nvSpPr>
          <p:spPr>
            <a:xfrm>
              <a:off x="447418" y="3555538"/>
              <a:ext cx="5852368" cy="7200900"/>
            </a:xfrm>
            <a:custGeom>
              <a:avLst/>
              <a:gdLst/>
              <a:ahLst/>
              <a:cxnLst/>
              <a:rect l="l" t="t" r="r" b="b"/>
              <a:pathLst>
                <a:path w="5852368" h="7200900">
                  <a:moveTo>
                    <a:pt x="0" y="0"/>
                  </a:moveTo>
                  <a:lnTo>
                    <a:pt x="5852367" y="0"/>
                  </a:lnTo>
                  <a:lnTo>
                    <a:pt x="5852367" y="7200900"/>
                  </a:lnTo>
                  <a:lnTo>
                    <a:pt x="0" y="7200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 u="sng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B3390B9-A26C-37B6-69FC-48A4CD8F5346}"/>
                </a:ext>
              </a:extLst>
            </p:cNvPr>
            <p:cNvSpPr/>
            <p:nvPr/>
          </p:nvSpPr>
          <p:spPr>
            <a:xfrm>
              <a:off x="2985972" y="5981700"/>
              <a:ext cx="747828" cy="463366"/>
            </a:xfrm>
            <a:prstGeom prst="ellipse">
              <a:avLst/>
            </a:prstGeom>
            <a:solidFill>
              <a:srgbClr val="EDA1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u="sng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32A862D-8E19-A1A3-9B0C-ED9BCB932D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2" t="21593" r="53336" b="75565"/>
            <a:stretch/>
          </p:blipFill>
          <p:spPr>
            <a:xfrm rot="21405174" flipH="1">
              <a:off x="3055454" y="6177326"/>
              <a:ext cx="609601" cy="168244"/>
            </a:xfrm>
            <a:prstGeom prst="rect">
              <a:avLst/>
            </a:prstGeom>
          </p:spPr>
        </p:pic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84721922-CF76-B716-CF7A-1BE11B336B5A}"/>
              </a:ext>
            </a:extLst>
          </p:cNvPr>
          <p:cNvSpPr/>
          <p:nvPr/>
        </p:nvSpPr>
        <p:spPr>
          <a:xfrm flipH="1">
            <a:off x="1736850" y="1409700"/>
            <a:ext cx="1082550" cy="1630990"/>
          </a:xfrm>
          <a:custGeom>
            <a:avLst/>
            <a:gdLst/>
            <a:ahLst/>
            <a:cxnLst/>
            <a:rect l="l" t="t" r="r" b="b"/>
            <a:pathLst>
              <a:path w="5852368" h="7200900">
                <a:moveTo>
                  <a:pt x="0" y="0"/>
                </a:moveTo>
                <a:lnTo>
                  <a:pt x="5852367" y="0"/>
                </a:lnTo>
                <a:lnTo>
                  <a:pt x="5852367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7576" t="7739" r="-265433" b="-199994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3CC62A7F-4D59-D370-1824-336A49650BAE}"/>
              </a:ext>
            </a:extLst>
          </p:cNvPr>
          <p:cNvGrpSpPr/>
          <p:nvPr/>
        </p:nvGrpSpPr>
        <p:grpSpPr>
          <a:xfrm>
            <a:off x="-3814012" y="7963021"/>
            <a:ext cx="9592856" cy="7418283"/>
            <a:chOff x="0" y="0"/>
            <a:chExt cx="607821" cy="470036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B57B51F-A7D3-B263-15A1-D463A017CF32}"/>
                </a:ext>
              </a:extLst>
            </p:cNvPr>
            <p:cNvSpPr/>
            <p:nvPr/>
          </p:nvSpPr>
          <p:spPr>
            <a:xfrm>
              <a:off x="0" y="0"/>
              <a:ext cx="607821" cy="470036"/>
            </a:xfrm>
            <a:custGeom>
              <a:avLst/>
              <a:gdLst/>
              <a:ahLst/>
              <a:cxnLst/>
              <a:rect l="l" t="t" r="r" b="b"/>
              <a:pathLst>
                <a:path w="607821" h="470036">
                  <a:moveTo>
                    <a:pt x="303911" y="0"/>
                  </a:moveTo>
                  <a:cubicBezTo>
                    <a:pt x="136065" y="0"/>
                    <a:pt x="0" y="105221"/>
                    <a:pt x="0" y="235018"/>
                  </a:cubicBezTo>
                  <a:cubicBezTo>
                    <a:pt x="0" y="364815"/>
                    <a:pt x="136065" y="470036"/>
                    <a:pt x="303911" y="470036"/>
                  </a:cubicBezTo>
                  <a:cubicBezTo>
                    <a:pt x="471756" y="470036"/>
                    <a:pt x="607821" y="364815"/>
                    <a:pt x="607821" y="235018"/>
                  </a:cubicBezTo>
                  <a:cubicBezTo>
                    <a:pt x="607821" y="105221"/>
                    <a:pt x="471756" y="0"/>
                    <a:pt x="303911" y="0"/>
                  </a:cubicBezTo>
                  <a:close/>
                </a:path>
              </a:pathLst>
            </a:custGeom>
            <a:solidFill>
              <a:srgbClr val="0E7658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B029F371-357F-533D-F12D-C907FA2FE473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9"/>
                </a:lnSpc>
              </a:pPr>
              <a:endParaRPr/>
            </a:p>
          </p:txBody>
        </p:sp>
      </p:grpSp>
      <p:sp>
        <p:nvSpPr>
          <p:cNvPr id="20" name="Freeform 23">
            <a:extLst>
              <a:ext uri="{FF2B5EF4-FFF2-40B4-BE49-F238E27FC236}">
                <a16:creationId xmlns:a16="http://schemas.microsoft.com/office/drawing/2014/main" id="{7F995051-D90F-B682-FE3B-4B5FF1443BAD}"/>
              </a:ext>
            </a:extLst>
          </p:cNvPr>
          <p:cNvSpPr/>
          <p:nvPr/>
        </p:nvSpPr>
        <p:spPr>
          <a:xfrm flipH="1">
            <a:off x="3704138" y="6656744"/>
            <a:ext cx="1782262" cy="2396318"/>
          </a:xfrm>
          <a:custGeom>
            <a:avLst/>
            <a:gdLst/>
            <a:ahLst/>
            <a:cxnLst/>
            <a:rect l="l" t="t" r="r" b="b"/>
            <a:pathLst>
              <a:path w="2646769" h="3558681">
                <a:moveTo>
                  <a:pt x="2646769" y="0"/>
                </a:moveTo>
                <a:lnTo>
                  <a:pt x="0" y="0"/>
                </a:lnTo>
                <a:lnTo>
                  <a:pt x="0" y="3558680"/>
                </a:lnTo>
                <a:lnTo>
                  <a:pt x="2646769" y="3558680"/>
                </a:lnTo>
                <a:lnTo>
                  <a:pt x="264676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6" name="Freeform 10">
            <a:extLst>
              <a:ext uri="{FF2B5EF4-FFF2-40B4-BE49-F238E27FC236}">
                <a16:creationId xmlns:a16="http://schemas.microsoft.com/office/drawing/2014/main" id="{382A271B-441D-AE1D-9C7D-024DFA8BBE73}"/>
              </a:ext>
            </a:extLst>
          </p:cNvPr>
          <p:cNvSpPr/>
          <p:nvPr/>
        </p:nvSpPr>
        <p:spPr>
          <a:xfrm flipH="1">
            <a:off x="11665329" y="1690925"/>
            <a:ext cx="1986318" cy="2032039"/>
          </a:xfrm>
          <a:custGeom>
            <a:avLst/>
            <a:gdLst/>
            <a:ahLst/>
            <a:cxnLst/>
            <a:rect l="l" t="t" r="r" b="b"/>
            <a:pathLst>
              <a:path w="1986318" h="2032039">
                <a:moveTo>
                  <a:pt x="1986319" y="0"/>
                </a:moveTo>
                <a:lnTo>
                  <a:pt x="0" y="0"/>
                </a:lnTo>
                <a:lnTo>
                  <a:pt x="0" y="2032040"/>
                </a:lnTo>
                <a:lnTo>
                  <a:pt x="1986319" y="2032040"/>
                </a:lnTo>
                <a:lnTo>
                  <a:pt x="1986319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pic>
        <p:nvPicPr>
          <p:cNvPr id="27" name="2">
            <a:hlinkClick r:id="" action="ppaction://media"/>
            <a:extLst>
              <a:ext uri="{FF2B5EF4-FFF2-40B4-BE49-F238E27FC236}">
                <a16:creationId xmlns:a16="http://schemas.microsoft.com/office/drawing/2014/main" id="{5E5E9CBA-DCC9-D018-AEBF-992A855415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668000" y="7916888"/>
            <a:ext cx="180422" cy="18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15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87 0.00571 C 0.06762 0.05617 0.06206 0.12685 0.04253 0.12593 C 0.01423 0.12593 0.01197 -0.1108 -0.02171 -0.11157 C -0.05209 -0.11157 -0.03568 0.09537 -0.06511 0.09444 C -0.09558 0.09444 -0.07926 -0.0554 -0.11198 -0.0554 C -0.14132 -0.0554 -0.125 0.04568 -0.15122 0.04568 C -0.17613 0.04568 -0.16303 -0.03148 -0.18594 -0.03148 C -0.19896 -0.03148 -0.20009 -0.01049 -0.20096 0.00571 " pathEditMode="relative" rAng="0" ptsTypes="AAAAAAAA">
                                      <p:cBhvr>
                                        <p:cTn id="4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13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7 2.71605E-6 L 0.02899 0.09105 L 0.125 0.09105 L 0.048 0.14707 L 0.077 0.23796 L -6.94444E-7 0.18194 L -0.077 0.23796 L -0.048 0.14707 L -0.125 0.09105 L -0.02899 0.09105 L -6.94444E-7 2.71605E-6 Z " pathEditMode="relative" rAng="0" ptsTypes="AAAAAAAAAAA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738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3" grpId="0" animBg="1"/>
      <p:bldP spid="12" grpId="0"/>
      <p:bldP spid="13" grpId="0"/>
      <p:bldP spid="14" grpId="0" animBg="1"/>
      <p:bldP spid="15" grpId="0"/>
      <p:bldP spid="16" grpId="0" animBg="1"/>
      <p:bldP spid="17" grpId="0"/>
      <p:bldP spid="20" grpId="0" animBg="1"/>
      <p:bldP spid="20" grpId="1" animBg="1"/>
      <p:bldP spid="26" grpId="0" animBg="1"/>
      <p:bldP spid="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4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2091137" y="-502842"/>
            <a:ext cx="5077109" cy="3063083"/>
          </a:xfrm>
          <a:custGeom>
            <a:avLst/>
            <a:gdLst/>
            <a:ahLst/>
            <a:cxnLst/>
            <a:rect l="l" t="t" r="r" b="b"/>
            <a:pathLst>
              <a:path w="5077109" h="3063083">
                <a:moveTo>
                  <a:pt x="5077109" y="0"/>
                </a:moveTo>
                <a:lnTo>
                  <a:pt x="0" y="0"/>
                </a:lnTo>
                <a:lnTo>
                  <a:pt x="0" y="3063084"/>
                </a:lnTo>
                <a:lnTo>
                  <a:pt x="5077109" y="3063084"/>
                </a:lnTo>
                <a:lnTo>
                  <a:pt x="507710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3" name="Group 3"/>
          <p:cNvGrpSpPr/>
          <p:nvPr/>
        </p:nvGrpSpPr>
        <p:grpSpPr>
          <a:xfrm>
            <a:off x="-1703508" y="4851866"/>
            <a:ext cx="21695015" cy="11965447"/>
            <a:chOff x="0" y="0"/>
            <a:chExt cx="1424432" cy="7856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24432" cy="785617"/>
            </a:xfrm>
            <a:custGeom>
              <a:avLst/>
              <a:gdLst/>
              <a:ahLst/>
              <a:cxnLst/>
              <a:rect l="l" t="t" r="r" b="b"/>
              <a:pathLst>
                <a:path w="1424432" h="785617">
                  <a:moveTo>
                    <a:pt x="712216" y="0"/>
                  </a:moveTo>
                  <a:cubicBezTo>
                    <a:pt x="318870" y="0"/>
                    <a:pt x="0" y="175866"/>
                    <a:pt x="0" y="392808"/>
                  </a:cubicBezTo>
                  <a:cubicBezTo>
                    <a:pt x="0" y="609750"/>
                    <a:pt x="318870" y="785617"/>
                    <a:pt x="712216" y="785617"/>
                  </a:cubicBezTo>
                  <a:cubicBezTo>
                    <a:pt x="1105562" y="785617"/>
                    <a:pt x="1424432" y="609750"/>
                    <a:pt x="1424432" y="392808"/>
                  </a:cubicBezTo>
                  <a:cubicBezTo>
                    <a:pt x="1424432" y="175866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2C2D5D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890327" y="1028700"/>
            <a:ext cx="13368973" cy="7646333"/>
          </a:xfrm>
          <a:custGeom>
            <a:avLst/>
            <a:gdLst/>
            <a:ahLst/>
            <a:cxnLst/>
            <a:rect l="l" t="t" r="r" b="b"/>
            <a:pathLst>
              <a:path w="13368973" h="7646333">
                <a:moveTo>
                  <a:pt x="0" y="0"/>
                </a:moveTo>
                <a:lnTo>
                  <a:pt x="13368973" y="0"/>
                </a:lnTo>
                <a:lnTo>
                  <a:pt x="13368973" y="7646333"/>
                </a:lnTo>
                <a:lnTo>
                  <a:pt x="0" y="76463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7" name="Group 7"/>
          <p:cNvGrpSpPr/>
          <p:nvPr/>
        </p:nvGrpSpPr>
        <p:grpSpPr>
          <a:xfrm>
            <a:off x="5016898" y="2880036"/>
            <a:ext cx="11115832" cy="4756493"/>
            <a:chOff x="0" y="0"/>
            <a:chExt cx="2927627" cy="91288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27627" cy="912881"/>
            </a:xfrm>
            <a:custGeom>
              <a:avLst/>
              <a:gdLst/>
              <a:ahLst/>
              <a:cxnLst/>
              <a:rect l="l" t="t" r="r" b="b"/>
              <a:pathLst>
                <a:path w="2927627" h="912881">
                  <a:moveTo>
                    <a:pt x="35520" y="0"/>
                  </a:moveTo>
                  <a:lnTo>
                    <a:pt x="2892106" y="0"/>
                  </a:lnTo>
                  <a:cubicBezTo>
                    <a:pt x="2911724" y="0"/>
                    <a:pt x="2927627" y="15903"/>
                    <a:pt x="2927627" y="35520"/>
                  </a:cubicBezTo>
                  <a:lnTo>
                    <a:pt x="2927627" y="877361"/>
                  </a:lnTo>
                  <a:cubicBezTo>
                    <a:pt x="2927627" y="896978"/>
                    <a:pt x="2911724" y="912881"/>
                    <a:pt x="2892106" y="912881"/>
                  </a:cubicBezTo>
                  <a:lnTo>
                    <a:pt x="35520" y="912881"/>
                  </a:lnTo>
                  <a:cubicBezTo>
                    <a:pt x="26100" y="912881"/>
                    <a:pt x="17065" y="909139"/>
                    <a:pt x="10404" y="902477"/>
                  </a:cubicBezTo>
                  <a:cubicBezTo>
                    <a:pt x="3742" y="895816"/>
                    <a:pt x="0" y="886781"/>
                    <a:pt x="0" y="877361"/>
                  </a:cubicBezTo>
                  <a:lnTo>
                    <a:pt x="0" y="35520"/>
                  </a:lnTo>
                  <a:cubicBezTo>
                    <a:pt x="0" y="15903"/>
                    <a:pt x="15903" y="0"/>
                    <a:pt x="35520" y="0"/>
                  </a:cubicBezTo>
                  <a:close/>
                </a:path>
              </a:pathLst>
            </a:custGeom>
            <a:solidFill>
              <a:srgbClr val="0E7658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15748335" y="847997"/>
            <a:ext cx="1986318" cy="2032039"/>
          </a:xfrm>
          <a:custGeom>
            <a:avLst/>
            <a:gdLst/>
            <a:ahLst/>
            <a:cxnLst/>
            <a:rect l="l" t="t" r="r" b="b"/>
            <a:pathLst>
              <a:path w="1986318" h="2032039">
                <a:moveTo>
                  <a:pt x="1986319" y="0"/>
                </a:moveTo>
                <a:lnTo>
                  <a:pt x="0" y="0"/>
                </a:lnTo>
                <a:lnTo>
                  <a:pt x="0" y="2032040"/>
                </a:lnTo>
                <a:lnTo>
                  <a:pt x="1986319" y="2032040"/>
                </a:lnTo>
                <a:lnTo>
                  <a:pt x="198631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15347801" y="8255653"/>
            <a:ext cx="4773706" cy="2880037"/>
          </a:xfrm>
          <a:custGeom>
            <a:avLst/>
            <a:gdLst/>
            <a:ahLst/>
            <a:cxnLst/>
            <a:rect l="l" t="t" r="r" b="b"/>
            <a:pathLst>
              <a:path w="4773706" h="2880037">
                <a:moveTo>
                  <a:pt x="0" y="0"/>
                </a:moveTo>
                <a:lnTo>
                  <a:pt x="4773706" y="0"/>
                </a:lnTo>
                <a:lnTo>
                  <a:pt x="4773706" y="2880036"/>
                </a:lnTo>
                <a:lnTo>
                  <a:pt x="0" y="28800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 rot="1185046">
            <a:off x="17649117" y="5572272"/>
            <a:ext cx="2997844" cy="3511383"/>
          </a:xfrm>
          <a:custGeom>
            <a:avLst/>
            <a:gdLst/>
            <a:ahLst/>
            <a:cxnLst/>
            <a:rect l="l" t="t" r="r" b="b"/>
            <a:pathLst>
              <a:path w="2997844" h="3511383">
                <a:moveTo>
                  <a:pt x="0" y="0"/>
                </a:moveTo>
                <a:lnTo>
                  <a:pt x="2997843" y="0"/>
                </a:lnTo>
                <a:lnTo>
                  <a:pt x="2997843" y="3511384"/>
                </a:lnTo>
                <a:lnTo>
                  <a:pt x="0" y="351138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TextBox 14"/>
          <p:cNvSpPr txBox="1"/>
          <p:nvPr/>
        </p:nvSpPr>
        <p:spPr>
          <a:xfrm>
            <a:off x="5947726" y="1638300"/>
            <a:ext cx="1035907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8000" dirty="0" err="1">
                <a:solidFill>
                  <a:srgbClr val="3F4072"/>
                </a:solidFill>
                <a:latin typeface="Londrina Solid" panose="020B0604020202020204" charset="0"/>
              </a:rPr>
              <a:t>Contoh</a:t>
            </a:r>
            <a:r>
              <a:rPr lang="en-US" sz="8000" dirty="0">
                <a:solidFill>
                  <a:srgbClr val="3F4072"/>
                </a:solidFill>
                <a:latin typeface="Londrina Solid" panose="020B0604020202020204" charset="0"/>
              </a:rPr>
              <a:t> dan </a:t>
            </a:r>
            <a:r>
              <a:rPr lang="en-US" sz="8000" dirty="0" err="1">
                <a:solidFill>
                  <a:srgbClr val="3F4072"/>
                </a:solidFill>
                <a:latin typeface="Londrina Solid" panose="020B0604020202020204" charset="0"/>
              </a:rPr>
              <a:t>Bukan</a:t>
            </a:r>
            <a:r>
              <a:rPr lang="en-US" sz="8000" dirty="0">
                <a:solidFill>
                  <a:srgbClr val="3F4072"/>
                </a:solidFill>
                <a:latin typeface="Londrina Solid" panose="020B0604020202020204" charset="0"/>
              </a:rPr>
              <a:t> </a:t>
            </a:r>
            <a:r>
              <a:rPr lang="en-US" sz="8000" dirty="0" err="1">
                <a:solidFill>
                  <a:srgbClr val="3F4072"/>
                </a:solidFill>
                <a:latin typeface="Londrina Solid" panose="020B0604020202020204" charset="0"/>
              </a:rPr>
              <a:t>Contoh</a:t>
            </a:r>
            <a:endParaRPr lang="en-US" sz="8000" dirty="0">
              <a:solidFill>
                <a:srgbClr val="3F4072"/>
              </a:solidFill>
              <a:latin typeface="Londrina Solid" panose="020B060402020202020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F39D24E-5413-18A4-724E-DFF6B3FB2B6D}"/>
              </a:ext>
            </a:extLst>
          </p:cNvPr>
          <p:cNvSpPr/>
          <p:nvPr/>
        </p:nvSpPr>
        <p:spPr>
          <a:xfrm>
            <a:off x="5392224" y="3062833"/>
            <a:ext cx="5189376" cy="559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Himpunan</a:t>
            </a:r>
            <a:r>
              <a:rPr lang="en-US" sz="20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adalah</a:t>
            </a:r>
            <a:r>
              <a:rPr lang="en-US" sz="20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kumpulan</a:t>
            </a:r>
            <a:r>
              <a:rPr lang="en-US" sz="20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objek</a:t>
            </a:r>
            <a:r>
              <a:rPr lang="en-US" sz="2000" b="1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Kollektif" panose="020B060402020202020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2769CED-6403-9205-C9F9-56CAF7FDB6C5}"/>
              </a:ext>
            </a:extLst>
          </p:cNvPr>
          <p:cNvSpPr/>
          <p:nvPr/>
        </p:nvSpPr>
        <p:spPr>
          <a:xfrm>
            <a:off x="9372197" y="3062833"/>
            <a:ext cx="3636000" cy="559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yang </a:t>
            </a:r>
            <a:r>
              <a:rPr lang="en-US" sz="2000" b="1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terdefinisi</a:t>
            </a:r>
            <a:r>
              <a:rPr lang="en-US" sz="2000" b="1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dengan</a:t>
            </a:r>
            <a:r>
              <a:rPr lang="en-US" sz="2000" b="1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baik</a:t>
            </a:r>
            <a:r>
              <a:rPr lang="en-US" sz="2000" b="1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Kollektif" panose="020B060402020202020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13E8CEF-4A38-C1D7-C38C-48BF38C0A416}"/>
              </a:ext>
            </a:extLst>
          </p:cNvPr>
          <p:cNvSpPr/>
          <p:nvPr/>
        </p:nvSpPr>
        <p:spPr>
          <a:xfrm>
            <a:off x="5392224" y="3786897"/>
            <a:ext cx="7150698" cy="559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Kumpulan mahasiswa yang mempunyai IPK minimal 3,00</a:t>
            </a:r>
            <a:endParaRPr lang="en-ID" sz="2000" dirty="0">
              <a:solidFill>
                <a:schemeClr val="bg1"/>
              </a:solidFill>
              <a:latin typeface="Kollektif" panose="020B060402020202020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079A21-3BCB-D5FA-02E3-EF92B9399236}"/>
              </a:ext>
            </a:extLst>
          </p:cNvPr>
          <p:cNvSpPr/>
          <p:nvPr/>
        </p:nvSpPr>
        <p:spPr>
          <a:xfrm>
            <a:off x="5392224" y="5636296"/>
            <a:ext cx="7150698" cy="559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Kumpulan mahasiswa yang pintar</a:t>
            </a:r>
            <a:endParaRPr lang="en-ID" sz="2000" dirty="0">
              <a:solidFill>
                <a:schemeClr val="bg1"/>
              </a:solidFill>
              <a:latin typeface="Kollektif" panose="020B060402020202020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9C56B4-CA06-550C-4443-794AD35D77B4}"/>
              </a:ext>
            </a:extLst>
          </p:cNvPr>
          <p:cNvSpPr/>
          <p:nvPr/>
        </p:nvSpPr>
        <p:spPr>
          <a:xfrm>
            <a:off x="12899581" y="3786897"/>
            <a:ext cx="3194924" cy="559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himpunan</a:t>
            </a:r>
            <a:endParaRPr lang="en-ID" sz="2000" b="1" dirty="0">
              <a:solidFill>
                <a:schemeClr val="bg1"/>
              </a:solidFill>
              <a:latin typeface="Kollektif" panose="020B060402020202020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192FF45-F8FF-BE23-ED0A-106BB24E8747}"/>
              </a:ext>
            </a:extLst>
          </p:cNvPr>
          <p:cNvSpPr/>
          <p:nvPr/>
        </p:nvSpPr>
        <p:spPr>
          <a:xfrm>
            <a:off x="12899581" y="5647213"/>
            <a:ext cx="3194924" cy="559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bukan himpunan</a:t>
            </a:r>
            <a:endParaRPr lang="en-ID" sz="2000" dirty="0">
              <a:solidFill>
                <a:schemeClr val="bg1"/>
              </a:solidFill>
              <a:latin typeface="Kollektif" panose="020B060402020202020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F7A033B-0AC8-FE4C-1E68-07BAA299BF36}"/>
              </a:ext>
            </a:extLst>
          </p:cNvPr>
          <p:cNvSpPr/>
          <p:nvPr/>
        </p:nvSpPr>
        <p:spPr>
          <a:xfrm>
            <a:off x="5875928" y="4233128"/>
            <a:ext cx="7150698" cy="559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Zahra </a:t>
            </a:r>
            <a:r>
              <a:rPr lang="en-US" sz="20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mempunyai</a:t>
            </a:r>
            <a:r>
              <a:rPr lang="en-US" sz="20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IPK 3,03</a:t>
            </a:r>
            <a:endParaRPr lang="en-ID" sz="2000" dirty="0">
              <a:solidFill>
                <a:schemeClr val="bg1"/>
              </a:solidFill>
              <a:latin typeface="Kollektif" panose="020B060402020202020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93DB0F3-D920-5BE2-C0EB-3A58FFAB3086}"/>
              </a:ext>
            </a:extLst>
          </p:cNvPr>
          <p:cNvSpPr/>
          <p:nvPr/>
        </p:nvSpPr>
        <p:spPr>
          <a:xfrm>
            <a:off x="5869304" y="4597562"/>
            <a:ext cx="7150698" cy="559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Zaki mempunyai IPK 2,95</a:t>
            </a:r>
            <a:endParaRPr lang="en-ID" sz="2000" dirty="0">
              <a:solidFill>
                <a:schemeClr val="bg1"/>
              </a:solidFill>
              <a:latin typeface="Kollektif" panose="020B060402020202020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7812804-DC24-2628-F957-8512812ACF33}"/>
              </a:ext>
            </a:extLst>
          </p:cNvPr>
          <p:cNvSpPr/>
          <p:nvPr/>
        </p:nvSpPr>
        <p:spPr>
          <a:xfrm>
            <a:off x="5882556" y="6081805"/>
            <a:ext cx="7150698" cy="559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Zahra pintar memasak, tetapi tidak pintar bermain gitar</a:t>
            </a:r>
            <a:endParaRPr lang="en-ID" sz="2000" dirty="0">
              <a:solidFill>
                <a:schemeClr val="bg1"/>
              </a:solidFill>
              <a:latin typeface="Kollektif" panose="020B060402020202020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BFBD747-5E3D-7B87-4689-C4E2493CF029}"/>
              </a:ext>
            </a:extLst>
          </p:cNvPr>
          <p:cNvSpPr/>
          <p:nvPr/>
        </p:nvSpPr>
        <p:spPr>
          <a:xfrm>
            <a:off x="5875932" y="6446239"/>
            <a:ext cx="7150698" cy="559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Zaki pintar berbahasa Inggris, tetapi IPKnya 2,95</a:t>
            </a:r>
            <a:endParaRPr lang="en-ID" sz="2000" dirty="0">
              <a:solidFill>
                <a:schemeClr val="bg1"/>
              </a:solidFill>
              <a:latin typeface="Kollektif" panose="020B0604020202020204" charset="0"/>
              <a:cs typeface="Arial" panose="020B0604020202020204" pitchFamily="34" charset="0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2BBDC7AD-10F1-940F-7192-052366065F4B}"/>
              </a:ext>
            </a:extLst>
          </p:cNvPr>
          <p:cNvSpPr/>
          <p:nvPr/>
        </p:nvSpPr>
        <p:spPr>
          <a:xfrm>
            <a:off x="12436903" y="3973803"/>
            <a:ext cx="344557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  <a:latin typeface="Kollektif" panose="020B0604020202020204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1C018FFE-70FF-A7B0-B916-F46C0DD6A968}"/>
              </a:ext>
            </a:extLst>
          </p:cNvPr>
          <p:cNvSpPr/>
          <p:nvPr/>
        </p:nvSpPr>
        <p:spPr>
          <a:xfrm>
            <a:off x="12443531" y="5835733"/>
            <a:ext cx="344557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  <a:latin typeface="Kollektif" panose="020B060402020202020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3F8C03F-EB50-09E0-DD8A-FECE7F6F580C}"/>
              </a:ext>
            </a:extLst>
          </p:cNvPr>
          <p:cNvGrpSpPr/>
          <p:nvPr/>
        </p:nvGrpSpPr>
        <p:grpSpPr>
          <a:xfrm>
            <a:off x="447418" y="3555538"/>
            <a:ext cx="5852368" cy="7200900"/>
            <a:chOff x="447418" y="3555538"/>
            <a:chExt cx="5852368" cy="7200900"/>
          </a:xfrm>
        </p:grpSpPr>
        <p:sp>
          <p:nvSpPr>
            <p:cNvPr id="11" name="Freeform 11"/>
            <p:cNvSpPr/>
            <p:nvPr/>
          </p:nvSpPr>
          <p:spPr>
            <a:xfrm>
              <a:off x="447418" y="3555538"/>
              <a:ext cx="5852368" cy="7200900"/>
            </a:xfrm>
            <a:custGeom>
              <a:avLst/>
              <a:gdLst/>
              <a:ahLst/>
              <a:cxnLst/>
              <a:rect l="l" t="t" r="r" b="b"/>
              <a:pathLst>
                <a:path w="5852368" h="7200900">
                  <a:moveTo>
                    <a:pt x="0" y="0"/>
                  </a:moveTo>
                  <a:lnTo>
                    <a:pt x="5852367" y="0"/>
                  </a:lnTo>
                  <a:lnTo>
                    <a:pt x="5852367" y="7200900"/>
                  </a:lnTo>
                  <a:lnTo>
                    <a:pt x="0" y="7200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92DAC21-2841-80E0-4517-71DE05D0E833}"/>
                </a:ext>
              </a:extLst>
            </p:cNvPr>
            <p:cNvSpPr/>
            <p:nvPr/>
          </p:nvSpPr>
          <p:spPr>
            <a:xfrm>
              <a:off x="2985972" y="5981700"/>
              <a:ext cx="747828" cy="463366"/>
            </a:xfrm>
            <a:prstGeom prst="ellipse">
              <a:avLst/>
            </a:prstGeom>
            <a:solidFill>
              <a:srgbClr val="EDA1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03D1658-7BB0-9D00-9B5F-032CD0D6B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2" t="21593" r="53336" b="75565"/>
            <a:stretch/>
          </p:blipFill>
          <p:spPr>
            <a:xfrm rot="21405174" flipH="1">
              <a:off x="3055454" y="6177326"/>
              <a:ext cx="609601" cy="168244"/>
            </a:xfrm>
            <a:prstGeom prst="rect">
              <a:avLst/>
            </a:prstGeom>
          </p:spPr>
        </p:pic>
      </p:grpSp>
      <p:sp>
        <p:nvSpPr>
          <p:cNvPr id="15" name="Freeform 11">
            <a:extLst>
              <a:ext uri="{FF2B5EF4-FFF2-40B4-BE49-F238E27FC236}">
                <a16:creationId xmlns:a16="http://schemas.microsoft.com/office/drawing/2014/main" id="{94C86DD8-8AC4-8BBE-B061-571A59D01A57}"/>
              </a:ext>
            </a:extLst>
          </p:cNvPr>
          <p:cNvSpPr/>
          <p:nvPr/>
        </p:nvSpPr>
        <p:spPr>
          <a:xfrm flipH="1">
            <a:off x="4708650" y="1257300"/>
            <a:ext cx="1082550" cy="1630990"/>
          </a:xfrm>
          <a:custGeom>
            <a:avLst/>
            <a:gdLst/>
            <a:ahLst/>
            <a:cxnLst/>
            <a:rect l="l" t="t" r="r" b="b"/>
            <a:pathLst>
              <a:path w="5852368" h="7200900">
                <a:moveTo>
                  <a:pt x="0" y="0"/>
                </a:moveTo>
                <a:lnTo>
                  <a:pt x="5852367" y="0"/>
                </a:lnTo>
                <a:lnTo>
                  <a:pt x="5852367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7576" t="7739" r="-265433" b="-199994"/>
            </a:stretch>
          </a:blipFill>
        </p:spPr>
        <p:txBody>
          <a:bodyPr/>
          <a:lstStyle/>
          <a:p>
            <a:endParaRPr lang="en-ID"/>
          </a:p>
        </p:txBody>
      </p:sp>
      <p:pic>
        <p:nvPicPr>
          <p:cNvPr id="16" name="3">
            <a:hlinkClick r:id="" action="ppaction://media"/>
            <a:extLst>
              <a:ext uri="{FF2B5EF4-FFF2-40B4-BE49-F238E27FC236}">
                <a16:creationId xmlns:a16="http://schemas.microsoft.com/office/drawing/2014/main" id="{0C10E6F1-B03A-4199-916D-F093E1056B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 flipV="1">
            <a:off x="5713617" y="7993307"/>
            <a:ext cx="234109" cy="234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3 4.32099E-6 C -0.04705 0.00802 -0.04002 0.01605 -0.03689 0.02592 C -0.03368 0.03703 -0.03212 0.05 -0.03056 0.06296 C -0.02899 0.07592 -0.03056 0.08703 -0.03212 0.09907 C -0.03368 0.11003 -0.03611 0.12206 -0.04158 0.13194 C -0.04627 0.14197 -0.05417 0.15 -0.06276 0.15601 C -0.07057 0.16203 -0.08004 0.16605 -0.08941 0.16805 C -0.09887 0.17006 -0.10825 0.17006 -0.11693 0.16805 C -0.1263 0.16605 -0.13498 0.16095 -0.14202 0.15293 C -0.14905 0.14598 -0.15538 0.13703 -0.15851 0.12592 C -0.16241 0.11605 -0.16398 0.102 -0.16398 0.09105 C -0.16476 0.07993 -0.16398 0.06697 -0.16007 0.05601 C -0.15616 0.04598 -0.14905 0.03796 -0.13967 0.03395 C -0.13021 0.03101 -0.12083 0.03503 -0.11458 0.04197 C -0.10903 0.04907 -0.10512 0.06003 -0.10434 0.07299 C -0.10434 0.08595 -0.10512 0.09799 -0.10903 0.10802 C -0.11302 0.11805 -0.11224 0.12006 -0.12787 0.13302 C -0.14202 0.14706 -0.15616 0.14305 -0.16476 0.14398 C -0.17344 0.14398 -0.18047 0.13996 -0.18915 0.13595 C -0.19853 0.13101 -0.20634 0.12206 -0.21189 0.11404 C -0.21736 0.10601 -0.21971 0.09598 -0.22283 0.07993 C -0.22517 0.06404 -0.22517 0.05601 -0.22517 0.04398 C -0.22517 0.03194 -0.22517 0.02006 -0.22517 0.00802 " pathEditMode="relative" rAng="0" ptsTypes="AAAAAAAAAAAAAAAAAAAAAAA">
                                      <p:cBhvr>
                                        <p:cTn id="7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1" y="847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5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9 0.091 L 0.125 0.091 L 0.048 0.147 L 0.077 0.238 L 0 0.182 L -0.077 0.238 L -0.048 0.147 L -0.125 0.091 L -0.029 0.091 L 0 0 Z" pathEditMode="relative" ptsTypes="">
                                      <p:cBhvr>
                                        <p:cTn id="7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472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 animBg="1"/>
      <p:bldP spid="6" grpId="0" animBg="1"/>
      <p:bldP spid="10" grpId="0" animBg="1"/>
      <p:bldP spid="10" grpId="1" animBg="1"/>
      <p:bldP spid="12" grpId="0" animBg="1"/>
      <p:bldP spid="13" grpId="0" animBg="1"/>
      <p:bldP spid="13" grpId="1" animBg="1"/>
      <p:bldP spid="14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4797263">
            <a:off x="-3102291" y="-2243236"/>
            <a:ext cx="17154884" cy="1715488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F407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1431334" y="8019561"/>
            <a:ext cx="3431700" cy="3200060"/>
          </a:xfrm>
          <a:custGeom>
            <a:avLst/>
            <a:gdLst/>
            <a:ahLst/>
            <a:cxnLst/>
            <a:rect l="l" t="t" r="r" b="b"/>
            <a:pathLst>
              <a:path w="3431700" h="3200060">
                <a:moveTo>
                  <a:pt x="0" y="0"/>
                </a:moveTo>
                <a:lnTo>
                  <a:pt x="3431700" y="0"/>
                </a:lnTo>
                <a:lnTo>
                  <a:pt x="3431700" y="3200061"/>
                </a:lnTo>
                <a:lnTo>
                  <a:pt x="0" y="32000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flipH="1">
            <a:off x="15256238" y="-499156"/>
            <a:ext cx="5064892" cy="3055712"/>
          </a:xfrm>
          <a:custGeom>
            <a:avLst/>
            <a:gdLst/>
            <a:ahLst/>
            <a:cxnLst/>
            <a:rect l="l" t="t" r="r" b="b"/>
            <a:pathLst>
              <a:path w="5064892" h="3055712">
                <a:moveTo>
                  <a:pt x="5064892" y="0"/>
                </a:moveTo>
                <a:lnTo>
                  <a:pt x="0" y="0"/>
                </a:lnTo>
                <a:lnTo>
                  <a:pt x="0" y="3055712"/>
                </a:lnTo>
                <a:lnTo>
                  <a:pt x="5064892" y="3055712"/>
                </a:lnTo>
                <a:lnTo>
                  <a:pt x="506489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14" name="Group 14"/>
          <p:cNvGrpSpPr/>
          <p:nvPr/>
        </p:nvGrpSpPr>
        <p:grpSpPr>
          <a:xfrm>
            <a:off x="2848205" y="8122501"/>
            <a:ext cx="8097598" cy="1549634"/>
            <a:chOff x="0" y="0"/>
            <a:chExt cx="2132701" cy="4081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32701" cy="408134"/>
            </a:xfrm>
            <a:custGeom>
              <a:avLst/>
              <a:gdLst/>
              <a:ahLst/>
              <a:cxnLst/>
              <a:rect l="l" t="t" r="r" b="b"/>
              <a:pathLst>
                <a:path w="2132701" h="408134">
                  <a:moveTo>
                    <a:pt x="20078" y="0"/>
                  </a:moveTo>
                  <a:lnTo>
                    <a:pt x="2112623" y="0"/>
                  </a:lnTo>
                  <a:cubicBezTo>
                    <a:pt x="2117948" y="0"/>
                    <a:pt x="2123055" y="2115"/>
                    <a:pt x="2126820" y="5881"/>
                  </a:cubicBezTo>
                  <a:cubicBezTo>
                    <a:pt x="2130585" y="9646"/>
                    <a:pt x="2132701" y="14753"/>
                    <a:pt x="2132701" y="20078"/>
                  </a:cubicBezTo>
                  <a:lnTo>
                    <a:pt x="2132701" y="388056"/>
                  </a:lnTo>
                  <a:cubicBezTo>
                    <a:pt x="2132701" y="393381"/>
                    <a:pt x="2130585" y="398488"/>
                    <a:pt x="2126820" y="402253"/>
                  </a:cubicBezTo>
                  <a:cubicBezTo>
                    <a:pt x="2123055" y="406019"/>
                    <a:pt x="2117948" y="408134"/>
                    <a:pt x="2112623" y="408134"/>
                  </a:cubicBezTo>
                  <a:lnTo>
                    <a:pt x="20078" y="408134"/>
                  </a:lnTo>
                  <a:cubicBezTo>
                    <a:pt x="14753" y="408134"/>
                    <a:pt x="9646" y="406019"/>
                    <a:pt x="5881" y="402253"/>
                  </a:cubicBezTo>
                  <a:cubicBezTo>
                    <a:pt x="2115" y="398488"/>
                    <a:pt x="0" y="393381"/>
                    <a:pt x="0" y="388056"/>
                  </a:cubicBezTo>
                  <a:lnTo>
                    <a:pt x="0" y="20078"/>
                  </a:lnTo>
                  <a:cubicBezTo>
                    <a:pt x="0" y="14753"/>
                    <a:pt x="2115" y="9646"/>
                    <a:pt x="5881" y="5881"/>
                  </a:cubicBezTo>
                  <a:cubicBezTo>
                    <a:pt x="9646" y="2115"/>
                    <a:pt x="14753" y="0"/>
                    <a:pt x="20078" y="0"/>
                  </a:cubicBezTo>
                  <a:close/>
                </a:path>
              </a:pathLst>
            </a:custGeom>
            <a:solidFill>
              <a:srgbClr val="0E7658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 flipH="1">
            <a:off x="16576330" y="5584354"/>
            <a:ext cx="1171001" cy="1197955"/>
          </a:xfrm>
          <a:custGeom>
            <a:avLst/>
            <a:gdLst/>
            <a:ahLst/>
            <a:cxnLst/>
            <a:rect l="l" t="t" r="r" b="b"/>
            <a:pathLst>
              <a:path w="1171001" h="1197955">
                <a:moveTo>
                  <a:pt x="1171002" y="0"/>
                </a:moveTo>
                <a:lnTo>
                  <a:pt x="0" y="0"/>
                </a:lnTo>
                <a:lnTo>
                  <a:pt x="0" y="1197955"/>
                </a:lnTo>
                <a:lnTo>
                  <a:pt x="1171002" y="1197955"/>
                </a:lnTo>
                <a:lnTo>
                  <a:pt x="117100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4" name="TextBox 24"/>
          <p:cNvSpPr txBox="1"/>
          <p:nvPr/>
        </p:nvSpPr>
        <p:spPr>
          <a:xfrm>
            <a:off x="2980451" y="8191500"/>
            <a:ext cx="8525749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Catatan</a:t>
            </a:r>
            <a:r>
              <a:rPr lang="en-US" sz="28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anggota</a:t>
            </a:r>
            <a:r>
              <a:rPr lang="en-US" sz="28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sama</a:t>
            </a:r>
            <a:r>
              <a:rPr lang="en-US" sz="28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hanya</a:t>
            </a:r>
            <a:r>
              <a:rPr lang="en-US" sz="28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dituliskan</a:t>
            </a:r>
            <a:r>
              <a:rPr lang="en-US" sz="28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satu</a:t>
            </a:r>
            <a:r>
              <a:rPr lang="en-US" sz="28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kali</a:t>
            </a:r>
          </a:p>
          <a:p>
            <a:pPr marL="342900" indent="-342900"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penulisan</a:t>
            </a:r>
            <a:r>
              <a:rPr lang="en-US" sz="28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anggota</a:t>
            </a:r>
            <a:r>
              <a:rPr lang="en-US" sz="28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himpunan</a:t>
            </a:r>
            <a:r>
              <a:rPr lang="en-US" sz="28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tidak</a:t>
            </a:r>
            <a:r>
              <a:rPr lang="en-US" sz="28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harus</a:t>
            </a:r>
            <a:r>
              <a:rPr lang="en-US" sz="28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terurut</a:t>
            </a:r>
            <a:endParaRPr lang="en-ID" sz="2800" dirty="0">
              <a:solidFill>
                <a:schemeClr val="bg1"/>
              </a:solidFill>
              <a:latin typeface="Kollektif" panose="020B0604020202020204" charset="0"/>
              <a:cs typeface="Arial" panose="020B0604020202020204" pitchFamily="34" charset="0"/>
            </a:endParaRPr>
          </a:p>
        </p:txBody>
      </p:sp>
      <p:sp>
        <p:nvSpPr>
          <p:cNvPr id="25" name="Freeform 25"/>
          <p:cNvSpPr/>
          <p:nvPr/>
        </p:nvSpPr>
        <p:spPr>
          <a:xfrm rot="-4781320">
            <a:off x="9225154" y="816918"/>
            <a:ext cx="2248812" cy="2097017"/>
          </a:xfrm>
          <a:custGeom>
            <a:avLst/>
            <a:gdLst/>
            <a:ahLst/>
            <a:cxnLst/>
            <a:rect l="l" t="t" r="r" b="b"/>
            <a:pathLst>
              <a:path w="2248812" h="2097017">
                <a:moveTo>
                  <a:pt x="0" y="0"/>
                </a:moveTo>
                <a:lnTo>
                  <a:pt x="2248812" y="0"/>
                </a:lnTo>
                <a:lnTo>
                  <a:pt x="2248812" y="2097017"/>
                </a:lnTo>
                <a:lnTo>
                  <a:pt x="0" y="20970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6" name="Freeform 26"/>
          <p:cNvSpPr/>
          <p:nvPr/>
        </p:nvSpPr>
        <p:spPr>
          <a:xfrm flipH="1">
            <a:off x="-2764951" y="1655764"/>
            <a:ext cx="2986154" cy="1801584"/>
          </a:xfrm>
          <a:custGeom>
            <a:avLst/>
            <a:gdLst/>
            <a:ahLst/>
            <a:cxnLst/>
            <a:rect l="l" t="t" r="r" b="b"/>
            <a:pathLst>
              <a:path w="2986154" h="1801584">
                <a:moveTo>
                  <a:pt x="2986154" y="0"/>
                </a:moveTo>
                <a:lnTo>
                  <a:pt x="0" y="0"/>
                </a:lnTo>
                <a:lnTo>
                  <a:pt x="0" y="1801583"/>
                </a:lnTo>
                <a:lnTo>
                  <a:pt x="2986154" y="1801583"/>
                </a:lnTo>
                <a:lnTo>
                  <a:pt x="298615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CDDB2FE-D3B9-1888-481B-19A8FCE9066F}"/>
              </a:ext>
            </a:extLst>
          </p:cNvPr>
          <p:cNvSpPr/>
          <p:nvPr/>
        </p:nvSpPr>
        <p:spPr>
          <a:xfrm>
            <a:off x="573275" y="3393569"/>
            <a:ext cx="11618725" cy="548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M </a:t>
            </a:r>
            <a:r>
              <a:rPr lang="en-US" sz="36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adalah</a:t>
            </a:r>
            <a:r>
              <a:rPr lang="en-US" sz="36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himpunan</a:t>
            </a:r>
            <a:r>
              <a:rPr lang="en-US" sz="36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huruf</a:t>
            </a:r>
            <a:r>
              <a:rPr lang="en-US" sz="36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yang </a:t>
            </a:r>
            <a:r>
              <a:rPr lang="en-US" sz="36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membentuk</a:t>
            </a:r>
            <a:r>
              <a:rPr lang="en-US" sz="36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kata “</a:t>
            </a:r>
            <a:r>
              <a:rPr lang="en-US" sz="36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unira</a:t>
            </a:r>
            <a:r>
              <a:rPr lang="en-US" sz="36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”</a:t>
            </a:r>
            <a:endParaRPr lang="en-ID" sz="3600" dirty="0">
              <a:solidFill>
                <a:schemeClr val="bg1"/>
              </a:solidFill>
              <a:latin typeface="Kollektif" panose="020B060402020202020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EEBFBA-318A-56A0-7DF1-ED35BF30DCC8}"/>
              </a:ext>
            </a:extLst>
          </p:cNvPr>
          <p:cNvSpPr/>
          <p:nvPr/>
        </p:nvSpPr>
        <p:spPr>
          <a:xfrm>
            <a:off x="566651" y="3744750"/>
            <a:ext cx="7455857" cy="548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M = {u, n, </a:t>
            </a:r>
            <a:r>
              <a:rPr lang="en-US" sz="36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i</a:t>
            </a:r>
            <a:r>
              <a:rPr lang="en-US" sz="36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, r, a}</a:t>
            </a:r>
            <a:endParaRPr lang="en-ID" sz="3600" dirty="0">
              <a:solidFill>
                <a:schemeClr val="bg1"/>
              </a:solidFill>
              <a:latin typeface="Kollektif" panose="020B060402020202020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E12A7B1-AEB2-F584-F083-E7D708D1AC9A}"/>
              </a:ext>
            </a:extLst>
          </p:cNvPr>
          <p:cNvSpPr/>
          <p:nvPr/>
        </p:nvSpPr>
        <p:spPr>
          <a:xfrm>
            <a:off x="593156" y="4538787"/>
            <a:ext cx="11056793" cy="548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n </a:t>
            </a:r>
            <a:r>
              <a:rPr lang="en-US" sz="36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adalah</a:t>
            </a:r>
            <a:r>
              <a:rPr lang="en-US" sz="36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anggota</a:t>
            </a:r>
            <a:r>
              <a:rPr lang="en-US" sz="36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M</a:t>
            </a:r>
            <a:endParaRPr lang="en-ID" sz="3600" dirty="0">
              <a:solidFill>
                <a:schemeClr val="bg1"/>
              </a:solidFill>
              <a:latin typeface="Kollektif" panose="020B060402020202020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DBD569-8582-0990-4190-7C2CD46758E8}"/>
              </a:ext>
            </a:extLst>
          </p:cNvPr>
          <p:cNvSpPr/>
          <p:nvPr/>
        </p:nvSpPr>
        <p:spPr>
          <a:xfrm>
            <a:off x="658294" y="6676012"/>
            <a:ext cx="11381306" cy="559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ollektif" panose="020B0604020202020204" charset="0"/>
                <a:cs typeface="Arial" panose="020B0604020202020204" pitchFamily="34" charset="0"/>
              </a:rPr>
              <a:t>Bilangan</a:t>
            </a:r>
            <a:r>
              <a:rPr lang="en-US" sz="36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ollektif" panose="020B0604020202020204" charset="0"/>
                <a:cs typeface="Arial" panose="020B0604020202020204" pitchFamily="34" charset="0"/>
              </a:rPr>
              <a:t>kardinal</a:t>
            </a:r>
            <a:r>
              <a:rPr lang="en-US" sz="36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bilangan</a:t>
            </a:r>
            <a:r>
              <a:rPr lang="en-US" sz="36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yang </a:t>
            </a:r>
            <a:r>
              <a:rPr lang="en-US" sz="36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menyatakan</a:t>
            </a:r>
            <a:r>
              <a:rPr lang="en-US" sz="36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banyak</a:t>
            </a:r>
            <a:r>
              <a:rPr lang="en-US" sz="36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anggota</a:t>
            </a:r>
            <a:r>
              <a:rPr lang="en-US" sz="36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suatu</a:t>
            </a:r>
            <a:r>
              <a:rPr lang="en-US" sz="36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himpunan</a:t>
            </a:r>
            <a:endParaRPr lang="en-ID" sz="3600" dirty="0">
              <a:solidFill>
                <a:schemeClr val="bg1"/>
              </a:solidFill>
              <a:latin typeface="Kollektif" panose="020B060402020202020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7EACB6-249C-68CA-DFAF-57D243FF4576}"/>
              </a:ext>
            </a:extLst>
          </p:cNvPr>
          <p:cNvSpPr/>
          <p:nvPr/>
        </p:nvSpPr>
        <p:spPr>
          <a:xfrm>
            <a:off x="5400385" y="4532243"/>
            <a:ext cx="2600615" cy="548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n </a:t>
            </a:r>
            <a:r>
              <a:rPr lang="en-US" sz="36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  <a:sym typeface="Symbol" panose="05050102010706020507" pitchFamily="18" charset="2"/>
              </a:rPr>
              <a:t> M</a:t>
            </a:r>
            <a:endParaRPr lang="en-ID" sz="3600" dirty="0">
              <a:solidFill>
                <a:schemeClr val="bg1"/>
              </a:solidFill>
              <a:latin typeface="Kollektif" panose="020B0604020202020204" charset="0"/>
              <a:cs typeface="Arial" panose="020B0604020202020204" pitchFamily="34" charset="0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F718F8B6-EF24-4004-78DD-07AA37E31B5F}"/>
              </a:ext>
            </a:extLst>
          </p:cNvPr>
          <p:cNvSpPr/>
          <p:nvPr/>
        </p:nvSpPr>
        <p:spPr>
          <a:xfrm>
            <a:off x="4898539" y="4733374"/>
            <a:ext cx="359261" cy="21170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200">
              <a:latin typeface="Kollektif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FF8F7DF-2073-AD51-AE04-5A0A033C6830}"/>
              </a:ext>
            </a:extLst>
          </p:cNvPr>
          <p:cNvSpPr/>
          <p:nvPr/>
        </p:nvSpPr>
        <p:spPr>
          <a:xfrm>
            <a:off x="599784" y="5035744"/>
            <a:ext cx="9077616" cy="548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f </a:t>
            </a:r>
            <a:r>
              <a:rPr lang="en-US" sz="36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bukan</a:t>
            </a:r>
            <a:r>
              <a:rPr lang="en-US" sz="36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anggota</a:t>
            </a:r>
            <a:r>
              <a:rPr lang="en-US" sz="36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 M</a:t>
            </a:r>
            <a:endParaRPr lang="en-ID" sz="3600" dirty="0">
              <a:solidFill>
                <a:schemeClr val="bg1"/>
              </a:solidFill>
              <a:latin typeface="Kollektif" panose="020B060402020202020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4154D35-5672-E90D-3A51-7BB9F5840413}"/>
              </a:ext>
            </a:extLst>
          </p:cNvPr>
          <p:cNvSpPr/>
          <p:nvPr/>
        </p:nvSpPr>
        <p:spPr>
          <a:xfrm>
            <a:off x="5400385" y="5029200"/>
            <a:ext cx="2600615" cy="548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f </a:t>
            </a:r>
            <a:r>
              <a:rPr lang="en-US" sz="36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  <a:sym typeface="Symbol" panose="05050102010706020507" pitchFamily="18" charset="2"/>
              </a:rPr>
              <a:t> M</a:t>
            </a:r>
            <a:endParaRPr lang="en-ID" sz="3600" dirty="0">
              <a:solidFill>
                <a:schemeClr val="bg1"/>
              </a:solidFill>
              <a:latin typeface="Kollektif" panose="020B0604020202020204" charset="0"/>
              <a:cs typeface="Arial" panose="020B0604020202020204" pitchFamily="34" charset="0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6961734F-9D5B-05BE-2B58-1B418E7154C6}"/>
              </a:ext>
            </a:extLst>
          </p:cNvPr>
          <p:cNvSpPr/>
          <p:nvPr/>
        </p:nvSpPr>
        <p:spPr>
          <a:xfrm>
            <a:off x="4898539" y="5230331"/>
            <a:ext cx="359261" cy="21170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200">
              <a:latin typeface="Kollektif" panose="020B060402020202020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8339C9B-162C-7476-5A00-AF021E80351A}"/>
              </a:ext>
            </a:extLst>
          </p:cNvPr>
          <p:cNvSpPr/>
          <p:nvPr/>
        </p:nvSpPr>
        <p:spPr>
          <a:xfrm>
            <a:off x="593156" y="5600700"/>
            <a:ext cx="2600615" cy="548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bg1"/>
                </a:solidFill>
                <a:latin typeface="Kollektif" panose="020B0604020202020204" charset="0"/>
                <a:cs typeface="Arial" panose="020B0604020202020204" pitchFamily="34" charset="0"/>
              </a:rPr>
              <a:t>n(M) = 5</a:t>
            </a:r>
            <a:endParaRPr lang="en-ID" sz="3600" dirty="0">
              <a:solidFill>
                <a:schemeClr val="bg1"/>
              </a:solidFill>
              <a:latin typeface="Kollektif" panose="020B060402020202020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4A4BCA8-1600-70D7-0893-16C5A5ABB3FC}"/>
              </a:ext>
            </a:extLst>
          </p:cNvPr>
          <p:cNvSpPr/>
          <p:nvPr/>
        </p:nvSpPr>
        <p:spPr>
          <a:xfrm>
            <a:off x="533401" y="1070700"/>
            <a:ext cx="12191999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 err="1">
                <a:solidFill>
                  <a:schemeClr val="bg1"/>
                </a:solidFill>
                <a:latin typeface="Londrina Solid" panose="020B0604020202020204" charset="0"/>
              </a:rPr>
              <a:t>Anggota</a:t>
            </a:r>
            <a:r>
              <a:rPr lang="en-US" sz="7200" dirty="0">
                <a:solidFill>
                  <a:schemeClr val="bg1"/>
                </a:solidFill>
                <a:latin typeface="Londrina Solid" panose="020B060402020202020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Londrina Solid" panose="020B0604020202020204" charset="0"/>
              </a:rPr>
              <a:t>Himpunan</a:t>
            </a:r>
            <a:r>
              <a:rPr lang="en-US" sz="7200" dirty="0">
                <a:solidFill>
                  <a:schemeClr val="bg1"/>
                </a:solidFill>
                <a:latin typeface="Londrina Solid" panose="020B0604020202020204" charset="0"/>
              </a:rPr>
              <a:t> dan </a:t>
            </a:r>
          </a:p>
          <a:p>
            <a:r>
              <a:rPr lang="en-US" sz="7200" dirty="0" err="1">
                <a:solidFill>
                  <a:schemeClr val="bg1"/>
                </a:solidFill>
                <a:latin typeface="Londrina Solid" panose="020B0604020202020204" charset="0"/>
              </a:rPr>
              <a:t>Bilangan</a:t>
            </a:r>
            <a:r>
              <a:rPr lang="en-US" sz="7200" dirty="0">
                <a:solidFill>
                  <a:schemeClr val="bg1"/>
                </a:solidFill>
                <a:latin typeface="Londrina Solid" panose="020B060402020202020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Londrina Solid" panose="020B0604020202020204" charset="0"/>
              </a:rPr>
              <a:t>Kardinal</a:t>
            </a:r>
            <a:endParaRPr lang="en-US" sz="7200" dirty="0">
              <a:solidFill>
                <a:schemeClr val="bg1"/>
              </a:solidFill>
              <a:latin typeface="Londrina Solid" panose="020B060402020202020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9F12800-7D38-AA6C-4EA1-FA34B8D6FD6D}"/>
              </a:ext>
            </a:extLst>
          </p:cNvPr>
          <p:cNvGrpSpPr/>
          <p:nvPr/>
        </p:nvGrpSpPr>
        <p:grpSpPr>
          <a:xfrm>
            <a:off x="11649949" y="1948134"/>
            <a:ext cx="6138734" cy="8838492"/>
            <a:chOff x="11649949" y="1948134"/>
            <a:chExt cx="6138734" cy="8838492"/>
          </a:xfrm>
        </p:grpSpPr>
        <p:sp>
          <p:nvSpPr>
            <p:cNvPr id="7" name="Freeform 7"/>
            <p:cNvSpPr/>
            <p:nvPr/>
          </p:nvSpPr>
          <p:spPr>
            <a:xfrm>
              <a:off x="11649949" y="1948134"/>
              <a:ext cx="6138734" cy="8838492"/>
            </a:xfrm>
            <a:custGeom>
              <a:avLst/>
              <a:gdLst/>
              <a:ahLst/>
              <a:cxnLst/>
              <a:rect l="l" t="t" r="r" b="b"/>
              <a:pathLst>
                <a:path w="6138734" h="8838492">
                  <a:moveTo>
                    <a:pt x="0" y="0"/>
                  </a:moveTo>
                  <a:lnTo>
                    <a:pt x="6138735" y="0"/>
                  </a:lnTo>
                  <a:lnTo>
                    <a:pt x="6138735" y="8838492"/>
                  </a:lnTo>
                  <a:lnTo>
                    <a:pt x="0" y="8838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504E17F-9336-0478-437D-1A97420410F6}"/>
                </a:ext>
              </a:extLst>
            </p:cNvPr>
            <p:cNvSpPr/>
            <p:nvPr/>
          </p:nvSpPr>
          <p:spPr>
            <a:xfrm>
              <a:off x="13411201" y="5835142"/>
              <a:ext cx="917220" cy="527558"/>
            </a:xfrm>
            <a:prstGeom prst="ellipse">
              <a:avLst/>
            </a:prstGeom>
            <a:solidFill>
              <a:srgbClr val="EDA1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8801F9E-CD50-B84D-11D4-21F7FB2613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7" t="22248" r="53308" b="75175"/>
            <a:stretch/>
          </p:blipFill>
          <p:spPr>
            <a:xfrm rot="21336135">
              <a:off x="13630922" y="6056840"/>
              <a:ext cx="554121" cy="285034"/>
            </a:xfrm>
            <a:prstGeom prst="rect">
              <a:avLst/>
            </a:prstGeom>
          </p:spPr>
        </p:pic>
      </p:grpSp>
      <p:pic>
        <p:nvPicPr>
          <p:cNvPr id="8" name="4">
            <a:hlinkClick r:id="" action="ppaction://media"/>
            <a:extLst>
              <a:ext uri="{FF2B5EF4-FFF2-40B4-BE49-F238E27FC236}">
                <a16:creationId xmlns:a16="http://schemas.microsoft.com/office/drawing/2014/main" id="{AFBDA88E-5DE0-3A7C-477F-E8AE54DEB5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787200" y="9532587"/>
            <a:ext cx="277520" cy="27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67 -0.046 -0.125 -0.113 -0.129 C -0.177 -0.134 -0.237 -0.089 -0.241 -0.024 C -0.246 0.036 -0.204 0.092 -0.144 0.096 C -0.089 0.099 -0.037 0.062 -0.033 0.006 C -0.029 -0.045 -0.064 -0.093 -0.115 -0.097 C -0.162 -0.1 -0.206 -0.069 -0.209 -0.022 C -0.212 0.02 -0.184 0.061 -0.142 0.063 C -0.104 0.066 -0.068 0.042 -0.065 0.004 C -0.063 -0.03 -0.084 -0.063 -0.117 -0.065 C -0.146 -0.067 -0.175 -0.049 -0.177 -0.02 C -0.179 0.005 -0.164 0.029 -0.14 0.031 C -0.12 0.033 -0.099 0.022 -0.098 0.002 C -0.096 -0.014 -0.104 -0.031 -0.119 -0.033 C -0.131 -0.033 -0.143 -0.029 -0.145 -0.018 C -0.146 -0.011 -0.144 -0.004 -0.138 -0.001 C -0.135 0 -0.133 0 -0.13 -0.001 E" pathEditMode="relative" ptsTypes="">
                                      <p:cBhvr>
                                        <p:cTn id="6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9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 -0.01 0.014 -0.021 0.021 -0.035 C 0.04 -0.075 0.045 -0.114 0.031 -0.12 C 0.017 -0.127 -0.01 -0.099 -0.029 -0.059 C -0.039 -0.038 -0.045 -0.018 -0.047 -0.003 C -0.05 0.009 -0.051 0.021 -0.051 0.035 C -0.051 0.08 -0.038 0.117 -0.023 0.117 C -0.008 0.117 0.005 0.08 0.005 0.035 C 0.005 0.014 0.002 -0.006 -0.003 -0.02 C -0.005 -0.032 -0.01 -0.045 -0.016 -0.058 C -0.036 -0.099 -0.063 -0.127 -0.077 -0.12 C -0.091 -0.113 -0.086 -0.075 -0.066 -0.034 C -0.058 -0.015 -0.047 0.001 -0.036 0.012 C -0.028 0.022 -0.019 0.031 -0.007 0.04 C 0.029 0.069 0.065 0.082 0.075 0.07 C 0.084 0.058 0.064 0.025 0.028 -0.003 C 0.013 -0.015 -0.003 -0.024 -0.016 -0.03 C -0.028 -0.036 -0.043 -0.041 -0.059 -0.044 C -0.103 -0.054 -0.141 -0.051 -0.144 -0.035 C -0.148 -0.02 -0.115 0 -0.071 0.01 C -0.051 0.014 -0.032 0.016 -0.017 0.015 C -0.004 0.015 0.01 0.013 0.025 0.01 C 0.069 0 0.102 -0.021 0.098 -0.036 C 0.095 -0.051 0.057 -0.055 0.013 -0.045 C -0.008 -0.04 -0.027 -0.033 -0.04 -0.025 C -0.051 -0.019 -0.062 -0.012 -0.074 -0.003 C -0.109 0.026 -0.13 0.058 -0.12 0.07 C -0.111 0.082 -0.074 0.069 -0.039 0.041 C -0.022 0.027 -0.008 0.013 0 0 Z" pathEditMode="relative" ptsTypes="">
                                      <p:cBhvr>
                                        <p:cTn id="7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96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24" grpId="0"/>
      <p:bldP spid="25" grpId="0" animBg="1"/>
      <p:bldP spid="25" grpId="1" animBg="1"/>
      <p:bldP spid="26" grpId="0" animBg="1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4" grpId="0"/>
      <p:bldP spid="35" grpId="0" animBg="1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9B699B-C85F-3F0F-E4CA-FB0BAAAF6F06}"/>
              </a:ext>
            </a:extLst>
          </p:cNvPr>
          <p:cNvGrpSpPr/>
          <p:nvPr/>
        </p:nvGrpSpPr>
        <p:grpSpPr>
          <a:xfrm>
            <a:off x="4953000" y="190500"/>
            <a:ext cx="9067800" cy="10368586"/>
            <a:chOff x="4610100" y="190500"/>
            <a:chExt cx="9067800" cy="10368586"/>
          </a:xfrm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id="{8224AD92-D653-D7ED-A471-0DDC1B740E07}"/>
                </a:ext>
              </a:extLst>
            </p:cNvPr>
            <p:cNvSpPr/>
            <p:nvPr/>
          </p:nvSpPr>
          <p:spPr>
            <a:xfrm>
              <a:off x="4610100" y="190500"/>
              <a:ext cx="9067800" cy="10368586"/>
            </a:xfrm>
            <a:custGeom>
              <a:avLst/>
              <a:gdLst/>
              <a:ahLst/>
              <a:cxnLst/>
              <a:rect l="l" t="t" r="r" b="b"/>
              <a:pathLst>
                <a:path w="5911041" h="6758986">
                  <a:moveTo>
                    <a:pt x="0" y="0"/>
                  </a:moveTo>
                  <a:lnTo>
                    <a:pt x="5911041" y="0"/>
                  </a:lnTo>
                  <a:lnTo>
                    <a:pt x="5911041" y="6758986"/>
                  </a:lnTo>
                  <a:lnTo>
                    <a:pt x="0" y="67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5DD0B24-FE7E-7A88-3905-F60608CDC650}"/>
                </a:ext>
              </a:extLst>
            </p:cNvPr>
            <p:cNvSpPr/>
            <p:nvPr/>
          </p:nvSpPr>
          <p:spPr>
            <a:xfrm>
              <a:off x="7599402" y="3330281"/>
              <a:ext cx="935154" cy="451275"/>
            </a:xfrm>
            <a:prstGeom prst="ellipse">
              <a:avLst/>
            </a:prstGeom>
            <a:solidFill>
              <a:srgbClr val="EDA1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55A7CEA-5C00-C61C-4F1C-FE94C19114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2" t="21593" r="53336" b="75565"/>
            <a:stretch/>
          </p:blipFill>
          <p:spPr>
            <a:xfrm rot="20371850" flipH="1">
              <a:off x="7700689" y="3467012"/>
              <a:ext cx="935155" cy="258094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E7B31-F240-5122-364E-77E97266DD1D}"/>
                </a:ext>
              </a:extLst>
            </p:cNvPr>
            <p:cNvSpPr/>
            <p:nvPr/>
          </p:nvSpPr>
          <p:spPr>
            <a:xfrm>
              <a:off x="7714877" y="1674283"/>
              <a:ext cx="1803811" cy="1803811"/>
            </a:xfrm>
            <a:prstGeom prst="ellipse">
              <a:avLst/>
            </a:prstGeom>
            <a:noFill/>
            <a:ln w="260350">
              <a:solidFill>
                <a:srgbClr val="FFC72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14844DE0-43AB-6A36-5B81-94227593ADDA}"/>
              </a:ext>
            </a:extLst>
          </p:cNvPr>
          <p:cNvSpPr/>
          <p:nvPr/>
        </p:nvSpPr>
        <p:spPr>
          <a:xfrm>
            <a:off x="8534400" y="2019300"/>
            <a:ext cx="762000" cy="1007519"/>
          </a:xfrm>
          <a:prstGeom prst="ellipse">
            <a:avLst/>
          </a:prstGeom>
          <a:solidFill>
            <a:srgbClr val="EDA1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Section Zoom 7">
                <a:extLst>
                  <a:ext uri="{FF2B5EF4-FFF2-40B4-BE49-F238E27FC236}">
                    <a16:creationId xmlns:a16="http://schemas.microsoft.com/office/drawing/2014/main" id="{3B6975F5-5599-F74A-0896-EA50646D7AC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84055838"/>
                  </p:ext>
                </p:extLst>
              </p:nvPr>
            </p:nvGraphicFramePr>
            <p:xfrm>
              <a:off x="7399968" y="1645030"/>
              <a:ext cx="3344232" cy="1840684"/>
            </p:xfrm>
            <a:graphic>
              <a:graphicData uri="http://schemas.microsoft.com/office/powerpoint/2016/sectionzoom">
                <psez:sectionZm>
                  <psez:sectionZmObj sectionId="{616DAAE2-05D8-4C82-ABBA-9411BCFDC37B}">
                    <psez:zmPr id="{7C6965F6-E055-4ED5-B7E6-04D422544892}" transitionDur="1000" showBg="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344232" cy="1840684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Section Zoom 7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3B6975F5-5599-F74A-0896-EA50646D7AC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99968" y="1645030"/>
                <a:ext cx="3344232" cy="184068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993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4D00C070-63C4-5272-B4BB-75165328A58B}"/>
              </a:ext>
            </a:extLst>
          </p:cNvPr>
          <p:cNvSpPr/>
          <p:nvPr/>
        </p:nvSpPr>
        <p:spPr>
          <a:xfrm>
            <a:off x="3815811" y="419100"/>
            <a:ext cx="9448800" cy="944880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BA810CE9-5A30-1556-580E-25077AA4B5F1}"/>
              </a:ext>
            </a:extLst>
          </p:cNvPr>
          <p:cNvSpPr txBox="1"/>
          <p:nvPr/>
        </p:nvSpPr>
        <p:spPr>
          <a:xfrm>
            <a:off x="4724400" y="5524500"/>
            <a:ext cx="7752956" cy="4247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3800" dirty="0">
                <a:solidFill>
                  <a:schemeClr val="bg1"/>
                </a:solidFill>
                <a:latin typeface="Londrina Solid" panose="020B0604020202020204" charset="0"/>
              </a:rPr>
              <a:t>Diagram Venn</a:t>
            </a: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32CF7E4C-2323-9FB0-FA4B-B897536D2E6A}"/>
              </a:ext>
            </a:extLst>
          </p:cNvPr>
          <p:cNvSpPr/>
          <p:nvPr/>
        </p:nvSpPr>
        <p:spPr>
          <a:xfrm flipH="1">
            <a:off x="6248400" y="468067"/>
            <a:ext cx="4114799" cy="6199433"/>
          </a:xfrm>
          <a:custGeom>
            <a:avLst/>
            <a:gdLst/>
            <a:ahLst/>
            <a:cxnLst/>
            <a:rect l="l" t="t" r="r" b="b"/>
            <a:pathLst>
              <a:path w="5852368" h="7200900">
                <a:moveTo>
                  <a:pt x="0" y="0"/>
                </a:moveTo>
                <a:lnTo>
                  <a:pt x="5852367" y="0"/>
                </a:lnTo>
                <a:lnTo>
                  <a:pt x="5852367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7576" t="7739" r="-265433" b="-199994"/>
            </a:stretch>
          </a:blip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92429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4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1702">
            <a:off x="4886517" y="-86728"/>
            <a:ext cx="19326265" cy="11053583"/>
          </a:xfrm>
          <a:custGeom>
            <a:avLst/>
            <a:gdLst/>
            <a:ahLst/>
            <a:cxnLst/>
            <a:rect l="l" t="t" r="r" b="b"/>
            <a:pathLst>
              <a:path w="19326265" h="11053583">
                <a:moveTo>
                  <a:pt x="0" y="0"/>
                </a:moveTo>
                <a:lnTo>
                  <a:pt x="19326265" y="0"/>
                </a:lnTo>
                <a:lnTo>
                  <a:pt x="19326265" y="11053583"/>
                </a:lnTo>
                <a:lnTo>
                  <a:pt x="0" y="11053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-1285676" y="412014"/>
            <a:ext cx="3671656" cy="2215156"/>
          </a:xfrm>
          <a:custGeom>
            <a:avLst/>
            <a:gdLst/>
            <a:ahLst/>
            <a:cxnLst/>
            <a:rect l="l" t="t" r="r" b="b"/>
            <a:pathLst>
              <a:path w="3671656" h="2215156">
                <a:moveTo>
                  <a:pt x="0" y="0"/>
                </a:moveTo>
                <a:lnTo>
                  <a:pt x="3671656" y="0"/>
                </a:lnTo>
                <a:lnTo>
                  <a:pt x="3671656" y="2215156"/>
                </a:lnTo>
                <a:lnTo>
                  <a:pt x="0" y="22151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5" name="Group 5"/>
          <p:cNvGrpSpPr/>
          <p:nvPr/>
        </p:nvGrpSpPr>
        <p:grpSpPr>
          <a:xfrm>
            <a:off x="-2536875" y="7268007"/>
            <a:ext cx="9592856" cy="7418283"/>
            <a:chOff x="0" y="0"/>
            <a:chExt cx="607821" cy="470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07821" cy="470036"/>
            </a:xfrm>
            <a:custGeom>
              <a:avLst/>
              <a:gdLst/>
              <a:ahLst/>
              <a:cxnLst/>
              <a:rect l="l" t="t" r="r" b="b"/>
              <a:pathLst>
                <a:path w="607821" h="470036">
                  <a:moveTo>
                    <a:pt x="303911" y="0"/>
                  </a:moveTo>
                  <a:cubicBezTo>
                    <a:pt x="136065" y="0"/>
                    <a:pt x="0" y="105221"/>
                    <a:pt x="0" y="235018"/>
                  </a:cubicBezTo>
                  <a:cubicBezTo>
                    <a:pt x="0" y="364815"/>
                    <a:pt x="136065" y="470036"/>
                    <a:pt x="303911" y="470036"/>
                  </a:cubicBezTo>
                  <a:cubicBezTo>
                    <a:pt x="471756" y="470036"/>
                    <a:pt x="607821" y="364815"/>
                    <a:pt x="607821" y="235018"/>
                  </a:cubicBezTo>
                  <a:cubicBezTo>
                    <a:pt x="607821" y="105221"/>
                    <a:pt x="471756" y="0"/>
                    <a:pt x="303911" y="0"/>
                  </a:cubicBezTo>
                  <a:close/>
                </a:path>
              </a:pathLst>
            </a:custGeom>
            <a:solidFill>
              <a:srgbClr val="0E7658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9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 flipH="1">
            <a:off x="2489929" y="2079217"/>
            <a:ext cx="1693689" cy="1732674"/>
          </a:xfrm>
          <a:custGeom>
            <a:avLst/>
            <a:gdLst/>
            <a:ahLst/>
            <a:cxnLst/>
            <a:rect l="l" t="t" r="r" b="b"/>
            <a:pathLst>
              <a:path w="1693689" h="1732674">
                <a:moveTo>
                  <a:pt x="1693689" y="0"/>
                </a:moveTo>
                <a:lnTo>
                  <a:pt x="0" y="0"/>
                </a:lnTo>
                <a:lnTo>
                  <a:pt x="0" y="1732674"/>
                </a:lnTo>
                <a:lnTo>
                  <a:pt x="1693689" y="1732674"/>
                </a:lnTo>
                <a:lnTo>
                  <a:pt x="169368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312075D-37FD-EE73-578E-8A72AB3971D6}"/>
              </a:ext>
            </a:extLst>
          </p:cNvPr>
          <p:cNvSpPr/>
          <p:nvPr/>
        </p:nvSpPr>
        <p:spPr>
          <a:xfrm>
            <a:off x="7010400" y="1790700"/>
            <a:ext cx="5100251" cy="1031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>
                <a:solidFill>
                  <a:srgbClr val="3F4072"/>
                </a:solidFill>
                <a:latin typeface="Londrina Solid" panose="020B0604020202020204" charset="0"/>
              </a:rPr>
              <a:t>Diagram Venn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6F82460-0213-26F1-0018-722FF8BB0C65}"/>
              </a:ext>
            </a:extLst>
          </p:cNvPr>
          <p:cNvSpPr/>
          <p:nvPr/>
        </p:nvSpPr>
        <p:spPr>
          <a:xfrm>
            <a:off x="6371592" y="3441158"/>
            <a:ext cx="11366256" cy="559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4472C4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ollektif" panose="020B0604020202020204" charset="0"/>
                <a:cs typeface="Arial" panose="020B0604020202020204" pitchFamily="34" charset="0"/>
              </a:rPr>
              <a:t>Diagram Venn </a:t>
            </a:r>
            <a:r>
              <a:rPr lang="en-US" sz="3200" dirty="0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: Gambar yang </a:t>
            </a:r>
            <a:r>
              <a:rPr lang="en-US" sz="3200" dirty="0" err="1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merepresentasikan</a:t>
            </a:r>
            <a:r>
              <a:rPr lang="en-US" sz="3200" dirty="0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472C4"/>
                </a:solidFill>
                <a:latin typeface="Kollektif" panose="020B0604020202020204" charset="0"/>
                <a:cs typeface="Arial" panose="020B0604020202020204" pitchFamily="34" charset="0"/>
              </a:rPr>
              <a:t>himpunan</a:t>
            </a:r>
            <a:endParaRPr lang="en-ID" sz="3200" dirty="0">
              <a:solidFill>
                <a:srgbClr val="4472C4"/>
              </a:solidFill>
              <a:latin typeface="Kollektif" panose="020B0604020202020204" charset="0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17A9AFB-003A-02D8-EBCA-7D7B2C1DBF46}"/>
              </a:ext>
            </a:extLst>
          </p:cNvPr>
          <p:cNvGrpSpPr/>
          <p:nvPr/>
        </p:nvGrpSpPr>
        <p:grpSpPr>
          <a:xfrm>
            <a:off x="13184307" y="4748085"/>
            <a:ext cx="2739921" cy="3498807"/>
            <a:chOff x="8965096" y="1268573"/>
            <a:chExt cx="1923789" cy="2740417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E0AE62F-914D-AC28-7DB9-A89F7E1E8F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79374" t="31776" r="5789" b="31885"/>
            <a:stretch/>
          </p:blipFill>
          <p:spPr>
            <a:xfrm>
              <a:off x="8965096" y="1268573"/>
              <a:ext cx="1923789" cy="2649058"/>
            </a:xfrm>
            <a:prstGeom prst="ellipse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877ACE2-2B12-84E1-FB51-0A8E9EA442E1}"/>
                </a:ext>
              </a:extLst>
            </p:cNvPr>
            <p:cNvSpPr/>
            <p:nvPr/>
          </p:nvSpPr>
          <p:spPr>
            <a:xfrm>
              <a:off x="9209685" y="3449648"/>
              <a:ext cx="1471568" cy="559342"/>
            </a:xfrm>
            <a:prstGeom prst="rect">
              <a:avLst/>
            </a:prstGeom>
            <a:solidFill>
              <a:srgbClr val="CAB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John Venn </a:t>
              </a:r>
            </a:p>
            <a:p>
              <a:pPr algn="ctr"/>
              <a:r>
                <a:rPr lang="en-US" sz="16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(1834 – 1923)</a:t>
              </a: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A68E8B11-BE47-E4C6-35CC-93BE946EC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143500"/>
            <a:ext cx="4462065" cy="3194796"/>
          </a:xfrm>
          <a:prstGeom prst="rect">
            <a:avLst/>
          </a:prstGeom>
        </p:spPr>
      </p:pic>
      <p:sp>
        <p:nvSpPr>
          <p:cNvPr id="4" name="Freeform 11">
            <a:extLst>
              <a:ext uri="{FF2B5EF4-FFF2-40B4-BE49-F238E27FC236}">
                <a16:creationId xmlns:a16="http://schemas.microsoft.com/office/drawing/2014/main" id="{129D887C-86B0-3956-4CA6-A139C1BC7B2D}"/>
              </a:ext>
            </a:extLst>
          </p:cNvPr>
          <p:cNvSpPr/>
          <p:nvPr/>
        </p:nvSpPr>
        <p:spPr>
          <a:xfrm flipH="1">
            <a:off x="5983728" y="1333500"/>
            <a:ext cx="1082550" cy="1630990"/>
          </a:xfrm>
          <a:custGeom>
            <a:avLst/>
            <a:gdLst/>
            <a:ahLst/>
            <a:cxnLst/>
            <a:rect l="l" t="t" r="r" b="b"/>
            <a:pathLst>
              <a:path w="5852368" h="7200900">
                <a:moveTo>
                  <a:pt x="0" y="0"/>
                </a:moveTo>
                <a:lnTo>
                  <a:pt x="5852367" y="0"/>
                </a:lnTo>
                <a:lnTo>
                  <a:pt x="5852367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7576" t="7739" r="-265433" b="-199994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A98BEB71-8E7D-6F44-F2A0-624508E65427}"/>
              </a:ext>
            </a:extLst>
          </p:cNvPr>
          <p:cNvSpPr/>
          <p:nvPr/>
        </p:nvSpPr>
        <p:spPr>
          <a:xfrm rot="298846" flipH="1">
            <a:off x="16073715" y="-535065"/>
            <a:ext cx="2646769" cy="3558681"/>
          </a:xfrm>
          <a:custGeom>
            <a:avLst/>
            <a:gdLst/>
            <a:ahLst/>
            <a:cxnLst/>
            <a:rect l="l" t="t" r="r" b="b"/>
            <a:pathLst>
              <a:path w="2646769" h="3558681">
                <a:moveTo>
                  <a:pt x="2646769" y="0"/>
                </a:moveTo>
                <a:lnTo>
                  <a:pt x="0" y="0"/>
                </a:lnTo>
                <a:lnTo>
                  <a:pt x="0" y="3558680"/>
                </a:lnTo>
                <a:lnTo>
                  <a:pt x="2646769" y="3558680"/>
                </a:lnTo>
                <a:lnTo>
                  <a:pt x="264676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0A5E08-3EE0-3BD1-56E0-CCD3A41BE3B7}"/>
              </a:ext>
            </a:extLst>
          </p:cNvPr>
          <p:cNvGrpSpPr/>
          <p:nvPr/>
        </p:nvGrpSpPr>
        <p:grpSpPr>
          <a:xfrm>
            <a:off x="1691432" y="4000500"/>
            <a:ext cx="5852368" cy="7200900"/>
            <a:chOff x="447418" y="3555538"/>
            <a:chExt cx="5852368" cy="7200900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45274ED-FD1C-3EAE-CD7F-2CC61A9F8F53}"/>
                </a:ext>
              </a:extLst>
            </p:cNvPr>
            <p:cNvSpPr/>
            <p:nvPr/>
          </p:nvSpPr>
          <p:spPr>
            <a:xfrm>
              <a:off x="447418" y="3555538"/>
              <a:ext cx="5852368" cy="7200900"/>
            </a:xfrm>
            <a:custGeom>
              <a:avLst/>
              <a:gdLst/>
              <a:ahLst/>
              <a:cxnLst/>
              <a:rect l="l" t="t" r="r" b="b"/>
              <a:pathLst>
                <a:path w="5852368" h="7200900">
                  <a:moveTo>
                    <a:pt x="0" y="0"/>
                  </a:moveTo>
                  <a:lnTo>
                    <a:pt x="5852367" y="0"/>
                  </a:lnTo>
                  <a:lnTo>
                    <a:pt x="5852367" y="7200900"/>
                  </a:lnTo>
                  <a:lnTo>
                    <a:pt x="0" y="7200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F260E00-BFBB-9876-C5F0-CBD468154B21}"/>
                </a:ext>
              </a:extLst>
            </p:cNvPr>
            <p:cNvSpPr/>
            <p:nvPr/>
          </p:nvSpPr>
          <p:spPr>
            <a:xfrm>
              <a:off x="2985972" y="5981700"/>
              <a:ext cx="747828" cy="463366"/>
            </a:xfrm>
            <a:prstGeom prst="ellipse">
              <a:avLst/>
            </a:prstGeom>
            <a:solidFill>
              <a:srgbClr val="EDA1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9025E5A-4A4F-D497-06EE-21982B65B8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2" t="21593" r="53336" b="75565"/>
            <a:stretch/>
          </p:blipFill>
          <p:spPr>
            <a:xfrm rot="21405174" flipH="1">
              <a:off x="3055454" y="6177326"/>
              <a:ext cx="609601" cy="168244"/>
            </a:xfrm>
            <a:prstGeom prst="rect">
              <a:avLst/>
            </a:prstGeom>
          </p:spPr>
        </p:pic>
      </p:grpSp>
      <p:pic>
        <p:nvPicPr>
          <p:cNvPr id="18" name="5">
            <a:hlinkClick r:id="" action="ppaction://media"/>
            <a:extLst>
              <a:ext uri="{FF2B5EF4-FFF2-40B4-BE49-F238E27FC236}">
                <a16:creationId xmlns:a16="http://schemas.microsoft.com/office/drawing/2014/main" id="{5E5B01E3-1F89-8605-D386-0DE2B492CA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078728" y="10553700"/>
            <a:ext cx="249219" cy="2492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205 0.03935 C -0.17049 0.08241 -0.16641 0.14274 -0.15174 0.14197 C -0.13056 0.14197 -0.12891 -0.06003 -0.10365 -0.06065 C -0.08091 -0.06065 -0.09315 0.11296 -0.07119 0.11219 C -0.04836 0.11219 -0.06059 -0.01559 -0.03612 -0.01559 C -0.01415 -0.01559 -0.02639 0.07361 -0.00678 0.07361 C 0.01197 0.07361 0.00208 0.00756 0.01918 0.00756 C 0.02899 0.00756 0.02986 0.02268 0.03064 0.03935 " pathEditMode="relative" rAng="0" ptsTypes="AAAAAAAA">
                                      <p:cBhvr>
                                        <p:cTn id="32" dur="3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0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922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 animBg="1"/>
      <p:bldP spid="32" grpId="0" animBg="1"/>
      <p:bldP spid="40" grpId="0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343</Words>
  <Application>Microsoft Office PowerPoint</Application>
  <PresentationFormat>Custom</PresentationFormat>
  <Paragraphs>62</Paragraphs>
  <Slides>16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Kollektif</vt:lpstr>
      <vt:lpstr>Calibri</vt:lpstr>
      <vt:lpstr>Londrina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Ungu Merah dan Merah Muda Digambar Kuis Matematika Presentasi</dc:title>
  <dc:creator>Fauzi</dc:creator>
  <cp:lastModifiedBy>Sri Harini</cp:lastModifiedBy>
  <cp:revision>9</cp:revision>
  <dcterms:created xsi:type="dcterms:W3CDTF">2006-08-16T00:00:00Z</dcterms:created>
  <dcterms:modified xsi:type="dcterms:W3CDTF">2023-09-26T23:55:16Z</dcterms:modified>
  <dc:identifier>DAFt_rWbfOI</dc:identifier>
</cp:coreProperties>
</file>