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80" d="100"/>
          <a:sy n="80" d="100"/>
        </p:scale>
        <p:origin x="3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6545-3771-473C-ABB8-51D30BC9EE48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D0067-F7B2-4809-9DBE-907E4F6DC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5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6545-3771-473C-ABB8-51D30BC9EE48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D0067-F7B2-4809-9DBE-907E4F6DC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75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6545-3771-473C-ABB8-51D30BC9EE48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D0067-F7B2-4809-9DBE-907E4F6DCD1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9343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6545-3771-473C-ABB8-51D30BC9EE48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D0067-F7B2-4809-9DBE-907E4F6DC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71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6545-3771-473C-ABB8-51D30BC9EE48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D0067-F7B2-4809-9DBE-907E4F6DCD1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4608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6545-3771-473C-ABB8-51D30BC9EE48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D0067-F7B2-4809-9DBE-907E4F6DC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57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6545-3771-473C-ABB8-51D30BC9EE48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D0067-F7B2-4809-9DBE-907E4F6DC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46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6545-3771-473C-ABB8-51D30BC9EE48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D0067-F7B2-4809-9DBE-907E4F6DC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1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6545-3771-473C-ABB8-51D30BC9EE48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D0067-F7B2-4809-9DBE-907E4F6DC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69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6545-3771-473C-ABB8-51D30BC9EE48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D0067-F7B2-4809-9DBE-907E4F6DC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51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6545-3771-473C-ABB8-51D30BC9EE48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D0067-F7B2-4809-9DBE-907E4F6DC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6545-3771-473C-ABB8-51D30BC9EE48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D0067-F7B2-4809-9DBE-907E4F6DC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30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6545-3771-473C-ABB8-51D30BC9EE48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D0067-F7B2-4809-9DBE-907E4F6DC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0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6545-3771-473C-ABB8-51D30BC9EE48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D0067-F7B2-4809-9DBE-907E4F6DC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75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6545-3771-473C-ABB8-51D30BC9EE48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D0067-F7B2-4809-9DBE-907E4F6DC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58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6545-3771-473C-ABB8-51D30BC9EE48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D0067-F7B2-4809-9DBE-907E4F6DC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26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26545-3771-473C-ABB8-51D30BC9EE48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C9D0067-F7B2-4809-9DBE-907E4F6DC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4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8064445" cy="1086811"/>
          </a:xfrm>
        </p:spPr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IDENTIFIKASI SERANGGA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6"/>
            <a:ext cx="7766936" cy="1364312"/>
          </a:xfrm>
        </p:spPr>
        <p:txBody>
          <a:bodyPr>
            <a:noAutofit/>
          </a:bodyPr>
          <a:lstStyle/>
          <a:p>
            <a:r>
              <a:rPr lang="en-US" sz="2000" dirty="0" err="1" smtClean="0">
                <a:solidFill>
                  <a:schemeClr val="tx1"/>
                </a:solidFill>
                <a:latin typeface="Agency FB" panose="020B0503020202020204" pitchFamily="34" charset="0"/>
              </a:rPr>
              <a:t>Kelompok</a:t>
            </a:r>
            <a:r>
              <a:rPr lang="en-US" sz="20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6</a:t>
            </a:r>
          </a:p>
          <a:p>
            <a:r>
              <a:rPr lang="en-US" sz="2000" dirty="0" err="1" smtClean="0">
                <a:solidFill>
                  <a:schemeClr val="tx1"/>
                </a:solidFill>
                <a:latin typeface="Agency FB" panose="020B0503020202020204" pitchFamily="34" charset="0"/>
              </a:rPr>
              <a:t>Murdhani</a:t>
            </a:r>
            <a:r>
              <a:rPr lang="en-US" sz="20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W</a:t>
            </a:r>
            <a:r>
              <a:rPr lang="id-ID" sz="20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1810305055</a:t>
            </a:r>
          </a:p>
          <a:p>
            <a:r>
              <a:rPr lang="en-US" sz="2000" dirty="0" err="1" smtClean="0">
                <a:solidFill>
                  <a:schemeClr val="tx1"/>
                </a:solidFill>
                <a:latin typeface="Agency FB" panose="020B0503020202020204" pitchFamily="34" charset="0"/>
              </a:rPr>
              <a:t>Krisna</a:t>
            </a:r>
            <a:r>
              <a:rPr lang="en-US" sz="20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C </a:t>
            </a:r>
            <a:r>
              <a:rPr lang="id-ID" sz="20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		 </a:t>
            </a:r>
            <a:r>
              <a:rPr lang="en-US" sz="20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1810305056</a:t>
            </a:r>
            <a:endParaRPr lang="en-US" sz="20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432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id-ID" sz="4000" dirty="0">
                <a:latin typeface="Algerian" panose="04020705040A02060702" pitchFamily="82" charset="0"/>
              </a:rPr>
              <a:t>famili </a:t>
            </a:r>
            <a:r>
              <a:rPr lang="id-ID" sz="4000" dirty="0" smtClean="0">
                <a:latin typeface="Algerian" panose="04020705040A02060702" pitchFamily="82" charset="0"/>
              </a:rPr>
              <a:t>Psychodidae</a:t>
            </a:r>
            <a:endParaRPr lang="en-US" sz="4000" dirty="0">
              <a:latin typeface="Algerian" panose="04020705040A020607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2160589"/>
            <a:ext cx="3719024" cy="3880773"/>
          </a:xfrm>
        </p:spPr>
        <p:txBody>
          <a:bodyPr/>
          <a:lstStyle/>
          <a:p>
            <a:r>
              <a:rPr lang="en-US" sz="3200" dirty="0" err="1">
                <a:latin typeface="Agency FB" panose="020B0503020202020204" pitchFamily="34" charset="0"/>
              </a:rPr>
              <a:t>Filum</a:t>
            </a:r>
            <a:r>
              <a:rPr lang="en-US" sz="3200" dirty="0">
                <a:latin typeface="Agency FB" panose="020B0503020202020204" pitchFamily="34" charset="0"/>
              </a:rPr>
              <a:t> 	: </a:t>
            </a:r>
            <a:r>
              <a:rPr lang="en-US" sz="3200" dirty="0" err="1">
                <a:latin typeface="Agency FB" panose="020B0503020202020204" pitchFamily="34" charset="0"/>
              </a:rPr>
              <a:t>Arthropoda</a:t>
            </a:r>
            <a:endParaRPr lang="en-US" sz="3200" dirty="0">
              <a:latin typeface="Agency FB" panose="020B0503020202020204" pitchFamily="34" charset="0"/>
            </a:endParaRPr>
          </a:p>
          <a:p>
            <a:r>
              <a:rPr lang="en-US" sz="3200" dirty="0" err="1">
                <a:latin typeface="Agency FB" panose="020B0503020202020204" pitchFamily="34" charset="0"/>
              </a:rPr>
              <a:t>Filum</a:t>
            </a:r>
            <a:r>
              <a:rPr lang="en-US" sz="3200" dirty="0">
                <a:latin typeface="Agency FB" panose="020B0503020202020204" pitchFamily="34" charset="0"/>
              </a:rPr>
              <a:t> 	: </a:t>
            </a:r>
            <a:r>
              <a:rPr lang="en-US" sz="3200" dirty="0" err="1">
                <a:latin typeface="Agency FB" panose="020B0503020202020204" pitchFamily="34" charset="0"/>
              </a:rPr>
              <a:t>Arthropoda</a:t>
            </a:r>
            <a:endParaRPr lang="en-US" sz="3200" dirty="0">
              <a:latin typeface="Agency FB" panose="020B0503020202020204" pitchFamily="34" charset="0"/>
            </a:endParaRPr>
          </a:p>
          <a:p>
            <a:r>
              <a:rPr lang="en-US" sz="3200" dirty="0" err="1">
                <a:latin typeface="Agency FB" panose="020B0503020202020204" pitchFamily="34" charset="0"/>
              </a:rPr>
              <a:t>Kelas</a:t>
            </a:r>
            <a:r>
              <a:rPr lang="en-US" sz="3200" dirty="0">
                <a:latin typeface="Agency FB" panose="020B0503020202020204" pitchFamily="34" charset="0"/>
              </a:rPr>
              <a:t>   	: </a:t>
            </a:r>
            <a:r>
              <a:rPr lang="en-US" sz="3200" dirty="0" err="1">
                <a:latin typeface="Agency FB" panose="020B0503020202020204" pitchFamily="34" charset="0"/>
              </a:rPr>
              <a:t>Insekta</a:t>
            </a:r>
            <a:endParaRPr lang="en-US" sz="3200" dirty="0">
              <a:latin typeface="Agency FB" panose="020B0503020202020204" pitchFamily="34" charset="0"/>
            </a:endParaRPr>
          </a:p>
          <a:p>
            <a:r>
              <a:rPr lang="en-US" sz="3200" dirty="0">
                <a:latin typeface="Agency FB" panose="020B0503020202020204" pitchFamily="34" charset="0"/>
              </a:rPr>
              <a:t> </a:t>
            </a:r>
            <a:r>
              <a:rPr lang="en-US" sz="3200" dirty="0" err="1">
                <a:latin typeface="Agency FB" panose="020B0503020202020204" pitchFamily="34" charset="0"/>
              </a:rPr>
              <a:t>Ordo</a:t>
            </a:r>
            <a:r>
              <a:rPr lang="en-US" sz="3200" dirty="0">
                <a:latin typeface="Agency FB" panose="020B0503020202020204" pitchFamily="34" charset="0"/>
              </a:rPr>
              <a:t>	</a:t>
            </a:r>
            <a:r>
              <a:rPr lang="id-ID" sz="3200" dirty="0" smtClean="0">
                <a:latin typeface="Agency FB" panose="020B0503020202020204" pitchFamily="34" charset="0"/>
              </a:rPr>
              <a:t>: </a:t>
            </a:r>
            <a:r>
              <a:rPr lang="en-US" sz="3200" dirty="0" err="1">
                <a:latin typeface="Agency FB" panose="020B0503020202020204" pitchFamily="34" charset="0"/>
              </a:rPr>
              <a:t>Diptera</a:t>
            </a:r>
            <a:r>
              <a:rPr lang="en-US" sz="3200" dirty="0">
                <a:latin typeface="Agency FB" panose="020B0503020202020204" pitchFamily="34" charset="0"/>
              </a:rPr>
              <a:t>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 rotWithShape="1">
          <a:blip r:embed="rId2"/>
          <a:srcRect l="40439" t="33610" r="20634" b="20681"/>
          <a:stretch/>
        </p:blipFill>
        <p:spPr bwMode="auto">
          <a:xfrm>
            <a:off x="677862" y="2160589"/>
            <a:ext cx="4648517" cy="33215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82988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id-ID" sz="4400" dirty="0">
                <a:latin typeface="Algerian" panose="04020705040A02060702" pitchFamily="82" charset="0"/>
              </a:rPr>
              <a:t>F</a:t>
            </a:r>
            <a:r>
              <a:rPr lang="en-US" sz="4400" dirty="0" err="1">
                <a:latin typeface="Algerian" panose="04020705040A02060702" pitchFamily="82" charset="0"/>
              </a:rPr>
              <a:t>amili</a:t>
            </a:r>
            <a:r>
              <a:rPr lang="en-US" sz="4400" dirty="0">
                <a:latin typeface="Algerian" panose="04020705040A02060702" pitchFamily="82" charset="0"/>
              </a:rPr>
              <a:t> </a:t>
            </a:r>
            <a:r>
              <a:rPr lang="en-US" sz="4400" dirty="0" err="1" smtClean="0">
                <a:latin typeface="Algerian" panose="04020705040A02060702" pitchFamily="82" charset="0"/>
              </a:rPr>
              <a:t>Drosophilidae</a:t>
            </a:r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600" dirty="0" err="1">
                <a:latin typeface="Agency FB" panose="020B0503020202020204" pitchFamily="34" charset="0"/>
              </a:rPr>
              <a:t>Filum</a:t>
            </a:r>
            <a:r>
              <a:rPr lang="en-US" sz="3600" dirty="0">
                <a:latin typeface="Agency FB" panose="020B0503020202020204" pitchFamily="34" charset="0"/>
              </a:rPr>
              <a:t>	 : </a:t>
            </a:r>
            <a:r>
              <a:rPr lang="en-US" sz="3600" dirty="0" err="1">
                <a:latin typeface="Agency FB" panose="020B0503020202020204" pitchFamily="34" charset="0"/>
              </a:rPr>
              <a:t>Arthropoda</a:t>
            </a:r>
            <a:endParaRPr lang="en-US" sz="3600" dirty="0">
              <a:latin typeface="Agency FB" panose="020B0503020202020204" pitchFamily="34" charset="0"/>
            </a:endParaRPr>
          </a:p>
          <a:p>
            <a:r>
              <a:rPr lang="en-US" sz="3600" dirty="0" err="1">
                <a:latin typeface="Agency FB" panose="020B0503020202020204" pitchFamily="34" charset="0"/>
              </a:rPr>
              <a:t>Kelas</a:t>
            </a:r>
            <a:r>
              <a:rPr lang="en-US" sz="3600" dirty="0">
                <a:latin typeface="Agency FB" panose="020B0503020202020204" pitchFamily="34" charset="0"/>
              </a:rPr>
              <a:t> 	: </a:t>
            </a:r>
            <a:r>
              <a:rPr lang="en-US" sz="3600" dirty="0" err="1">
                <a:latin typeface="Agency FB" panose="020B0503020202020204" pitchFamily="34" charset="0"/>
              </a:rPr>
              <a:t>Insekta</a:t>
            </a:r>
            <a:r>
              <a:rPr lang="en-US" sz="3600" dirty="0">
                <a:latin typeface="Agency FB" panose="020B0503020202020204" pitchFamily="34" charset="0"/>
              </a:rPr>
              <a:t> </a:t>
            </a:r>
          </a:p>
          <a:p>
            <a:r>
              <a:rPr lang="en-US" sz="3600" dirty="0" err="1">
                <a:latin typeface="Agency FB" panose="020B0503020202020204" pitchFamily="34" charset="0"/>
              </a:rPr>
              <a:t>Ordo</a:t>
            </a:r>
            <a:r>
              <a:rPr lang="en-US" sz="3600" dirty="0">
                <a:latin typeface="Agency FB" panose="020B0503020202020204" pitchFamily="34" charset="0"/>
              </a:rPr>
              <a:t>	: </a:t>
            </a:r>
            <a:r>
              <a:rPr lang="en-US" sz="3600" dirty="0" err="1">
                <a:latin typeface="Agency FB" panose="020B0503020202020204" pitchFamily="34" charset="0"/>
              </a:rPr>
              <a:t>Diptera</a:t>
            </a:r>
            <a:endParaRPr lang="en-US" sz="3600" dirty="0">
              <a:latin typeface="Agency FB" panose="020B0503020202020204" pitchFamily="34" charset="0"/>
            </a:endParaRPr>
          </a:p>
          <a:p>
            <a:r>
              <a:rPr lang="en-US" sz="3600" dirty="0" err="1">
                <a:latin typeface="Agency FB" panose="020B0503020202020204" pitchFamily="34" charset="0"/>
              </a:rPr>
              <a:t>Famili</a:t>
            </a:r>
            <a:r>
              <a:rPr lang="en-US" sz="3600" dirty="0">
                <a:latin typeface="Agency FB" panose="020B0503020202020204" pitchFamily="34" charset="0"/>
              </a:rPr>
              <a:t> 	: </a:t>
            </a:r>
            <a:r>
              <a:rPr lang="en-US" sz="3600" dirty="0" err="1">
                <a:latin typeface="Agency FB" panose="020B0503020202020204" pitchFamily="34" charset="0"/>
              </a:rPr>
              <a:t>Drosophilidae</a:t>
            </a:r>
            <a:endParaRPr lang="en-US" sz="3600" dirty="0">
              <a:latin typeface="Agency FB" panose="020B0503020202020204" pitchFamily="34" charset="0"/>
            </a:endParaRP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 rotWithShape="1">
          <a:blip r:embed="rId2"/>
          <a:srcRect l="42706" t="33946" r="23091" b="25386"/>
          <a:stretch/>
        </p:blipFill>
        <p:spPr bwMode="auto">
          <a:xfrm>
            <a:off x="677863" y="2703125"/>
            <a:ext cx="4183062" cy="27963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71067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800" dirty="0" err="1">
                <a:latin typeface="Algerian" panose="04020705040A02060702" pitchFamily="82" charset="0"/>
              </a:rPr>
              <a:t>famili</a:t>
            </a:r>
            <a:r>
              <a:rPr lang="en-US" sz="4800" dirty="0">
                <a:latin typeface="Algerian" panose="04020705040A02060702" pitchFamily="82" charset="0"/>
              </a:rPr>
              <a:t> </a:t>
            </a:r>
            <a:r>
              <a:rPr lang="en-US" sz="4800" dirty="0" smtClean="0">
                <a:latin typeface="Algerian" panose="04020705040A02060702" pitchFamily="82" charset="0"/>
              </a:rPr>
              <a:t> </a:t>
            </a:r>
            <a:r>
              <a:rPr lang="en-US" sz="4800" dirty="0" err="1" smtClean="0">
                <a:latin typeface="Algerian" panose="04020705040A02060702" pitchFamily="82" charset="0"/>
              </a:rPr>
              <a:t>Mycetophilidae</a:t>
            </a:r>
            <a:endParaRPr lang="en-US" sz="4800" dirty="0">
              <a:latin typeface="Algerian" panose="04020705040A020607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200" dirty="0" err="1">
                <a:latin typeface="Agency FB" panose="020B0503020202020204" pitchFamily="34" charset="0"/>
              </a:rPr>
              <a:t>Filum</a:t>
            </a:r>
            <a:r>
              <a:rPr lang="en-US" sz="3200" dirty="0">
                <a:latin typeface="Agency FB" panose="020B0503020202020204" pitchFamily="34" charset="0"/>
              </a:rPr>
              <a:t>	 : </a:t>
            </a:r>
            <a:r>
              <a:rPr lang="en-US" sz="3200" dirty="0" err="1">
                <a:latin typeface="Agency FB" panose="020B0503020202020204" pitchFamily="34" charset="0"/>
              </a:rPr>
              <a:t>Arthropoda</a:t>
            </a:r>
            <a:endParaRPr lang="en-US" sz="3200" dirty="0">
              <a:latin typeface="Agency FB" panose="020B0503020202020204" pitchFamily="34" charset="0"/>
            </a:endParaRPr>
          </a:p>
          <a:p>
            <a:r>
              <a:rPr lang="en-US" sz="3200" dirty="0" err="1">
                <a:latin typeface="Agency FB" panose="020B0503020202020204" pitchFamily="34" charset="0"/>
              </a:rPr>
              <a:t>Kelas</a:t>
            </a:r>
            <a:r>
              <a:rPr lang="en-US" sz="3200" dirty="0">
                <a:latin typeface="Agency FB" panose="020B0503020202020204" pitchFamily="34" charset="0"/>
              </a:rPr>
              <a:t> 	: </a:t>
            </a:r>
            <a:r>
              <a:rPr lang="en-US" sz="3200" dirty="0" err="1">
                <a:latin typeface="Agency FB" panose="020B0503020202020204" pitchFamily="34" charset="0"/>
              </a:rPr>
              <a:t>Insekta</a:t>
            </a:r>
            <a:r>
              <a:rPr lang="en-US" sz="3200" dirty="0">
                <a:latin typeface="Agency FB" panose="020B0503020202020204" pitchFamily="34" charset="0"/>
              </a:rPr>
              <a:t> </a:t>
            </a:r>
          </a:p>
          <a:p>
            <a:r>
              <a:rPr lang="en-US" sz="3200" dirty="0" err="1">
                <a:latin typeface="Agency FB" panose="020B0503020202020204" pitchFamily="34" charset="0"/>
              </a:rPr>
              <a:t>Ordo</a:t>
            </a:r>
            <a:r>
              <a:rPr lang="en-US" sz="3200" dirty="0">
                <a:latin typeface="Agency FB" panose="020B0503020202020204" pitchFamily="34" charset="0"/>
              </a:rPr>
              <a:t>	: </a:t>
            </a:r>
            <a:r>
              <a:rPr lang="en-US" sz="3200" dirty="0" err="1">
                <a:latin typeface="Agency FB" panose="020B0503020202020204" pitchFamily="34" charset="0"/>
              </a:rPr>
              <a:t>Diptera</a:t>
            </a:r>
            <a:endParaRPr lang="en-US" sz="3200" dirty="0">
              <a:latin typeface="Agency FB" panose="020B0503020202020204" pitchFamily="34" charset="0"/>
            </a:endParaRPr>
          </a:p>
          <a:p>
            <a:r>
              <a:rPr lang="en-US" sz="3200" dirty="0" err="1">
                <a:latin typeface="Agency FB" panose="020B0503020202020204" pitchFamily="34" charset="0"/>
              </a:rPr>
              <a:t>Famili</a:t>
            </a:r>
            <a:r>
              <a:rPr lang="en-US" sz="3200" dirty="0">
                <a:latin typeface="Agency FB" panose="020B0503020202020204" pitchFamily="34" charset="0"/>
              </a:rPr>
              <a:t> 	: </a:t>
            </a:r>
            <a:r>
              <a:rPr lang="en-US" sz="3200" dirty="0" err="1">
                <a:latin typeface="Agency FB" panose="020B0503020202020204" pitchFamily="34" charset="0"/>
              </a:rPr>
              <a:t>Mycetophilidae</a:t>
            </a:r>
            <a:endParaRPr lang="en-US" sz="3200" dirty="0">
              <a:latin typeface="Agency FB" panose="020B0503020202020204" pitchFamily="34" charset="0"/>
            </a:endParaRP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 rotWithShape="1">
          <a:blip r:embed="rId2"/>
          <a:srcRect l="40816" t="44701" r="21013" b="10934"/>
          <a:stretch/>
        </p:blipFill>
        <p:spPr bwMode="auto">
          <a:xfrm>
            <a:off x="677863" y="2734580"/>
            <a:ext cx="4183062" cy="27334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57998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id-ID" sz="4800" dirty="0">
                <a:latin typeface="Algerian" panose="04020705040A02060702" pitchFamily="82" charset="0"/>
              </a:rPr>
              <a:t>Famili </a:t>
            </a:r>
            <a:r>
              <a:rPr lang="en-US" sz="4800" dirty="0" err="1" smtClean="0">
                <a:latin typeface="Algerian" panose="04020705040A02060702" pitchFamily="82" charset="0"/>
              </a:rPr>
              <a:t>Muscidae</a:t>
            </a:r>
            <a:endParaRPr lang="en-US" sz="4800" dirty="0">
              <a:latin typeface="Algerian" panose="04020705040A020607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600" dirty="0" err="1">
                <a:latin typeface="Agency FB" panose="020B0503020202020204" pitchFamily="34" charset="0"/>
              </a:rPr>
              <a:t>Filum</a:t>
            </a:r>
            <a:r>
              <a:rPr lang="en-US" sz="3600" dirty="0">
                <a:latin typeface="Agency FB" panose="020B0503020202020204" pitchFamily="34" charset="0"/>
              </a:rPr>
              <a:t>	: </a:t>
            </a:r>
            <a:r>
              <a:rPr lang="en-US" sz="3600" dirty="0" err="1">
                <a:latin typeface="Agency FB" panose="020B0503020202020204" pitchFamily="34" charset="0"/>
              </a:rPr>
              <a:t>Arthropoda</a:t>
            </a:r>
            <a:endParaRPr lang="en-US" sz="3600" dirty="0">
              <a:latin typeface="Agency FB" panose="020B0503020202020204" pitchFamily="34" charset="0"/>
            </a:endParaRPr>
          </a:p>
          <a:p>
            <a:r>
              <a:rPr lang="en-US" sz="3600" dirty="0" err="1">
                <a:latin typeface="Agency FB" panose="020B0503020202020204" pitchFamily="34" charset="0"/>
              </a:rPr>
              <a:t>Kelas</a:t>
            </a:r>
            <a:r>
              <a:rPr lang="en-US" sz="3600" dirty="0">
                <a:latin typeface="Agency FB" panose="020B0503020202020204" pitchFamily="34" charset="0"/>
              </a:rPr>
              <a:t> 	: </a:t>
            </a:r>
            <a:r>
              <a:rPr lang="en-US" sz="3600" dirty="0" err="1">
                <a:latin typeface="Agency FB" panose="020B0503020202020204" pitchFamily="34" charset="0"/>
              </a:rPr>
              <a:t>Insekta</a:t>
            </a:r>
            <a:r>
              <a:rPr lang="en-US" sz="3600" dirty="0">
                <a:latin typeface="Agency FB" panose="020B0503020202020204" pitchFamily="34" charset="0"/>
              </a:rPr>
              <a:t> </a:t>
            </a:r>
          </a:p>
          <a:p>
            <a:r>
              <a:rPr lang="en-US" sz="3600" dirty="0" err="1">
                <a:latin typeface="Agency FB" panose="020B0503020202020204" pitchFamily="34" charset="0"/>
              </a:rPr>
              <a:t>Ordo</a:t>
            </a:r>
            <a:r>
              <a:rPr lang="en-US" sz="3600" dirty="0">
                <a:latin typeface="Agency FB" panose="020B0503020202020204" pitchFamily="34" charset="0"/>
              </a:rPr>
              <a:t>	: </a:t>
            </a:r>
            <a:r>
              <a:rPr lang="en-US" sz="3600" dirty="0" err="1">
                <a:latin typeface="Agency FB" panose="020B0503020202020204" pitchFamily="34" charset="0"/>
              </a:rPr>
              <a:t>Diptera</a:t>
            </a:r>
            <a:endParaRPr lang="en-US" sz="3600" dirty="0">
              <a:latin typeface="Agency FB" panose="020B0503020202020204" pitchFamily="34" charset="0"/>
            </a:endParaRPr>
          </a:p>
          <a:p>
            <a:r>
              <a:rPr lang="en-US" sz="3600" dirty="0" err="1">
                <a:latin typeface="Agency FB" panose="020B0503020202020204" pitchFamily="34" charset="0"/>
              </a:rPr>
              <a:t>Famili</a:t>
            </a:r>
            <a:r>
              <a:rPr lang="en-US" sz="3600" dirty="0">
                <a:latin typeface="Agency FB" panose="020B0503020202020204" pitchFamily="34" charset="0"/>
              </a:rPr>
              <a:t> 	: </a:t>
            </a:r>
            <a:r>
              <a:rPr lang="en-US" sz="3600" dirty="0" err="1">
                <a:latin typeface="Agency FB" panose="020B0503020202020204" pitchFamily="34" charset="0"/>
              </a:rPr>
              <a:t>Muscidae</a:t>
            </a:r>
            <a:endParaRPr lang="en-US" sz="3600" dirty="0">
              <a:latin typeface="Agency FB" panose="020B0503020202020204" pitchFamily="34" charset="0"/>
            </a:endParaRP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 rotWithShape="1">
          <a:blip r:embed="rId2"/>
          <a:srcRect l="41950" t="32939" r="21957" b="17991"/>
          <a:stretch/>
        </p:blipFill>
        <p:spPr bwMode="auto">
          <a:xfrm>
            <a:off x="677863" y="2502603"/>
            <a:ext cx="4183062" cy="31974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5802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id-ID" sz="4400" dirty="0">
                <a:latin typeface="Algerian" panose="04020705040A02060702" pitchFamily="82" charset="0"/>
              </a:rPr>
              <a:t>Famili </a:t>
            </a:r>
            <a:r>
              <a:rPr lang="en-US" sz="4400" dirty="0" err="1" smtClean="0">
                <a:latin typeface="Algerian" panose="04020705040A02060702" pitchFamily="82" charset="0"/>
              </a:rPr>
              <a:t>Aphididae</a:t>
            </a:r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600" dirty="0" err="1">
                <a:latin typeface="Agency FB" panose="020B0503020202020204" pitchFamily="34" charset="0"/>
              </a:rPr>
              <a:t>Filum</a:t>
            </a:r>
            <a:r>
              <a:rPr lang="en-US" sz="3600" dirty="0">
                <a:latin typeface="Agency FB" panose="020B0503020202020204" pitchFamily="34" charset="0"/>
              </a:rPr>
              <a:t>	: </a:t>
            </a:r>
            <a:r>
              <a:rPr lang="en-US" sz="3600" dirty="0" err="1">
                <a:latin typeface="Agency FB" panose="020B0503020202020204" pitchFamily="34" charset="0"/>
              </a:rPr>
              <a:t>Arthropoda</a:t>
            </a:r>
            <a:endParaRPr lang="en-US" sz="3600" dirty="0">
              <a:latin typeface="Agency FB" panose="020B0503020202020204" pitchFamily="34" charset="0"/>
            </a:endParaRPr>
          </a:p>
          <a:p>
            <a:r>
              <a:rPr lang="en-US" sz="3600" dirty="0" err="1">
                <a:latin typeface="Agency FB" panose="020B0503020202020204" pitchFamily="34" charset="0"/>
              </a:rPr>
              <a:t>Kelas</a:t>
            </a:r>
            <a:r>
              <a:rPr lang="en-US" sz="3600" dirty="0">
                <a:latin typeface="Agency FB" panose="020B0503020202020204" pitchFamily="34" charset="0"/>
              </a:rPr>
              <a:t> 	: </a:t>
            </a:r>
            <a:r>
              <a:rPr lang="en-US" sz="3600" dirty="0" err="1">
                <a:latin typeface="Agency FB" panose="020B0503020202020204" pitchFamily="34" charset="0"/>
              </a:rPr>
              <a:t>Insekta</a:t>
            </a:r>
            <a:r>
              <a:rPr lang="en-US" sz="3600" dirty="0">
                <a:latin typeface="Agency FB" panose="020B0503020202020204" pitchFamily="34" charset="0"/>
              </a:rPr>
              <a:t> </a:t>
            </a:r>
            <a:endParaRPr lang="en-US" sz="3600" dirty="0">
              <a:latin typeface="Agency FB" panose="020B0503020202020204" pitchFamily="34" charset="0"/>
            </a:endParaRPr>
          </a:p>
          <a:p>
            <a:r>
              <a:rPr lang="en-US" sz="3600" dirty="0" err="1">
                <a:latin typeface="Agency FB" panose="020B0503020202020204" pitchFamily="34" charset="0"/>
              </a:rPr>
              <a:t>Ordo</a:t>
            </a:r>
            <a:r>
              <a:rPr lang="en-US" sz="3600" dirty="0">
                <a:latin typeface="Agency FB" panose="020B0503020202020204" pitchFamily="34" charset="0"/>
              </a:rPr>
              <a:t>	: </a:t>
            </a:r>
            <a:r>
              <a:rPr lang="en-US" sz="3600" dirty="0" err="1">
                <a:latin typeface="Agency FB" panose="020B0503020202020204" pitchFamily="34" charset="0"/>
              </a:rPr>
              <a:t>Homoptera</a:t>
            </a:r>
            <a:endParaRPr lang="en-US" sz="3600" dirty="0">
              <a:latin typeface="Agency FB" panose="020B0503020202020204" pitchFamily="34" charset="0"/>
            </a:endParaRPr>
          </a:p>
          <a:p>
            <a:r>
              <a:rPr lang="en-US" sz="3600" dirty="0">
                <a:latin typeface="Agency FB" panose="020B0503020202020204" pitchFamily="34" charset="0"/>
              </a:rPr>
              <a:t>Family 	: </a:t>
            </a:r>
            <a:r>
              <a:rPr lang="en-US" sz="3600" dirty="0" err="1">
                <a:latin typeface="Agency FB" panose="020B0503020202020204" pitchFamily="34" charset="0"/>
              </a:rPr>
              <a:t>Aphididae</a:t>
            </a:r>
            <a:endParaRPr lang="en-US" sz="3600" dirty="0">
              <a:latin typeface="Agency FB" panose="020B0503020202020204" pitchFamily="34" charset="0"/>
            </a:endParaRP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 rotWithShape="1">
          <a:blip r:embed="rId2"/>
          <a:srcRect l="41761" t="26888" r="21013" b="48913"/>
          <a:stretch/>
        </p:blipFill>
        <p:spPr bwMode="auto">
          <a:xfrm>
            <a:off x="677334" y="2624448"/>
            <a:ext cx="4183062" cy="22412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1159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id-ID" sz="4800" dirty="0">
                <a:latin typeface="Algerian" panose="04020705040A02060702" pitchFamily="82" charset="0"/>
              </a:rPr>
              <a:t>Famili </a:t>
            </a:r>
            <a:r>
              <a:rPr lang="en-US" sz="4800" dirty="0" err="1">
                <a:latin typeface="Algerian" panose="04020705040A02060702" pitchFamily="82" charset="0"/>
              </a:rPr>
              <a:t>Cicadelidae</a:t>
            </a:r>
            <a:endParaRPr lang="en-US" sz="4800" dirty="0">
              <a:latin typeface="Algerian" panose="04020705040A020607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8" y="2160589"/>
            <a:ext cx="4184034" cy="3880773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Agency FB" panose="020B0503020202020204" pitchFamily="34" charset="0"/>
              </a:rPr>
              <a:t>Filum</a:t>
            </a:r>
            <a:r>
              <a:rPr lang="en-US" sz="4000" dirty="0">
                <a:latin typeface="Agency FB" panose="020B0503020202020204" pitchFamily="34" charset="0"/>
              </a:rPr>
              <a:t>		</a:t>
            </a:r>
            <a:r>
              <a:rPr lang="id-ID" sz="4000" dirty="0">
                <a:latin typeface="Agency FB" panose="020B0503020202020204" pitchFamily="34" charset="0"/>
              </a:rPr>
              <a:t>:</a:t>
            </a:r>
            <a:r>
              <a:rPr lang="en-US" sz="4000" dirty="0">
                <a:latin typeface="Agency FB" panose="020B0503020202020204" pitchFamily="34" charset="0"/>
              </a:rPr>
              <a:t> </a:t>
            </a:r>
            <a:r>
              <a:rPr lang="en-US" sz="4000" dirty="0" err="1">
                <a:latin typeface="Agency FB" panose="020B0503020202020204" pitchFamily="34" charset="0"/>
              </a:rPr>
              <a:t>Arthropoda</a:t>
            </a:r>
            <a:endParaRPr lang="en-US" sz="4000" dirty="0">
              <a:latin typeface="Agency FB" panose="020B0503020202020204" pitchFamily="34" charset="0"/>
            </a:endParaRPr>
          </a:p>
          <a:p>
            <a:r>
              <a:rPr lang="en-US" sz="4000" dirty="0">
                <a:latin typeface="Agency FB" panose="020B0503020202020204" pitchFamily="34" charset="0"/>
              </a:rPr>
              <a:t> </a:t>
            </a:r>
            <a:r>
              <a:rPr lang="en-US" sz="4000" dirty="0" err="1">
                <a:latin typeface="Agency FB" panose="020B0503020202020204" pitchFamily="34" charset="0"/>
              </a:rPr>
              <a:t>Kelas</a:t>
            </a:r>
            <a:r>
              <a:rPr lang="en-US" sz="4000" dirty="0">
                <a:latin typeface="Agency FB" panose="020B0503020202020204" pitchFamily="34" charset="0"/>
              </a:rPr>
              <a:t>		</a:t>
            </a:r>
            <a:r>
              <a:rPr lang="id-ID" sz="4000" dirty="0">
                <a:latin typeface="Agency FB" panose="020B0503020202020204" pitchFamily="34" charset="0"/>
              </a:rPr>
              <a:t>: </a:t>
            </a:r>
            <a:r>
              <a:rPr lang="en-US" sz="4000" dirty="0" err="1">
                <a:latin typeface="Agency FB" panose="020B0503020202020204" pitchFamily="34" charset="0"/>
              </a:rPr>
              <a:t>Insekta</a:t>
            </a:r>
            <a:r>
              <a:rPr lang="en-US" sz="4000" dirty="0">
                <a:latin typeface="Agency FB" panose="020B0503020202020204" pitchFamily="34" charset="0"/>
              </a:rPr>
              <a:t> </a:t>
            </a:r>
          </a:p>
          <a:p>
            <a:r>
              <a:rPr lang="en-US" sz="4000" dirty="0" err="1">
                <a:latin typeface="Agency FB" panose="020B0503020202020204" pitchFamily="34" charset="0"/>
              </a:rPr>
              <a:t>Ordo</a:t>
            </a:r>
            <a:r>
              <a:rPr lang="en-US" sz="4000" dirty="0">
                <a:latin typeface="Agency FB" panose="020B0503020202020204" pitchFamily="34" charset="0"/>
              </a:rPr>
              <a:t>		</a:t>
            </a:r>
            <a:r>
              <a:rPr lang="id-ID" sz="4000" dirty="0">
                <a:latin typeface="Agency FB" panose="020B0503020202020204" pitchFamily="34" charset="0"/>
              </a:rPr>
              <a:t>: </a:t>
            </a:r>
            <a:r>
              <a:rPr lang="en-US" sz="4000" dirty="0" err="1">
                <a:latin typeface="Agency FB" panose="020B0503020202020204" pitchFamily="34" charset="0"/>
              </a:rPr>
              <a:t>Homoptera</a:t>
            </a:r>
            <a:endParaRPr lang="en-US" sz="4000" dirty="0">
              <a:latin typeface="Agency FB" panose="020B0503020202020204" pitchFamily="34" charset="0"/>
            </a:endParaRPr>
          </a:p>
          <a:p>
            <a:r>
              <a:rPr lang="en-US" sz="4000" dirty="0" err="1">
                <a:latin typeface="Agency FB" panose="020B0503020202020204" pitchFamily="34" charset="0"/>
              </a:rPr>
              <a:t>Famili</a:t>
            </a:r>
            <a:r>
              <a:rPr lang="en-US" sz="4000" dirty="0">
                <a:latin typeface="Agency FB" panose="020B0503020202020204" pitchFamily="34" charset="0"/>
              </a:rPr>
              <a:t>		</a:t>
            </a:r>
            <a:r>
              <a:rPr lang="id-ID" sz="4000" dirty="0">
                <a:latin typeface="Agency FB" panose="020B0503020202020204" pitchFamily="34" charset="0"/>
              </a:rPr>
              <a:t>: </a:t>
            </a:r>
            <a:r>
              <a:rPr lang="en-US" sz="4000" dirty="0" err="1">
                <a:latin typeface="Agency FB" panose="020B0503020202020204" pitchFamily="34" charset="0"/>
              </a:rPr>
              <a:t>Cicadellidae</a:t>
            </a:r>
            <a:endParaRPr lang="en-US" sz="4000" dirty="0">
              <a:latin typeface="Agency FB" panose="020B0503020202020204" pitchFamily="34" charset="0"/>
            </a:endParaRPr>
          </a:p>
          <a:p>
            <a:endParaRPr lang="en-US" sz="4000" dirty="0">
              <a:latin typeface="Agency FB" panose="020B0503020202020204" pitchFamily="34" charset="0"/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 rotWithShape="1">
          <a:blip r:embed="rId2"/>
          <a:srcRect l="40060" t="34954" r="20825" b="43872"/>
          <a:stretch/>
        </p:blipFill>
        <p:spPr bwMode="auto">
          <a:xfrm>
            <a:off x="677334" y="2790702"/>
            <a:ext cx="4412634" cy="19468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43467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800" dirty="0" err="1">
                <a:latin typeface="Algerian" panose="04020705040A02060702" pitchFamily="82" charset="0"/>
              </a:rPr>
              <a:t>famili</a:t>
            </a:r>
            <a:r>
              <a:rPr lang="en-US" sz="4800" dirty="0">
                <a:latin typeface="Algerian" panose="04020705040A02060702" pitchFamily="82" charset="0"/>
              </a:rPr>
              <a:t>  </a:t>
            </a:r>
            <a:r>
              <a:rPr lang="en-US" sz="4800" dirty="0" err="1">
                <a:latin typeface="Algerian" panose="04020705040A02060702" pitchFamily="82" charset="0"/>
              </a:rPr>
              <a:t>Nitidulidae</a:t>
            </a:r>
            <a:endParaRPr lang="en-US" sz="4800" dirty="0">
              <a:latin typeface="Algerian" panose="04020705040A020607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Filum</a:t>
            </a:r>
            <a:r>
              <a:rPr lang="en-US" sz="2800" dirty="0">
                <a:latin typeface="Agency FB" panose="020B0503020202020204" pitchFamily="34" charset="0"/>
              </a:rPr>
              <a:t> 		: </a:t>
            </a:r>
            <a:r>
              <a:rPr lang="en-US" sz="2800" dirty="0" err="1">
                <a:latin typeface="Agency FB" panose="020B0503020202020204" pitchFamily="34" charset="0"/>
              </a:rPr>
              <a:t>Arthropoda</a:t>
            </a:r>
            <a:endParaRPr lang="en-US" sz="2800" dirty="0">
              <a:latin typeface="Agency FB" panose="020B0503020202020204" pitchFamily="34" charset="0"/>
            </a:endParaRPr>
          </a:p>
          <a:p>
            <a:r>
              <a:rPr lang="en-US" sz="2800" dirty="0" err="1">
                <a:latin typeface="Agency FB" panose="020B0503020202020204" pitchFamily="34" charset="0"/>
              </a:rPr>
              <a:t>Kelas</a:t>
            </a:r>
            <a:r>
              <a:rPr lang="en-US" sz="2800" dirty="0">
                <a:latin typeface="Agency FB" panose="020B0503020202020204" pitchFamily="34" charset="0"/>
              </a:rPr>
              <a:t>   		: </a:t>
            </a:r>
            <a:r>
              <a:rPr lang="en-US" sz="2800" dirty="0" err="1">
                <a:latin typeface="Agency FB" panose="020B0503020202020204" pitchFamily="34" charset="0"/>
              </a:rPr>
              <a:t>Insekta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</a:p>
          <a:p>
            <a:r>
              <a:rPr lang="en-US" sz="2800" dirty="0" err="1">
                <a:latin typeface="Agency FB" panose="020B0503020202020204" pitchFamily="34" charset="0"/>
              </a:rPr>
              <a:t>Ordo</a:t>
            </a:r>
            <a:r>
              <a:rPr lang="en-US" sz="2800" dirty="0">
                <a:latin typeface="Agency FB" panose="020B0503020202020204" pitchFamily="34" charset="0"/>
              </a:rPr>
              <a:t>		</a:t>
            </a:r>
            <a:r>
              <a:rPr lang="id-ID" sz="2800" dirty="0" smtClean="0">
                <a:latin typeface="Agency FB" panose="020B0503020202020204" pitchFamily="34" charset="0"/>
              </a:rPr>
              <a:t>	</a:t>
            </a:r>
            <a:r>
              <a:rPr lang="en-US" sz="2800" dirty="0" smtClean="0">
                <a:latin typeface="Agency FB" panose="020B0503020202020204" pitchFamily="34" charset="0"/>
              </a:rPr>
              <a:t>: </a:t>
            </a:r>
            <a:r>
              <a:rPr lang="en-US" sz="2800" dirty="0">
                <a:latin typeface="Agency FB" panose="020B0503020202020204" pitchFamily="34" charset="0"/>
              </a:rPr>
              <a:t>Coleopteran</a:t>
            </a:r>
          </a:p>
          <a:p>
            <a:r>
              <a:rPr lang="en-US" sz="2800" dirty="0">
                <a:latin typeface="Agency FB" panose="020B0503020202020204" pitchFamily="34" charset="0"/>
              </a:rPr>
              <a:t>Family		: </a:t>
            </a:r>
            <a:r>
              <a:rPr lang="en-US" sz="2800" dirty="0" err="1">
                <a:latin typeface="Agency FB" panose="020B0503020202020204" pitchFamily="34" charset="0"/>
              </a:rPr>
              <a:t>Nitidulidae</a:t>
            </a:r>
            <a:endParaRPr lang="en-US" sz="2800" dirty="0">
              <a:latin typeface="Agency FB" panose="020B0503020202020204" pitchFamily="34" charset="0"/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 rotWithShape="1">
          <a:blip r:embed="rId2"/>
          <a:srcRect l="42695" t="51689" r="22011" b="31081"/>
          <a:stretch/>
        </p:blipFill>
        <p:spPr bwMode="auto">
          <a:xfrm>
            <a:off x="677334" y="2909456"/>
            <a:ext cx="4183062" cy="17659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0773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id-ID" sz="9600" dirty="0" smtClean="0">
                <a:latin typeface="Algerian" panose="04020705040A02060702" pitchFamily="82" charset="0"/>
              </a:rPr>
              <a:t>TERIMAKASIH</a:t>
            </a:r>
            <a:endParaRPr lang="en-US" sz="9600" dirty="0">
              <a:latin typeface="Algerian" panose="04020705040A02060702" pitchFamily="82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54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369"/>
            <a:ext cx="10515600" cy="994124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lgerian" panose="04020705040A02060702" pitchFamily="82" charset="0"/>
              </a:rPr>
              <a:t>A. </a:t>
            </a:r>
            <a:r>
              <a:rPr lang="en-US" sz="3200" dirty="0" err="1" smtClean="0">
                <a:latin typeface="Algerian" panose="04020705040A02060702" pitchFamily="82" charset="0"/>
              </a:rPr>
              <a:t>Identifikasi</a:t>
            </a:r>
            <a:r>
              <a:rPr lang="en-US" sz="3200" dirty="0" smtClean="0">
                <a:latin typeface="Algerian" panose="04020705040A02060702" pitchFamily="82" charset="0"/>
              </a:rPr>
              <a:t> </a:t>
            </a:r>
            <a:r>
              <a:rPr lang="en-US" sz="3200" dirty="0" err="1" smtClean="0">
                <a:latin typeface="Algerian" panose="04020705040A02060702" pitchFamily="82" charset="0"/>
              </a:rPr>
              <a:t>Serangga</a:t>
            </a:r>
            <a:endParaRPr lang="en-US" sz="3200" dirty="0">
              <a:latin typeface="Algerian" panose="04020705040A020607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540431"/>
            <a:ext cx="923192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Agency FB" panose="020B0503020202020204" pitchFamily="34" charset="0"/>
              </a:rPr>
              <a:t>Identifikasi</a:t>
            </a:r>
            <a:r>
              <a:rPr lang="en-US" sz="2800" dirty="0" smtClean="0"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latin typeface="Agency FB" panose="020B0503020202020204" pitchFamily="34" charset="0"/>
              </a:rPr>
              <a:t>adalah</a:t>
            </a:r>
            <a:r>
              <a:rPr lang="en-US" sz="2800" dirty="0" smtClean="0">
                <a:latin typeface="Agency FB" panose="020B0503020202020204" pitchFamily="34" charset="0"/>
              </a:rPr>
              <a:t> proses (</a:t>
            </a:r>
            <a:r>
              <a:rPr lang="en-US" sz="2800" dirty="0" err="1" smtClean="0">
                <a:latin typeface="Agency FB" panose="020B0503020202020204" pitchFamily="34" charset="0"/>
              </a:rPr>
              <a:t>cara</a:t>
            </a:r>
            <a:r>
              <a:rPr lang="en-US" sz="2800" dirty="0" smtClean="0">
                <a:latin typeface="Agency FB" panose="020B0503020202020204" pitchFamily="34" charset="0"/>
              </a:rPr>
              <a:t>) </a:t>
            </a:r>
            <a:r>
              <a:rPr lang="en-US" sz="2800" dirty="0" err="1" smtClean="0">
                <a:latin typeface="Agency FB" panose="020B0503020202020204" pitchFamily="34" charset="0"/>
              </a:rPr>
              <a:t>pemberian</a:t>
            </a:r>
            <a:r>
              <a:rPr lang="en-US" sz="2800" dirty="0" smtClean="0"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latin typeface="Agency FB" panose="020B0503020202020204" pitchFamily="34" charset="0"/>
              </a:rPr>
              <a:t>nama</a:t>
            </a:r>
            <a:r>
              <a:rPr lang="en-US" sz="2800" dirty="0" smtClean="0"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latin typeface="Agency FB" panose="020B0503020202020204" pitchFamily="34" charset="0"/>
              </a:rPr>
              <a:t>pada</a:t>
            </a:r>
            <a:r>
              <a:rPr lang="en-US" sz="2800" dirty="0" smtClean="0"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latin typeface="Agency FB" panose="020B0503020202020204" pitchFamily="34" charset="0"/>
              </a:rPr>
              <a:t>individu</a:t>
            </a:r>
            <a:r>
              <a:rPr lang="en-US" sz="2800" dirty="0" smtClean="0"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latin typeface="Agency FB" panose="020B0503020202020204" pitchFamily="34" charset="0"/>
              </a:rPr>
              <a:t>atau</a:t>
            </a:r>
            <a:r>
              <a:rPr lang="en-US" sz="2800" dirty="0" smtClean="0"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latin typeface="Agency FB" panose="020B0503020202020204" pitchFamily="34" charset="0"/>
              </a:rPr>
              <a:t>sekelompok</a:t>
            </a:r>
            <a:r>
              <a:rPr lang="en-US" sz="2800" dirty="0" smtClean="0"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latin typeface="Agency FB" panose="020B0503020202020204" pitchFamily="34" charset="0"/>
              </a:rPr>
              <a:t>individu</a:t>
            </a:r>
            <a:endParaRPr lang="en-US" sz="2800" dirty="0" smtClean="0"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Agency FB" panose="020B0503020202020204" pitchFamily="34" charset="0"/>
              </a:rPr>
              <a:t>Penamaan</a:t>
            </a:r>
            <a:r>
              <a:rPr lang="en-US" sz="2800" dirty="0" smtClean="0"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latin typeface="Agency FB" panose="020B0503020202020204" pitchFamily="34" charset="0"/>
              </a:rPr>
              <a:t>spesies</a:t>
            </a:r>
            <a:r>
              <a:rPr lang="en-US" sz="2800" dirty="0" smtClean="0"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latin typeface="Agency FB" panose="020B0503020202020204" pitchFamily="34" charset="0"/>
              </a:rPr>
              <a:t>mengacu</a:t>
            </a:r>
            <a:r>
              <a:rPr lang="en-US" sz="2800" dirty="0" smtClean="0"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latin typeface="Agency FB" panose="020B0503020202020204" pitchFamily="34" charset="0"/>
              </a:rPr>
              <a:t>pada</a:t>
            </a:r>
            <a:r>
              <a:rPr lang="en-US" sz="2800" dirty="0" smtClean="0">
                <a:latin typeface="Agency FB" panose="020B0503020202020204" pitchFamily="34" charset="0"/>
              </a:rPr>
              <a:t> system </a:t>
            </a:r>
            <a:r>
              <a:rPr lang="en-US" sz="2800" dirty="0" err="1" smtClean="0">
                <a:latin typeface="Agency FB" panose="020B0503020202020204" pitchFamily="34" charset="0"/>
              </a:rPr>
              <a:t>pemberian</a:t>
            </a:r>
            <a:r>
              <a:rPr lang="en-US" sz="2800" dirty="0" smtClean="0"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latin typeface="Agency FB" panose="020B0503020202020204" pitchFamily="34" charset="0"/>
              </a:rPr>
              <a:t>nama</a:t>
            </a:r>
            <a:r>
              <a:rPr lang="en-US" sz="2800" dirty="0" smtClean="0"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latin typeface="Agency FB" panose="020B0503020202020204" pitchFamily="34" charset="0"/>
              </a:rPr>
              <a:t>ilmiah</a:t>
            </a:r>
            <a:r>
              <a:rPr lang="en-US" sz="2800" dirty="0" smtClean="0">
                <a:latin typeface="Agency FB" panose="020B0503020202020204" pitchFamily="34" charset="0"/>
              </a:rPr>
              <a:t> (scientific name) </a:t>
            </a:r>
            <a:r>
              <a:rPr lang="en-US" sz="2800" dirty="0" err="1" smtClean="0">
                <a:latin typeface="Agency FB" panose="020B0503020202020204" pitchFamily="34" charset="0"/>
              </a:rPr>
              <a:t>berupa</a:t>
            </a:r>
            <a:r>
              <a:rPr lang="en-US" sz="2800" dirty="0" smtClean="0">
                <a:latin typeface="Agency FB" panose="020B0503020202020204" pitchFamily="34" charset="0"/>
              </a:rPr>
              <a:t> binomial name, </a:t>
            </a:r>
            <a:r>
              <a:rPr lang="en-US" sz="2800" dirty="0" err="1" smtClean="0">
                <a:latin typeface="Agency FB" panose="020B0503020202020204" pitchFamily="34" charset="0"/>
              </a:rPr>
              <a:t>yaitu</a:t>
            </a:r>
            <a:r>
              <a:rPr lang="en-US" sz="2800" dirty="0" smtClean="0"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latin typeface="Agency FB" panose="020B0503020202020204" pitchFamily="34" charset="0"/>
              </a:rPr>
              <a:t>penggabungan</a:t>
            </a:r>
            <a:r>
              <a:rPr lang="en-US" sz="2800" dirty="0" smtClean="0"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latin typeface="Agency FB" panose="020B0503020202020204" pitchFamily="34" charset="0"/>
              </a:rPr>
              <a:t>dua</a:t>
            </a:r>
            <a:r>
              <a:rPr lang="en-US" sz="2800" dirty="0" smtClean="0">
                <a:latin typeface="Agency FB" panose="020B0503020202020204" pitchFamily="34" charset="0"/>
              </a:rPr>
              <a:t> kata yang </a:t>
            </a:r>
            <a:r>
              <a:rPr lang="en-US" sz="2800" dirty="0" err="1" smtClean="0">
                <a:latin typeface="Agency FB" panose="020B0503020202020204" pitchFamily="34" charset="0"/>
              </a:rPr>
              <a:t>mencirikan</a:t>
            </a:r>
            <a:r>
              <a:rPr lang="en-US" sz="2800" dirty="0" smtClean="0"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latin typeface="Agency FB" panose="020B0503020202020204" pitchFamily="34" charset="0"/>
              </a:rPr>
              <a:t>sifat</a:t>
            </a:r>
            <a:r>
              <a:rPr lang="en-US" sz="2800" dirty="0" smtClean="0"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latin typeface="Agency FB" panose="020B0503020202020204" pitchFamily="34" charset="0"/>
              </a:rPr>
              <a:t>dari</a:t>
            </a:r>
            <a:r>
              <a:rPr lang="en-US" sz="2800" dirty="0" smtClean="0"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latin typeface="Agency FB" panose="020B0503020202020204" pitchFamily="34" charset="0"/>
              </a:rPr>
              <a:t>individu</a:t>
            </a:r>
            <a:r>
              <a:rPr lang="en-US" sz="2800" dirty="0" smtClean="0">
                <a:latin typeface="Agency FB" panose="020B0503020202020204" pitchFamily="34" charset="0"/>
              </a:rPr>
              <a:t> yang </a:t>
            </a:r>
            <a:r>
              <a:rPr lang="en-US" sz="2800" dirty="0" err="1" smtClean="0">
                <a:latin typeface="Agency FB" panose="020B0503020202020204" pitchFamily="34" charset="0"/>
              </a:rPr>
              <a:t>diberi</a:t>
            </a:r>
            <a:r>
              <a:rPr lang="en-US" sz="2800" dirty="0" smtClean="0"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latin typeface="Agency FB" panose="020B0503020202020204" pitchFamily="34" charset="0"/>
              </a:rPr>
              <a:t>nama</a:t>
            </a:r>
            <a:endParaRPr lang="en-US" sz="2800" dirty="0" smtClean="0"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Agency FB" panose="020B0503020202020204" pitchFamily="34" charset="0"/>
              </a:rPr>
              <a:t>Identifikasi</a:t>
            </a:r>
            <a:r>
              <a:rPr lang="en-US" sz="2800" dirty="0" smtClean="0"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latin typeface="Agency FB" panose="020B0503020202020204" pitchFamily="34" charset="0"/>
              </a:rPr>
              <a:t>dilakukan</a:t>
            </a:r>
            <a:r>
              <a:rPr lang="en-US" sz="2800" dirty="0" smtClean="0"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latin typeface="Agency FB" panose="020B0503020202020204" pitchFamily="34" charset="0"/>
              </a:rPr>
              <a:t>untuk</a:t>
            </a:r>
            <a:r>
              <a:rPr lang="en-US" sz="2800" dirty="0" smtClean="0"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latin typeface="Agency FB" panose="020B0503020202020204" pitchFamily="34" charset="0"/>
              </a:rPr>
              <a:t>menggolongkan</a:t>
            </a:r>
            <a:r>
              <a:rPr lang="en-US" sz="2800" dirty="0" smtClean="0"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latin typeface="Agency FB" panose="020B0503020202020204" pitchFamily="34" charset="0"/>
              </a:rPr>
              <a:t>suatu</a:t>
            </a:r>
            <a:r>
              <a:rPr lang="en-US" sz="2800" dirty="0" smtClean="0"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latin typeface="Agency FB" panose="020B0503020202020204" pitchFamily="34" charset="0"/>
              </a:rPr>
              <a:t>organisme</a:t>
            </a:r>
            <a:r>
              <a:rPr lang="en-US" sz="2800" dirty="0" smtClean="0"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latin typeface="Agency FB" panose="020B0503020202020204" pitchFamily="34" charset="0"/>
              </a:rPr>
              <a:t>pada</a:t>
            </a:r>
            <a:r>
              <a:rPr lang="en-US" sz="2800" dirty="0" smtClean="0">
                <a:latin typeface="Agency FB" panose="020B0503020202020204" pitchFamily="34" charset="0"/>
              </a:rPr>
              <a:t> status </a:t>
            </a:r>
            <a:r>
              <a:rPr lang="en-US" sz="2800" dirty="0" err="1" smtClean="0">
                <a:latin typeface="Agency FB" panose="020B0503020202020204" pitchFamily="34" charset="0"/>
              </a:rPr>
              <a:t>tertentu</a:t>
            </a:r>
            <a:r>
              <a:rPr lang="en-US" sz="2800" dirty="0" smtClean="0"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latin typeface="Agency FB" panose="020B0503020202020204" pitchFamily="34" charset="0"/>
              </a:rPr>
              <a:t>baik</a:t>
            </a:r>
            <a:r>
              <a:rPr lang="en-US" sz="2800" dirty="0" smtClean="0"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latin typeface="Agency FB" panose="020B0503020202020204" pitchFamily="34" charset="0"/>
              </a:rPr>
              <a:t>itu</a:t>
            </a:r>
            <a:r>
              <a:rPr lang="en-US" sz="2800" dirty="0" smtClean="0"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latin typeface="Agency FB" panose="020B0503020202020204" pitchFamily="34" charset="0"/>
              </a:rPr>
              <a:t>takson</a:t>
            </a:r>
            <a:r>
              <a:rPr lang="en-US" sz="2800" dirty="0" smtClean="0"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latin typeface="Agency FB" panose="020B0503020202020204" pitchFamily="34" charset="0"/>
              </a:rPr>
              <a:t>ataupun</a:t>
            </a:r>
            <a:r>
              <a:rPr lang="en-US" sz="2800" dirty="0" smtClean="0">
                <a:latin typeface="Agency FB" panose="020B0503020202020204" pitchFamily="34" charset="0"/>
              </a:rPr>
              <a:t> status </a:t>
            </a:r>
            <a:r>
              <a:rPr lang="en-US" sz="2800" dirty="0" err="1" smtClean="0">
                <a:latin typeface="Agency FB" panose="020B0503020202020204" pitchFamily="34" charset="0"/>
              </a:rPr>
              <a:t>berdasarkan</a:t>
            </a:r>
            <a:r>
              <a:rPr lang="en-US" sz="2800" dirty="0" smtClean="0"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latin typeface="Agency FB" panose="020B0503020202020204" pitchFamily="34" charset="0"/>
              </a:rPr>
              <a:t>kerugian</a:t>
            </a:r>
            <a:r>
              <a:rPr lang="en-US" sz="2800" dirty="0" smtClean="0"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latin typeface="Agency FB" panose="020B0503020202020204" pitchFamily="34" charset="0"/>
              </a:rPr>
              <a:t>secara</a:t>
            </a:r>
            <a:r>
              <a:rPr lang="en-US" sz="2800" dirty="0" smtClean="0"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latin typeface="Agency FB" panose="020B0503020202020204" pitchFamily="34" charset="0"/>
              </a:rPr>
              <a:t>ekonomi</a:t>
            </a:r>
            <a:r>
              <a:rPr lang="en-US" sz="2800" dirty="0" smtClean="0">
                <a:latin typeface="Agency FB" panose="020B0503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Agency FB" panose="020B0503020202020204" pitchFamily="34" charset="0"/>
              </a:rPr>
              <a:t>Identifikasi</a:t>
            </a:r>
            <a:r>
              <a:rPr lang="en-US" sz="2800" dirty="0" smtClean="0"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latin typeface="Agency FB" panose="020B0503020202020204" pitchFamily="34" charset="0"/>
              </a:rPr>
              <a:t>serangga</a:t>
            </a:r>
            <a:r>
              <a:rPr lang="en-US" sz="2800" dirty="0" smtClean="0"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latin typeface="Agency FB" panose="020B0503020202020204" pitchFamily="34" charset="0"/>
              </a:rPr>
              <a:t>dapat</a:t>
            </a:r>
            <a:r>
              <a:rPr lang="en-US" sz="2800" dirty="0" smtClean="0"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latin typeface="Agency FB" panose="020B0503020202020204" pitchFamily="34" charset="0"/>
              </a:rPr>
              <a:t>dilakukan</a:t>
            </a:r>
            <a:r>
              <a:rPr lang="en-US" sz="2800" dirty="0" smtClean="0"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latin typeface="Agency FB" panose="020B0503020202020204" pitchFamily="34" charset="0"/>
              </a:rPr>
              <a:t>dengan</a:t>
            </a:r>
            <a:r>
              <a:rPr lang="en-US" sz="2800" dirty="0" smtClean="0"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latin typeface="Agency FB" panose="020B0503020202020204" pitchFamily="34" charset="0"/>
              </a:rPr>
              <a:t>berbagai</a:t>
            </a:r>
            <a:r>
              <a:rPr lang="en-US" sz="2800" dirty="0" smtClean="0"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latin typeface="Agency FB" panose="020B0503020202020204" pitchFamily="34" charset="0"/>
              </a:rPr>
              <a:t>cara</a:t>
            </a:r>
            <a:r>
              <a:rPr lang="en-US" sz="2800" dirty="0" smtClean="0"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latin typeface="Agency FB" panose="020B0503020202020204" pitchFamily="34" charset="0"/>
              </a:rPr>
              <a:t>diantaranya</a:t>
            </a:r>
            <a:r>
              <a:rPr lang="en-US" sz="2800" dirty="0" smtClean="0"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latin typeface="Agency FB" panose="020B0503020202020204" pitchFamily="34" charset="0"/>
              </a:rPr>
              <a:t>adalah</a:t>
            </a:r>
            <a:r>
              <a:rPr lang="en-US" sz="2800" dirty="0" smtClean="0"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latin typeface="Agency FB" panose="020B0503020202020204" pitchFamily="34" charset="0"/>
              </a:rPr>
              <a:t>dengan</a:t>
            </a:r>
            <a:r>
              <a:rPr lang="en-US" sz="2800" dirty="0" smtClean="0"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latin typeface="Agency FB" panose="020B0503020202020204" pitchFamily="34" charset="0"/>
              </a:rPr>
              <a:t>menggunakan</a:t>
            </a:r>
            <a:r>
              <a:rPr lang="en-US" sz="2800" dirty="0" smtClean="0">
                <a:latin typeface="Agency FB" panose="020B0503020202020204" pitchFamily="34" charset="0"/>
              </a:rPr>
              <a:t> :</a:t>
            </a:r>
          </a:p>
          <a:p>
            <a:pPr marL="1257300" lvl="2" indent="-342900">
              <a:buAutoNum type="alphaLcPeriod"/>
            </a:pPr>
            <a:r>
              <a:rPr lang="en-US" sz="2800" dirty="0" err="1" smtClean="0">
                <a:latin typeface="Agency FB" panose="020B0503020202020204" pitchFamily="34" charset="0"/>
              </a:rPr>
              <a:t>buku</a:t>
            </a:r>
            <a:r>
              <a:rPr lang="en-US" sz="2800" dirty="0" smtClean="0"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latin typeface="Agency FB" panose="020B0503020202020204" pitchFamily="34" charset="0"/>
              </a:rPr>
              <a:t>kunci</a:t>
            </a:r>
            <a:r>
              <a:rPr lang="en-US" sz="2800" dirty="0" smtClean="0"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latin typeface="Agency FB" panose="020B0503020202020204" pitchFamily="34" charset="0"/>
              </a:rPr>
              <a:t>identifikasi</a:t>
            </a:r>
            <a:r>
              <a:rPr lang="en-US" sz="2800" dirty="0" smtClean="0">
                <a:latin typeface="Agency FB" panose="020B0503020202020204" pitchFamily="34" charset="0"/>
              </a:rPr>
              <a:t>, </a:t>
            </a:r>
          </a:p>
          <a:p>
            <a:pPr marL="1257300" lvl="2" indent="-342900">
              <a:buAutoNum type="alphaLcPeriod"/>
            </a:pPr>
            <a:r>
              <a:rPr lang="en-US" sz="2800" dirty="0" smtClean="0">
                <a:latin typeface="Agency FB" panose="020B0503020202020204" pitchFamily="34" charset="0"/>
              </a:rPr>
              <a:t>program diagnostic key </a:t>
            </a:r>
            <a:r>
              <a:rPr lang="en-US" sz="2800" dirty="0" err="1" smtClean="0">
                <a:latin typeface="Agency FB" panose="020B0503020202020204" pitchFamily="34" charset="0"/>
              </a:rPr>
              <a:t>dengan</a:t>
            </a:r>
            <a:r>
              <a:rPr lang="en-US" sz="2800" dirty="0" smtClean="0">
                <a:latin typeface="Agency FB" panose="020B0503020202020204" pitchFamily="34" charset="0"/>
              </a:rPr>
              <a:t> CD-ROM, </a:t>
            </a:r>
          </a:p>
          <a:p>
            <a:pPr marL="1257300" lvl="2" indent="-342900">
              <a:buAutoNum type="alphaLcPeriod"/>
            </a:pPr>
            <a:r>
              <a:rPr lang="en-US" sz="2800" dirty="0" err="1" smtClean="0">
                <a:latin typeface="Agency FB" panose="020B0503020202020204" pitchFamily="34" charset="0"/>
              </a:rPr>
              <a:t>kunci</a:t>
            </a:r>
            <a:r>
              <a:rPr lang="en-US" sz="2800" dirty="0" smtClean="0"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latin typeface="Agency FB" panose="020B0503020202020204" pitchFamily="34" charset="0"/>
              </a:rPr>
              <a:t>identifikasi</a:t>
            </a:r>
            <a:r>
              <a:rPr lang="en-US" sz="2800" dirty="0" smtClean="0"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latin typeface="Agency FB" panose="020B0503020202020204" pitchFamily="34" charset="0"/>
              </a:rPr>
              <a:t>dari</a:t>
            </a:r>
            <a:r>
              <a:rPr lang="en-US" sz="2800" dirty="0" smtClean="0">
                <a:latin typeface="Agency FB" panose="020B0503020202020204" pitchFamily="34" charset="0"/>
              </a:rPr>
              <a:t> internet , </a:t>
            </a:r>
          </a:p>
          <a:p>
            <a:pPr marL="1257300" lvl="2" indent="-342900">
              <a:buAutoNum type="alphaLcPeriod"/>
            </a:pPr>
            <a:r>
              <a:rPr lang="en-US" sz="2800" dirty="0" err="1" smtClean="0">
                <a:latin typeface="Agency FB" panose="020B0503020202020204" pitchFamily="34" charset="0"/>
              </a:rPr>
              <a:t>mencocokan</a:t>
            </a:r>
            <a:r>
              <a:rPr lang="en-US" sz="2800" dirty="0" smtClean="0"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latin typeface="Agency FB" panose="020B0503020202020204" pitchFamily="34" charset="0"/>
              </a:rPr>
              <a:t>dengan</a:t>
            </a:r>
            <a:r>
              <a:rPr lang="en-US" sz="2800" dirty="0" smtClean="0"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latin typeface="Agency FB" panose="020B0503020202020204" pitchFamily="34" charset="0"/>
              </a:rPr>
              <a:t>spesipen</a:t>
            </a:r>
            <a:r>
              <a:rPr lang="en-US" sz="2800" dirty="0" smtClean="0">
                <a:latin typeface="Agency FB" panose="020B0503020202020204" pitchFamily="34" charset="0"/>
              </a:rPr>
              <a:t> voucher </a:t>
            </a:r>
            <a:r>
              <a:rPr lang="en-US" sz="2800" dirty="0" err="1" smtClean="0">
                <a:latin typeface="Agency FB" panose="020B0503020202020204" pitchFamily="34" charset="0"/>
              </a:rPr>
              <a:t>dan</a:t>
            </a:r>
            <a:r>
              <a:rPr lang="en-US" sz="2800" dirty="0" smtClean="0">
                <a:latin typeface="Agency FB" panose="020B0503020202020204" pitchFamily="34" charset="0"/>
              </a:rPr>
              <a:t> </a:t>
            </a:r>
          </a:p>
          <a:p>
            <a:pPr marL="1257300" lvl="2" indent="-342900">
              <a:buAutoNum type="alphaLcPeriod"/>
            </a:pPr>
            <a:r>
              <a:rPr lang="en-US" sz="2800" dirty="0" err="1" smtClean="0">
                <a:latin typeface="Agency FB" panose="020B0503020202020204" pitchFamily="34" charset="0"/>
              </a:rPr>
              <a:t>bertanya</a:t>
            </a:r>
            <a:r>
              <a:rPr lang="en-US" sz="2800" dirty="0" smtClean="0"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latin typeface="Agency FB" panose="020B0503020202020204" pitchFamily="34" charset="0"/>
              </a:rPr>
              <a:t>kepada</a:t>
            </a:r>
            <a:r>
              <a:rPr lang="en-US" sz="2800" dirty="0" smtClean="0"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latin typeface="Agency FB" panose="020B0503020202020204" pitchFamily="34" charset="0"/>
              </a:rPr>
              <a:t>ahlinya</a:t>
            </a:r>
            <a:r>
              <a:rPr lang="en-US" sz="2800" dirty="0" smtClean="0">
                <a:latin typeface="Agency FB" panose="020B0503020202020204" pitchFamily="34" charset="0"/>
              </a:rPr>
              <a:t>.</a:t>
            </a:r>
            <a:endParaRPr lang="en-US" sz="28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398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738554"/>
            <a:ext cx="993530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 smtClean="0">
                <a:latin typeface="Agency FB" panose="020B0503020202020204" pitchFamily="34" charset="0"/>
              </a:rPr>
              <a:t>Identifikasi</a:t>
            </a:r>
            <a:r>
              <a:rPr lang="en-US" sz="3200" dirty="0" smtClean="0">
                <a:latin typeface="Agency FB" panose="020B0503020202020204" pitchFamily="34" charset="0"/>
              </a:rPr>
              <a:t> </a:t>
            </a:r>
            <a:r>
              <a:rPr lang="en-US" sz="3200" dirty="0" err="1" smtClean="0">
                <a:latin typeface="Agency FB" panose="020B0503020202020204" pitchFamily="34" charset="0"/>
              </a:rPr>
              <a:t>serangga</a:t>
            </a:r>
            <a:r>
              <a:rPr lang="en-US" sz="3200" dirty="0" smtClean="0">
                <a:latin typeface="Agency FB" panose="020B0503020202020204" pitchFamily="34" charset="0"/>
              </a:rPr>
              <a:t> </a:t>
            </a:r>
            <a:r>
              <a:rPr lang="en-US" sz="3200" dirty="0" err="1" smtClean="0">
                <a:latin typeface="Agency FB" panose="020B0503020202020204" pitchFamily="34" charset="0"/>
              </a:rPr>
              <a:t>dapat</a:t>
            </a:r>
            <a:r>
              <a:rPr lang="en-US" sz="3200" dirty="0" smtClean="0">
                <a:latin typeface="Agency FB" panose="020B0503020202020204" pitchFamily="34" charset="0"/>
              </a:rPr>
              <a:t> </a:t>
            </a:r>
            <a:r>
              <a:rPr lang="en-US" sz="3200" dirty="0" err="1" smtClean="0">
                <a:latin typeface="Agency FB" panose="020B0503020202020204" pitchFamily="34" charset="0"/>
              </a:rPr>
              <a:t>dilakukan</a:t>
            </a:r>
            <a:r>
              <a:rPr lang="en-US" sz="3200" dirty="0" smtClean="0">
                <a:latin typeface="Agency FB" panose="020B0503020202020204" pitchFamily="34" charset="0"/>
              </a:rPr>
              <a:t> </a:t>
            </a:r>
            <a:r>
              <a:rPr lang="en-US" sz="3200" dirty="0" err="1" smtClean="0">
                <a:latin typeface="Agency FB" panose="020B0503020202020204" pitchFamily="34" charset="0"/>
              </a:rPr>
              <a:t>dengan</a:t>
            </a:r>
            <a:r>
              <a:rPr lang="en-US" sz="3200" dirty="0" smtClean="0">
                <a:latin typeface="Agency FB" panose="020B0503020202020204" pitchFamily="34" charset="0"/>
              </a:rPr>
              <a:t> </a:t>
            </a:r>
            <a:r>
              <a:rPr lang="en-US" sz="3200" dirty="0" err="1" smtClean="0">
                <a:latin typeface="Agency FB" panose="020B0503020202020204" pitchFamily="34" charset="0"/>
              </a:rPr>
              <a:t>berbagai</a:t>
            </a:r>
            <a:r>
              <a:rPr lang="en-US" sz="3200" dirty="0" smtClean="0">
                <a:latin typeface="Agency FB" panose="020B0503020202020204" pitchFamily="34" charset="0"/>
              </a:rPr>
              <a:t> </a:t>
            </a:r>
            <a:r>
              <a:rPr lang="en-US" sz="3200" dirty="0" err="1" smtClean="0">
                <a:latin typeface="Agency FB" panose="020B0503020202020204" pitchFamily="34" charset="0"/>
              </a:rPr>
              <a:t>cara</a:t>
            </a:r>
            <a:r>
              <a:rPr lang="en-US" sz="3200" dirty="0" smtClean="0">
                <a:latin typeface="Agency FB" panose="020B0503020202020204" pitchFamily="34" charset="0"/>
              </a:rPr>
              <a:t> </a:t>
            </a:r>
            <a:r>
              <a:rPr lang="en-US" sz="3200" dirty="0" err="1" smtClean="0">
                <a:latin typeface="Agency FB" panose="020B0503020202020204" pitchFamily="34" charset="0"/>
              </a:rPr>
              <a:t>diantaranya</a:t>
            </a:r>
            <a:r>
              <a:rPr lang="en-US" sz="3200" dirty="0" smtClean="0">
                <a:latin typeface="Agency FB" panose="020B0503020202020204" pitchFamily="34" charset="0"/>
              </a:rPr>
              <a:t> </a:t>
            </a:r>
            <a:r>
              <a:rPr lang="en-US" sz="3200" dirty="0" err="1" smtClean="0">
                <a:latin typeface="Agency FB" panose="020B0503020202020204" pitchFamily="34" charset="0"/>
              </a:rPr>
              <a:t>adalah</a:t>
            </a:r>
            <a:r>
              <a:rPr lang="en-US" sz="3200" dirty="0" smtClean="0">
                <a:latin typeface="Agency FB" panose="020B0503020202020204" pitchFamily="34" charset="0"/>
              </a:rPr>
              <a:t> </a:t>
            </a:r>
            <a:r>
              <a:rPr lang="en-US" sz="3200" dirty="0" err="1" smtClean="0">
                <a:latin typeface="Agency FB" panose="020B0503020202020204" pitchFamily="34" charset="0"/>
              </a:rPr>
              <a:t>dengan</a:t>
            </a:r>
            <a:r>
              <a:rPr lang="en-US" sz="3200" dirty="0" smtClean="0">
                <a:latin typeface="Agency FB" panose="020B0503020202020204" pitchFamily="34" charset="0"/>
              </a:rPr>
              <a:t> </a:t>
            </a:r>
            <a:r>
              <a:rPr lang="en-US" sz="3200" dirty="0" err="1" smtClean="0">
                <a:latin typeface="Agency FB" panose="020B0503020202020204" pitchFamily="34" charset="0"/>
              </a:rPr>
              <a:t>menggunakan</a:t>
            </a:r>
            <a:r>
              <a:rPr lang="en-US" sz="3200" dirty="0" smtClean="0">
                <a:latin typeface="Agency FB" panose="020B0503020202020204" pitchFamily="34" charset="0"/>
              </a:rPr>
              <a:t> :</a:t>
            </a:r>
          </a:p>
          <a:p>
            <a:pPr marL="1257300" lvl="2" indent="-342900">
              <a:buAutoNum type="alphaLcPeriod"/>
            </a:pPr>
            <a:r>
              <a:rPr lang="en-US" sz="3200" dirty="0" err="1" smtClean="0">
                <a:latin typeface="Agency FB" panose="020B0503020202020204" pitchFamily="34" charset="0"/>
              </a:rPr>
              <a:t>buku</a:t>
            </a:r>
            <a:r>
              <a:rPr lang="en-US" sz="3200" dirty="0" smtClean="0">
                <a:latin typeface="Agency FB" panose="020B0503020202020204" pitchFamily="34" charset="0"/>
              </a:rPr>
              <a:t> </a:t>
            </a:r>
            <a:r>
              <a:rPr lang="en-US" sz="3200" dirty="0" err="1" smtClean="0">
                <a:latin typeface="Agency FB" panose="020B0503020202020204" pitchFamily="34" charset="0"/>
              </a:rPr>
              <a:t>kunci</a:t>
            </a:r>
            <a:r>
              <a:rPr lang="en-US" sz="3200" dirty="0" smtClean="0">
                <a:latin typeface="Agency FB" panose="020B0503020202020204" pitchFamily="34" charset="0"/>
              </a:rPr>
              <a:t> </a:t>
            </a:r>
            <a:r>
              <a:rPr lang="en-US" sz="3200" dirty="0" err="1" smtClean="0">
                <a:latin typeface="Agency FB" panose="020B0503020202020204" pitchFamily="34" charset="0"/>
              </a:rPr>
              <a:t>identifikasi</a:t>
            </a:r>
            <a:r>
              <a:rPr lang="en-US" sz="3200" dirty="0" smtClean="0">
                <a:latin typeface="Agency FB" panose="020B0503020202020204" pitchFamily="34" charset="0"/>
              </a:rPr>
              <a:t>, </a:t>
            </a:r>
          </a:p>
          <a:p>
            <a:pPr marL="1257300" lvl="2" indent="-342900">
              <a:buAutoNum type="alphaLcPeriod"/>
            </a:pPr>
            <a:r>
              <a:rPr lang="en-US" sz="3200" dirty="0" smtClean="0">
                <a:latin typeface="Agency FB" panose="020B0503020202020204" pitchFamily="34" charset="0"/>
              </a:rPr>
              <a:t>program diagnostic key </a:t>
            </a:r>
            <a:r>
              <a:rPr lang="en-US" sz="3200" dirty="0" err="1" smtClean="0">
                <a:latin typeface="Agency FB" panose="020B0503020202020204" pitchFamily="34" charset="0"/>
              </a:rPr>
              <a:t>dengan</a:t>
            </a:r>
            <a:r>
              <a:rPr lang="en-US" sz="3200" dirty="0" smtClean="0">
                <a:latin typeface="Agency FB" panose="020B0503020202020204" pitchFamily="34" charset="0"/>
              </a:rPr>
              <a:t> CD-ROM, </a:t>
            </a:r>
          </a:p>
          <a:p>
            <a:pPr marL="1257300" lvl="2" indent="-342900">
              <a:buAutoNum type="alphaLcPeriod"/>
            </a:pPr>
            <a:r>
              <a:rPr lang="en-US" sz="3200" dirty="0" err="1" smtClean="0">
                <a:latin typeface="Agency FB" panose="020B0503020202020204" pitchFamily="34" charset="0"/>
              </a:rPr>
              <a:t>kunci</a:t>
            </a:r>
            <a:r>
              <a:rPr lang="en-US" sz="3200" dirty="0" smtClean="0">
                <a:latin typeface="Agency FB" panose="020B0503020202020204" pitchFamily="34" charset="0"/>
              </a:rPr>
              <a:t> </a:t>
            </a:r>
            <a:r>
              <a:rPr lang="en-US" sz="3200" dirty="0" err="1" smtClean="0">
                <a:latin typeface="Agency FB" panose="020B0503020202020204" pitchFamily="34" charset="0"/>
              </a:rPr>
              <a:t>identifikasi</a:t>
            </a:r>
            <a:r>
              <a:rPr lang="en-US" sz="3200" dirty="0" smtClean="0">
                <a:latin typeface="Agency FB" panose="020B0503020202020204" pitchFamily="34" charset="0"/>
              </a:rPr>
              <a:t> </a:t>
            </a:r>
            <a:r>
              <a:rPr lang="en-US" sz="3200" dirty="0" err="1" smtClean="0">
                <a:latin typeface="Agency FB" panose="020B0503020202020204" pitchFamily="34" charset="0"/>
              </a:rPr>
              <a:t>dari</a:t>
            </a:r>
            <a:r>
              <a:rPr lang="en-US" sz="3200" dirty="0" smtClean="0">
                <a:latin typeface="Agency FB" panose="020B0503020202020204" pitchFamily="34" charset="0"/>
              </a:rPr>
              <a:t> internet , </a:t>
            </a:r>
          </a:p>
          <a:p>
            <a:pPr marL="1257300" lvl="2" indent="-342900">
              <a:buAutoNum type="alphaLcPeriod"/>
            </a:pPr>
            <a:r>
              <a:rPr lang="en-US" sz="3200" dirty="0" err="1" smtClean="0">
                <a:latin typeface="Agency FB" panose="020B0503020202020204" pitchFamily="34" charset="0"/>
              </a:rPr>
              <a:t>mencocokan</a:t>
            </a:r>
            <a:r>
              <a:rPr lang="en-US" sz="3200" dirty="0" smtClean="0">
                <a:latin typeface="Agency FB" panose="020B0503020202020204" pitchFamily="34" charset="0"/>
              </a:rPr>
              <a:t> </a:t>
            </a:r>
            <a:r>
              <a:rPr lang="en-US" sz="3200" dirty="0" err="1" smtClean="0">
                <a:latin typeface="Agency FB" panose="020B0503020202020204" pitchFamily="34" charset="0"/>
              </a:rPr>
              <a:t>dengan</a:t>
            </a:r>
            <a:r>
              <a:rPr lang="en-US" sz="3200" dirty="0" smtClean="0">
                <a:latin typeface="Agency FB" panose="020B0503020202020204" pitchFamily="34" charset="0"/>
              </a:rPr>
              <a:t> </a:t>
            </a:r>
            <a:r>
              <a:rPr lang="en-US" sz="3200" dirty="0" err="1" smtClean="0">
                <a:latin typeface="Agency FB" panose="020B0503020202020204" pitchFamily="34" charset="0"/>
              </a:rPr>
              <a:t>spesipen</a:t>
            </a:r>
            <a:r>
              <a:rPr lang="en-US" sz="3200" dirty="0" smtClean="0">
                <a:latin typeface="Agency FB" panose="020B0503020202020204" pitchFamily="34" charset="0"/>
              </a:rPr>
              <a:t> voucher </a:t>
            </a:r>
            <a:r>
              <a:rPr lang="en-US" sz="3200" dirty="0" err="1" smtClean="0">
                <a:latin typeface="Agency FB" panose="020B0503020202020204" pitchFamily="34" charset="0"/>
              </a:rPr>
              <a:t>dan</a:t>
            </a:r>
            <a:r>
              <a:rPr lang="en-US" sz="3200" dirty="0" smtClean="0">
                <a:latin typeface="Agency FB" panose="020B0503020202020204" pitchFamily="34" charset="0"/>
              </a:rPr>
              <a:t> </a:t>
            </a:r>
          </a:p>
          <a:p>
            <a:pPr marL="1257300" lvl="2" indent="-342900">
              <a:buAutoNum type="alphaLcPeriod"/>
            </a:pPr>
            <a:r>
              <a:rPr lang="en-US" sz="3200" dirty="0" err="1" smtClean="0">
                <a:latin typeface="Agency FB" panose="020B0503020202020204" pitchFamily="34" charset="0"/>
              </a:rPr>
              <a:t>bertanya</a:t>
            </a:r>
            <a:r>
              <a:rPr lang="en-US" sz="3200" dirty="0" smtClean="0">
                <a:latin typeface="Agency FB" panose="020B0503020202020204" pitchFamily="34" charset="0"/>
              </a:rPr>
              <a:t> </a:t>
            </a:r>
            <a:r>
              <a:rPr lang="en-US" sz="3200" dirty="0" err="1" smtClean="0">
                <a:latin typeface="Agency FB" panose="020B0503020202020204" pitchFamily="34" charset="0"/>
              </a:rPr>
              <a:t>kepada</a:t>
            </a:r>
            <a:r>
              <a:rPr lang="en-US" sz="3200" dirty="0" smtClean="0">
                <a:latin typeface="Agency FB" panose="020B0503020202020204" pitchFamily="34" charset="0"/>
              </a:rPr>
              <a:t> </a:t>
            </a:r>
            <a:r>
              <a:rPr lang="en-US" sz="3200" dirty="0" err="1" smtClean="0">
                <a:latin typeface="Agency FB" panose="020B0503020202020204" pitchFamily="34" charset="0"/>
              </a:rPr>
              <a:t>ahlinya</a:t>
            </a:r>
            <a:r>
              <a:rPr lang="en-US" sz="3200" dirty="0" smtClean="0">
                <a:latin typeface="Agency FB" panose="020B050302020202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301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4785" y="650631"/>
            <a:ext cx="10339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</a:t>
            </a:r>
            <a:r>
              <a:rPr lang="en-US" sz="2400" dirty="0" err="1" smtClean="0"/>
              <a:t>Kendala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melakukan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idenfitikasi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74785" y="1330569"/>
            <a:ext cx="103397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Menurut</a:t>
            </a:r>
            <a:r>
              <a:rPr lang="en-US" sz="2400" dirty="0" smtClean="0"/>
              <a:t> </a:t>
            </a:r>
            <a:r>
              <a:rPr lang="en-US" sz="2400" dirty="0" err="1" smtClean="0"/>
              <a:t>Borror</a:t>
            </a:r>
            <a:r>
              <a:rPr lang="en-US" sz="2400" dirty="0" smtClean="0"/>
              <a:t> et al. (1992)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empat</a:t>
            </a:r>
            <a:r>
              <a:rPr lang="en-US" sz="2400" dirty="0" smtClean="0"/>
              <a:t> </a:t>
            </a:r>
            <a:r>
              <a:rPr lang="en-US" sz="2400" dirty="0" err="1" smtClean="0"/>
              <a:t>kendala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melakukan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identifikasi</a:t>
            </a:r>
            <a:r>
              <a:rPr lang="en-US" sz="2400" dirty="0" smtClean="0"/>
              <a:t>, </a:t>
            </a:r>
            <a:r>
              <a:rPr lang="en-US" sz="2400" dirty="0" err="1" smtClean="0"/>
              <a:t>yaitu</a:t>
            </a:r>
            <a:r>
              <a:rPr lang="en-US" sz="2400" dirty="0" smtClean="0"/>
              <a:t>: </a:t>
            </a:r>
          </a:p>
          <a:p>
            <a:pPr marL="457200" indent="-457200">
              <a:buAutoNum type="alphaLcPeriod"/>
            </a:pPr>
            <a:r>
              <a:rPr lang="en-US" sz="2400" dirty="0" err="1" smtClean="0"/>
              <a:t>Banyaknya</a:t>
            </a:r>
            <a:r>
              <a:rPr lang="en-US" sz="2400" dirty="0" smtClean="0"/>
              <a:t> </a:t>
            </a:r>
            <a:r>
              <a:rPr lang="en-US" sz="2400" dirty="0" err="1" smtClean="0"/>
              <a:t>macam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jenis</a:t>
            </a:r>
            <a:r>
              <a:rPr lang="en-US" sz="2400" dirty="0" smtClean="0"/>
              <a:t> </a:t>
            </a:r>
            <a:r>
              <a:rPr lang="en-US" sz="2400" dirty="0" err="1" smtClean="0"/>
              <a:t>serangga</a:t>
            </a:r>
            <a:r>
              <a:rPr lang="en-US" sz="2400" dirty="0" smtClean="0"/>
              <a:t> </a:t>
            </a:r>
          </a:p>
          <a:p>
            <a:pPr marL="457200" indent="-457200">
              <a:buAutoNum type="alphaLcPeriod"/>
            </a:pPr>
            <a:r>
              <a:rPr lang="en-US" sz="2400" dirty="0" err="1" smtClean="0"/>
              <a:t>Kebanyakan</a:t>
            </a:r>
            <a:r>
              <a:rPr lang="en-US" sz="2400" dirty="0" smtClean="0"/>
              <a:t> </a:t>
            </a:r>
            <a:r>
              <a:rPr lang="en-US" sz="2400" dirty="0" err="1" smtClean="0"/>
              <a:t>serangga</a:t>
            </a:r>
            <a:r>
              <a:rPr lang="en-US" sz="2400" dirty="0" smtClean="0"/>
              <a:t> </a:t>
            </a:r>
            <a:r>
              <a:rPr lang="en-US" sz="2400" dirty="0" err="1" smtClean="0"/>
              <a:t>berukuran</a:t>
            </a:r>
            <a:r>
              <a:rPr lang="en-US" sz="2400" dirty="0" smtClean="0"/>
              <a:t> </a:t>
            </a:r>
            <a:r>
              <a:rPr lang="en-US" sz="2400" dirty="0" err="1" smtClean="0"/>
              <a:t>kecil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pembedanya</a:t>
            </a:r>
            <a:r>
              <a:rPr lang="en-US" sz="2400" dirty="0" smtClean="0"/>
              <a:t> </a:t>
            </a:r>
            <a:r>
              <a:rPr lang="en-US" sz="2400" dirty="0" err="1" smtClean="0"/>
              <a:t>sulit</a:t>
            </a:r>
            <a:r>
              <a:rPr lang="en-US" sz="2400" dirty="0" smtClean="0"/>
              <a:t> </a:t>
            </a:r>
            <a:r>
              <a:rPr lang="en-US" sz="2400" dirty="0" err="1" smtClean="0"/>
              <a:t>dilihat</a:t>
            </a:r>
            <a:r>
              <a:rPr lang="en-US" sz="2400" dirty="0" smtClean="0"/>
              <a:t> </a:t>
            </a:r>
            <a:endParaRPr lang="en-US" sz="2400" dirty="0"/>
          </a:p>
          <a:p>
            <a:pPr marL="457200" indent="-457200">
              <a:buAutoNum type="alphaLcPeriod"/>
            </a:pPr>
            <a:r>
              <a:rPr lang="en-US" sz="2400" dirty="0" err="1" smtClean="0"/>
              <a:t>Banyak</a:t>
            </a:r>
            <a:r>
              <a:rPr lang="en-US" sz="2400" dirty="0" smtClean="0"/>
              <a:t> </a:t>
            </a:r>
            <a:r>
              <a:rPr lang="en-US" sz="2400" dirty="0" err="1" smtClean="0"/>
              <a:t>macam</a:t>
            </a:r>
            <a:r>
              <a:rPr lang="en-US" sz="2400" dirty="0" smtClean="0"/>
              <a:t> </a:t>
            </a:r>
            <a:r>
              <a:rPr lang="en-US" sz="2400" dirty="0" err="1" smtClean="0"/>
              <a:t>serangga</a:t>
            </a:r>
            <a:r>
              <a:rPr lang="en-US" sz="2400" dirty="0" smtClean="0"/>
              <a:t> yang </a:t>
            </a:r>
            <a:r>
              <a:rPr lang="en-US" sz="2400" dirty="0" err="1" smtClean="0"/>
              <a:t>masih</a:t>
            </a:r>
            <a:r>
              <a:rPr lang="en-US" sz="2400" dirty="0" smtClean="0"/>
              <a:t> </a:t>
            </a:r>
            <a:r>
              <a:rPr lang="en-US" sz="2400" dirty="0" err="1" smtClean="0"/>
              <a:t>belum</a:t>
            </a:r>
            <a:r>
              <a:rPr lang="en-US" sz="2400" dirty="0" smtClean="0"/>
              <a:t> </a:t>
            </a:r>
            <a:r>
              <a:rPr lang="en-US" sz="2400" dirty="0" err="1" smtClean="0"/>
              <a:t>dikenal</a:t>
            </a:r>
            <a:r>
              <a:rPr lang="en-US" sz="2400" dirty="0" smtClean="0"/>
              <a:t> </a:t>
            </a:r>
            <a:endParaRPr lang="en-US" sz="2400" dirty="0"/>
          </a:p>
          <a:p>
            <a:pPr marL="457200" indent="-457200">
              <a:buAutoNum type="alphaLcPeriod"/>
            </a:pP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serangga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siklus</a:t>
            </a:r>
            <a:r>
              <a:rPr lang="en-US" sz="2400" dirty="0" smtClean="0"/>
              <a:t> </a:t>
            </a:r>
            <a:r>
              <a:rPr lang="en-US" sz="2400" dirty="0" err="1" smtClean="0"/>
              <a:t>hidup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berbeda-beda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74785" y="3857166"/>
            <a:ext cx="9108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Cara </a:t>
            </a:r>
            <a:r>
              <a:rPr lang="en-US" sz="2400" dirty="0" err="1" smtClean="0"/>
              <a:t>mengatasi</a:t>
            </a:r>
            <a:r>
              <a:rPr lang="en-US" sz="2400" dirty="0" smtClean="0"/>
              <a:t> </a:t>
            </a:r>
            <a:r>
              <a:rPr lang="en-US" sz="2400" dirty="0" err="1" smtClean="0"/>
              <a:t>kendala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74784" y="4537104"/>
            <a:ext cx="91088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eriod"/>
            </a:pPr>
            <a:r>
              <a:rPr lang="en-US" sz="2400" dirty="0" err="1" smtClean="0"/>
              <a:t>Menanyakan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ahlinya</a:t>
            </a:r>
            <a:r>
              <a:rPr lang="en-US" sz="2400" dirty="0" smtClean="0"/>
              <a:t> </a:t>
            </a:r>
            <a:endParaRPr lang="en-US" sz="2400" dirty="0"/>
          </a:p>
          <a:p>
            <a:pPr marL="457200" indent="-457200">
              <a:buAutoNum type="alphaLcPeriod"/>
            </a:pPr>
            <a:r>
              <a:rPr lang="en-US" sz="2400" dirty="0" err="1" smtClean="0"/>
              <a:t>Membandingkan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koleksi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museum</a:t>
            </a:r>
          </a:p>
          <a:p>
            <a:pPr marL="457200" indent="-457200">
              <a:buAutoNum type="alphaLcPeriod"/>
            </a:pPr>
            <a:r>
              <a:rPr lang="en-US" sz="2400" dirty="0" err="1" smtClean="0"/>
              <a:t>Melakukan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identifikasi</a:t>
            </a:r>
            <a:r>
              <a:rPr lang="en-US" sz="2400" dirty="0" smtClean="0"/>
              <a:t>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gambar-gambar</a:t>
            </a:r>
            <a:r>
              <a:rPr lang="en-US" sz="2400" dirty="0" smtClean="0"/>
              <a:t> </a:t>
            </a:r>
            <a:endParaRPr lang="en-US" sz="2400" dirty="0"/>
          </a:p>
          <a:p>
            <a:pPr marL="457200" indent="-457200">
              <a:buAutoNum type="alphaLcPeriod"/>
            </a:pPr>
            <a:r>
              <a:rPr lang="en-US" sz="2400" dirty="0" err="1" smtClean="0"/>
              <a:t>Membandingkan</a:t>
            </a:r>
            <a:r>
              <a:rPr lang="en-US" sz="2400" dirty="0" smtClean="0"/>
              <a:t> </a:t>
            </a:r>
            <a:r>
              <a:rPr lang="en-US" sz="2400" dirty="0" err="1" smtClean="0"/>
              <a:t>serangga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deskripsi-deskripsi</a:t>
            </a:r>
            <a:endParaRPr lang="en-US" sz="2400" dirty="0"/>
          </a:p>
          <a:p>
            <a:pPr marL="457200" indent="-457200">
              <a:buAutoNum type="alphaLcPeriod"/>
            </a:pP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kunci</a:t>
            </a:r>
            <a:r>
              <a:rPr lang="en-US" sz="2400" dirty="0" smtClean="0"/>
              <a:t> </a:t>
            </a:r>
            <a:r>
              <a:rPr lang="en-US" sz="2400" dirty="0" err="1" smtClean="0"/>
              <a:t>determinasi</a:t>
            </a:r>
            <a:r>
              <a:rPr lang="en-US" sz="2400" dirty="0" smtClean="0"/>
              <a:t> (</a:t>
            </a:r>
            <a:r>
              <a:rPr lang="en-US" sz="2400" dirty="0" err="1" smtClean="0"/>
              <a:t>Borror</a:t>
            </a:r>
            <a:r>
              <a:rPr lang="en-US" sz="2400" dirty="0" smtClean="0"/>
              <a:t> et al., 1992)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3974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0969" y="509954"/>
            <a:ext cx="860116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Karakteristik</a:t>
            </a:r>
            <a:r>
              <a:rPr lang="en-US" sz="2400" dirty="0" smtClean="0"/>
              <a:t> </a:t>
            </a:r>
            <a:r>
              <a:rPr lang="en-US" sz="2400" dirty="0" err="1" smtClean="0"/>
              <a:t>morfologi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dasar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melakukan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identifikasi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cara</a:t>
            </a:r>
            <a:r>
              <a:rPr lang="en-US" sz="2400" dirty="0" smtClean="0"/>
              <a:t> yang paling </a:t>
            </a:r>
            <a:r>
              <a:rPr lang="en-US" sz="2400" dirty="0" err="1" smtClean="0"/>
              <a:t>sederhana</a:t>
            </a:r>
            <a:r>
              <a:rPr lang="en-US" sz="2400" dirty="0" smtClean="0"/>
              <a:t> </a:t>
            </a:r>
            <a:r>
              <a:rPr lang="en-US" sz="2400" dirty="0" err="1" smtClean="0"/>
              <a:t>serta</a:t>
            </a:r>
            <a:r>
              <a:rPr lang="en-US" sz="2400" dirty="0" smtClean="0"/>
              <a:t> </a:t>
            </a:r>
            <a:r>
              <a:rPr lang="en-US" sz="2400" dirty="0" err="1" smtClean="0"/>
              <a:t>mudah</a:t>
            </a:r>
            <a:r>
              <a:rPr lang="en-US" sz="2400" dirty="0" smtClean="0"/>
              <a:t>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Salah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cara</a:t>
            </a:r>
            <a:r>
              <a:rPr lang="en-US" sz="2400" dirty="0" smtClean="0"/>
              <a:t> </a:t>
            </a:r>
            <a:r>
              <a:rPr lang="en-US" sz="2400" dirty="0" err="1" smtClean="0"/>
              <a:t>identifikasi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karakter</a:t>
            </a:r>
            <a:r>
              <a:rPr lang="en-US" sz="2400" dirty="0" smtClean="0"/>
              <a:t> </a:t>
            </a:r>
            <a:r>
              <a:rPr lang="en-US" sz="2400" dirty="0" err="1" smtClean="0"/>
              <a:t>morfologi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melihat</a:t>
            </a:r>
            <a:r>
              <a:rPr lang="en-US" sz="2400" dirty="0" smtClean="0"/>
              <a:t> </a:t>
            </a:r>
            <a:r>
              <a:rPr lang="en-US" sz="2400" dirty="0" err="1" smtClean="0"/>
              <a:t>kunci</a:t>
            </a:r>
            <a:r>
              <a:rPr lang="en-US" sz="2400" dirty="0" smtClean="0"/>
              <a:t> </a:t>
            </a:r>
            <a:r>
              <a:rPr lang="en-US" sz="2400" dirty="0" err="1" smtClean="0"/>
              <a:t>identifikasi</a:t>
            </a:r>
            <a:r>
              <a:rPr lang="en-US" sz="2400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Menurut</a:t>
            </a:r>
            <a:r>
              <a:rPr lang="en-US" sz="2400" dirty="0" smtClean="0"/>
              <a:t> </a:t>
            </a:r>
            <a:r>
              <a:rPr lang="en-US" sz="2400" dirty="0" err="1" smtClean="0"/>
              <a:t>Suputa</a:t>
            </a:r>
            <a:r>
              <a:rPr lang="en-US" sz="2400" dirty="0" smtClean="0"/>
              <a:t> (2006) </a:t>
            </a:r>
            <a:r>
              <a:rPr lang="en-US" sz="2400" dirty="0" err="1" smtClean="0"/>
              <a:t>karakter</a:t>
            </a:r>
            <a:r>
              <a:rPr lang="en-US" sz="2400" dirty="0" smtClean="0"/>
              <a:t> </a:t>
            </a:r>
            <a:r>
              <a:rPr lang="en-US" sz="2400" dirty="0" err="1" smtClean="0"/>
              <a:t>morfologi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lalat</a:t>
            </a:r>
            <a:r>
              <a:rPr lang="en-US" sz="2400" dirty="0" smtClean="0"/>
              <a:t> </a:t>
            </a:r>
            <a:r>
              <a:rPr lang="en-US" sz="2400" dirty="0" err="1" smtClean="0"/>
              <a:t>buah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identifikasi</a:t>
            </a:r>
            <a:r>
              <a:rPr lang="en-US" sz="2400" dirty="0" smtClean="0"/>
              <a:t> </a:t>
            </a:r>
            <a:r>
              <a:rPr lang="en-US" sz="2400" dirty="0" err="1" smtClean="0"/>
              <a:t>meliputi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caput, </a:t>
            </a:r>
            <a:r>
              <a:rPr lang="en-US" sz="2400" dirty="0" err="1" smtClean="0"/>
              <a:t>torax</a:t>
            </a:r>
            <a:r>
              <a:rPr lang="en-US" sz="2400" dirty="0" smtClean="0"/>
              <a:t>, </a:t>
            </a:r>
            <a:r>
              <a:rPr lang="en-US" sz="2400" dirty="0" err="1" smtClean="0"/>
              <a:t>karakter</a:t>
            </a:r>
            <a:r>
              <a:rPr lang="en-US" sz="2400" dirty="0" smtClean="0"/>
              <a:t> </a:t>
            </a:r>
            <a:r>
              <a:rPr lang="en-US" sz="2400" dirty="0" err="1" smtClean="0"/>
              <a:t>scutellum</a:t>
            </a:r>
            <a:r>
              <a:rPr lang="en-US" sz="2400" dirty="0" smtClean="0"/>
              <a:t>, </a:t>
            </a:r>
            <a:r>
              <a:rPr lang="en-US" sz="2400" dirty="0" err="1" smtClean="0"/>
              <a:t>karakter</a:t>
            </a:r>
            <a:r>
              <a:rPr lang="en-US" sz="2400" dirty="0" smtClean="0"/>
              <a:t> </a:t>
            </a:r>
            <a:r>
              <a:rPr lang="en-US" sz="2400" dirty="0" err="1" smtClean="0"/>
              <a:t>sayap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karakter</a:t>
            </a:r>
            <a:r>
              <a:rPr lang="en-US" sz="2400" dirty="0" smtClean="0"/>
              <a:t> abdomen.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Teknik</a:t>
            </a:r>
            <a:r>
              <a:rPr lang="en-US" sz="2400" dirty="0" smtClean="0"/>
              <a:t> </a:t>
            </a:r>
            <a:r>
              <a:rPr lang="en-US" sz="2400" dirty="0" err="1" smtClean="0"/>
              <a:t>identifikasi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memanfaatkan</a:t>
            </a:r>
            <a:r>
              <a:rPr lang="en-US" sz="2400" dirty="0" smtClean="0"/>
              <a:t> </a:t>
            </a:r>
            <a:r>
              <a:rPr lang="en-US" sz="2400" dirty="0" err="1" smtClean="0"/>
              <a:t>karakter</a:t>
            </a:r>
            <a:r>
              <a:rPr lang="en-US" sz="2400" dirty="0" smtClean="0"/>
              <a:t> </a:t>
            </a:r>
            <a:r>
              <a:rPr lang="en-US" sz="2400" dirty="0" err="1" smtClean="0"/>
              <a:t>morfologi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kendala</a:t>
            </a:r>
            <a:r>
              <a:rPr lang="en-US" sz="2400" dirty="0" smtClean="0"/>
              <a:t>, </a:t>
            </a:r>
            <a:r>
              <a:rPr lang="en-US" sz="2400" dirty="0" err="1" smtClean="0"/>
              <a:t>ketika</a:t>
            </a:r>
            <a:r>
              <a:rPr lang="en-US" sz="2400" dirty="0" smtClean="0"/>
              <a:t> </a:t>
            </a:r>
            <a:r>
              <a:rPr lang="en-US" sz="2400" dirty="0" err="1" smtClean="0"/>
              <a:t>serangga</a:t>
            </a:r>
            <a:r>
              <a:rPr lang="en-US" sz="2400" dirty="0" smtClean="0"/>
              <a:t> yang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diidentifikasi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ukuran</a:t>
            </a:r>
            <a:r>
              <a:rPr lang="en-US" sz="2400" dirty="0" smtClean="0"/>
              <a:t> </a:t>
            </a:r>
            <a:r>
              <a:rPr lang="en-US" sz="2400" dirty="0" err="1" smtClean="0"/>
              <a:t>sangat</a:t>
            </a:r>
            <a:r>
              <a:rPr lang="en-US" sz="2400" dirty="0" smtClean="0"/>
              <a:t> </a:t>
            </a:r>
            <a:r>
              <a:rPr lang="en-US" sz="2400" dirty="0" err="1" smtClean="0"/>
              <a:t>kecil</a:t>
            </a:r>
            <a:r>
              <a:rPr lang="en-US" sz="2400" dirty="0" smtClean="0"/>
              <a:t>, </a:t>
            </a:r>
            <a:r>
              <a:rPr lang="en-US" sz="2400" dirty="0" err="1" smtClean="0"/>
              <a:t>pembeda</a:t>
            </a:r>
            <a:r>
              <a:rPr lang="en-US" sz="2400" dirty="0" smtClean="0"/>
              <a:t> </a:t>
            </a:r>
            <a:r>
              <a:rPr lang="en-US" sz="2400" dirty="0" err="1" smtClean="0"/>
              <a:t>antar</a:t>
            </a:r>
            <a:r>
              <a:rPr lang="en-US" sz="2400" dirty="0" smtClean="0"/>
              <a:t> </a:t>
            </a:r>
            <a:r>
              <a:rPr lang="en-US" sz="2400" dirty="0" err="1" smtClean="0"/>
              <a:t>spesies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morfologi</a:t>
            </a:r>
            <a:r>
              <a:rPr lang="en-US" sz="2400" dirty="0" smtClean="0"/>
              <a:t> </a:t>
            </a:r>
            <a:r>
              <a:rPr lang="en-US" sz="2400" dirty="0" err="1" smtClean="0"/>
              <a:t>sulit</a:t>
            </a:r>
            <a:r>
              <a:rPr lang="en-US" sz="2400" dirty="0" smtClean="0"/>
              <a:t> </a:t>
            </a:r>
            <a:r>
              <a:rPr lang="en-US" sz="2400" dirty="0" err="1" smtClean="0"/>
              <a:t>dilihat</a:t>
            </a:r>
            <a:r>
              <a:rPr lang="en-US" sz="2400" dirty="0" smtClean="0"/>
              <a:t>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identifikasi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memanfaatkan</a:t>
            </a:r>
            <a:r>
              <a:rPr lang="en-US" sz="2400" dirty="0" smtClean="0"/>
              <a:t> DNA (</a:t>
            </a:r>
            <a:r>
              <a:rPr lang="en-US" sz="2400" dirty="0" err="1" smtClean="0"/>
              <a:t>Hidayat</a:t>
            </a:r>
            <a:r>
              <a:rPr lang="en-US" sz="2400" dirty="0" smtClean="0"/>
              <a:t> et al., 2004)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1755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9232" y="738554"/>
            <a:ext cx="87397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Penggunaan</a:t>
            </a:r>
            <a:r>
              <a:rPr lang="en-US" sz="2400" dirty="0" smtClean="0"/>
              <a:t> </a:t>
            </a:r>
            <a:r>
              <a:rPr lang="en-US" sz="2400" dirty="0" err="1" smtClean="0"/>
              <a:t>teknik</a:t>
            </a:r>
            <a:r>
              <a:rPr lang="en-US" sz="2400" dirty="0" smtClean="0"/>
              <a:t> </a:t>
            </a:r>
            <a:r>
              <a:rPr lang="en-US" sz="2400" dirty="0" err="1" smtClean="0"/>
              <a:t>molekuler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tujuan</a:t>
            </a:r>
            <a:r>
              <a:rPr lang="en-US" sz="2400" dirty="0" smtClean="0"/>
              <a:t> </a:t>
            </a:r>
            <a:r>
              <a:rPr lang="en-US" sz="2400" dirty="0" err="1" smtClean="0"/>
              <a:t>identifikasi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organisme</a:t>
            </a:r>
            <a:r>
              <a:rPr lang="en-US" sz="2400" dirty="0" smtClean="0"/>
              <a:t> </a:t>
            </a:r>
            <a:r>
              <a:rPr lang="en-US" sz="2400" dirty="0" err="1" smtClean="0"/>
              <a:t>mempunyai</a:t>
            </a:r>
            <a:r>
              <a:rPr lang="en-US" sz="2400" dirty="0" smtClean="0"/>
              <a:t> </a:t>
            </a:r>
            <a:r>
              <a:rPr lang="en-US" sz="2400" dirty="0" err="1" smtClean="0"/>
              <a:t>keunggulan</a:t>
            </a:r>
            <a:r>
              <a:rPr lang="en-US" sz="2400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akurat</a:t>
            </a:r>
            <a:r>
              <a:rPr lang="en-US" sz="2400" dirty="0" smtClean="0"/>
              <a:t>,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cepat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mikroba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mencakup</a:t>
            </a:r>
            <a:r>
              <a:rPr lang="en-US" sz="2400" dirty="0" smtClean="0"/>
              <a:t> </a:t>
            </a:r>
            <a:r>
              <a:rPr lang="en-US" sz="2400" dirty="0" err="1" smtClean="0"/>
              <a:t>keseluruhan</a:t>
            </a:r>
            <a:r>
              <a:rPr lang="en-US" sz="2400" dirty="0" smtClean="0"/>
              <a:t> </a:t>
            </a:r>
            <a:r>
              <a:rPr lang="en-US" sz="2400" dirty="0" err="1" smtClean="0"/>
              <a:t>mikroba</a:t>
            </a:r>
            <a:r>
              <a:rPr lang="en-US" sz="2400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teknik</a:t>
            </a:r>
            <a:r>
              <a:rPr lang="en-US" sz="2400" dirty="0" smtClean="0"/>
              <a:t> </a:t>
            </a:r>
            <a:r>
              <a:rPr lang="en-US" sz="2400" dirty="0" err="1" smtClean="0"/>
              <a:t>identifikasi</a:t>
            </a:r>
            <a:r>
              <a:rPr lang="en-US" sz="2400" dirty="0" smtClean="0"/>
              <a:t> </a:t>
            </a:r>
            <a:r>
              <a:rPr lang="en-US" sz="2400" dirty="0" err="1" smtClean="0"/>
              <a:t>diidasarkan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polimorfisme</a:t>
            </a:r>
            <a:r>
              <a:rPr lang="en-US" sz="2400" dirty="0" smtClean="0"/>
              <a:t> gen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langsung</a:t>
            </a:r>
            <a:r>
              <a:rPr lang="en-US" sz="2400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:</a:t>
            </a:r>
          </a:p>
          <a:p>
            <a:pPr marL="457200" indent="-457200">
              <a:buAutoNum type="alphaLcPeriod"/>
            </a:pPr>
            <a:r>
              <a:rPr lang="en-US" sz="2400" dirty="0" smtClean="0"/>
              <a:t>Random Amplified Polymorphic DNA (RAPD)</a:t>
            </a:r>
          </a:p>
          <a:p>
            <a:pPr marL="457200" indent="-457200">
              <a:buAutoNum type="alphaLcPeriod"/>
            </a:pPr>
            <a:r>
              <a:rPr lang="en-US" sz="2400" dirty="0" smtClean="0"/>
              <a:t>Restricted Fragment Length Polymorphism (RELP)</a:t>
            </a:r>
          </a:p>
          <a:p>
            <a:pPr marL="457200" indent="-457200">
              <a:buAutoNum type="alphaLcPeriod"/>
            </a:pPr>
            <a:r>
              <a:rPr lang="en-US" sz="2400" dirty="0" err="1" smtClean="0"/>
              <a:t>Degradative</a:t>
            </a:r>
            <a:r>
              <a:rPr lang="en-US" sz="2400" dirty="0" smtClean="0"/>
              <a:t> Gradient Gel Electrophoresis (DGGE)</a:t>
            </a:r>
          </a:p>
          <a:p>
            <a:pPr marL="457200" indent="-457200">
              <a:buAutoNum type="alphaLcPeriod"/>
            </a:pPr>
            <a:r>
              <a:rPr lang="en-US" sz="2400" dirty="0" err="1"/>
              <a:t>A</a:t>
            </a:r>
            <a:r>
              <a:rPr lang="en-US" sz="2400" dirty="0" err="1" smtClean="0"/>
              <a:t>nalisis</a:t>
            </a:r>
            <a:r>
              <a:rPr lang="en-US" sz="2400" dirty="0" smtClean="0"/>
              <a:t> </a:t>
            </a:r>
            <a:r>
              <a:rPr lang="en-US" sz="2400" dirty="0" err="1" smtClean="0"/>
              <a:t>sekuen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</a:p>
          <a:p>
            <a:pPr marL="457200" indent="-457200">
              <a:buAutoNum type="alphaLcPeriod"/>
            </a:pPr>
            <a:r>
              <a:rPr lang="en-US" sz="2400" dirty="0" err="1" smtClean="0"/>
              <a:t>Macrorestricted</a:t>
            </a:r>
            <a:r>
              <a:rPr lang="en-US" sz="2400" dirty="0" smtClean="0"/>
              <a:t> Fragment Length Polymorphism (MFLP) (</a:t>
            </a:r>
            <a:r>
              <a:rPr lang="en-US" sz="2400" dirty="0" err="1" smtClean="0"/>
              <a:t>Suryanto</a:t>
            </a:r>
            <a:r>
              <a:rPr lang="en-US" sz="2400" dirty="0" smtClean="0"/>
              <a:t>, 2003).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5416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 err="1">
                <a:latin typeface="Algerian" panose="04020705040A02060702" pitchFamily="82" charset="0"/>
              </a:rPr>
              <a:t>famili</a:t>
            </a:r>
            <a:r>
              <a:rPr lang="en-US" sz="4000" dirty="0">
                <a:latin typeface="Algerian" panose="04020705040A02060702" pitchFamily="82" charset="0"/>
              </a:rPr>
              <a:t> </a:t>
            </a:r>
            <a:r>
              <a:rPr lang="en-US" sz="4000" dirty="0" err="1">
                <a:latin typeface="Algerian" panose="04020705040A02060702" pitchFamily="82" charset="0"/>
              </a:rPr>
              <a:t>Tipulidae</a:t>
            </a:r>
            <a:endParaRPr lang="en-US" sz="4000" dirty="0">
              <a:latin typeface="Algerian" panose="04020705040A020607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3520" y="2160589"/>
            <a:ext cx="3970484" cy="3880773"/>
          </a:xfrm>
        </p:spPr>
        <p:txBody>
          <a:bodyPr/>
          <a:lstStyle/>
          <a:p>
            <a:r>
              <a:rPr lang="en-US" sz="2800" dirty="0" err="1">
                <a:latin typeface="Agency FB" panose="020B0503020202020204" pitchFamily="34" charset="0"/>
              </a:rPr>
              <a:t>Filum</a:t>
            </a:r>
            <a:r>
              <a:rPr lang="en-US" sz="2800" dirty="0">
                <a:latin typeface="Agency FB" panose="020B0503020202020204" pitchFamily="34" charset="0"/>
              </a:rPr>
              <a:t>	: </a:t>
            </a:r>
            <a:r>
              <a:rPr lang="en-US" sz="2800" dirty="0" err="1">
                <a:latin typeface="Agency FB" panose="020B0503020202020204" pitchFamily="34" charset="0"/>
              </a:rPr>
              <a:t>Arthropoda</a:t>
            </a:r>
            <a:endParaRPr lang="en-US" sz="2800" dirty="0">
              <a:latin typeface="Agency FB" panose="020B0503020202020204" pitchFamily="34" charset="0"/>
            </a:endParaRPr>
          </a:p>
          <a:p>
            <a:r>
              <a:rPr lang="en-US" sz="2800" dirty="0" err="1">
                <a:latin typeface="Agency FB" panose="020B0503020202020204" pitchFamily="34" charset="0"/>
              </a:rPr>
              <a:t>Kelas</a:t>
            </a:r>
            <a:r>
              <a:rPr lang="en-US" sz="2800" dirty="0">
                <a:latin typeface="Agency FB" panose="020B0503020202020204" pitchFamily="34" charset="0"/>
              </a:rPr>
              <a:t> 	: </a:t>
            </a:r>
            <a:r>
              <a:rPr lang="en-US" sz="2800" dirty="0" err="1">
                <a:latin typeface="Agency FB" panose="020B0503020202020204" pitchFamily="34" charset="0"/>
              </a:rPr>
              <a:t>Insekta</a:t>
            </a:r>
            <a:endParaRPr lang="en-US" sz="2800" dirty="0">
              <a:latin typeface="Agency FB" panose="020B0503020202020204" pitchFamily="34" charset="0"/>
            </a:endParaRPr>
          </a:p>
          <a:p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Ordo</a:t>
            </a:r>
            <a:r>
              <a:rPr lang="en-US" sz="2800" dirty="0">
                <a:latin typeface="Agency FB" panose="020B0503020202020204" pitchFamily="34" charset="0"/>
              </a:rPr>
              <a:t>	: </a:t>
            </a:r>
            <a:r>
              <a:rPr lang="en-US" sz="2800" dirty="0" err="1">
                <a:latin typeface="Agency FB" panose="020B0503020202020204" pitchFamily="34" charset="0"/>
              </a:rPr>
              <a:t>Diptera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</a:p>
          <a:p>
            <a:r>
              <a:rPr lang="en-US" sz="2800" dirty="0" err="1">
                <a:latin typeface="Agency FB" panose="020B0503020202020204" pitchFamily="34" charset="0"/>
              </a:rPr>
              <a:t>Famili</a:t>
            </a:r>
            <a:r>
              <a:rPr lang="en-US" sz="2800" dirty="0">
                <a:latin typeface="Agency FB" panose="020B0503020202020204" pitchFamily="34" charset="0"/>
              </a:rPr>
              <a:t> 	: </a:t>
            </a:r>
            <a:r>
              <a:rPr lang="en-US" sz="2800" dirty="0" err="1">
                <a:latin typeface="Agency FB" panose="020B0503020202020204" pitchFamily="34" charset="0"/>
              </a:rPr>
              <a:t>Tipulidae</a:t>
            </a:r>
            <a:endParaRPr lang="en-US" sz="2800" dirty="0">
              <a:latin typeface="Agency FB" panose="020B0503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 rotWithShape="1">
          <a:blip r:embed="rId2"/>
          <a:srcRect l="28533" t="31594" r="22147" b="6229"/>
          <a:stretch/>
        </p:blipFill>
        <p:spPr bwMode="auto">
          <a:xfrm>
            <a:off x="563561" y="1780578"/>
            <a:ext cx="4412107" cy="38807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52678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>
                <a:latin typeface="Algerian" panose="04020705040A02060702" pitchFamily="82" charset="0"/>
              </a:rPr>
              <a:t>family </a:t>
            </a:r>
            <a:r>
              <a:rPr lang="en-US" sz="4000" dirty="0" err="1" smtClean="0">
                <a:latin typeface="Algerian" panose="04020705040A02060702" pitchFamily="82" charset="0"/>
              </a:rPr>
              <a:t>Chironomidae</a:t>
            </a:r>
            <a:endParaRPr lang="en-US" sz="4000" dirty="0">
              <a:latin typeface="Algerian" panose="04020705040A020607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0678" y="2160589"/>
            <a:ext cx="3833325" cy="3880773"/>
          </a:xfrm>
        </p:spPr>
        <p:txBody>
          <a:bodyPr/>
          <a:lstStyle/>
          <a:p>
            <a:r>
              <a:rPr lang="en-US" sz="3600" dirty="0" err="1">
                <a:latin typeface="Agency FB" panose="020B0503020202020204" pitchFamily="34" charset="0"/>
              </a:rPr>
              <a:t>Filum</a:t>
            </a:r>
            <a:r>
              <a:rPr lang="en-US" sz="3600" dirty="0">
                <a:latin typeface="Agency FB" panose="020B0503020202020204" pitchFamily="34" charset="0"/>
              </a:rPr>
              <a:t>	: </a:t>
            </a:r>
            <a:r>
              <a:rPr lang="en-US" sz="3600" dirty="0" err="1">
                <a:latin typeface="Agency FB" panose="020B0503020202020204" pitchFamily="34" charset="0"/>
              </a:rPr>
              <a:t>Arthropoda</a:t>
            </a:r>
            <a:endParaRPr lang="en-US" sz="3600" dirty="0">
              <a:latin typeface="Agency FB" panose="020B0503020202020204" pitchFamily="34" charset="0"/>
            </a:endParaRPr>
          </a:p>
          <a:p>
            <a:r>
              <a:rPr lang="en-US" sz="3600" dirty="0" err="1">
                <a:latin typeface="Agency FB" panose="020B0503020202020204" pitchFamily="34" charset="0"/>
              </a:rPr>
              <a:t>Kelas</a:t>
            </a:r>
            <a:r>
              <a:rPr lang="en-US" sz="3600" dirty="0">
                <a:latin typeface="Agency FB" panose="020B0503020202020204" pitchFamily="34" charset="0"/>
              </a:rPr>
              <a:t> 	: </a:t>
            </a:r>
            <a:r>
              <a:rPr lang="en-US" sz="3600" dirty="0" err="1">
                <a:latin typeface="Agency FB" panose="020B0503020202020204" pitchFamily="34" charset="0"/>
              </a:rPr>
              <a:t>Insekta</a:t>
            </a:r>
            <a:endParaRPr lang="en-US" sz="3600" dirty="0">
              <a:latin typeface="Agency FB" panose="020B0503020202020204" pitchFamily="34" charset="0"/>
            </a:endParaRPr>
          </a:p>
          <a:p>
            <a:r>
              <a:rPr lang="en-US" sz="3600" dirty="0">
                <a:latin typeface="Agency FB" panose="020B0503020202020204" pitchFamily="34" charset="0"/>
              </a:rPr>
              <a:t> </a:t>
            </a:r>
            <a:r>
              <a:rPr lang="en-US" sz="3600" dirty="0" err="1">
                <a:latin typeface="Agency FB" panose="020B0503020202020204" pitchFamily="34" charset="0"/>
              </a:rPr>
              <a:t>Ordo</a:t>
            </a:r>
            <a:r>
              <a:rPr lang="en-US" sz="3600" dirty="0">
                <a:latin typeface="Agency FB" panose="020B0503020202020204" pitchFamily="34" charset="0"/>
              </a:rPr>
              <a:t>	: </a:t>
            </a:r>
            <a:r>
              <a:rPr lang="en-US" sz="3600" dirty="0" err="1">
                <a:latin typeface="Agency FB" panose="020B0503020202020204" pitchFamily="34" charset="0"/>
              </a:rPr>
              <a:t>Diptera</a:t>
            </a:r>
            <a:endParaRPr lang="en-US" sz="3600" dirty="0">
              <a:latin typeface="Agency FB" panose="020B0503020202020204" pitchFamily="34" charset="0"/>
            </a:endParaRPr>
          </a:p>
          <a:p>
            <a:r>
              <a:rPr lang="en-US" sz="3600" dirty="0" err="1">
                <a:latin typeface="Agency FB" panose="020B0503020202020204" pitchFamily="34" charset="0"/>
              </a:rPr>
              <a:t>Famili</a:t>
            </a:r>
            <a:r>
              <a:rPr lang="en-US" sz="3600" dirty="0">
                <a:latin typeface="Agency FB" panose="020B0503020202020204" pitchFamily="34" charset="0"/>
              </a:rPr>
              <a:t> 	: </a:t>
            </a:r>
            <a:r>
              <a:rPr lang="en-US" sz="3600" dirty="0" err="1">
                <a:latin typeface="Agency FB" panose="020B0503020202020204" pitchFamily="34" charset="0"/>
              </a:rPr>
              <a:t>Chironomidae</a:t>
            </a:r>
            <a:endParaRPr lang="en-US" sz="3600" dirty="0">
              <a:latin typeface="Agency FB" panose="020B0503020202020204" pitchFamily="34" charset="0"/>
            </a:endParaRP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 rotWithShape="1">
          <a:blip r:embed="rId2"/>
          <a:srcRect l="41005" t="45373" r="19879" b="7238"/>
          <a:stretch/>
        </p:blipFill>
        <p:spPr bwMode="auto">
          <a:xfrm>
            <a:off x="677862" y="2160589"/>
            <a:ext cx="4762817" cy="33653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5923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>
                <a:latin typeface="Algerian" panose="04020705040A02060702" pitchFamily="82" charset="0"/>
              </a:rPr>
              <a:t>famili</a:t>
            </a:r>
            <a:r>
              <a:rPr lang="en-US" dirty="0">
                <a:latin typeface="Algerian" panose="04020705040A02060702" pitchFamily="82" charset="0"/>
              </a:rPr>
              <a:t> </a:t>
            </a:r>
            <a:r>
              <a:rPr lang="en-US" dirty="0" err="1" smtClean="0">
                <a:latin typeface="Algerian" panose="04020705040A02060702" pitchFamily="82" charset="0"/>
              </a:rPr>
              <a:t>Agromyzidae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32118" y="2160589"/>
            <a:ext cx="3741885" cy="3880773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Agency FB" panose="020B0503020202020204" pitchFamily="34" charset="0"/>
              </a:rPr>
              <a:t>Filum</a:t>
            </a:r>
            <a:r>
              <a:rPr lang="en-US" sz="3600" dirty="0">
                <a:latin typeface="Agency FB" panose="020B0503020202020204" pitchFamily="34" charset="0"/>
              </a:rPr>
              <a:t> 	: </a:t>
            </a:r>
            <a:r>
              <a:rPr lang="en-US" sz="3600" dirty="0" err="1">
                <a:latin typeface="Agency FB" panose="020B0503020202020204" pitchFamily="34" charset="0"/>
              </a:rPr>
              <a:t>Arthropoda</a:t>
            </a:r>
            <a:endParaRPr lang="en-US" sz="3600" dirty="0">
              <a:latin typeface="Agency FB" panose="020B0503020202020204" pitchFamily="34" charset="0"/>
            </a:endParaRPr>
          </a:p>
          <a:p>
            <a:r>
              <a:rPr lang="en-US" sz="3600" dirty="0" err="1">
                <a:latin typeface="Agency FB" panose="020B0503020202020204" pitchFamily="34" charset="0"/>
              </a:rPr>
              <a:t>Kelas</a:t>
            </a:r>
            <a:r>
              <a:rPr lang="en-US" sz="3600" dirty="0">
                <a:latin typeface="Agency FB" panose="020B0503020202020204" pitchFamily="34" charset="0"/>
              </a:rPr>
              <a:t> 	: </a:t>
            </a:r>
            <a:r>
              <a:rPr lang="en-US" sz="3600" dirty="0" err="1">
                <a:latin typeface="Agency FB" panose="020B0503020202020204" pitchFamily="34" charset="0"/>
              </a:rPr>
              <a:t>Insekta</a:t>
            </a:r>
            <a:r>
              <a:rPr lang="en-US" sz="3600" dirty="0">
                <a:latin typeface="Agency FB" panose="020B0503020202020204" pitchFamily="34" charset="0"/>
              </a:rPr>
              <a:t> </a:t>
            </a:r>
          </a:p>
          <a:p>
            <a:r>
              <a:rPr lang="en-US" sz="3600" dirty="0" err="1">
                <a:latin typeface="Agency FB" panose="020B0503020202020204" pitchFamily="34" charset="0"/>
              </a:rPr>
              <a:t>Ordo</a:t>
            </a:r>
            <a:r>
              <a:rPr lang="en-US" sz="3600" dirty="0">
                <a:latin typeface="Agency FB" panose="020B0503020202020204" pitchFamily="34" charset="0"/>
              </a:rPr>
              <a:t>	: </a:t>
            </a:r>
            <a:r>
              <a:rPr lang="en-US" sz="3600" dirty="0" err="1">
                <a:latin typeface="Agency FB" panose="020B0503020202020204" pitchFamily="34" charset="0"/>
              </a:rPr>
              <a:t>Diptera</a:t>
            </a:r>
            <a:endParaRPr lang="en-US" sz="3600" dirty="0">
              <a:latin typeface="Agency FB" panose="020B0503020202020204" pitchFamily="34" charset="0"/>
            </a:endParaRPr>
          </a:p>
          <a:p>
            <a:r>
              <a:rPr lang="en-US" sz="3600" dirty="0" err="1">
                <a:latin typeface="Agency FB" panose="020B0503020202020204" pitchFamily="34" charset="0"/>
              </a:rPr>
              <a:t>Famili</a:t>
            </a:r>
            <a:r>
              <a:rPr lang="en-US" sz="3600" dirty="0">
                <a:latin typeface="Agency FB" panose="020B0503020202020204" pitchFamily="34" charset="0"/>
              </a:rPr>
              <a:t> 	: </a:t>
            </a:r>
            <a:r>
              <a:rPr lang="en-US" sz="3600" dirty="0" err="1">
                <a:latin typeface="Agency FB" panose="020B0503020202020204" pitchFamily="34" charset="0"/>
              </a:rPr>
              <a:t>Agromyzidae</a:t>
            </a:r>
            <a:endParaRPr lang="en-US" sz="3600" dirty="0">
              <a:latin typeface="Agency FB" panose="020B0503020202020204" pitchFamily="34" charset="0"/>
            </a:endParaRPr>
          </a:p>
          <a:p>
            <a:endParaRPr lang="en-US" sz="3600" dirty="0">
              <a:latin typeface="Agency FB" panose="020B0503020202020204" pitchFamily="34" charset="0"/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 rotWithShape="1">
          <a:blip r:embed="rId2"/>
          <a:srcRect l="40249" t="49406" r="21013" b="11607"/>
          <a:stretch/>
        </p:blipFill>
        <p:spPr bwMode="auto">
          <a:xfrm>
            <a:off x="677862" y="2160590"/>
            <a:ext cx="4854257" cy="31241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097647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</TotalTime>
  <Words>432</Words>
  <Application>Microsoft Office PowerPoint</Application>
  <PresentationFormat>Widescreen</PresentationFormat>
  <Paragraphs>94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Agency FB</vt:lpstr>
      <vt:lpstr>Algerian</vt:lpstr>
      <vt:lpstr>Arial</vt:lpstr>
      <vt:lpstr>Trebuchet MS</vt:lpstr>
      <vt:lpstr>Wingdings 3</vt:lpstr>
      <vt:lpstr>Facet</vt:lpstr>
      <vt:lpstr>IDENTIFIKASI SERANGGA</vt:lpstr>
      <vt:lpstr>A. Identifikasi Serangga</vt:lpstr>
      <vt:lpstr>PowerPoint Presentation</vt:lpstr>
      <vt:lpstr>PowerPoint Presentation</vt:lpstr>
      <vt:lpstr>PowerPoint Presentation</vt:lpstr>
      <vt:lpstr>PowerPoint Presentation</vt:lpstr>
      <vt:lpstr>famili Tipulidae</vt:lpstr>
      <vt:lpstr>family Chironomidae</vt:lpstr>
      <vt:lpstr>famili Agromyzidae</vt:lpstr>
      <vt:lpstr>famili Psychodidae</vt:lpstr>
      <vt:lpstr>Famili Drosophilidae</vt:lpstr>
      <vt:lpstr>famili  Mycetophilidae</vt:lpstr>
      <vt:lpstr>Famili Muscidae</vt:lpstr>
      <vt:lpstr>Famili Aphididae</vt:lpstr>
      <vt:lpstr>Famili Cicadelidae</vt:lpstr>
      <vt:lpstr>famili  Nitidulidae</vt:lpstr>
      <vt:lpstr>TERIMAKASIH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IDENTIFIKASI SERANGGA</dc:title>
  <dc:creator>Windows User</dc:creator>
  <cp:lastModifiedBy>HP</cp:lastModifiedBy>
  <cp:revision>6</cp:revision>
  <dcterms:created xsi:type="dcterms:W3CDTF">2021-04-15T12:10:25Z</dcterms:created>
  <dcterms:modified xsi:type="dcterms:W3CDTF">2021-04-15T13:54:33Z</dcterms:modified>
</cp:coreProperties>
</file>