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8288000" cy="10287000"/>
  <p:notesSz cx="6858000" cy="9144000"/>
  <p:embeddedFontLst>
    <p:embeddedFont>
      <p:font typeface="Poppins" charset="0"/>
      <p:regular r:id="rId16"/>
      <p:bold r:id="rId17"/>
      <p:italic r:id="rId18"/>
      <p:boldItalic r:id="rId19"/>
    </p:embeddedFont>
    <p:embeddedFont>
      <p:font typeface="Bookman Old Style" pitchFamily="18" charset="0"/>
      <p:regular r:id="rId20"/>
      <p:bold r:id="rId21"/>
      <p:italic r:id="rId22"/>
      <p:boldItalic r:id="rId23"/>
    </p:embeddedFont>
    <p:embeddedFont>
      <p:font typeface="Poppins Italics" charset="0"/>
      <p:regular r:id="rId24"/>
    </p:embeddedFont>
    <p:embeddedFont>
      <p:font typeface="Calibri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3" d="100"/>
          <a:sy n="53" d="100"/>
        </p:scale>
        <p:origin x="-17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C1E3B-E23F-4E91-BC15-002C4DA2CABA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6C694-B06F-437E-9B67-9E5582DD3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38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6C694-B06F-437E-9B67-9E5582DD3C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63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6C694-B06F-437E-9B67-9E5582DD3C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71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5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5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svg"/><Relationship Id="rId3" Type="http://schemas.openxmlformats.org/officeDocument/2006/relationships/image" Target="../media/image29.png"/><Relationship Id="rId7" Type="http://schemas.openxmlformats.org/officeDocument/2006/relationships/image" Target="../media/image4.sv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8.svg"/><Relationship Id="rId5" Type="http://schemas.openxmlformats.org/officeDocument/2006/relationships/image" Target="../media/image2.png"/><Relationship Id="rId15" Type="http://schemas.openxmlformats.org/officeDocument/2006/relationships/image" Target="../media/image32.png"/><Relationship Id="rId10" Type="http://schemas.openxmlformats.org/officeDocument/2006/relationships/image" Target="../media/image4.png"/><Relationship Id="rId4" Type="http://schemas.openxmlformats.org/officeDocument/2006/relationships/image" Target="../media/image63.svg"/><Relationship Id="rId9" Type="http://schemas.openxmlformats.org/officeDocument/2006/relationships/image" Target="../media/image6.sv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10" Type="http://schemas.openxmlformats.org/officeDocument/2006/relationships/image" Target="../media/image20.sv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7.svg"/><Relationship Id="rId3" Type="http://schemas.openxmlformats.org/officeDocument/2006/relationships/image" Target="../media/image6.png"/><Relationship Id="rId7" Type="http://schemas.openxmlformats.org/officeDocument/2006/relationships/image" Target="../media/image31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12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16.png"/><Relationship Id="rId5" Type="http://schemas.openxmlformats.org/officeDocument/2006/relationships/image" Target="../media/image29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22.pn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723287" y="-1047087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655456" y="266700"/>
            <a:ext cx="14020800" cy="9220850"/>
          </a:xfrm>
          <a:custGeom>
            <a:avLst/>
            <a:gdLst/>
            <a:ahLst/>
            <a:cxnLst/>
            <a:rect l="l" t="t" r="r" b="b"/>
            <a:pathLst>
              <a:path w="9738160" h="9924239">
                <a:moveTo>
                  <a:pt x="0" y="0"/>
                </a:moveTo>
                <a:lnTo>
                  <a:pt x="9738159" y="0"/>
                </a:lnTo>
                <a:lnTo>
                  <a:pt x="9738159" y="9924239"/>
                </a:lnTo>
                <a:lnTo>
                  <a:pt x="0" y="99242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8382000" y="1831308"/>
            <a:ext cx="94488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  <a:latin typeface="Moonlight"/>
              </a:rPr>
              <a:t>METODE </a:t>
            </a:r>
            <a:r>
              <a:rPr lang="en-US" sz="4400" b="1" dirty="0">
                <a:solidFill>
                  <a:srgbClr val="000000"/>
                </a:solidFill>
                <a:latin typeface="Moonlight"/>
              </a:rPr>
              <a:t>PENGAJARAN </a:t>
            </a:r>
          </a:p>
          <a:p>
            <a:pPr marL="0" lvl="0" indent="0" algn="ctr"/>
            <a:r>
              <a:rPr lang="en-US" sz="4400" b="1" dirty="0">
                <a:solidFill>
                  <a:srgbClr val="000000"/>
                </a:solidFill>
                <a:latin typeface="Moonlight"/>
              </a:rPr>
              <a:t>BAHASA INDONESIA</a:t>
            </a:r>
          </a:p>
        </p:txBody>
      </p:sp>
      <p:sp>
        <p:nvSpPr>
          <p:cNvPr id="6" name="Freeform 6"/>
          <p:cNvSpPr/>
          <p:nvPr/>
        </p:nvSpPr>
        <p:spPr>
          <a:xfrm rot="-4768867">
            <a:off x="15358434" y="-1552404"/>
            <a:ext cx="3304707" cy="4808436"/>
          </a:xfrm>
          <a:custGeom>
            <a:avLst/>
            <a:gdLst/>
            <a:ahLst/>
            <a:cxnLst/>
            <a:rect l="l" t="t" r="r" b="b"/>
            <a:pathLst>
              <a:path w="3304707" h="4808436">
                <a:moveTo>
                  <a:pt x="0" y="0"/>
                </a:moveTo>
                <a:lnTo>
                  <a:pt x="3304706" y="0"/>
                </a:lnTo>
                <a:lnTo>
                  <a:pt x="3304706" y="4808436"/>
                </a:lnTo>
                <a:lnTo>
                  <a:pt x="0" y="48084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104556" y="2668818"/>
            <a:ext cx="1089628" cy="1193815"/>
          </a:xfrm>
          <a:custGeom>
            <a:avLst/>
            <a:gdLst/>
            <a:ahLst/>
            <a:cxnLst/>
            <a:rect l="l" t="t" r="r" b="b"/>
            <a:pathLst>
              <a:path w="1089628" h="1193815">
                <a:moveTo>
                  <a:pt x="0" y="0"/>
                </a:moveTo>
                <a:lnTo>
                  <a:pt x="1089628" y="0"/>
                </a:lnTo>
                <a:lnTo>
                  <a:pt x="1089628" y="1193815"/>
                </a:lnTo>
                <a:lnTo>
                  <a:pt x="0" y="11938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4">
            <a:extLst>
              <a:ext uri="{FF2B5EF4-FFF2-40B4-BE49-F238E27FC236}">
                <a16:creationId xmlns="" xmlns:a16="http://schemas.microsoft.com/office/drawing/2014/main" id="{1331E51D-763F-FF85-F08B-3D60415801E6}"/>
              </a:ext>
            </a:extLst>
          </p:cNvPr>
          <p:cNvSpPr txBox="1"/>
          <p:nvPr/>
        </p:nvSpPr>
        <p:spPr>
          <a:xfrm>
            <a:off x="6624918" y="4859124"/>
            <a:ext cx="11658600" cy="2277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Moonlight"/>
              </a:rPr>
              <a:t>PROGRAM DARING KOLABORATIF </a:t>
            </a:r>
            <a:r>
              <a:rPr lang="en-US" sz="4000" b="1" dirty="0" smtClean="0">
                <a:solidFill>
                  <a:srgbClr val="000000"/>
                </a:solidFill>
                <a:latin typeface="Moonlight"/>
              </a:rPr>
              <a:t>2023</a:t>
            </a:r>
            <a:endParaRPr lang="en-US" sz="4000" b="1" dirty="0">
              <a:solidFill>
                <a:srgbClr val="000000"/>
              </a:solidFill>
              <a:latin typeface="Moonlight"/>
            </a:endParaRPr>
          </a:p>
          <a:p>
            <a:pPr algn="ctr"/>
            <a:r>
              <a:rPr lang="en-US" sz="5400" b="1" dirty="0">
                <a:solidFill>
                  <a:srgbClr val="000000"/>
                </a:solidFill>
                <a:latin typeface="Moonlight"/>
              </a:rPr>
              <a:t>STKIP SINGKAWANG-IAIS SAMBAS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472904" y="710633"/>
            <a:ext cx="8412416" cy="9576367"/>
          </a:xfrm>
          <a:custGeom>
            <a:avLst/>
            <a:gdLst/>
            <a:ahLst/>
            <a:cxnLst/>
            <a:rect l="l" t="t" r="r" b="b"/>
            <a:pathLst>
              <a:path w="8412416" h="9576367">
                <a:moveTo>
                  <a:pt x="0" y="0"/>
                </a:moveTo>
                <a:lnTo>
                  <a:pt x="8412416" y="0"/>
                </a:lnTo>
                <a:lnTo>
                  <a:pt x="8412416" y="9576367"/>
                </a:lnTo>
                <a:lnTo>
                  <a:pt x="0" y="95763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7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325349">
            <a:off x="-173832" y="8565899"/>
            <a:ext cx="2405064" cy="970771"/>
          </a:xfrm>
          <a:custGeom>
            <a:avLst/>
            <a:gdLst/>
            <a:ahLst/>
            <a:cxnLst/>
            <a:rect l="l" t="t" r="r" b="b"/>
            <a:pathLst>
              <a:path w="2405064" h="970771">
                <a:moveTo>
                  <a:pt x="0" y="0"/>
                </a:moveTo>
                <a:lnTo>
                  <a:pt x="2405064" y="0"/>
                </a:lnTo>
                <a:lnTo>
                  <a:pt x="2405064" y="970771"/>
                </a:lnTo>
                <a:lnTo>
                  <a:pt x="0" y="970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645728" y="3011751"/>
            <a:ext cx="6646953" cy="6401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599" dirty="0" err="1">
                <a:solidFill>
                  <a:srgbClr val="000000"/>
                </a:solidFill>
                <a:latin typeface="Poppins"/>
              </a:rPr>
              <a:t>Sanjaya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(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dalam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Kusprianto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dan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Siagian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, 2013)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menyatakan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bahwa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pembelajaran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problem based learning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memiliki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beberapa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kelebihan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yaitu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:</a:t>
            </a:r>
          </a:p>
          <a:p>
            <a:pPr marL="561336" lvl="1" indent="-280668">
              <a:lnSpc>
                <a:spcPts val="3639"/>
              </a:lnSpc>
              <a:buFont typeface="Arial"/>
              <a:buChar char="•"/>
            </a:pPr>
            <a:r>
              <a:rPr lang="en-US" sz="2599" dirty="0" err="1">
                <a:solidFill>
                  <a:srgbClr val="000000"/>
                </a:solidFill>
                <a:latin typeface="Poppins"/>
              </a:rPr>
              <a:t>Teknik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yang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cukup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bagus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untuk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lebih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memahami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isi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pelajaran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.</a:t>
            </a:r>
          </a:p>
          <a:p>
            <a:pPr marL="561336" lvl="1" indent="-280668">
              <a:lnSpc>
                <a:spcPts val="3639"/>
              </a:lnSpc>
              <a:buFont typeface="Arial"/>
              <a:buChar char="•"/>
            </a:pPr>
            <a:r>
              <a:rPr lang="en-US" sz="2599" dirty="0" err="1">
                <a:solidFill>
                  <a:srgbClr val="000000"/>
                </a:solidFill>
                <a:latin typeface="Poppins"/>
              </a:rPr>
              <a:t>Dapat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menantang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kemampuan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siswa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.</a:t>
            </a:r>
          </a:p>
          <a:p>
            <a:pPr marL="561336" lvl="1" indent="-280668">
              <a:lnSpc>
                <a:spcPts val="3639"/>
              </a:lnSpc>
              <a:buFont typeface="Arial"/>
              <a:buChar char="•"/>
            </a:pPr>
            <a:r>
              <a:rPr lang="en-US" sz="2599" dirty="0" err="1">
                <a:solidFill>
                  <a:srgbClr val="000000"/>
                </a:solidFill>
                <a:latin typeface="Poppins"/>
              </a:rPr>
              <a:t>Dapat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meningkatkan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aktivitas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pembelajaran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siswa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.</a:t>
            </a:r>
          </a:p>
          <a:p>
            <a:pPr marL="561336" lvl="1" indent="-280668">
              <a:lnSpc>
                <a:spcPts val="3639"/>
              </a:lnSpc>
              <a:buFont typeface="Arial"/>
              <a:buChar char="•"/>
            </a:pPr>
            <a:r>
              <a:rPr lang="en-US" sz="2599" dirty="0" err="1">
                <a:solidFill>
                  <a:srgbClr val="000000"/>
                </a:solidFill>
                <a:latin typeface="Poppins"/>
              </a:rPr>
              <a:t>Dapat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membantu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siswa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bagaimana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mentrasfer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pengetahuan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mereka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untuk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memahami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masalah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dalam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kehidupan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Poppins"/>
              </a:rPr>
              <a:t>nyata</a:t>
            </a:r>
            <a:r>
              <a:rPr lang="en-US" sz="2599" dirty="0">
                <a:solidFill>
                  <a:srgbClr val="000000"/>
                </a:solidFill>
                <a:latin typeface="Poppins"/>
              </a:rPr>
              <a:t>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012971" y="216407"/>
            <a:ext cx="2353161" cy="2003368"/>
            <a:chOff x="0" y="0"/>
            <a:chExt cx="3137547" cy="2671157"/>
          </a:xfrm>
        </p:grpSpPr>
        <p:sp>
          <p:nvSpPr>
            <p:cNvPr id="7" name="Freeform 7"/>
            <p:cNvSpPr/>
            <p:nvPr/>
          </p:nvSpPr>
          <p:spPr>
            <a:xfrm>
              <a:off x="0" y="460980"/>
              <a:ext cx="1740012" cy="2210177"/>
            </a:xfrm>
            <a:custGeom>
              <a:avLst/>
              <a:gdLst/>
              <a:ahLst/>
              <a:cxnLst/>
              <a:rect l="l" t="t" r="r" b="b"/>
              <a:pathLst>
                <a:path w="1740012" h="2210177">
                  <a:moveTo>
                    <a:pt x="0" y="0"/>
                  </a:moveTo>
                  <a:lnTo>
                    <a:pt x="1740012" y="0"/>
                  </a:lnTo>
                  <a:lnTo>
                    <a:pt x="1740012" y="2210177"/>
                  </a:lnTo>
                  <a:lnTo>
                    <a:pt x="0" y="2210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40012" y="0"/>
              <a:ext cx="1397535" cy="1775160"/>
            </a:xfrm>
            <a:custGeom>
              <a:avLst/>
              <a:gdLst/>
              <a:ahLst/>
              <a:cxnLst/>
              <a:rect l="l" t="t" r="r" b="b"/>
              <a:pathLst>
                <a:path w="1397535" h="1775160">
                  <a:moveTo>
                    <a:pt x="0" y="0"/>
                  </a:moveTo>
                  <a:lnTo>
                    <a:pt x="1397535" y="0"/>
                  </a:lnTo>
                  <a:lnTo>
                    <a:pt x="1397535" y="1775160"/>
                  </a:lnTo>
                  <a:lnTo>
                    <a:pt x="0" y="177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1841062">
            <a:off x="516535" y="1198213"/>
            <a:ext cx="3124386" cy="1028207"/>
          </a:xfrm>
          <a:custGeom>
            <a:avLst/>
            <a:gdLst/>
            <a:ahLst/>
            <a:cxnLst/>
            <a:rect l="l" t="t" r="r" b="b"/>
            <a:pathLst>
              <a:path w="3124386" h="1028207">
                <a:moveTo>
                  <a:pt x="0" y="0"/>
                </a:moveTo>
                <a:lnTo>
                  <a:pt x="3124386" y="0"/>
                </a:lnTo>
                <a:lnTo>
                  <a:pt x="3124386" y="1028207"/>
                </a:lnTo>
                <a:lnTo>
                  <a:pt x="0" y="10282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9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55437" y="1208566"/>
            <a:ext cx="8134114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42"/>
              </a:lnSpc>
              <a:spcBef>
                <a:spcPct val="0"/>
              </a:spcBef>
            </a:pPr>
            <a:r>
              <a:rPr lang="en-US" sz="2400" spc="165" dirty="0" err="1">
                <a:solidFill>
                  <a:srgbClr val="000000"/>
                </a:solidFill>
                <a:latin typeface="Moonlight"/>
              </a:rPr>
              <a:t>Kelebihan</a:t>
            </a:r>
            <a:r>
              <a:rPr lang="en-US" sz="2400" spc="165" dirty="0">
                <a:solidFill>
                  <a:srgbClr val="000000"/>
                </a:solidFill>
                <a:latin typeface="Moonlight"/>
              </a:rPr>
              <a:t> Model </a:t>
            </a:r>
            <a:r>
              <a:rPr lang="en-US" sz="2400" spc="165" dirty="0" err="1">
                <a:solidFill>
                  <a:srgbClr val="000000"/>
                </a:solidFill>
                <a:latin typeface="Moonlight"/>
              </a:rPr>
              <a:t>Pembelajaran</a:t>
            </a:r>
            <a:r>
              <a:rPr lang="en-US" sz="2400" spc="165" dirty="0">
                <a:solidFill>
                  <a:srgbClr val="000000"/>
                </a:solidFill>
                <a:latin typeface="Moonlight"/>
              </a:rPr>
              <a:t> </a:t>
            </a:r>
            <a:r>
              <a:rPr lang="en-US" sz="2400" i="1" spc="165" dirty="0">
                <a:solidFill>
                  <a:srgbClr val="000000"/>
                </a:solidFill>
                <a:latin typeface="Moonlight"/>
              </a:rPr>
              <a:t>Problem Based </a:t>
            </a:r>
            <a:r>
              <a:rPr lang="en-US" sz="2400" i="1" spc="165" dirty="0" smtClean="0">
                <a:solidFill>
                  <a:srgbClr val="000000"/>
                </a:solidFill>
                <a:latin typeface="Moonlight"/>
              </a:rPr>
              <a:t>Learning</a:t>
            </a:r>
            <a:endParaRPr lang="en-US" sz="2400" i="1" spc="165" dirty="0">
              <a:solidFill>
                <a:srgbClr val="000000"/>
              </a:solidFill>
              <a:latin typeface="Moonlight"/>
            </a:endParaRPr>
          </a:p>
        </p:txBody>
      </p:sp>
      <p:sp>
        <p:nvSpPr>
          <p:cNvPr id="11" name="Freeform 11"/>
          <p:cNvSpPr/>
          <p:nvPr/>
        </p:nvSpPr>
        <p:spPr>
          <a:xfrm rot="-10800000">
            <a:off x="9609590" y="710633"/>
            <a:ext cx="8412416" cy="9576367"/>
          </a:xfrm>
          <a:custGeom>
            <a:avLst/>
            <a:gdLst/>
            <a:ahLst/>
            <a:cxnLst/>
            <a:rect l="l" t="t" r="r" b="b"/>
            <a:pathLst>
              <a:path w="8412416" h="9576367">
                <a:moveTo>
                  <a:pt x="0" y="0"/>
                </a:moveTo>
                <a:lnTo>
                  <a:pt x="8412417" y="0"/>
                </a:lnTo>
                <a:lnTo>
                  <a:pt x="8412417" y="9576367"/>
                </a:lnTo>
                <a:lnTo>
                  <a:pt x="0" y="95763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7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768867">
            <a:off x="15885437" y="-1929559"/>
            <a:ext cx="3302415" cy="4805101"/>
          </a:xfrm>
          <a:custGeom>
            <a:avLst/>
            <a:gdLst/>
            <a:ahLst/>
            <a:cxnLst/>
            <a:rect l="l" t="t" r="r" b="b"/>
            <a:pathLst>
              <a:path w="3302415" h="4805101">
                <a:moveTo>
                  <a:pt x="0" y="0"/>
                </a:moveTo>
                <a:lnTo>
                  <a:pt x="3302415" y="0"/>
                </a:lnTo>
                <a:lnTo>
                  <a:pt x="3302415" y="4805101"/>
                </a:lnTo>
                <a:lnTo>
                  <a:pt x="0" y="48051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153886" y="1199041"/>
            <a:ext cx="8134114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22"/>
              </a:lnSpc>
              <a:spcBef>
                <a:spcPct val="0"/>
              </a:spcBef>
            </a:pPr>
            <a:r>
              <a:rPr lang="en-US" sz="4400" spc="162" dirty="0" err="1">
                <a:solidFill>
                  <a:srgbClr val="000000"/>
                </a:solidFill>
                <a:latin typeface="Moonlight"/>
              </a:rPr>
              <a:t>K</a:t>
            </a:r>
            <a:r>
              <a:rPr lang="en-US" sz="2000" spc="162" dirty="0" err="1">
                <a:solidFill>
                  <a:srgbClr val="000000"/>
                </a:solidFill>
                <a:latin typeface="Moonlight"/>
              </a:rPr>
              <a:t>elemahan</a:t>
            </a:r>
            <a:r>
              <a:rPr lang="en-US" sz="2000" spc="162" dirty="0">
                <a:solidFill>
                  <a:srgbClr val="000000"/>
                </a:solidFill>
                <a:latin typeface="Moonlight"/>
              </a:rPr>
              <a:t> Model </a:t>
            </a:r>
            <a:r>
              <a:rPr lang="en-US" sz="2000" spc="162" dirty="0" err="1">
                <a:solidFill>
                  <a:srgbClr val="000000"/>
                </a:solidFill>
                <a:latin typeface="Moonlight"/>
              </a:rPr>
              <a:t>Pembelajaran</a:t>
            </a:r>
            <a:r>
              <a:rPr lang="en-US" sz="2000" spc="162" dirty="0">
                <a:solidFill>
                  <a:srgbClr val="000000"/>
                </a:solidFill>
                <a:latin typeface="Moonlight"/>
              </a:rPr>
              <a:t> </a:t>
            </a:r>
            <a:r>
              <a:rPr lang="en-US" sz="2000" i="1" spc="162" dirty="0">
                <a:solidFill>
                  <a:srgbClr val="000000"/>
                </a:solidFill>
                <a:latin typeface="Moonlight"/>
              </a:rPr>
              <a:t>Problem Based Learning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67413" y="3011751"/>
            <a:ext cx="7569232" cy="70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6" lvl="1" indent="-269873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Poppins"/>
              </a:rPr>
              <a:t>Manakala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siswa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tidak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memiliki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minat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atau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tidak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memiliki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kepercayaan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bahwa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masalah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yang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dipelajari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dapat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dipecahkan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maka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mereka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akan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enggan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untuk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mencoba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.</a:t>
            </a:r>
          </a:p>
          <a:p>
            <a:pPr marL="539746" lvl="1" indent="-269873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Poppins"/>
              </a:rPr>
              <a:t>Keberhasilan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strategi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pembelajaran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melalui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pemecahan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masalah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membutuhkan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cukup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waktu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untuk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persiapan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.</a:t>
            </a:r>
          </a:p>
          <a:p>
            <a:pPr marL="539746" lvl="1" indent="-269873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Poppins"/>
              </a:rPr>
              <a:t>Untuk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mengatasi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kelemahan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tersebut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maka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guru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sebaiknya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membuat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persiapan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yang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matang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sebelum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menerapkannya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. Guru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juga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sebaiknya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menjelaskan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secara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detail agar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siswa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memahami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permasalahan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yang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akan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dipecahkan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.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Selain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itu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, guru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juga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harus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mampu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membangun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kepercayaan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diri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siswa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untuk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berhasil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 (</a:t>
            </a:r>
            <a:r>
              <a:rPr lang="en-US" sz="2499" dirty="0" err="1">
                <a:solidFill>
                  <a:srgbClr val="000000"/>
                </a:solidFill>
                <a:latin typeface="Poppins"/>
              </a:rPr>
              <a:t>Sutirman</a:t>
            </a:r>
            <a:r>
              <a:rPr lang="en-US" sz="2499" dirty="0">
                <a:solidFill>
                  <a:srgbClr val="000000"/>
                </a:solidFill>
                <a:latin typeface="Poppins"/>
              </a:rPr>
              <a:t>, 2013).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84768">
            <a:off x="16197443" y="7973609"/>
            <a:ext cx="2827990" cy="4114800"/>
          </a:xfrm>
          <a:custGeom>
            <a:avLst/>
            <a:gdLst/>
            <a:ahLst/>
            <a:cxnLst/>
            <a:rect l="l" t="t" r="r" b="b"/>
            <a:pathLst>
              <a:path w="2827990" h="4114800">
                <a:moveTo>
                  <a:pt x="0" y="0"/>
                </a:moveTo>
                <a:lnTo>
                  <a:pt x="2827990" y="0"/>
                </a:lnTo>
                <a:lnTo>
                  <a:pt x="2827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019800" y="2563408"/>
            <a:ext cx="12268200" cy="7117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8" lvl="1" indent="-269874" algn="just">
              <a:lnSpc>
                <a:spcPts val="3749"/>
              </a:lnSpc>
              <a:buFont typeface="Arial"/>
              <a:buChar char="•"/>
            </a:pPr>
            <a:r>
              <a:rPr lang="en-US" sz="2499" dirty="0" err="1">
                <a:solidFill>
                  <a:srgbClr val="222222"/>
                </a:solidFill>
                <a:latin typeface="Poppins"/>
              </a:rPr>
              <a:t>Siswa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diberi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permasalahan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oleh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guru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berdasarkan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pengalaman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siswa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.</a:t>
            </a:r>
          </a:p>
          <a:p>
            <a:pPr marL="539748" lvl="1" indent="-269874" algn="just">
              <a:lnSpc>
                <a:spcPts val="3749"/>
              </a:lnSpc>
              <a:buFont typeface="Arial"/>
              <a:buChar char="•"/>
            </a:pPr>
            <a:r>
              <a:rPr lang="en-US" sz="2499" dirty="0" err="1">
                <a:solidFill>
                  <a:srgbClr val="222222"/>
                </a:solidFill>
                <a:latin typeface="Poppins"/>
              </a:rPr>
              <a:t>Siswa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melakukan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diskusi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dalam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kelompok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kecil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untuk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:</a:t>
            </a:r>
          </a:p>
          <a:p>
            <a:pPr marL="1079496" lvl="2" indent="-359832" algn="just">
              <a:lnSpc>
                <a:spcPts val="3749"/>
              </a:lnSpc>
              <a:buFont typeface="Arial"/>
              <a:buChar char="•"/>
            </a:pPr>
            <a:r>
              <a:rPr lang="en-US" sz="2499" dirty="0" err="1">
                <a:solidFill>
                  <a:srgbClr val="222222"/>
                </a:solidFill>
                <a:latin typeface="Poppins"/>
              </a:rPr>
              <a:t>Mengklarifikasi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kasus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atau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masalah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yang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diberikan</a:t>
            </a:r>
            <a:endParaRPr lang="en-US" sz="2499" dirty="0">
              <a:solidFill>
                <a:srgbClr val="222222"/>
              </a:solidFill>
              <a:latin typeface="Poppins"/>
            </a:endParaRPr>
          </a:p>
          <a:p>
            <a:pPr marL="1079496" lvl="2" indent="-359832" algn="just">
              <a:lnSpc>
                <a:spcPts val="3749"/>
              </a:lnSpc>
              <a:buFont typeface="Arial"/>
              <a:buChar char="•"/>
            </a:pPr>
            <a:r>
              <a:rPr lang="en-US" sz="2499" dirty="0" err="1">
                <a:solidFill>
                  <a:srgbClr val="222222"/>
                </a:solidFill>
                <a:latin typeface="Poppins"/>
              </a:rPr>
              <a:t>Mendefinisikan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masalah</a:t>
            </a:r>
            <a:endParaRPr lang="en-US" sz="2499" dirty="0">
              <a:solidFill>
                <a:srgbClr val="222222"/>
              </a:solidFill>
              <a:latin typeface="Poppins"/>
            </a:endParaRPr>
          </a:p>
          <a:p>
            <a:pPr marL="1079496" lvl="2" indent="-359832" algn="just">
              <a:lnSpc>
                <a:spcPts val="3749"/>
              </a:lnSpc>
              <a:buFont typeface="Arial"/>
              <a:buChar char="•"/>
            </a:pPr>
            <a:r>
              <a:rPr lang="en-US" sz="2499" dirty="0" err="1">
                <a:solidFill>
                  <a:srgbClr val="222222"/>
                </a:solidFill>
                <a:latin typeface="Poppins"/>
              </a:rPr>
              <a:t>Saling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bertukar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pendapat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berdasarkan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pengalaman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yang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dimiliki</a:t>
            </a:r>
            <a:endParaRPr lang="en-US" sz="2499" dirty="0">
              <a:solidFill>
                <a:srgbClr val="222222"/>
              </a:solidFill>
              <a:latin typeface="Poppins"/>
            </a:endParaRPr>
          </a:p>
          <a:p>
            <a:pPr marL="1079496" lvl="2" indent="-359832" algn="just">
              <a:lnSpc>
                <a:spcPts val="3749"/>
              </a:lnSpc>
              <a:buFont typeface="Arial"/>
              <a:buChar char="•"/>
            </a:pPr>
            <a:r>
              <a:rPr lang="en-US" sz="2499" dirty="0" err="1">
                <a:solidFill>
                  <a:srgbClr val="222222"/>
                </a:solidFill>
                <a:latin typeface="Poppins"/>
              </a:rPr>
              <a:t>Menetapkan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hal-hal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yang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diperlukan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untuk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menyelesaikan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masalah</a:t>
            </a:r>
            <a:endParaRPr lang="en-US" sz="2499" dirty="0">
              <a:solidFill>
                <a:srgbClr val="222222"/>
              </a:solidFill>
              <a:latin typeface="Poppins"/>
            </a:endParaRPr>
          </a:p>
          <a:p>
            <a:pPr marL="1079496" lvl="2" indent="-359832" algn="just">
              <a:lnSpc>
                <a:spcPts val="3749"/>
              </a:lnSpc>
              <a:buFont typeface="Arial"/>
              <a:buChar char="•"/>
            </a:pPr>
            <a:r>
              <a:rPr lang="en-US" sz="2499" dirty="0" err="1">
                <a:solidFill>
                  <a:srgbClr val="222222"/>
                </a:solidFill>
                <a:latin typeface="Poppins"/>
              </a:rPr>
              <a:t>Menetapkan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hal-hal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yang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harus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dilakukan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untuk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menyelesaikan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masalah</a:t>
            </a:r>
            <a:endParaRPr lang="en-US" sz="2499" dirty="0">
              <a:solidFill>
                <a:srgbClr val="222222"/>
              </a:solidFill>
              <a:latin typeface="Poppins"/>
            </a:endParaRPr>
          </a:p>
          <a:p>
            <a:pPr marL="539748" lvl="1" indent="-269874" algn="just">
              <a:lnSpc>
                <a:spcPts val="3749"/>
              </a:lnSpc>
              <a:buFont typeface="Arial"/>
              <a:buChar char="•"/>
            </a:pPr>
            <a:r>
              <a:rPr lang="en-US" sz="2499" dirty="0" err="1">
                <a:solidFill>
                  <a:srgbClr val="222222"/>
                </a:solidFill>
                <a:latin typeface="Poppins"/>
              </a:rPr>
              <a:t>Siswa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melakukan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kajian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secara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independen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berkaitan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dengan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masalah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yang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harus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diselesaikan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.</a:t>
            </a:r>
          </a:p>
          <a:p>
            <a:pPr marL="539748" lvl="1" indent="-269874" algn="just">
              <a:lnSpc>
                <a:spcPts val="3749"/>
              </a:lnSpc>
              <a:buFont typeface="Arial"/>
              <a:buChar char="•"/>
            </a:pPr>
            <a:r>
              <a:rPr lang="en-US" sz="2499" dirty="0" err="1">
                <a:solidFill>
                  <a:srgbClr val="222222"/>
                </a:solidFill>
                <a:latin typeface="Poppins"/>
              </a:rPr>
              <a:t>Siswa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kembali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kepada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kelompok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problem based learning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awal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untuk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melakukan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tukar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informasi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,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pembelajaran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teman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sejawat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dan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bekerjasama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dalam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menyelesaikan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masalah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.</a:t>
            </a:r>
          </a:p>
          <a:p>
            <a:pPr marL="539748" lvl="1" indent="-269874" algn="just">
              <a:lnSpc>
                <a:spcPts val="3749"/>
              </a:lnSpc>
              <a:buFont typeface="Arial"/>
              <a:buChar char="•"/>
            </a:pPr>
            <a:r>
              <a:rPr lang="en-US" sz="2499" dirty="0" err="1">
                <a:solidFill>
                  <a:srgbClr val="222222"/>
                </a:solidFill>
                <a:latin typeface="Poppins"/>
              </a:rPr>
              <a:t>Siswa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dibantu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oleh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guru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melakukan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evaluasi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berkaitan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dengan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seluruh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kegiatan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499" dirty="0" err="1">
                <a:solidFill>
                  <a:srgbClr val="222222"/>
                </a:solidFill>
                <a:latin typeface="Poppins"/>
              </a:rPr>
              <a:t>pembelajaran</a:t>
            </a:r>
            <a:r>
              <a:rPr lang="en-US" sz="2499" dirty="0">
                <a:solidFill>
                  <a:srgbClr val="222222"/>
                </a:solidFill>
                <a:latin typeface="Poppins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86400" y="291302"/>
            <a:ext cx="10091946" cy="793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22"/>
              </a:lnSpc>
            </a:pPr>
            <a:r>
              <a:rPr lang="en-US" sz="2800" dirty="0" err="1">
                <a:solidFill>
                  <a:srgbClr val="222222"/>
                </a:solidFill>
                <a:latin typeface="Moonlight"/>
              </a:rPr>
              <a:t>Tahapan</a:t>
            </a:r>
            <a:r>
              <a:rPr lang="en-US" sz="2800" dirty="0">
                <a:solidFill>
                  <a:srgbClr val="222222"/>
                </a:solidFill>
                <a:latin typeface="Moonlight"/>
              </a:rPr>
              <a:t> Model </a:t>
            </a:r>
            <a:r>
              <a:rPr lang="en-US" sz="2800" dirty="0" err="1">
                <a:solidFill>
                  <a:srgbClr val="222222"/>
                </a:solidFill>
                <a:latin typeface="Moonlight"/>
              </a:rPr>
              <a:t>Pembelajaran</a:t>
            </a:r>
            <a:r>
              <a:rPr lang="en-US" sz="2800" dirty="0">
                <a:solidFill>
                  <a:srgbClr val="222222"/>
                </a:solidFill>
                <a:latin typeface="Moonlight"/>
              </a:rPr>
              <a:t> </a:t>
            </a:r>
            <a:r>
              <a:rPr lang="en-US" sz="2800" i="1" dirty="0">
                <a:solidFill>
                  <a:srgbClr val="222222"/>
                </a:solidFill>
                <a:latin typeface="Moonlight"/>
              </a:rPr>
              <a:t>Problem Based Learning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86400" y="1441061"/>
            <a:ext cx="123444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780"/>
              </a:lnSpc>
              <a:spcBef>
                <a:spcPct val="0"/>
              </a:spcBef>
            </a:pPr>
            <a:r>
              <a:rPr lang="en-US" sz="2700" spc="43" dirty="0">
                <a:solidFill>
                  <a:srgbClr val="222222"/>
                </a:solidFill>
                <a:latin typeface="Poppins"/>
              </a:rPr>
              <a:t>Barret </a:t>
            </a:r>
            <a:r>
              <a:rPr lang="en-US" sz="2700" spc="43" dirty="0" err="1">
                <a:solidFill>
                  <a:srgbClr val="222222"/>
                </a:solidFill>
                <a:latin typeface="Poppins"/>
              </a:rPr>
              <a:t>menyusun</a:t>
            </a:r>
            <a:r>
              <a:rPr lang="en-US" sz="2700" spc="43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700" spc="43" dirty="0" err="1" smtClean="0">
                <a:solidFill>
                  <a:srgbClr val="222222"/>
                </a:solidFill>
                <a:latin typeface="Poppins"/>
              </a:rPr>
              <a:t>langkah-langkah</a:t>
            </a:r>
            <a:r>
              <a:rPr lang="en-US" sz="2700" spc="43" dirty="0" smtClean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700" spc="43" dirty="0" err="1" smtClean="0">
                <a:solidFill>
                  <a:srgbClr val="222222"/>
                </a:solidFill>
                <a:latin typeface="Poppins"/>
              </a:rPr>
              <a:t>pelaksanaan</a:t>
            </a:r>
            <a:r>
              <a:rPr lang="en-US" sz="2700" spc="43" dirty="0" smtClean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700" spc="43" dirty="0">
                <a:solidFill>
                  <a:srgbClr val="222222"/>
                </a:solidFill>
                <a:latin typeface="Poppins"/>
              </a:rPr>
              <a:t>problem based learning, </a:t>
            </a:r>
            <a:r>
              <a:rPr lang="en-US" sz="2700" spc="43" dirty="0" err="1">
                <a:solidFill>
                  <a:srgbClr val="222222"/>
                </a:solidFill>
                <a:latin typeface="Poppins"/>
              </a:rPr>
              <a:t>yaitu</a:t>
            </a:r>
            <a:r>
              <a:rPr lang="en-US" sz="2700" spc="43" dirty="0">
                <a:solidFill>
                  <a:srgbClr val="222222"/>
                </a:solidFill>
                <a:latin typeface="Poppins"/>
              </a:rPr>
              <a:t>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2057400"/>
            <a:ext cx="14185103" cy="8229600"/>
          </a:xfrm>
          <a:custGeom>
            <a:avLst/>
            <a:gdLst/>
            <a:ahLst/>
            <a:cxnLst/>
            <a:rect l="l" t="t" r="r" b="b"/>
            <a:pathLst>
              <a:path w="14185103" h="8229600">
                <a:moveTo>
                  <a:pt x="0" y="0"/>
                </a:moveTo>
                <a:lnTo>
                  <a:pt x="14185103" y="0"/>
                </a:lnTo>
                <a:lnTo>
                  <a:pt x="141851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347" b="-203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537455">
            <a:off x="14154586" y="1497017"/>
            <a:ext cx="1231352" cy="1546218"/>
          </a:xfrm>
          <a:custGeom>
            <a:avLst/>
            <a:gdLst/>
            <a:ahLst/>
            <a:cxnLst/>
            <a:rect l="l" t="t" r="r" b="b"/>
            <a:pathLst>
              <a:path w="1231352" h="1546218">
                <a:moveTo>
                  <a:pt x="0" y="0"/>
                </a:moveTo>
                <a:lnTo>
                  <a:pt x="1231352" y="0"/>
                </a:lnTo>
                <a:lnTo>
                  <a:pt x="1231352" y="1546219"/>
                </a:lnTo>
                <a:lnTo>
                  <a:pt x="0" y="15462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239000" y="2381250"/>
            <a:ext cx="11201400" cy="7553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55"/>
              </a:lnSpc>
            </a:pPr>
            <a:r>
              <a:rPr lang="en-US" sz="2400" dirty="0" err="1">
                <a:solidFill>
                  <a:srgbClr val="000000"/>
                </a:solidFill>
                <a:latin typeface="Poppins"/>
              </a:rPr>
              <a:t>Karakteristik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permasalahan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yang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dibahas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dalam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problem based learning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menurut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Tan (Sani, 2014)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adalah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sebagai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berikut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:</a:t>
            </a:r>
          </a:p>
          <a:p>
            <a:pPr marL="604516" lvl="1" indent="-302258">
              <a:lnSpc>
                <a:spcPts val="4955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Poppins"/>
              </a:rPr>
              <a:t>Permasalahan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dunia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nyata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yang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tidak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terstruktur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atau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kurang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terstruktur</a:t>
            </a:r>
            <a:endParaRPr lang="en-US" sz="2400" dirty="0">
              <a:solidFill>
                <a:srgbClr val="000000"/>
              </a:solidFill>
              <a:latin typeface="Poppins"/>
            </a:endParaRPr>
          </a:p>
          <a:p>
            <a:pPr marL="604516" lvl="1" indent="-302258">
              <a:lnSpc>
                <a:spcPts val="4955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Poppins"/>
              </a:rPr>
              <a:t>Permasalahan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yang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mencakup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beberapa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sudut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pandang</a:t>
            </a:r>
            <a:endParaRPr lang="en-US" sz="2400" dirty="0">
              <a:solidFill>
                <a:srgbClr val="000000"/>
              </a:solidFill>
              <a:latin typeface="Poppins"/>
            </a:endParaRPr>
          </a:p>
          <a:p>
            <a:pPr marL="604516" lvl="1" indent="-302258">
              <a:lnSpc>
                <a:spcPts val="4955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Poppins"/>
              </a:rPr>
              <a:t>Permasalahan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yang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menantang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siswa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untuk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menguasai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pengetahuan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baru</a:t>
            </a:r>
            <a:endParaRPr lang="en-US" sz="2400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4955"/>
              </a:lnSpc>
            </a:pPr>
            <a:r>
              <a:rPr lang="en-US" sz="2400" dirty="0" err="1">
                <a:solidFill>
                  <a:srgbClr val="000000"/>
                </a:solidFill>
                <a:latin typeface="Poppins"/>
              </a:rPr>
              <a:t>Rusman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dalam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Kuspriyanto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dan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Siagian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, 2013)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menyatakan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bahwa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“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Masalah-masalah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yang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dapat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dijadikan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sebagai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sarana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belajar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adalah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masalah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yang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memenuhi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konteks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dunia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nyata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yang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akrab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dengan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kehidupan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sehari-hari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siswa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.</a:t>
            </a:r>
          </a:p>
          <a:p>
            <a:pPr>
              <a:lnSpc>
                <a:spcPts val="3893"/>
              </a:lnSpc>
            </a:pPr>
            <a:endParaRPr lang="en-US" sz="2799" dirty="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629400" y="294081"/>
            <a:ext cx="116586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Moonlight"/>
              </a:rPr>
              <a:t>Karakteristik</a:t>
            </a:r>
            <a:r>
              <a:rPr lang="en-US" sz="4000" dirty="0">
                <a:solidFill>
                  <a:srgbClr val="000000"/>
                </a:solidFill>
                <a:latin typeface="Moonligh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onlight"/>
              </a:rPr>
              <a:t>Permasalahan</a:t>
            </a:r>
            <a:r>
              <a:rPr lang="en-US" sz="4000" dirty="0">
                <a:solidFill>
                  <a:srgbClr val="000000"/>
                </a:solidFill>
                <a:latin typeface="Moonlight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000000"/>
                </a:solidFill>
                <a:latin typeface="Moonlight"/>
              </a:rPr>
              <a:t>Dalam</a:t>
            </a:r>
            <a:r>
              <a:rPr lang="en-US" sz="4000" dirty="0">
                <a:solidFill>
                  <a:srgbClr val="000000"/>
                </a:solidFill>
                <a:latin typeface="Moonlight"/>
              </a:rPr>
              <a:t> Model </a:t>
            </a:r>
            <a:r>
              <a:rPr lang="en-US" sz="4000" i="1" dirty="0">
                <a:solidFill>
                  <a:srgbClr val="000000"/>
                </a:solidFill>
                <a:latin typeface="Moonlight"/>
              </a:rPr>
              <a:t>Problem Based Learning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343084">
            <a:off x="4052990" y="6902637"/>
            <a:ext cx="1977751" cy="2988360"/>
          </a:xfrm>
          <a:custGeom>
            <a:avLst/>
            <a:gdLst/>
            <a:ahLst/>
            <a:cxnLst/>
            <a:rect l="l" t="t" r="r" b="b"/>
            <a:pathLst>
              <a:path w="1977751" h="2988360">
                <a:moveTo>
                  <a:pt x="0" y="0"/>
                </a:moveTo>
                <a:lnTo>
                  <a:pt x="1977751" y="0"/>
                </a:lnTo>
                <a:lnTo>
                  <a:pt x="1977751" y="2988360"/>
                </a:lnTo>
                <a:lnTo>
                  <a:pt x="0" y="2988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67127">
            <a:off x="4096941" y="0"/>
            <a:ext cx="9738160" cy="9924239"/>
          </a:xfrm>
          <a:custGeom>
            <a:avLst/>
            <a:gdLst/>
            <a:ahLst/>
            <a:cxnLst/>
            <a:rect l="l" t="t" r="r" b="b"/>
            <a:pathLst>
              <a:path w="9738160" h="9924239">
                <a:moveTo>
                  <a:pt x="0" y="0"/>
                </a:moveTo>
                <a:lnTo>
                  <a:pt x="9738159" y="0"/>
                </a:lnTo>
                <a:lnTo>
                  <a:pt x="9738159" y="9924239"/>
                </a:lnTo>
                <a:lnTo>
                  <a:pt x="0" y="9924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21688" y="6916574"/>
            <a:ext cx="4377447" cy="4114800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7" y="0"/>
                </a:lnTo>
                <a:lnTo>
                  <a:pt x="43774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768867">
            <a:off x="15358434" y="-1552404"/>
            <a:ext cx="3304707" cy="4808436"/>
          </a:xfrm>
          <a:custGeom>
            <a:avLst/>
            <a:gdLst/>
            <a:ahLst/>
            <a:cxnLst/>
            <a:rect l="l" t="t" r="r" b="b"/>
            <a:pathLst>
              <a:path w="3304707" h="4808436">
                <a:moveTo>
                  <a:pt x="0" y="0"/>
                </a:moveTo>
                <a:lnTo>
                  <a:pt x="3304706" y="0"/>
                </a:lnTo>
                <a:lnTo>
                  <a:pt x="3304706" y="4808436"/>
                </a:lnTo>
                <a:lnTo>
                  <a:pt x="0" y="4808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210334" y="3862633"/>
            <a:ext cx="1490848" cy="1633400"/>
          </a:xfrm>
          <a:custGeom>
            <a:avLst/>
            <a:gdLst/>
            <a:ahLst/>
            <a:cxnLst/>
            <a:rect l="l" t="t" r="r" b="b"/>
            <a:pathLst>
              <a:path w="1490848" h="1633400">
                <a:moveTo>
                  <a:pt x="0" y="0"/>
                </a:moveTo>
                <a:lnTo>
                  <a:pt x="1490849" y="0"/>
                </a:lnTo>
                <a:lnTo>
                  <a:pt x="1490849" y="1633400"/>
                </a:lnTo>
                <a:lnTo>
                  <a:pt x="0" y="1633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104556" y="2668818"/>
            <a:ext cx="1089628" cy="1193815"/>
          </a:xfrm>
          <a:custGeom>
            <a:avLst/>
            <a:gdLst/>
            <a:ahLst/>
            <a:cxnLst/>
            <a:rect l="l" t="t" r="r" b="b"/>
            <a:pathLst>
              <a:path w="1089628" h="1193815">
                <a:moveTo>
                  <a:pt x="0" y="0"/>
                </a:moveTo>
                <a:lnTo>
                  <a:pt x="1089628" y="0"/>
                </a:lnTo>
                <a:lnTo>
                  <a:pt x="1089628" y="1193815"/>
                </a:lnTo>
                <a:lnTo>
                  <a:pt x="0" y="1193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318293" y="3397268"/>
            <a:ext cx="11295456" cy="297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00"/>
              </a:lnSpc>
            </a:pPr>
            <a:r>
              <a:rPr lang="en-US" sz="22200" dirty="0" err="1">
                <a:solidFill>
                  <a:srgbClr val="000000"/>
                </a:solidFill>
                <a:latin typeface="Moonlight"/>
              </a:rPr>
              <a:t>Selesai</a:t>
            </a:r>
            <a:endParaRPr lang="en-US" sz="22200" dirty="0">
              <a:solidFill>
                <a:srgbClr val="000000"/>
              </a:solidFill>
              <a:latin typeface="Moonlight"/>
            </a:endParaRPr>
          </a:p>
        </p:txBody>
      </p:sp>
      <p:sp>
        <p:nvSpPr>
          <p:cNvPr id="10" name="Freeform 10"/>
          <p:cNvSpPr/>
          <p:nvPr/>
        </p:nvSpPr>
        <p:spPr>
          <a:xfrm rot="3545134">
            <a:off x="12075925" y="3533224"/>
            <a:ext cx="1254892" cy="658818"/>
          </a:xfrm>
          <a:custGeom>
            <a:avLst/>
            <a:gdLst/>
            <a:ahLst/>
            <a:cxnLst/>
            <a:rect l="l" t="t" r="r" b="b"/>
            <a:pathLst>
              <a:path w="1254892" h="658818">
                <a:moveTo>
                  <a:pt x="0" y="0"/>
                </a:moveTo>
                <a:lnTo>
                  <a:pt x="1254892" y="0"/>
                </a:lnTo>
                <a:lnTo>
                  <a:pt x="1254892" y="658818"/>
                </a:lnTo>
                <a:lnTo>
                  <a:pt x="0" y="6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6757336">
            <a:off x="-2664207" y="1569930"/>
            <a:ext cx="6696561" cy="1004484"/>
          </a:xfrm>
          <a:custGeom>
            <a:avLst/>
            <a:gdLst/>
            <a:ahLst/>
            <a:cxnLst/>
            <a:rect l="l" t="t" r="r" b="b"/>
            <a:pathLst>
              <a:path w="6696561" h="1004484">
                <a:moveTo>
                  <a:pt x="0" y="0"/>
                </a:moveTo>
                <a:lnTo>
                  <a:pt x="6696561" y="0"/>
                </a:lnTo>
                <a:lnTo>
                  <a:pt x="6696561" y="1004484"/>
                </a:lnTo>
                <a:lnTo>
                  <a:pt x="0" y="10044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622406" y="2256173"/>
            <a:ext cx="6964299" cy="8229600"/>
          </a:xfrm>
          <a:custGeom>
            <a:avLst/>
            <a:gdLst/>
            <a:ahLst/>
            <a:cxnLst/>
            <a:rect l="l" t="t" r="r" b="b"/>
            <a:pathLst>
              <a:path w="6964299" h="8229600">
                <a:moveTo>
                  <a:pt x="0" y="0"/>
                </a:moveTo>
                <a:lnTo>
                  <a:pt x="6964299" y="0"/>
                </a:lnTo>
                <a:lnTo>
                  <a:pt x="69642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9">
            <a:extLst>
              <a:ext uri="{FF2B5EF4-FFF2-40B4-BE49-F238E27FC236}">
                <a16:creationId xmlns="" xmlns:a16="http://schemas.microsoft.com/office/drawing/2014/main" id="{9B8D3D72-13B3-4AB5-C528-73ADE9FC6AC3}"/>
              </a:ext>
            </a:extLst>
          </p:cNvPr>
          <p:cNvSpPr txBox="1"/>
          <p:nvPr/>
        </p:nvSpPr>
        <p:spPr>
          <a:xfrm>
            <a:off x="-101262" y="9592609"/>
            <a:ext cx="1325301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Moonlight"/>
              </a:rPr>
              <a:t>Sumber</a:t>
            </a:r>
            <a:r>
              <a:rPr lang="en-US" sz="3200" dirty="0">
                <a:solidFill>
                  <a:srgbClr val="000000"/>
                </a:solidFill>
                <a:latin typeface="Moonlight"/>
              </a:rPr>
              <a:t>: https://educhannel.id/blog/artikel/model-pembelajaran-problem-based-learning.html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71699"/>
            <a:ext cx="16154400" cy="5105401"/>
          </a:xfrm>
        </p:spPr>
        <p:txBody>
          <a:bodyPr>
            <a:normAutofit/>
          </a:bodyPr>
          <a:lstStyle/>
          <a:p>
            <a:pPr algn="r">
              <a:lnSpc>
                <a:spcPts val="7801"/>
              </a:lnSpc>
            </a:pPr>
            <a:r>
              <a:rPr lang="en-US" dirty="0">
                <a:solidFill>
                  <a:srgbClr val="000000"/>
                </a:solidFill>
                <a:latin typeface="Moonlight"/>
              </a:rPr>
              <a:t>Model </a:t>
            </a:r>
            <a:r>
              <a:rPr lang="en-US" dirty="0" err="1">
                <a:solidFill>
                  <a:srgbClr val="000000"/>
                </a:solidFill>
                <a:latin typeface="Moonlight"/>
              </a:rPr>
              <a:t>Pembelajaran</a:t>
            </a:r>
            <a:r>
              <a:rPr lang="en-US" dirty="0">
                <a:solidFill>
                  <a:srgbClr val="000000"/>
                </a:solidFill>
                <a:latin typeface="Moonlight"/>
              </a:rPr>
              <a:t> </a:t>
            </a:r>
            <a:br>
              <a:rPr lang="en-US" dirty="0">
                <a:solidFill>
                  <a:srgbClr val="000000"/>
                </a:solidFill>
                <a:latin typeface="Moonlight"/>
              </a:rPr>
            </a:br>
            <a:r>
              <a:rPr lang="en-US" dirty="0">
                <a:solidFill>
                  <a:srgbClr val="000000"/>
                </a:solidFill>
                <a:latin typeface="Moonlight"/>
              </a:rPr>
              <a:t>Problem Based Learning</a:t>
            </a:r>
            <a:br>
              <a:rPr lang="en-US" dirty="0">
                <a:solidFill>
                  <a:srgbClr val="000000"/>
                </a:solidFill>
                <a:latin typeface="Moonlight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1447800" cy="1752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653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2057400"/>
            <a:ext cx="8087522" cy="8229600"/>
          </a:xfrm>
          <a:custGeom>
            <a:avLst/>
            <a:gdLst/>
            <a:ahLst/>
            <a:cxnLst/>
            <a:rect l="l" t="t" r="r" b="b"/>
            <a:pathLst>
              <a:path w="8087522" h="8229600">
                <a:moveTo>
                  <a:pt x="0" y="0"/>
                </a:moveTo>
                <a:lnTo>
                  <a:pt x="8087522" y="0"/>
                </a:lnTo>
                <a:lnTo>
                  <a:pt x="80875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7608922" y="-1093823"/>
            <a:ext cx="8678041" cy="12008685"/>
          </a:xfrm>
          <a:custGeom>
            <a:avLst/>
            <a:gdLst/>
            <a:ahLst/>
            <a:cxnLst/>
            <a:rect l="l" t="t" r="r" b="b"/>
            <a:pathLst>
              <a:path w="8678041" h="12618285">
                <a:moveTo>
                  <a:pt x="0" y="0"/>
                </a:moveTo>
                <a:lnTo>
                  <a:pt x="8678041" y="0"/>
                </a:lnTo>
                <a:lnTo>
                  <a:pt x="8678041" y="12618286"/>
                </a:lnTo>
                <a:lnTo>
                  <a:pt x="0" y="126182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162" r="-51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58000" y="3148393"/>
            <a:ext cx="10515600" cy="5121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840"/>
              </a:lnSpc>
            </a:pPr>
            <a:endParaRPr lang="en-US" sz="2400" dirty="0" smtClean="0">
              <a:solidFill>
                <a:srgbClr val="000000"/>
              </a:solidFill>
              <a:latin typeface="Poppins"/>
            </a:endParaRPr>
          </a:p>
          <a:p>
            <a:pPr algn="just">
              <a:lnSpc>
                <a:spcPts val="5840"/>
              </a:lnSpc>
            </a:pP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Model 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problem based learning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atau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pembelajaran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berbasis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masalah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adalah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model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pembelajaran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yang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menyajikan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masalah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sehingga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merangsang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peserta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didik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untuk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belajar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Dalam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kelas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yang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menerapkan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pembelajaran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ini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peserta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didik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bekerja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dalam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tim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untuk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memecahkan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masalah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dunia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nyata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(real word).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24600" y="1019175"/>
            <a:ext cx="11353800" cy="1990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01"/>
              </a:lnSpc>
            </a:pPr>
            <a:r>
              <a:rPr lang="en-US" sz="7200" dirty="0">
                <a:solidFill>
                  <a:srgbClr val="000000"/>
                </a:solidFill>
                <a:latin typeface="Moonlight"/>
              </a:rPr>
              <a:t>Model </a:t>
            </a:r>
            <a:r>
              <a:rPr lang="en-US" sz="7200" dirty="0" err="1">
                <a:solidFill>
                  <a:srgbClr val="000000"/>
                </a:solidFill>
                <a:latin typeface="Moonlight"/>
              </a:rPr>
              <a:t>Pembelajaran</a:t>
            </a:r>
            <a:r>
              <a:rPr lang="en-US" sz="7200" dirty="0">
                <a:solidFill>
                  <a:srgbClr val="000000"/>
                </a:solidFill>
                <a:latin typeface="Moonlight"/>
              </a:rPr>
              <a:t> </a:t>
            </a:r>
          </a:p>
          <a:p>
            <a:pPr marL="0" lvl="0" indent="0" algn="ctr">
              <a:lnSpc>
                <a:spcPts val="7801"/>
              </a:lnSpc>
              <a:spcBef>
                <a:spcPct val="0"/>
              </a:spcBef>
            </a:pPr>
            <a:r>
              <a:rPr lang="en-US" sz="7200" dirty="0">
                <a:solidFill>
                  <a:srgbClr val="000000"/>
                </a:solidFill>
                <a:latin typeface="Moonlight"/>
              </a:rPr>
              <a:t>Problem Based Learning</a:t>
            </a:r>
          </a:p>
        </p:txBody>
      </p:sp>
      <p:sp>
        <p:nvSpPr>
          <p:cNvPr id="8" name="Freeform 8"/>
          <p:cNvSpPr/>
          <p:nvPr/>
        </p:nvSpPr>
        <p:spPr>
          <a:xfrm rot="2476397">
            <a:off x="12589890" y="902785"/>
            <a:ext cx="3124386" cy="1028207"/>
          </a:xfrm>
          <a:custGeom>
            <a:avLst/>
            <a:gdLst/>
            <a:ahLst/>
            <a:cxnLst/>
            <a:rect l="l" t="t" r="r" b="b"/>
            <a:pathLst>
              <a:path w="3124386" h="1028207">
                <a:moveTo>
                  <a:pt x="0" y="0"/>
                </a:moveTo>
                <a:lnTo>
                  <a:pt x="3124386" y="0"/>
                </a:lnTo>
                <a:lnTo>
                  <a:pt x="3124386" y="1028207"/>
                </a:lnTo>
                <a:lnTo>
                  <a:pt x="0" y="1028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9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81922">
            <a:off x="16409583" y="2980480"/>
            <a:ext cx="1236059" cy="1354247"/>
          </a:xfrm>
          <a:custGeom>
            <a:avLst/>
            <a:gdLst/>
            <a:ahLst/>
            <a:cxnLst/>
            <a:rect l="l" t="t" r="r" b="b"/>
            <a:pathLst>
              <a:path w="1236059" h="1354247">
                <a:moveTo>
                  <a:pt x="0" y="0"/>
                </a:moveTo>
                <a:lnTo>
                  <a:pt x="1236058" y="0"/>
                </a:lnTo>
                <a:lnTo>
                  <a:pt x="1236058" y="1354248"/>
                </a:lnTo>
                <a:lnTo>
                  <a:pt x="0" y="13542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356723" y="2489409"/>
            <a:ext cx="7931277" cy="8229600"/>
          </a:xfrm>
          <a:custGeom>
            <a:avLst/>
            <a:gdLst/>
            <a:ahLst/>
            <a:cxnLst/>
            <a:rect l="l" t="t" r="r" b="b"/>
            <a:pathLst>
              <a:path w="7931277" h="8229600">
                <a:moveTo>
                  <a:pt x="0" y="0"/>
                </a:moveTo>
                <a:lnTo>
                  <a:pt x="7931277" y="0"/>
                </a:lnTo>
                <a:lnTo>
                  <a:pt x="79312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7589858" y="-613182"/>
            <a:ext cx="9280485" cy="12115801"/>
          </a:xfrm>
          <a:custGeom>
            <a:avLst/>
            <a:gdLst/>
            <a:ahLst/>
            <a:cxnLst/>
            <a:rect l="l" t="t" r="r" b="b"/>
            <a:pathLst>
              <a:path w="9280485" h="12231282">
                <a:moveTo>
                  <a:pt x="0" y="0"/>
                </a:moveTo>
                <a:lnTo>
                  <a:pt x="9280485" y="0"/>
                </a:lnTo>
                <a:lnTo>
                  <a:pt x="9280485" y="12231282"/>
                </a:lnTo>
                <a:lnTo>
                  <a:pt x="0" y="12231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705600" y="1415394"/>
            <a:ext cx="10972799" cy="672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309"/>
              </a:lnSpc>
            </a:pPr>
            <a:endParaRPr lang="en-US" sz="2800" dirty="0" smtClean="0">
              <a:solidFill>
                <a:srgbClr val="000000"/>
              </a:solidFill>
              <a:latin typeface="Poppins"/>
            </a:endParaRPr>
          </a:p>
          <a:p>
            <a:pPr algn="just">
              <a:lnSpc>
                <a:spcPts val="5309"/>
              </a:lnSpc>
            </a:pP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Pembelajaran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dengan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model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ini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merupakan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pembelajaran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yang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menantang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peserta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didik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untuk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“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belajar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bagaimana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belajar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”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bekerja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secara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berkelompok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untuk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mencari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solusi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dari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permasalahan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dunia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nyata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Masalah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yang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diberikan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ini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digunakan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untuk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mengikat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peserta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didik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pada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rasa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ingin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tahu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terhadap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pembelajaran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yang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dimaksud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Masalah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diberikan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kepada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peserta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didik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sebelum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peserta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didik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mempelajari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konsep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atau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materi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yang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berkenaan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dengan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masalah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yang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harus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dipecahkan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 (</a:t>
            </a:r>
            <a:r>
              <a:rPr lang="en-US" sz="2800" dirty="0" err="1" smtClean="0">
                <a:solidFill>
                  <a:srgbClr val="000000"/>
                </a:solidFill>
                <a:latin typeface="Poppins"/>
              </a:rPr>
              <a:t>Daryanto</a:t>
            </a:r>
            <a:r>
              <a:rPr lang="en-US" sz="2800" dirty="0" smtClean="0">
                <a:solidFill>
                  <a:srgbClr val="000000"/>
                </a:solidFill>
                <a:latin typeface="Poppins"/>
              </a:rPr>
              <a:t>, 2014).</a:t>
            </a:r>
            <a:endParaRPr lang="en-US" sz="2800" dirty="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6" name="Freeform 6"/>
          <p:cNvSpPr/>
          <p:nvPr/>
        </p:nvSpPr>
        <p:spPr>
          <a:xfrm rot="2476397">
            <a:off x="12589890" y="902785"/>
            <a:ext cx="3124386" cy="1028207"/>
          </a:xfrm>
          <a:custGeom>
            <a:avLst/>
            <a:gdLst/>
            <a:ahLst/>
            <a:cxnLst/>
            <a:rect l="l" t="t" r="r" b="b"/>
            <a:pathLst>
              <a:path w="3124386" h="1028207">
                <a:moveTo>
                  <a:pt x="0" y="0"/>
                </a:moveTo>
                <a:lnTo>
                  <a:pt x="3124386" y="0"/>
                </a:lnTo>
                <a:lnTo>
                  <a:pt x="3124386" y="1028207"/>
                </a:lnTo>
                <a:lnTo>
                  <a:pt x="0" y="1028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981922">
            <a:off x="16409583" y="2980480"/>
            <a:ext cx="1236059" cy="1354247"/>
          </a:xfrm>
          <a:custGeom>
            <a:avLst/>
            <a:gdLst/>
            <a:ahLst/>
            <a:cxnLst/>
            <a:rect l="l" t="t" r="r" b="b"/>
            <a:pathLst>
              <a:path w="1236059" h="1354247">
                <a:moveTo>
                  <a:pt x="0" y="0"/>
                </a:moveTo>
                <a:lnTo>
                  <a:pt x="1236058" y="0"/>
                </a:lnTo>
                <a:lnTo>
                  <a:pt x="1236058" y="1354248"/>
                </a:lnTo>
                <a:lnTo>
                  <a:pt x="0" y="13542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22267" y="248698"/>
            <a:ext cx="17238656" cy="9508170"/>
            <a:chOff x="0" y="0"/>
            <a:chExt cx="22984874" cy="12677560"/>
          </a:xfrm>
        </p:grpSpPr>
        <p:sp>
          <p:nvSpPr>
            <p:cNvPr id="4" name="Freeform 4"/>
            <p:cNvSpPr/>
            <p:nvPr/>
          </p:nvSpPr>
          <p:spPr>
            <a:xfrm rot="-5400000">
              <a:off x="-1857370" y="1857370"/>
              <a:ext cx="12636107" cy="8921367"/>
            </a:xfrm>
            <a:custGeom>
              <a:avLst/>
              <a:gdLst/>
              <a:ahLst/>
              <a:cxnLst/>
              <a:rect l="l" t="t" r="r" b="b"/>
              <a:pathLst>
                <a:path w="12636107" h="8921367">
                  <a:moveTo>
                    <a:pt x="0" y="0"/>
                  </a:moveTo>
                  <a:lnTo>
                    <a:pt x="12636107" y="0"/>
                  </a:lnTo>
                  <a:lnTo>
                    <a:pt x="12636107" y="8921367"/>
                  </a:lnTo>
                  <a:lnTo>
                    <a:pt x="0" y="8921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8667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9621249" y="-686065"/>
              <a:ext cx="12636107" cy="14091143"/>
            </a:xfrm>
            <a:custGeom>
              <a:avLst/>
              <a:gdLst/>
              <a:ahLst/>
              <a:cxnLst/>
              <a:rect l="l" t="t" r="r" b="b"/>
              <a:pathLst>
                <a:path w="12636107" h="14091143">
                  <a:moveTo>
                    <a:pt x="0" y="0"/>
                  </a:moveTo>
                  <a:lnTo>
                    <a:pt x="12636107" y="0"/>
                  </a:lnTo>
                  <a:lnTo>
                    <a:pt x="12636107" y="14091142"/>
                  </a:lnTo>
                  <a:lnTo>
                    <a:pt x="0" y="14091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81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5087855" y="-598035"/>
            <a:ext cx="4342890" cy="3909585"/>
          </a:xfrm>
          <a:custGeom>
            <a:avLst/>
            <a:gdLst/>
            <a:ahLst/>
            <a:cxnLst/>
            <a:rect l="l" t="t" r="r" b="b"/>
            <a:pathLst>
              <a:path w="4342890" h="3909585">
                <a:moveTo>
                  <a:pt x="0" y="0"/>
                </a:moveTo>
                <a:lnTo>
                  <a:pt x="4342890" y="0"/>
                </a:lnTo>
                <a:lnTo>
                  <a:pt x="4342890" y="3909586"/>
                </a:lnTo>
                <a:lnTo>
                  <a:pt x="0" y="3909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470301" y="2377716"/>
            <a:ext cx="7372837" cy="6172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2999" dirty="0" err="1">
                <a:solidFill>
                  <a:srgbClr val="222222"/>
                </a:solidFill>
                <a:latin typeface="Poppins"/>
              </a:rPr>
              <a:t>Menurut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Bridges (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Wasonowati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,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dkk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, 2014) model problem based learning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diawali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dengan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penyajian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masalah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,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kemudian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siswa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mencari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dan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menganalisis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masalah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tersebut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melalui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percobaan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langsung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atau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kajian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ilmiah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.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Melalui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kegiatan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tersebut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aktivitas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dan proses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berpikir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ilmiah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siwa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menjadi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lebih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logis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,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teratur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dan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teliti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sehingga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mempermudah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pemahaman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konsep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2561953"/>
            <a:ext cx="7770151" cy="6172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2999" dirty="0" err="1">
                <a:solidFill>
                  <a:srgbClr val="222222"/>
                </a:solidFill>
                <a:latin typeface="Poppins"/>
              </a:rPr>
              <a:t>Menurut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Suradijono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(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Syafi’I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,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dkk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, 2004),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pembelajaran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berdasarkan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masalah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merupakan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suatu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pendekatan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pembelajaran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dimana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siswa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mengerjakan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permasalahan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yang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autentik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dengan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maksud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untuk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menyusun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pengetahuan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mereka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sendiri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,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mengembangkan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inkuiri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dan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keterampilan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berpikir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tingkat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lebih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tinggi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,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mengembangkan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kemandirian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dan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percaya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 </a:t>
            </a:r>
            <a:r>
              <a:rPr lang="en-US" sz="2999" dirty="0" err="1">
                <a:solidFill>
                  <a:srgbClr val="222222"/>
                </a:solidFill>
                <a:latin typeface="Poppins"/>
              </a:rPr>
              <a:t>diri</a:t>
            </a:r>
            <a:r>
              <a:rPr lang="en-US" sz="2999" dirty="0">
                <a:solidFill>
                  <a:srgbClr val="222222"/>
                </a:solidFill>
                <a:latin typeface="Poppins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 rot="6757336">
            <a:off x="-2308159" y="2337257"/>
            <a:ext cx="6696561" cy="1004484"/>
          </a:xfrm>
          <a:custGeom>
            <a:avLst/>
            <a:gdLst/>
            <a:ahLst/>
            <a:cxnLst/>
            <a:rect l="l" t="t" r="r" b="b"/>
            <a:pathLst>
              <a:path w="6696561" h="1004484">
                <a:moveTo>
                  <a:pt x="0" y="0"/>
                </a:moveTo>
                <a:lnTo>
                  <a:pt x="6696561" y="0"/>
                </a:lnTo>
                <a:lnTo>
                  <a:pt x="6696561" y="1004484"/>
                </a:lnTo>
                <a:lnTo>
                  <a:pt x="0" y="10044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531660" y="6123354"/>
            <a:ext cx="4258525" cy="4114800"/>
          </a:xfrm>
          <a:custGeom>
            <a:avLst/>
            <a:gdLst/>
            <a:ahLst/>
            <a:cxnLst/>
            <a:rect l="l" t="t" r="r" b="b"/>
            <a:pathLst>
              <a:path w="4258525" h="4114800">
                <a:moveTo>
                  <a:pt x="0" y="0"/>
                </a:moveTo>
                <a:lnTo>
                  <a:pt x="4258525" y="0"/>
                </a:lnTo>
                <a:lnTo>
                  <a:pt x="42585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022916" y="320582"/>
            <a:ext cx="11064939" cy="1777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21"/>
              </a:lnSpc>
            </a:pPr>
            <a:r>
              <a:rPr lang="en-US" sz="9600" dirty="0">
                <a:solidFill>
                  <a:srgbClr val="222222"/>
                </a:solidFill>
                <a:latin typeface="Moonlight"/>
              </a:rPr>
              <a:t>KONSEP PBL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38599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4353512" y="-996782"/>
            <a:ext cx="9317878" cy="12280564"/>
          </a:xfrm>
          <a:custGeom>
            <a:avLst/>
            <a:gdLst/>
            <a:ahLst/>
            <a:cxnLst/>
            <a:rect l="l" t="t" r="r" b="b"/>
            <a:pathLst>
              <a:path w="9317878" h="12280564">
                <a:moveTo>
                  <a:pt x="0" y="0"/>
                </a:moveTo>
                <a:lnTo>
                  <a:pt x="9317878" y="0"/>
                </a:lnTo>
                <a:lnTo>
                  <a:pt x="9317878" y="12280564"/>
                </a:lnTo>
                <a:lnTo>
                  <a:pt x="0" y="122805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577172" y="434377"/>
            <a:ext cx="13133656" cy="2233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739"/>
              </a:lnSpc>
              <a:spcBef>
                <a:spcPct val="0"/>
              </a:spcBef>
            </a:pPr>
            <a:r>
              <a:rPr lang="en-US" sz="10000" dirty="0">
                <a:solidFill>
                  <a:srgbClr val="000000"/>
                </a:solidFill>
                <a:latin typeface="Moonlight"/>
              </a:rPr>
              <a:t>TUJUAN PBL</a:t>
            </a:r>
          </a:p>
        </p:txBody>
      </p:sp>
      <p:sp>
        <p:nvSpPr>
          <p:cNvPr id="5" name="Freeform 5"/>
          <p:cNvSpPr/>
          <p:nvPr/>
        </p:nvSpPr>
        <p:spPr>
          <a:xfrm rot="-7298634">
            <a:off x="13253399" y="993188"/>
            <a:ext cx="6670900" cy="2547071"/>
          </a:xfrm>
          <a:custGeom>
            <a:avLst/>
            <a:gdLst/>
            <a:ahLst/>
            <a:cxnLst/>
            <a:rect l="l" t="t" r="r" b="b"/>
            <a:pathLst>
              <a:path w="6670900" h="2547071">
                <a:moveTo>
                  <a:pt x="0" y="0"/>
                </a:moveTo>
                <a:lnTo>
                  <a:pt x="6670900" y="0"/>
                </a:lnTo>
                <a:lnTo>
                  <a:pt x="6670900" y="2547070"/>
                </a:lnTo>
                <a:lnTo>
                  <a:pt x="0" y="2547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4261844" y="8187691"/>
            <a:ext cx="3541778" cy="2099309"/>
          </a:xfrm>
          <a:custGeom>
            <a:avLst/>
            <a:gdLst/>
            <a:ahLst/>
            <a:cxnLst/>
            <a:rect l="l" t="t" r="r" b="b"/>
            <a:pathLst>
              <a:path w="3541778" h="2099309">
                <a:moveTo>
                  <a:pt x="0" y="0"/>
                </a:moveTo>
                <a:lnTo>
                  <a:pt x="3541778" y="0"/>
                </a:lnTo>
                <a:lnTo>
                  <a:pt x="3541778" y="2099309"/>
                </a:lnTo>
                <a:lnTo>
                  <a:pt x="0" y="20993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395119" y="3181133"/>
            <a:ext cx="5913903" cy="575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9"/>
              </a:lnSpc>
              <a:spcBef>
                <a:spcPct val="0"/>
              </a:spcBef>
            </a:pPr>
            <a:r>
              <a:rPr lang="en-US" sz="3606" dirty="0" err="1">
                <a:solidFill>
                  <a:srgbClr val="000000"/>
                </a:solidFill>
                <a:latin typeface="Poppins"/>
              </a:rPr>
              <a:t>Tujuan</a:t>
            </a:r>
            <a:r>
              <a:rPr lang="en-US" sz="3606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606" dirty="0" err="1">
                <a:solidFill>
                  <a:srgbClr val="000000"/>
                </a:solidFill>
                <a:latin typeface="Poppins"/>
              </a:rPr>
              <a:t>belajar</a:t>
            </a:r>
            <a:r>
              <a:rPr lang="en-US" sz="3606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606" dirty="0" err="1">
                <a:solidFill>
                  <a:srgbClr val="000000"/>
                </a:solidFill>
                <a:latin typeface="Poppins"/>
              </a:rPr>
              <a:t>dengan</a:t>
            </a:r>
            <a:r>
              <a:rPr lang="en-US" sz="3606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606" dirty="0" err="1">
                <a:solidFill>
                  <a:srgbClr val="000000"/>
                </a:solidFill>
                <a:latin typeface="Poppins"/>
              </a:rPr>
              <a:t>menggunakan</a:t>
            </a:r>
            <a:r>
              <a:rPr lang="en-US" sz="3606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606" dirty="0">
                <a:solidFill>
                  <a:srgbClr val="000000"/>
                </a:solidFill>
                <a:latin typeface="Poppins Italics"/>
              </a:rPr>
              <a:t>problem based learning </a:t>
            </a:r>
            <a:r>
              <a:rPr lang="en-US" sz="3606" dirty="0" err="1">
                <a:solidFill>
                  <a:srgbClr val="000000"/>
                </a:solidFill>
                <a:latin typeface="Poppins"/>
              </a:rPr>
              <a:t>terkait</a:t>
            </a:r>
            <a:r>
              <a:rPr lang="en-US" sz="3606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606" dirty="0" err="1">
                <a:solidFill>
                  <a:srgbClr val="000000"/>
                </a:solidFill>
                <a:latin typeface="Poppins"/>
              </a:rPr>
              <a:t>dengan</a:t>
            </a:r>
            <a:r>
              <a:rPr lang="en-US" sz="3606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606" dirty="0" err="1">
                <a:solidFill>
                  <a:srgbClr val="000000"/>
                </a:solidFill>
                <a:latin typeface="Poppins"/>
              </a:rPr>
              <a:t>penguasaan</a:t>
            </a:r>
            <a:r>
              <a:rPr lang="en-US" sz="3606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606" dirty="0" err="1">
                <a:solidFill>
                  <a:srgbClr val="000000"/>
                </a:solidFill>
                <a:latin typeface="Poppins"/>
              </a:rPr>
              <a:t>materi</a:t>
            </a:r>
            <a:r>
              <a:rPr lang="en-US" sz="3606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606" dirty="0" err="1">
                <a:solidFill>
                  <a:srgbClr val="000000"/>
                </a:solidFill>
                <a:latin typeface="Poppins"/>
              </a:rPr>
              <a:t>pengetahuan</a:t>
            </a:r>
            <a:r>
              <a:rPr lang="en-US" sz="3606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3606" dirty="0" err="1">
                <a:solidFill>
                  <a:srgbClr val="000000"/>
                </a:solidFill>
                <a:latin typeface="Poppins"/>
              </a:rPr>
              <a:t>keterampilan</a:t>
            </a:r>
            <a:r>
              <a:rPr lang="en-US" sz="3606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606" dirty="0" err="1">
                <a:solidFill>
                  <a:srgbClr val="000000"/>
                </a:solidFill>
                <a:latin typeface="Poppins"/>
              </a:rPr>
              <a:t>menyelesaikan</a:t>
            </a:r>
            <a:r>
              <a:rPr lang="en-US" sz="3606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606" dirty="0" err="1">
                <a:solidFill>
                  <a:srgbClr val="000000"/>
                </a:solidFill>
                <a:latin typeface="Poppins"/>
              </a:rPr>
              <a:t>masalah</a:t>
            </a:r>
            <a:r>
              <a:rPr lang="en-US" sz="3606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3606" dirty="0" err="1">
                <a:solidFill>
                  <a:srgbClr val="000000"/>
                </a:solidFill>
                <a:latin typeface="Poppins"/>
              </a:rPr>
              <a:t>belajar</a:t>
            </a:r>
            <a:r>
              <a:rPr lang="en-US" sz="3606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606" dirty="0" err="1">
                <a:solidFill>
                  <a:srgbClr val="000000"/>
                </a:solidFill>
                <a:latin typeface="Poppins"/>
              </a:rPr>
              <a:t>multidisiplin</a:t>
            </a:r>
            <a:r>
              <a:rPr lang="en-US" sz="3606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606" dirty="0" err="1">
                <a:solidFill>
                  <a:srgbClr val="000000"/>
                </a:solidFill>
                <a:latin typeface="Poppins"/>
              </a:rPr>
              <a:t>dan</a:t>
            </a:r>
            <a:r>
              <a:rPr lang="en-US" sz="3606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606" dirty="0" err="1">
                <a:solidFill>
                  <a:srgbClr val="000000"/>
                </a:solidFill>
                <a:latin typeface="Poppins"/>
              </a:rPr>
              <a:t>keterampilan</a:t>
            </a:r>
            <a:r>
              <a:rPr lang="en-US" sz="3606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606" dirty="0" err="1">
                <a:solidFill>
                  <a:srgbClr val="000000"/>
                </a:solidFill>
                <a:latin typeface="Poppins"/>
              </a:rPr>
              <a:t>hidup</a:t>
            </a:r>
            <a:r>
              <a:rPr lang="en-US" sz="3606" dirty="0">
                <a:solidFill>
                  <a:srgbClr val="000000"/>
                </a:solidFill>
                <a:latin typeface="Poppins"/>
              </a:rPr>
              <a:t>.</a:t>
            </a:r>
          </a:p>
        </p:txBody>
      </p:sp>
      <p:sp>
        <p:nvSpPr>
          <p:cNvPr id="11" name="Freeform 11"/>
          <p:cNvSpPr/>
          <p:nvPr/>
        </p:nvSpPr>
        <p:spPr>
          <a:xfrm rot="10032773">
            <a:off x="4411470" y="37798"/>
            <a:ext cx="628463" cy="2560404"/>
          </a:xfrm>
          <a:custGeom>
            <a:avLst/>
            <a:gdLst/>
            <a:ahLst/>
            <a:cxnLst/>
            <a:rect l="l" t="t" r="r" b="b"/>
            <a:pathLst>
              <a:path w="628463" h="2560404">
                <a:moveTo>
                  <a:pt x="0" y="0"/>
                </a:moveTo>
                <a:lnTo>
                  <a:pt x="628463" y="0"/>
                </a:lnTo>
                <a:lnTo>
                  <a:pt x="628463" y="2560404"/>
                </a:lnTo>
                <a:lnTo>
                  <a:pt x="0" y="25604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1090" y="4788921"/>
            <a:ext cx="4139869" cy="5456170"/>
          </a:xfrm>
          <a:custGeom>
            <a:avLst/>
            <a:gdLst/>
            <a:ahLst/>
            <a:cxnLst/>
            <a:rect l="l" t="t" r="r" b="b"/>
            <a:pathLst>
              <a:path w="4139869" h="5456170">
                <a:moveTo>
                  <a:pt x="0" y="0"/>
                </a:moveTo>
                <a:lnTo>
                  <a:pt x="4139869" y="0"/>
                </a:lnTo>
                <a:lnTo>
                  <a:pt x="4139869" y="5456170"/>
                </a:lnTo>
                <a:lnTo>
                  <a:pt x="0" y="5456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4353512" y="-996782"/>
            <a:ext cx="9317878" cy="12280564"/>
          </a:xfrm>
          <a:custGeom>
            <a:avLst/>
            <a:gdLst/>
            <a:ahLst/>
            <a:cxnLst/>
            <a:rect l="l" t="t" r="r" b="b"/>
            <a:pathLst>
              <a:path w="9317878" h="12280564">
                <a:moveTo>
                  <a:pt x="0" y="0"/>
                </a:moveTo>
                <a:lnTo>
                  <a:pt x="9317878" y="0"/>
                </a:lnTo>
                <a:lnTo>
                  <a:pt x="9317878" y="12280564"/>
                </a:lnTo>
                <a:lnTo>
                  <a:pt x="0" y="122805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577172" y="527613"/>
            <a:ext cx="13133656" cy="2233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739"/>
              </a:lnSpc>
              <a:spcBef>
                <a:spcPct val="0"/>
              </a:spcBef>
            </a:pPr>
            <a:r>
              <a:rPr lang="en-US" sz="10000" dirty="0">
                <a:solidFill>
                  <a:srgbClr val="000000"/>
                </a:solidFill>
                <a:latin typeface="Moonlight"/>
              </a:rPr>
              <a:t>TUJUAN PBL</a:t>
            </a:r>
          </a:p>
        </p:txBody>
      </p:sp>
      <p:sp>
        <p:nvSpPr>
          <p:cNvPr id="5" name="Freeform 5"/>
          <p:cNvSpPr/>
          <p:nvPr/>
        </p:nvSpPr>
        <p:spPr>
          <a:xfrm rot="-7298634">
            <a:off x="13253399" y="993188"/>
            <a:ext cx="6670900" cy="2547071"/>
          </a:xfrm>
          <a:custGeom>
            <a:avLst/>
            <a:gdLst/>
            <a:ahLst/>
            <a:cxnLst/>
            <a:rect l="l" t="t" r="r" b="b"/>
            <a:pathLst>
              <a:path w="6670900" h="2547071">
                <a:moveTo>
                  <a:pt x="0" y="0"/>
                </a:moveTo>
                <a:lnTo>
                  <a:pt x="6670900" y="0"/>
                </a:lnTo>
                <a:lnTo>
                  <a:pt x="6670900" y="2547070"/>
                </a:lnTo>
                <a:lnTo>
                  <a:pt x="0" y="2547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92680">
            <a:off x="10029496" y="4047367"/>
            <a:ext cx="4530949" cy="4767346"/>
            <a:chOff x="0" y="0"/>
            <a:chExt cx="5842000" cy="6146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6"/>
              <a:stretch>
                <a:fillRect t="-21325" b="-2132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7"/>
              <a:stretch>
                <a:fillRect t="-286" b="-2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10800000">
            <a:off x="14261844" y="8187691"/>
            <a:ext cx="3541778" cy="2099309"/>
          </a:xfrm>
          <a:custGeom>
            <a:avLst/>
            <a:gdLst/>
            <a:ahLst/>
            <a:cxnLst/>
            <a:rect l="l" t="t" r="r" b="b"/>
            <a:pathLst>
              <a:path w="3541778" h="2099309">
                <a:moveTo>
                  <a:pt x="0" y="0"/>
                </a:moveTo>
                <a:lnTo>
                  <a:pt x="3541778" y="0"/>
                </a:lnTo>
                <a:lnTo>
                  <a:pt x="3541778" y="2099309"/>
                </a:lnTo>
                <a:lnTo>
                  <a:pt x="0" y="20993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120800" y="2882978"/>
            <a:ext cx="7617853" cy="651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Pembelajaran</a:t>
            </a:r>
            <a:r>
              <a:rPr lang="en-US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dengan</a:t>
            </a:r>
            <a:r>
              <a:rPr lang="en-US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 model </a:t>
            </a:r>
            <a:r>
              <a:rPr lang="en-US" sz="2800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problem based learning</a:t>
            </a:r>
            <a:r>
              <a:rPr lang="en-US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memungkinkan</a:t>
            </a:r>
            <a:r>
              <a:rPr lang="en-US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siswa</a:t>
            </a:r>
            <a:r>
              <a:rPr lang="en-US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untuk</a:t>
            </a:r>
            <a:r>
              <a:rPr lang="en-US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terlibat</a:t>
            </a:r>
            <a:r>
              <a:rPr lang="en-US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dalam</a:t>
            </a:r>
            <a:r>
              <a:rPr lang="en-US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mempelajari</a:t>
            </a:r>
            <a:r>
              <a:rPr lang="en-US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hal-hal</a:t>
            </a:r>
            <a:r>
              <a:rPr lang="en-US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antara</a:t>
            </a:r>
            <a:r>
              <a:rPr lang="en-US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 lain:</a:t>
            </a: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Permasalahan</a:t>
            </a:r>
            <a:r>
              <a:rPr lang="en-US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 dunia </a:t>
            </a: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nyata</a:t>
            </a:r>
            <a:endParaRPr lang="en-US" sz="28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Keterampilan</a:t>
            </a:r>
            <a:r>
              <a:rPr lang="en-US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berpikir</a:t>
            </a:r>
            <a:r>
              <a:rPr lang="en-US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tingkat</a:t>
            </a:r>
            <a:r>
              <a:rPr lang="en-US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tinggi</a:t>
            </a:r>
            <a:endParaRPr lang="en-US" sz="28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Keterampilan</a:t>
            </a:r>
            <a:r>
              <a:rPr lang="en-US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menyelesaikan</a:t>
            </a:r>
            <a:r>
              <a:rPr lang="en-US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masalah</a:t>
            </a:r>
            <a:endParaRPr lang="en-US" sz="28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Belajar</a:t>
            </a:r>
            <a:r>
              <a:rPr lang="en-US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antardisiplin</a:t>
            </a:r>
            <a:r>
              <a:rPr lang="en-US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ilmu</a:t>
            </a:r>
            <a:endParaRPr lang="en-US" sz="28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Belajar</a:t>
            </a:r>
            <a:r>
              <a:rPr lang="en-US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mandiri</a:t>
            </a:r>
            <a:endParaRPr lang="en-US" sz="28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Belajar</a:t>
            </a:r>
            <a:r>
              <a:rPr lang="en-US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menggali</a:t>
            </a:r>
            <a:r>
              <a:rPr lang="en-US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informasi</a:t>
            </a:r>
            <a:endParaRPr lang="en-US" sz="28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Belajar</a:t>
            </a:r>
            <a:r>
              <a:rPr lang="en-US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bekerjasama</a:t>
            </a:r>
            <a:endParaRPr lang="en-US" sz="28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Belajar</a:t>
            </a:r>
            <a:r>
              <a:rPr lang="en-US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keterampilan</a:t>
            </a:r>
            <a:r>
              <a:rPr lang="en-US" sz="28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berkomunikasi</a:t>
            </a:r>
            <a:endParaRPr lang="en-US" sz="28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>
              <a:lnSpc>
                <a:spcPts val="4479"/>
              </a:lnSpc>
              <a:spcBef>
                <a:spcPct val="0"/>
              </a:spcBef>
            </a:pPr>
            <a:endParaRPr lang="en-US" sz="2799" dirty="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11" name="Freeform 11"/>
          <p:cNvSpPr/>
          <p:nvPr/>
        </p:nvSpPr>
        <p:spPr>
          <a:xfrm rot="1534021">
            <a:off x="-797633" y="4169906"/>
            <a:ext cx="3867853" cy="5816321"/>
          </a:xfrm>
          <a:custGeom>
            <a:avLst/>
            <a:gdLst/>
            <a:ahLst/>
            <a:cxnLst/>
            <a:rect l="l" t="t" r="r" b="b"/>
            <a:pathLst>
              <a:path w="3867853" h="5816321">
                <a:moveTo>
                  <a:pt x="0" y="0"/>
                </a:moveTo>
                <a:lnTo>
                  <a:pt x="3867853" y="0"/>
                </a:lnTo>
                <a:lnTo>
                  <a:pt x="3867853" y="5816321"/>
                </a:lnTo>
                <a:lnTo>
                  <a:pt x="0" y="58163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0032773">
            <a:off x="4411470" y="37798"/>
            <a:ext cx="628463" cy="2560404"/>
          </a:xfrm>
          <a:custGeom>
            <a:avLst/>
            <a:gdLst/>
            <a:ahLst/>
            <a:cxnLst/>
            <a:rect l="l" t="t" r="r" b="b"/>
            <a:pathLst>
              <a:path w="628463" h="2560404">
                <a:moveTo>
                  <a:pt x="0" y="0"/>
                </a:moveTo>
                <a:lnTo>
                  <a:pt x="628463" y="0"/>
                </a:lnTo>
                <a:lnTo>
                  <a:pt x="628463" y="2560404"/>
                </a:lnTo>
                <a:lnTo>
                  <a:pt x="0" y="25604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05288" y="2041084"/>
            <a:ext cx="7982712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209938" y="336045"/>
            <a:ext cx="11369509" cy="1823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3"/>
              </a:lnSpc>
            </a:pPr>
            <a:r>
              <a:rPr lang="en-US" sz="6000" dirty="0" err="1">
                <a:solidFill>
                  <a:srgbClr val="000000"/>
                </a:solidFill>
                <a:latin typeface="Moonlight"/>
              </a:rPr>
              <a:t>Karakteristik</a:t>
            </a:r>
            <a:r>
              <a:rPr lang="en-US" sz="6000" dirty="0">
                <a:solidFill>
                  <a:srgbClr val="000000"/>
                </a:solidFill>
                <a:latin typeface="Moonlight"/>
              </a:rPr>
              <a:t> </a:t>
            </a:r>
          </a:p>
          <a:p>
            <a:pPr marL="0" lvl="0" indent="0" algn="ctr">
              <a:lnSpc>
                <a:spcPts val="7383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Moonlight"/>
              </a:rPr>
              <a:t>Model </a:t>
            </a:r>
            <a:r>
              <a:rPr lang="en-US" sz="6000" dirty="0" err="1">
                <a:solidFill>
                  <a:srgbClr val="000000"/>
                </a:solidFill>
                <a:latin typeface="Moonlight"/>
              </a:rPr>
              <a:t>Pembelajaran</a:t>
            </a:r>
            <a:r>
              <a:rPr lang="en-US" sz="6000" dirty="0">
                <a:solidFill>
                  <a:srgbClr val="000000"/>
                </a:solidFill>
                <a:latin typeface="Moonlight"/>
              </a:rPr>
              <a:t> </a:t>
            </a:r>
            <a:r>
              <a:rPr lang="en-US" sz="6000" i="1" dirty="0">
                <a:solidFill>
                  <a:srgbClr val="000000"/>
                </a:solidFill>
                <a:latin typeface="Moonlight"/>
              </a:rPr>
              <a:t>Problem Based Learning</a:t>
            </a:r>
          </a:p>
        </p:txBody>
      </p:sp>
      <p:sp>
        <p:nvSpPr>
          <p:cNvPr id="5" name="Freeform 5"/>
          <p:cNvSpPr/>
          <p:nvPr/>
        </p:nvSpPr>
        <p:spPr>
          <a:xfrm rot="-2812083">
            <a:off x="8216385" y="43005"/>
            <a:ext cx="1230994" cy="546799"/>
          </a:xfrm>
          <a:custGeom>
            <a:avLst/>
            <a:gdLst/>
            <a:ahLst/>
            <a:cxnLst/>
            <a:rect l="l" t="t" r="r" b="b"/>
            <a:pathLst>
              <a:path w="1204604" h="632417">
                <a:moveTo>
                  <a:pt x="0" y="0"/>
                </a:moveTo>
                <a:lnTo>
                  <a:pt x="1204603" y="0"/>
                </a:lnTo>
                <a:lnTo>
                  <a:pt x="1204603" y="632417"/>
                </a:lnTo>
                <a:lnTo>
                  <a:pt x="0" y="632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477000" y="2704722"/>
            <a:ext cx="10782300" cy="7463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57"/>
              </a:lnSpc>
            </a:pPr>
            <a:endParaRPr lang="en-US" sz="2400" dirty="0" smtClean="0">
              <a:solidFill>
                <a:srgbClr val="000000"/>
              </a:solidFill>
              <a:latin typeface="Poppins"/>
            </a:endParaRPr>
          </a:p>
          <a:p>
            <a:pPr algn="just">
              <a:lnSpc>
                <a:spcPts val="3857"/>
              </a:lnSpc>
            </a:pPr>
            <a:endParaRPr lang="en-US" sz="2400" dirty="0">
              <a:solidFill>
                <a:srgbClr val="000000"/>
              </a:solidFill>
              <a:latin typeface="Poppins"/>
            </a:endParaRPr>
          </a:p>
          <a:p>
            <a:pPr algn="just">
              <a:lnSpc>
                <a:spcPts val="3857"/>
              </a:lnSpc>
            </a:pPr>
            <a:r>
              <a:rPr lang="en-US" sz="2400" dirty="0" err="1" smtClean="0">
                <a:solidFill>
                  <a:srgbClr val="000000"/>
                </a:solidFill>
                <a:latin typeface="Poppins"/>
              </a:rPr>
              <a:t>Arifin</a:t>
            </a:r>
            <a:r>
              <a:rPr lang="en-US" sz="240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dalam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Pratiwi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dkk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, 2014),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menyatakan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bahwa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ada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tiga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ciri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utama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pembelajaran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berbasis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masalah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:</a:t>
            </a:r>
          </a:p>
          <a:p>
            <a:pPr marL="594806" lvl="1" indent="-297403" algn="just">
              <a:lnSpc>
                <a:spcPts val="3857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Poppins"/>
              </a:rPr>
              <a:t>merupakan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rangkaian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aktivitas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pembelajaran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artinya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dalam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impelementasinya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ada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sejumlah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kegiatan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yang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harus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dilakukan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peserta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didik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Dalam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pembelajaran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berbasis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masalah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menuntut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peserta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didik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secara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aktif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terlibat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berkomunikasi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mengembangkan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daya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pikir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mencari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dan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mengolah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data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serta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menyusun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kesimpulan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bukan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hanya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sekedar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mendengarkan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mencatat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atau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menghafal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materi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pembelajaran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;</a:t>
            </a:r>
          </a:p>
          <a:p>
            <a:pPr marL="594806" lvl="1" indent="-297403" algn="just">
              <a:lnSpc>
                <a:spcPts val="3857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Poppins"/>
              </a:rPr>
              <a:t>aktivitas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pembelajaran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diarahkan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untuk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menyelesaikan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masalah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Tanpa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masalah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pembelajaran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tidak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akan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terjadi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;</a:t>
            </a:r>
          </a:p>
          <a:p>
            <a:pPr marL="594806" lvl="1" indent="-297403" algn="just">
              <a:lnSpc>
                <a:spcPts val="3857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Poppins"/>
              </a:rPr>
              <a:t>pemecahan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masalah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dilakukan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dengan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pendekatan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berpikir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</a:rPr>
              <a:t>ilmiah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019800" y="553629"/>
            <a:ext cx="11963400" cy="2333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121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000000"/>
                </a:solidFill>
                <a:latin typeface="Moonlight"/>
              </a:rPr>
              <a:t>Karakteristik</a:t>
            </a:r>
            <a:r>
              <a:rPr lang="en-US" sz="5400" dirty="0">
                <a:solidFill>
                  <a:srgbClr val="000000"/>
                </a:solidFill>
                <a:latin typeface="Moonlight"/>
              </a:rPr>
              <a:t> Model </a:t>
            </a:r>
            <a:r>
              <a:rPr lang="en-US" sz="5400" dirty="0" err="1">
                <a:solidFill>
                  <a:srgbClr val="000000"/>
                </a:solidFill>
                <a:latin typeface="Moonlight"/>
              </a:rPr>
              <a:t>Pembelajaran</a:t>
            </a:r>
            <a:r>
              <a:rPr lang="en-US" sz="5400" dirty="0">
                <a:solidFill>
                  <a:srgbClr val="000000"/>
                </a:solidFill>
                <a:latin typeface="Moonlight"/>
              </a:rPr>
              <a:t> </a:t>
            </a:r>
            <a:r>
              <a:rPr lang="en-US" sz="5400" i="1" dirty="0">
                <a:solidFill>
                  <a:srgbClr val="000000"/>
                </a:solidFill>
                <a:latin typeface="Moonlight"/>
              </a:rPr>
              <a:t>Problem </a:t>
            </a:r>
            <a:r>
              <a:rPr lang="en-US" sz="5400" i="1" dirty="0" smtClean="0">
                <a:solidFill>
                  <a:srgbClr val="000000"/>
                </a:solidFill>
                <a:latin typeface="Moonlight"/>
              </a:rPr>
              <a:t>Based Learning</a:t>
            </a:r>
            <a:endParaRPr lang="en-US" sz="5400" i="1" dirty="0">
              <a:solidFill>
                <a:srgbClr val="000000"/>
              </a:solidFill>
              <a:latin typeface="Moonlight"/>
            </a:endParaRPr>
          </a:p>
        </p:txBody>
      </p:sp>
      <p:sp>
        <p:nvSpPr>
          <p:cNvPr id="4" name="Freeform 4"/>
          <p:cNvSpPr/>
          <p:nvPr/>
        </p:nvSpPr>
        <p:spPr>
          <a:xfrm rot="-2812083">
            <a:off x="3519836" y="237420"/>
            <a:ext cx="1204604" cy="632417"/>
          </a:xfrm>
          <a:custGeom>
            <a:avLst/>
            <a:gdLst/>
            <a:ahLst/>
            <a:cxnLst/>
            <a:rect l="l" t="t" r="r" b="b"/>
            <a:pathLst>
              <a:path w="1204604" h="632417">
                <a:moveTo>
                  <a:pt x="0" y="0"/>
                </a:moveTo>
                <a:lnTo>
                  <a:pt x="1204604" y="0"/>
                </a:lnTo>
                <a:lnTo>
                  <a:pt x="1204604" y="632417"/>
                </a:lnTo>
                <a:lnTo>
                  <a:pt x="0" y="6324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882072">
            <a:off x="14824713" y="7764837"/>
            <a:ext cx="4535786" cy="4083236"/>
          </a:xfrm>
          <a:custGeom>
            <a:avLst/>
            <a:gdLst/>
            <a:ahLst/>
            <a:cxnLst/>
            <a:rect l="l" t="t" r="r" b="b"/>
            <a:pathLst>
              <a:path w="4535786" h="4083236">
                <a:moveTo>
                  <a:pt x="0" y="0"/>
                </a:moveTo>
                <a:lnTo>
                  <a:pt x="4535786" y="0"/>
                </a:lnTo>
                <a:lnTo>
                  <a:pt x="4535786" y="4083237"/>
                </a:lnTo>
                <a:lnTo>
                  <a:pt x="0" y="40832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213838" y="884190"/>
            <a:ext cx="8940812" cy="921733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400800" y="2701504"/>
            <a:ext cx="10278921" cy="6065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76"/>
              </a:lnSpc>
            </a:pPr>
            <a:r>
              <a:rPr lang="en-US" sz="3054" dirty="0">
                <a:solidFill>
                  <a:srgbClr val="000000"/>
                </a:solidFill>
                <a:latin typeface="Poppins"/>
              </a:rPr>
              <a:t>Sears dan Hersh (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dalam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Sumarmo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dkk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, 2011)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mengemukakan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beberapa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karakteristik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model </a:t>
            </a:r>
            <a:r>
              <a:rPr lang="en-US" sz="3054" i="1" dirty="0">
                <a:solidFill>
                  <a:srgbClr val="000000"/>
                </a:solidFill>
                <a:latin typeface="Poppins"/>
              </a:rPr>
              <a:t>problem based learning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:</a:t>
            </a:r>
          </a:p>
          <a:p>
            <a:pPr marL="659574" lvl="1" indent="-329787" algn="just">
              <a:lnSpc>
                <a:spcPts val="4276"/>
              </a:lnSpc>
              <a:buFont typeface="Arial"/>
              <a:buChar char="•"/>
            </a:pPr>
            <a:r>
              <a:rPr lang="en-US" sz="3054" dirty="0" err="1">
                <a:solidFill>
                  <a:srgbClr val="000000"/>
                </a:solidFill>
                <a:latin typeface="Poppins"/>
              </a:rPr>
              <a:t>Masalah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harus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sesuai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dengan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kurikulum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.</a:t>
            </a:r>
          </a:p>
          <a:p>
            <a:pPr marL="659574" lvl="1" indent="-329787" algn="just">
              <a:lnSpc>
                <a:spcPts val="4276"/>
              </a:lnSpc>
              <a:buFont typeface="Arial"/>
              <a:buChar char="•"/>
            </a:pPr>
            <a:r>
              <a:rPr lang="en-US" sz="3054" dirty="0" err="1">
                <a:solidFill>
                  <a:srgbClr val="000000"/>
                </a:solidFill>
                <a:latin typeface="Poppins"/>
              </a:rPr>
              <a:t>Masalah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bersifat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tak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terstruktur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solusi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tidak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tunggal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dan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prosesnya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bertahap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.</a:t>
            </a:r>
          </a:p>
          <a:p>
            <a:pPr marL="659574" lvl="1" indent="-329787" algn="just">
              <a:lnSpc>
                <a:spcPts val="4276"/>
              </a:lnSpc>
              <a:buFont typeface="Arial"/>
              <a:buChar char="•"/>
            </a:pPr>
            <a:r>
              <a:rPr lang="en-US" sz="3054" dirty="0" err="1">
                <a:solidFill>
                  <a:srgbClr val="000000"/>
                </a:solidFill>
                <a:latin typeface="Poppins"/>
              </a:rPr>
              <a:t>Siswa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memecahkan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masalah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dan guru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sebagai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fasilitator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.</a:t>
            </a:r>
          </a:p>
          <a:p>
            <a:pPr marL="659574" lvl="1" indent="-329787" algn="just">
              <a:lnSpc>
                <a:spcPts val="4276"/>
              </a:lnSpc>
              <a:buFont typeface="Arial"/>
              <a:buChar char="•"/>
            </a:pPr>
            <a:r>
              <a:rPr lang="en-US" sz="3054" dirty="0" err="1">
                <a:solidFill>
                  <a:srgbClr val="000000"/>
                </a:solidFill>
                <a:latin typeface="Poppins"/>
              </a:rPr>
              <a:t>Siswa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diberi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panduan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untuk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mengenali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masalah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dan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bukan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formula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untuk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memecahkan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masalah</a:t>
            </a:r>
            <a:endParaRPr lang="en-US" sz="3054" dirty="0">
              <a:solidFill>
                <a:srgbClr val="000000"/>
              </a:solidFill>
              <a:latin typeface="Poppins"/>
            </a:endParaRPr>
          </a:p>
          <a:p>
            <a:pPr marL="659574" lvl="1" indent="-329787" algn="just">
              <a:lnSpc>
                <a:spcPts val="4276"/>
              </a:lnSpc>
              <a:buFont typeface="Arial"/>
              <a:buChar char="•"/>
            </a:pPr>
            <a:r>
              <a:rPr lang="en-US" sz="3054" dirty="0" err="1">
                <a:solidFill>
                  <a:srgbClr val="000000"/>
                </a:solidFill>
                <a:latin typeface="Poppins"/>
              </a:rPr>
              <a:t>Penilaian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berbasis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performa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3054" dirty="0" err="1">
                <a:solidFill>
                  <a:srgbClr val="000000"/>
                </a:solidFill>
                <a:latin typeface="Poppins"/>
              </a:rPr>
              <a:t>autentik</a:t>
            </a:r>
            <a:r>
              <a:rPr lang="en-US" sz="3054" dirty="0">
                <a:solidFill>
                  <a:srgbClr val="000000"/>
                </a:solidFill>
                <a:latin typeface="Poppins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812</Words>
  <Application>Microsoft Office PowerPoint</Application>
  <PresentationFormat>Custom</PresentationFormat>
  <Paragraphs>74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Poppins</vt:lpstr>
      <vt:lpstr>Bookman Old Style</vt:lpstr>
      <vt:lpstr>Moonlight</vt:lpstr>
      <vt:lpstr>Poppins Italics</vt:lpstr>
      <vt:lpstr>Calibri</vt:lpstr>
      <vt:lpstr>Office Theme</vt:lpstr>
      <vt:lpstr>PowerPoint Presentation</vt:lpstr>
      <vt:lpstr>Model Pembelajaran  Problem Based Learning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and White Doodle Scrapbook Company Profile Presentation</dc:title>
  <dc:creator>DELL</dc:creator>
  <cp:lastModifiedBy>Windows User</cp:lastModifiedBy>
  <cp:revision>6</cp:revision>
  <dcterms:created xsi:type="dcterms:W3CDTF">2006-08-16T00:00:00Z</dcterms:created>
  <dcterms:modified xsi:type="dcterms:W3CDTF">2023-09-14T06:31:04Z</dcterms:modified>
  <dc:identifier>DAFsgwtoIJs</dc:identifier>
</cp:coreProperties>
</file>