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AFFB9B-9FB8-469E-96F9-4D32314110B6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F1211-4E0C-4AB3-B04F-585959BDAFE8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28BDECAF-D3BE-4069-9C78-642ECCD01477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BDC27-E420-4878-9EE6-7B9656D6442A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F7F47CF-67C9-420C-80A5-E2069FF0C2DF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22DC73-F065-42F5-A9F2-D90B2E42A0B3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EA702-9B29-41CC-9BCC-3DF8A0D379FE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649AC-CB8F-4FF1-9A34-5861C74DD0A7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C5CECA-2D3A-4680-9B49-752200DE467C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3BFE2-83B7-4B0A-B9D3-AB28331082B3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F78E3-FDA3-4D28-AAA2-0B81F349A39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35BB1C6-BF8F-4481-8AB2-603A1C8A906A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515449" y="466561"/>
            <a:ext cx="11443676" cy="3126000"/>
          </a:xfrm>
          <a:gradFill flip="none" rotWithShape="1">
            <a:gsLst>
              <a:gs pos="0">
                <a:schemeClr val="accent5">
                  <a:tint val="74000"/>
                </a:schemeClr>
              </a:gs>
              <a:gs pos="49000">
                <a:schemeClr val="accent5">
                  <a:tint val="96000"/>
                  <a:shade val="84000"/>
                  <a:satMod val="110000"/>
                </a:schemeClr>
              </a:gs>
              <a:gs pos="49100">
                <a:schemeClr val="accent5">
                  <a:shade val="55000"/>
                  <a:satMod val="150000"/>
                </a:schemeClr>
              </a:gs>
              <a:gs pos="92000">
                <a:schemeClr val="accent5">
                  <a:tint val="98000"/>
                  <a:shade val="90000"/>
                  <a:satMod val="128000"/>
                </a:schemeClr>
              </a:gs>
              <a:gs pos="100000">
                <a:schemeClr val="accent5">
                  <a:tint val="90000"/>
                  <a:shade val="97000"/>
                  <a:satMod val="128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/>
          <a:effectLst>
            <a:outerShdw blurRad="39000" dist="25400" dir="5400000" rotWithShape="0">
              <a:schemeClr val="accent5">
                <a:shade val="33000"/>
                <a:alpha val="83000"/>
              </a:schemeClr>
            </a:outerShdw>
            <a:reflection blurRad="6350" stA="50000" endA="300" endPos="55500" dist="508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d-ID" sz="4400" dirty="0" smtClean="0"/>
              <a:t>media</a:t>
            </a:r>
            <a:r>
              <a:rPr lang="en-US" sz="4400" dirty="0" smtClean="0"/>
              <a:t> PEMBELAJARAN BAHASA INDONESIA</a:t>
            </a:r>
            <a:r>
              <a:rPr lang="id-ID" sz="4400" dirty="0" smtClean="0"/>
              <a:t/>
            </a:r>
            <a:br>
              <a:rPr lang="id-ID" sz="4400" dirty="0" smtClean="0"/>
            </a:br>
            <a:r>
              <a:rPr lang="id-ID" sz="4400" dirty="0" smtClean="0"/>
              <a:t/>
            </a:r>
            <a:br>
              <a:rPr lang="id-ID" sz="4400" dirty="0" smtClean="0"/>
            </a:br>
            <a:r>
              <a:rPr lang="id-ID" sz="3600" dirty="0" smtClean="0"/>
              <a:t>(program daring kolaboratif) </a:t>
            </a:r>
            <a:br>
              <a:rPr lang="id-ID" sz="3600" dirty="0" smtClean="0"/>
            </a:br>
            <a:r>
              <a:rPr lang="id-ID" sz="3600" dirty="0" smtClean="0"/>
              <a:t>STKIP Singkawang &amp; IAIS SAMBAS</a:t>
            </a:r>
            <a:br>
              <a:rPr lang="id-ID" sz="3600" dirty="0" smtClean="0"/>
            </a:b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69298" y="2209220"/>
            <a:ext cx="10870685" cy="1894938"/>
          </a:xfrm>
        </p:spPr>
        <p:txBody>
          <a:bodyPr>
            <a:noAutofit/>
          </a:bodyPr>
          <a:lstStyle/>
          <a:p>
            <a:endParaRPr lang="id-ID" sz="2800" b="1" dirty="0" smtClean="0">
              <a:solidFill>
                <a:schemeClr val="bg1"/>
              </a:solidFill>
              <a:latin typeface="Algerian" pitchFamily="82" charset="0"/>
            </a:endParaRPr>
          </a:p>
          <a:p>
            <a:endParaRPr lang="id-ID" sz="2800" b="1" u="sng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id-ID" sz="2800" b="1" u="sng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id-ID" sz="2800" b="1" u="sng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b="1" u="sng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Zulfahita</a:t>
            </a:r>
            <a:r>
              <a:rPr lang="id-ID" sz="2800" b="1" u="sng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S.Pd., M.Pd.</a:t>
            </a:r>
            <a:endParaRPr lang="en-US" sz="2800" b="1" u="sng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id-ID" sz="2800" b="1" dirty="0" smtClean="0">
                <a:solidFill>
                  <a:schemeClr val="tx1"/>
                </a:solidFill>
                <a:latin typeface="Algerian" pitchFamily="82" charset="0"/>
              </a:rPr>
              <a:t>Stkip  singkawang</a:t>
            </a:r>
          </a:p>
          <a:p>
            <a:r>
              <a:rPr lang="id-ID" sz="24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 STUDI PENDIDIKAN BAHASA DAN SASTRA </a:t>
            </a:r>
            <a:r>
              <a:rPr lang="id-ID" sz="24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INDONESIA</a:t>
            </a:r>
          </a:p>
          <a:p>
            <a:endParaRPr lang="id-ID" sz="24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id-ID" sz="24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Pertemuan 1</a:t>
            </a:r>
            <a:endParaRPr lang="id-ID" sz="24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44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450166" y="407963"/>
            <a:ext cx="3010486" cy="745587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 9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2370" y="1322364"/>
            <a:ext cx="10193048" cy="13267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MEDIA PEMBELAJARAN BERBASIS INTERNET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492369" y="2944906"/>
            <a:ext cx="3010486" cy="793376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10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6293" y="3899647"/>
            <a:ext cx="10178313" cy="14119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TEKNIK MENGGUNAKAN MEDIA PEMBELAJARAN</a:t>
            </a:r>
          </a:p>
        </p:txBody>
      </p:sp>
    </p:spTree>
    <p:extLst>
      <p:ext uri="{BB962C8B-B14F-4D97-AF65-F5344CB8AC3E}">
        <p14:creationId xmlns:p14="http://schemas.microsoft.com/office/powerpoint/2010/main" val="122264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450166" y="407963"/>
            <a:ext cx="3010486" cy="745587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PERTEMUAN  11</a:t>
            </a:r>
            <a:endParaRPr lang="id-ID" sz="2800" dirty="0"/>
          </a:p>
        </p:txBody>
      </p:sp>
      <p:sp>
        <p:nvSpPr>
          <p:cNvPr id="3" name="Rectangle 2"/>
          <p:cNvSpPr/>
          <p:nvPr/>
        </p:nvSpPr>
        <p:spPr>
          <a:xfrm>
            <a:off x="492369" y="1317811"/>
            <a:ext cx="10166922" cy="138252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PENGGUNAAN LCD PROYEKTOR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492369" y="3370216"/>
            <a:ext cx="3010486" cy="653143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PERTEMUAN 12</a:t>
            </a:r>
            <a:endParaRPr lang="id-ID" sz="2800" dirty="0"/>
          </a:p>
        </p:txBody>
      </p:sp>
      <p:sp>
        <p:nvSpPr>
          <p:cNvPr id="5" name="Rectangle 4"/>
          <p:cNvSpPr/>
          <p:nvPr/>
        </p:nvSpPr>
        <p:spPr>
          <a:xfrm>
            <a:off x="546293" y="4171950"/>
            <a:ext cx="10152187" cy="130038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id-ID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PENILAIAN </a:t>
            </a:r>
            <a:r>
              <a:rPr lang="id-ID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MEDIA PEMBELAJARAN</a:t>
            </a:r>
          </a:p>
          <a:p>
            <a:pPr algn="ctr"/>
            <a:endParaRPr lang="id-ID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 algn="ctr"/>
            <a:endParaRPr lang="id-ID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9498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450166" y="407963"/>
            <a:ext cx="3010486" cy="745587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 13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2369" y="1362219"/>
            <a:ext cx="10232237" cy="13944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PRAKTIK MERANCANG MEDIA PEMBELAJARAN SESUAI DENGAN MATERI PEMBELAJARAN BAHASA INDONESIA DI SEKOLAH</a:t>
            </a:r>
            <a:endParaRPr lang="id-ID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492369" y="3134748"/>
            <a:ext cx="3010486" cy="762004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14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6293" y="4105421"/>
            <a:ext cx="10126061" cy="13669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d-ID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PRAKTIK MEMBUAT </a:t>
            </a:r>
            <a:r>
              <a:rPr lang="id-ID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MEDIA PEMBELAJARAN </a:t>
            </a:r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SESUAI DENGAN RANCANGAN MEDIA</a:t>
            </a:r>
            <a:endParaRPr lang="id-ID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395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450166" y="407963"/>
            <a:ext cx="3010486" cy="745587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 15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0166" y="1411942"/>
            <a:ext cx="10274440" cy="139849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d-ID" sz="28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PRESENTASI MEDIA </a:t>
            </a:r>
            <a:r>
              <a:rPr lang="id-ID" sz="28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PEMBELAJARAN SESUAI DENGAN RANCANGAN </a:t>
            </a:r>
            <a:r>
              <a:rPr lang="id-ID" sz="28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MEDIA YANG DIBUAT</a:t>
            </a:r>
            <a:endParaRPr lang="id-ID" sz="28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187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ded Corner 3"/>
          <p:cNvSpPr/>
          <p:nvPr/>
        </p:nvSpPr>
        <p:spPr>
          <a:xfrm>
            <a:off x="3370217" y="1097280"/>
            <a:ext cx="5394960" cy="3944983"/>
          </a:xfrm>
          <a:prstGeom prst="foldedCorner">
            <a:avLst/>
          </a:prstGeom>
          <a:gradFill flip="none" rotWithShape="1">
            <a:gsLst>
              <a:gs pos="0">
                <a:schemeClr val="accent5">
                  <a:tint val="74000"/>
                </a:schemeClr>
              </a:gs>
              <a:gs pos="49000">
                <a:schemeClr val="accent5">
                  <a:tint val="96000"/>
                  <a:shade val="84000"/>
                  <a:satMod val="110000"/>
                </a:schemeClr>
              </a:gs>
              <a:gs pos="49100">
                <a:schemeClr val="accent5">
                  <a:shade val="55000"/>
                  <a:satMod val="150000"/>
                </a:schemeClr>
              </a:gs>
              <a:gs pos="92000">
                <a:schemeClr val="accent5">
                  <a:tint val="98000"/>
                  <a:shade val="90000"/>
                  <a:satMod val="128000"/>
                </a:schemeClr>
              </a:gs>
              <a:gs pos="100000">
                <a:schemeClr val="accent5">
                  <a:tint val="90000"/>
                  <a:shade val="97000"/>
                  <a:satMod val="128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perspectiveRelaxedModerately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u="sng" dirty="0" smtClean="0">
                <a:solidFill>
                  <a:schemeClr val="tx1"/>
                </a:solidFill>
              </a:rPr>
              <a:t>PERTEMUAN 16</a:t>
            </a:r>
          </a:p>
          <a:p>
            <a:pPr algn="ctr"/>
            <a:endParaRPr lang="en-US" sz="3600" b="1" dirty="0" smtClean="0">
              <a:solidFill>
                <a:schemeClr val="tx1"/>
              </a:solidFill>
            </a:endParaRPr>
          </a:p>
          <a:p>
            <a:pPr algn="ctr"/>
            <a:r>
              <a:rPr lang="id-ID" sz="3600" b="1" dirty="0" smtClean="0">
                <a:solidFill>
                  <a:schemeClr val="tx1"/>
                </a:solidFill>
              </a:rPr>
              <a:t>UJIAN  AKHIR SEMESTER</a:t>
            </a:r>
          </a:p>
          <a:p>
            <a:pPr algn="ctr"/>
            <a:r>
              <a:rPr lang="id-ID" sz="3600" b="1" dirty="0" smtClean="0">
                <a:solidFill>
                  <a:schemeClr val="tx1"/>
                </a:solidFill>
              </a:rPr>
              <a:t> (UAS )</a:t>
            </a:r>
            <a:endParaRPr lang="id-ID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73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446649"/>
            <a:ext cx="6713805" cy="670951"/>
          </a:xfr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id-ID" dirty="0" smtClean="0"/>
              <a:t>Kontrak  perkuliahan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1625601"/>
            <a:ext cx="10040256" cy="3875314"/>
          </a:xfrm>
          <a:blipFill>
            <a:blip r:embed="rId2"/>
            <a:tile tx="0" ty="0" sx="100000" sy="100000" flip="none" algn="tl"/>
          </a:blipFill>
          <a:ln w="381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 </a:t>
            </a:r>
            <a:r>
              <a:rPr lang="id-ID" sz="2800" dirty="0" smtClean="0">
                <a:latin typeface="Eras Bold ITC" panose="020B0907030504020204" pitchFamily="34" charset="0"/>
              </a:rPr>
              <a:t>tidak boleh menggunakan jeans, sandal, kaos oblong selama perkuliahan</a:t>
            </a:r>
          </a:p>
          <a:p>
            <a:r>
              <a:rPr lang="id-ID" sz="2800" dirty="0">
                <a:latin typeface="Eras Bold ITC" panose="020B0907030504020204" pitchFamily="34" charset="0"/>
              </a:rPr>
              <a:t> </a:t>
            </a:r>
            <a:r>
              <a:rPr lang="id-ID" sz="2800" dirty="0" smtClean="0">
                <a:latin typeface="Eras Bold ITC" panose="020B0907030504020204" pitchFamily="34" charset="0"/>
              </a:rPr>
              <a:t>terlambat masuk kelas lebih dari </a:t>
            </a:r>
            <a:r>
              <a:rPr lang="en-US" sz="2800" dirty="0" smtClean="0">
                <a:latin typeface="Eras Bold ITC" panose="020B0907030504020204" pitchFamily="34" charset="0"/>
              </a:rPr>
              <a:t>15 </a:t>
            </a:r>
            <a:r>
              <a:rPr lang="id-ID" sz="2800" dirty="0" smtClean="0">
                <a:latin typeface="Eras Bold ITC" panose="020B0907030504020204" pitchFamily="34" charset="0"/>
              </a:rPr>
              <a:t>Menit, Bersedia tidak diperkenankan mengikuti p</a:t>
            </a:r>
            <a:r>
              <a:rPr lang="en-US" sz="2800" dirty="0" smtClean="0">
                <a:latin typeface="Eras Bold ITC" panose="020B0907030504020204" pitchFamily="34" charset="0"/>
              </a:rPr>
              <a:t>e</a:t>
            </a:r>
            <a:r>
              <a:rPr lang="id-ID" sz="2800" dirty="0" smtClean="0">
                <a:latin typeface="Eras Bold ITC" panose="020B0907030504020204" pitchFamily="34" charset="0"/>
              </a:rPr>
              <a:t>rkuliahan  atau  boleh mengikuti perkuliahan, tapi KH</a:t>
            </a:r>
            <a:r>
              <a:rPr lang="en-US" sz="2800" dirty="0" smtClean="0">
                <a:latin typeface="Eras Bold ITC" panose="020B0907030504020204" pitchFamily="34" charset="0"/>
              </a:rPr>
              <a:t>K</a:t>
            </a:r>
            <a:r>
              <a:rPr lang="id-ID" sz="2800" dirty="0" smtClean="0">
                <a:latin typeface="Eras Bold ITC" panose="020B0907030504020204" pitchFamily="34" charset="0"/>
              </a:rPr>
              <a:t> nya tidak ditandatangani</a:t>
            </a:r>
          </a:p>
          <a:p>
            <a:r>
              <a:rPr lang="id-ID" sz="2800" dirty="0" smtClean="0">
                <a:latin typeface="Eras Bold ITC" panose="020B0907030504020204" pitchFamily="34" charset="0"/>
              </a:rPr>
              <a:t>Pengumpulan tugas terlambat dari waktu yang ditentukan, maka nilainya akan dikurangi</a:t>
            </a:r>
          </a:p>
          <a:p>
            <a:r>
              <a:rPr lang="id-ID" sz="2800" dirty="0">
                <a:latin typeface="Eras Bold ITC" panose="020B0907030504020204" pitchFamily="34" charset="0"/>
              </a:rPr>
              <a:t> </a:t>
            </a:r>
            <a:r>
              <a:rPr lang="id-ID" sz="2800" dirty="0" smtClean="0">
                <a:latin typeface="Eras Bold ITC" panose="020B0907030504020204" pitchFamily="34" charset="0"/>
              </a:rPr>
              <a:t>bila terdapat salah satu komponen penilaian yang kosong/tidak lengkap maka konsekuensi yang diterima adalah nilainya tidak dikeluarkan</a:t>
            </a:r>
            <a:endParaRPr lang="id-ID" sz="28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1396"/>
            <a:ext cx="5321105" cy="719404"/>
          </a:xfrm>
          <a:solidFill>
            <a:schemeClr val="accent2">
              <a:lumMod val="60000"/>
              <a:lumOff val="40000"/>
            </a:schemeClr>
          </a:solidFill>
          <a:ln w="50800"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id-ID" dirty="0" smtClean="0"/>
              <a:t>Sistem  penilaian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553030"/>
            <a:ext cx="6601265" cy="2612570"/>
          </a:xfrm>
          <a:blipFill>
            <a:blip r:embed="rId2"/>
            <a:tile tx="0" ty="0" sx="100000" sy="100000" flip="none" algn="tl"/>
          </a:blipFill>
          <a:ln w="38100"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id-ID" dirty="0" smtClean="0"/>
              <a:t> </a:t>
            </a:r>
            <a:r>
              <a:rPr lang="en-US" dirty="0" smtClean="0"/>
              <a:t>A</a:t>
            </a:r>
            <a:r>
              <a:rPr lang="id-ID" dirty="0" smtClean="0"/>
              <a:t>ktivitas			</a:t>
            </a:r>
            <a:r>
              <a:rPr lang="en-US" dirty="0" smtClean="0"/>
              <a:t>	</a:t>
            </a:r>
            <a:r>
              <a:rPr lang="id-ID" dirty="0" smtClean="0"/>
              <a:t>: 5 %</a:t>
            </a:r>
          </a:p>
          <a:p>
            <a:r>
              <a:rPr lang="id-ID" dirty="0"/>
              <a:t> </a:t>
            </a:r>
            <a:r>
              <a:rPr lang="en-US" dirty="0" smtClean="0"/>
              <a:t>K</a:t>
            </a:r>
            <a:r>
              <a:rPr lang="id-ID" dirty="0" smtClean="0"/>
              <a:t>ehadiran		</a:t>
            </a:r>
            <a:r>
              <a:rPr lang="en-US" dirty="0" smtClean="0"/>
              <a:t>	</a:t>
            </a:r>
            <a:r>
              <a:rPr lang="id-ID" dirty="0" smtClean="0"/>
              <a:t>: 10 %</a:t>
            </a:r>
          </a:p>
          <a:p>
            <a:r>
              <a:rPr lang="id-ID" dirty="0"/>
              <a:t> </a:t>
            </a:r>
            <a:r>
              <a:rPr lang="id-ID" dirty="0" smtClean="0"/>
              <a:t>Tugas			</a:t>
            </a:r>
            <a:r>
              <a:rPr lang="en-US" dirty="0" smtClean="0"/>
              <a:t>	</a:t>
            </a:r>
            <a:r>
              <a:rPr lang="id-ID" dirty="0" smtClean="0"/>
              <a:t>: 2</a:t>
            </a:r>
            <a:r>
              <a:rPr lang="en-US" dirty="0" smtClean="0"/>
              <a:t>0</a:t>
            </a:r>
            <a:r>
              <a:rPr lang="id-ID" dirty="0" smtClean="0"/>
              <a:t> %</a:t>
            </a:r>
          </a:p>
          <a:p>
            <a:r>
              <a:rPr lang="id-ID" dirty="0" smtClean="0"/>
              <a:t> </a:t>
            </a:r>
            <a:r>
              <a:rPr lang="en-US" dirty="0" smtClean="0"/>
              <a:t>U</a:t>
            </a:r>
            <a:r>
              <a:rPr lang="id-ID" dirty="0" smtClean="0"/>
              <a:t>jian tengah semester	: 30 %</a:t>
            </a:r>
          </a:p>
          <a:p>
            <a:r>
              <a:rPr lang="id-ID" dirty="0"/>
              <a:t> </a:t>
            </a:r>
            <a:r>
              <a:rPr lang="en-US" dirty="0" smtClean="0"/>
              <a:t>U</a:t>
            </a:r>
            <a:r>
              <a:rPr lang="id-ID" dirty="0" smtClean="0"/>
              <a:t>jian akhir semester		: 3</a:t>
            </a:r>
            <a:r>
              <a:rPr lang="en-US" dirty="0" smtClean="0"/>
              <a:t>5</a:t>
            </a:r>
            <a:r>
              <a:rPr lang="id-ID" dirty="0" smtClean="0"/>
              <a:t> %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065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1335314" y="1505243"/>
            <a:ext cx="8252823" cy="340058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SILABUS   PERKULIAHAN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89366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450166" y="407963"/>
            <a:ext cx="3010486" cy="745587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 1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2369" y="1227909"/>
            <a:ext cx="10219174" cy="17634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 algn="ctr">
              <a:buAutoNum type="arabicPeriod"/>
            </a:pPr>
            <a:endParaRPr lang="en-US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 algn="ctr">
              <a:buAutoNum type="arabicPeriod"/>
            </a:pPr>
            <a:endParaRPr lang="en-US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 algn="ctr"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KONTRAK PERKULIAHAN</a:t>
            </a:r>
            <a:endParaRPr lang="en-US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 algn="ctr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SISTEM PENILAIAN</a:t>
            </a:r>
          </a:p>
          <a:p>
            <a:pPr marL="457200" indent="-457200" algn="ctr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PENGANTAR</a:t>
            </a:r>
            <a:r>
              <a:rPr lang="id-ID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MENGENAI MEDIA PEMBELAJARAN</a:t>
            </a:r>
            <a:endParaRPr lang="en-US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ctr"/>
            <a:endParaRPr lang="en-US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id-ID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492369" y="3383281"/>
            <a:ext cx="3010486" cy="822960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2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6293" y="4467497"/>
            <a:ext cx="10126061" cy="10711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HAKIKAT MEDIA DALAM PEMBELAJARAN</a:t>
            </a:r>
          </a:p>
        </p:txBody>
      </p:sp>
    </p:spTree>
    <p:extLst>
      <p:ext uri="{BB962C8B-B14F-4D97-AF65-F5344CB8AC3E}">
        <p14:creationId xmlns:p14="http://schemas.microsoft.com/office/powerpoint/2010/main" val="183452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450166" y="407963"/>
            <a:ext cx="3010486" cy="745587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 3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2369" y="1502227"/>
            <a:ext cx="10140797" cy="184186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solidFill>
                  <a:schemeClr val="tx1"/>
                </a:solidFill>
              </a:rPr>
              <a:t>KLASIFIKASI MEDIA PEMBELAJARAN</a:t>
            </a: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492369" y="3683726"/>
            <a:ext cx="3010486" cy="836022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4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0168" y="4738468"/>
            <a:ext cx="10047683" cy="14935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TEKNIK PEMILIHAN MEDIA</a:t>
            </a:r>
            <a:endParaRPr lang="en-US" sz="24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18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450166" y="407963"/>
            <a:ext cx="3010486" cy="745587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 5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2369" y="1322363"/>
            <a:ext cx="10114671" cy="132236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MULTIMEDIA PEMBELAJARAN INTERAKTIF 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492369" y="3022210"/>
            <a:ext cx="3010486" cy="762004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PERTEMUAN 6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6293" y="4035084"/>
            <a:ext cx="10112998" cy="13669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MEDIA PEMBELAJARAN KONTEKSTUAL BERBASIS INFORMASI TEKNOLOGI</a:t>
            </a:r>
            <a:endParaRPr lang="id-ID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4837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464234" y="703389"/>
            <a:ext cx="3010486" cy="745587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PERTEMUAN  7</a:t>
            </a:r>
            <a:endParaRPr lang="id-ID" sz="2800" dirty="0"/>
          </a:p>
        </p:txBody>
      </p:sp>
      <p:sp>
        <p:nvSpPr>
          <p:cNvPr id="3" name="Rectangle 2"/>
          <p:cNvSpPr/>
          <p:nvPr/>
        </p:nvSpPr>
        <p:spPr>
          <a:xfrm>
            <a:off x="492368" y="1614488"/>
            <a:ext cx="10166924" cy="210842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32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id-ID" sz="32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PEMBUATAN </a:t>
            </a:r>
            <a:r>
              <a:rPr lang="id-ID" sz="32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MEDIA GRAFIS DAN PRESENTASI</a:t>
            </a:r>
          </a:p>
          <a:p>
            <a:pPr algn="ctr"/>
            <a:endParaRPr lang="id-ID" sz="32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210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3370217" y="1097280"/>
            <a:ext cx="5394960" cy="3944983"/>
          </a:xfrm>
          <a:prstGeom prst="foldedCorner">
            <a:avLst/>
          </a:prstGeom>
          <a:gradFill flip="none" rotWithShape="1">
            <a:gsLst>
              <a:gs pos="0">
                <a:schemeClr val="accent5">
                  <a:tint val="74000"/>
                </a:schemeClr>
              </a:gs>
              <a:gs pos="49000">
                <a:schemeClr val="accent5">
                  <a:tint val="96000"/>
                  <a:shade val="84000"/>
                  <a:satMod val="110000"/>
                </a:schemeClr>
              </a:gs>
              <a:gs pos="49100">
                <a:schemeClr val="accent5">
                  <a:shade val="55000"/>
                  <a:satMod val="150000"/>
                </a:schemeClr>
              </a:gs>
              <a:gs pos="92000">
                <a:schemeClr val="accent5">
                  <a:tint val="98000"/>
                  <a:shade val="90000"/>
                  <a:satMod val="128000"/>
                </a:schemeClr>
              </a:gs>
              <a:gs pos="100000">
                <a:schemeClr val="accent5">
                  <a:tint val="90000"/>
                  <a:shade val="97000"/>
                  <a:satMod val="128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perspectiveRelaxedModerately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u="sng" dirty="0" smtClean="0">
                <a:solidFill>
                  <a:schemeClr val="tx1"/>
                </a:solidFill>
              </a:rPr>
              <a:t>PERTEMUAN </a:t>
            </a:r>
            <a:r>
              <a:rPr lang="id-ID" sz="3600" b="1" u="sng" dirty="0">
                <a:solidFill>
                  <a:schemeClr val="tx1"/>
                </a:solidFill>
              </a:rPr>
              <a:t>8</a:t>
            </a:r>
            <a:endParaRPr lang="en-US" sz="3600" b="1" u="sng" dirty="0" smtClean="0">
              <a:solidFill>
                <a:schemeClr val="tx1"/>
              </a:solidFill>
            </a:endParaRPr>
          </a:p>
          <a:p>
            <a:pPr algn="ctr"/>
            <a:endParaRPr lang="en-US" sz="3600" b="1" dirty="0" smtClean="0">
              <a:solidFill>
                <a:schemeClr val="tx1"/>
              </a:solidFill>
            </a:endParaRPr>
          </a:p>
          <a:p>
            <a:pPr algn="ctr"/>
            <a:r>
              <a:rPr lang="id-ID" sz="3600" b="1" dirty="0" smtClean="0">
                <a:solidFill>
                  <a:schemeClr val="tx1"/>
                </a:solidFill>
              </a:rPr>
              <a:t>UJIAN  TENGAH SEMESTER</a:t>
            </a:r>
          </a:p>
          <a:p>
            <a:pPr algn="ctr"/>
            <a:r>
              <a:rPr lang="id-ID" sz="3600" b="1" dirty="0" smtClean="0">
                <a:solidFill>
                  <a:schemeClr val="tx1"/>
                </a:solidFill>
              </a:rPr>
              <a:t> (UTS )</a:t>
            </a:r>
            <a:endParaRPr lang="id-ID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6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845</TotalTime>
  <Words>221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Aharoni</vt:lpstr>
      <vt:lpstr>Algerian</vt:lpstr>
      <vt:lpstr>Eras Bold ITC</vt:lpstr>
      <vt:lpstr>Trebuchet MS</vt:lpstr>
      <vt:lpstr>Wingdings</vt:lpstr>
      <vt:lpstr>Wingdings 2</vt:lpstr>
      <vt:lpstr>Opulent</vt:lpstr>
      <vt:lpstr>media PEMBELAJARAN BAHASA INDONESIA  (program daring kolaboratif)  STKIP Singkawang &amp; IAIS SAMBAS </vt:lpstr>
      <vt:lpstr>Kontrak  perkuliahan</vt:lpstr>
      <vt:lpstr>Sistem  penilaian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STKIP Singkawang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Telaah dan pengembangan kurikulum matematika</dc:title>
  <dc:creator>Mariyam</dc:creator>
  <cp:lastModifiedBy>Zulfahita</cp:lastModifiedBy>
  <cp:revision>57</cp:revision>
  <dcterms:created xsi:type="dcterms:W3CDTF">2014-09-14T13:34:54Z</dcterms:created>
  <dcterms:modified xsi:type="dcterms:W3CDTF">2023-08-26T04:51:36Z</dcterms:modified>
</cp:coreProperties>
</file>