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57" r:id="rId3"/>
    <p:sldId id="268" r:id="rId4"/>
    <p:sldId id="258" r:id="rId5"/>
    <p:sldId id="259" r:id="rId6"/>
    <p:sldId id="260" r:id="rId7"/>
    <p:sldId id="262" r:id="rId8"/>
    <p:sldId id="264" r:id="rId9"/>
    <p:sldId id="265" r:id="rId10"/>
    <p:sldId id="266" r:id="rId11"/>
  </p:sldIdLst>
  <p:sldSz cx="18288000" cy="10287000"/>
  <p:notesSz cx="6858000" cy="9144000"/>
  <p:embeddedFontLst>
    <p:embeddedFont>
      <p:font typeface="Josefin Sans Italics" panose="020B0604020202020204" charset="0"/>
      <p:regular r:id="rId12"/>
    </p:embeddedFont>
    <p:embeddedFont>
      <p:font typeface="Ribeye" panose="020B0604020202020204" charset="0"/>
      <p:regular r:id="rId13"/>
    </p:embeddedFont>
    <p:embeddedFont>
      <p:font typeface="Josefin Sans Bold" panose="020B0604020202020204" charset="0"/>
      <p:regular r:id="rId14"/>
    </p:embeddedFont>
    <p:embeddedFont>
      <p:font typeface="Josefin Sans" panose="020B0604020202020204" charset="0"/>
      <p:regular r:id="rId15"/>
    </p:embeddedFont>
    <p:embeddedFont>
      <p:font typeface="Josefin Sans Bold Italics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73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0.svg"/><Relationship Id="rId4" Type="http://schemas.openxmlformats.org/officeDocument/2006/relationships/image" Target="../media/image11.png"/><Relationship Id="rId9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svg"/><Relationship Id="rId7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2.svg"/><Relationship Id="rId4" Type="http://schemas.openxmlformats.org/officeDocument/2006/relationships/image" Target="../media/image12.png"/><Relationship Id="rId9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8.svg"/><Relationship Id="rId3" Type="http://schemas.openxmlformats.org/officeDocument/2006/relationships/image" Target="../media/image20.svg"/><Relationship Id="rId7" Type="http://schemas.openxmlformats.org/officeDocument/2006/relationships/image" Target="../media/image36.svg"/><Relationship Id="rId12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8.svg"/><Relationship Id="rId5" Type="http://schemas.openxmlformats.org/officeDocument/2006/relationships/image" Target="../media/image34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96200" y="2021154"/>
            <a:ext cx="10175056" cy="6232475"/>
            <a:chOff x="0" y="-28575"/>
            <a:chExt cx="13566741" cy="8309967"/>
          </a:xfrm>
        </p:grpSpPr>
        <p:sp>
          <p:nvSpPr>
            <p:cNvPr id="3" name="TextBox 3"/>
            <p:cNvSpPr txBox="1"/>
            <p:nvPr/>
          </p:nvSpPr>
          <p:spPr>
            <a:xfrm>
              <a:off x="0" y="-28575"/>
              <a:ext cx="13566741" cy="83099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18"/>
                </a:lnSpc>
              </a:pPr>
              <a:r>
                <a:rPr lang="en-US" sz="6600" dirty="0">
                  <a:solidFill>
                    <a:srgbClr val="F7B4A7"/>
                  </a:solidFill>
                  <a:latin typeface="Josefin Sans Bold"/>
                </a:rPr>
                <a:t>MEDIA </a:t>
              </a:r>
              <a:r>
                <a:rPr lang="en-US" sz="6600" dirty="0" smtClean="0">
                  <a:solidFill>
                    <a:srgbClr val="F7B4A7"/>
                  </a:solidFill>
                  <a:latin typeface="Josefin Sans Bold"/>
                </a:rPr>
                <a:t>PEMBELAJARAN BAHASA INDONESIA</a:t>
              </a:r>
              <a:endParaRPr lang="id-ID" sz="6600" dirty="0" smtClean="0">
                <a:solidFill>
                  <a:srgbClr val="F7B4A7"/>
                </a:solidFill>
                <a:latin typeface="Josefin Sans Bold"/>
              </a:endParaRPr>
            </a:p>
            <a:p>
              <a:pPr algn="ctr">
                <a:lnSpc>
                  <a:spcPts val="8118"/>
                </a:lnSpc>
              </a:pPr>
              <a:endParaRPr lang="id-ID" sz="6600" dirty="0" smtClean="0">
                <a:solidFill>
                  <a:srgbClr val="F7B4A7"/>
                </a:solidFill>
                <a:latin typeface="Josefin Sans Bold"/>
              </a:endParaRPr>
            </a:p>
            <a:p>
              <a:pPr algn="ctr">
                <a:lnSpc>
                  <a:spcPts val="8118"/>
                </a:lnSpc>
              </a:pPr>
              <a:endParaRPr lang="id-ID" sz="6600" dirty="0">
                <a:solidFill>
                  <a:srgbClr val="F7B4A7"/>
                </a:solidFill>
                <a:latin typeface="Josefin Sans Bold"/>
              </a:endParaRPr>
            </a:p>
            <a:p>
              <a:pPr algn="ctr">
                <a:lnSpc>
                  <a:spcPts val="8118"/>
                </a:lnSpc>
              </a:pPr>
              <a:r>
                <a:rPr lang="id-ID" sz="6600" dirty="0" smtClean="0">
                  <a:solidFill>
                    <a:srgbClr val="F7B4A7"/>
                  </a:solidFill>
                  <a:latin typeface="Josefin Sans Bold"/>
                </a:rPr>
                <a:t/>
              </a:r>
              <a:br>
                <a:rPr lang="id-ID" sz="6600" dirty="0" smtClean="0">
                  <a:solidFill>
                    <a:srgbClr val="F7B4A7"/>
                  </a:solidFill>
                  <a:latin typeface="Josefin Sans Bold"/>
                </a:rPr>
              </a:br>
              <a:endParaRPr lang="en-US" sz="6600" dirty="0">
                <a:solidFill>
                  <a:srgbClr val="F7B4A7"/>
                </a:solidFill>
                <a:latin typeface="Josefin Sans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669869"/>
              <a:ext cx="13566741" cy="38985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39"/>
                </a:lnSpc>
              </a:pPr>
              <a:r>
                <a:rPr lang="id-ID" sz="4400" b="1" dirty="0" smtClean="0">
                  <a:solidFill>
                    <a:srgbClr val="FFC000"/>
                  </a:solidFill>
                  <a:latin typeface="Josefin Sans"/>
                </a:rPr>
                <a:t>MATERI: </a:t>
              </a:r>
              <a:r>
                <a:rPr lang="id-ID" sz="4400" b="1" dirty="0" smtClean="0">
                  <a:solidFill>
                    <a:srgbClr val="FFC000"/>
                  </a:solidFill>
                  <a:latin typeface="Josefin Sans"/>
                </a:rPr>
                <a:t>TEKNIK PEMILIHAN MEDIA</a:t>
              </a:r>
              <a:endParaRPr lang="id-ID" sz="4400" b="1" dirty="0" smtClean="0">
                <a:solidFill>
                  <a:srgbClr val="FFC000"/>
                </a:solidFill>
                <a:latin typeface="Josefin Sans"/>
              </a:endParaRPr>
            </a:p>
            <a:p>
              <a:pPr algn="ctr">
                <a:lnSpc>
                  <a:spcPts val="5739"/>
                </a:lnSpc>
              </a:pPr>
              <a:endParaRPr lang="id-ID" sz="4099" dirty="0" smtClean="0">
                <a:solidFill>
                  <a:srgbClr val="94DDDE"/>
                </a:solidFill>
                <a:latin typeface="Josefin Sans"/>
              </a:endParaRPr>
            </a:p>
            <a:p>
              <a:pPr algn="ctr">
                <a:lnSpc>
                  <a:spcPts val="5739"/>
                </a:lnSpc>
              </a:pPr>
              <a:r>
                <a:rPr lang="en-US" sz="4099" dirty="0" smtClean="0">
                  <a:solidFill>
                    <a:srgbClr val="94DDDE"/>
                  </a:solidFill>
                  <a:latin typeface="Josefin Sans"/>
                </a:rPr>
                <a:t>PROGRAM </a:t>
              </a:r>
              <a:r>
                <a:rPr lang="en-US" sz="4099" dirty="0">
                  <a:solidFill>
                    <a:srgbClr val="94DDDE"/>
                  </a:solidFill>
                  <a:latin typeface="Josefin Sans"/>
                </a:rPr>
                <a:t>DARING KOLABORATIF 2023</a:t>
              </a:r>
            </a:p>
            <a:p>
              <a:pPr algn="ctr">
                <a:lnSpc>
                  <a:spcPts val="5739"/>
                </a:lnSpc>
              </a:pPr>
              <a:r>
                <a:rPr lang="en-US" sz="4099" dirty="0">
                  <a:solidFill>
                    <a:srgbClr val="94DDDE"/>
                  </a:solidFill>
                  <a:latin typeface="Josefin Sans"/>
                </a:rPr>
                <a:t>STKIP SINGKAWANG-IAIS SAMBAS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182834" y="-1921745"/>
            <a:ext cx="6755642" cy="4114800"/>
          </a:xfrm>
          <a:custGeom>
            <a:avLst/>
            <a:gdLst/>
            <a:ahLst/>
            <a:cxnLst/>
            <a:rect l="l" t="t" r="r" b="b"/>
            <a:pathLst>
              <a:path w="6755642" h="4114800">
                <a:moveTo>
                  <a:pt x="0" y="0"/>
                </a:moveTo>
                <a:lnTo>
                  <a:pt x="6755642" y="0"/>
                </a:lnTo>
                <a:lnTo>
                  <a:pt x="67556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303834" y="1790711"/>
            <a:ext cx="1194327" cy="2586142"/>
          </a:xfrm>
          <a:custGeom>
            <a:avLst/>
            <a:gdLst/>
            <a:ahLst/>
            <a:cxnLst/>
            <a:rect l="l" t="t" r="r" b="b"/>
            <a:pathLst>
              <a:path w="1194327" h="2586142">
                <a:moveTo>
                  <a:pt x="0" y="0"/>
                </a:moveTo>
                <a:lnTo>
                  <a:pt x="1194327" y="0"/>
                </a:lnTo>
                <a:lnTo>
                  <a:pt x="1194327" y="2586142"/>
                </a:lnTo>
                <a:lnTo>
                  <a:pt x="0" y="25861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2095190" y="2021154"/>
            <a:ext cx="5357753" cy="5591583"/>
          </a:xfrm>
          <a:custGeom>
            <a:avLst/>
            <a:gdLst/>
            <a:ahLst/>
            <a:cxnLst/>
            <a:rect l="l" t="t" r="r" b="b"/>
            <a:pathLst>
              <a:path w="5357753" h="5591583">
                <a:moveTo>
                  <a:pt x="5357753" y="0"/>
                </a:moveTo>
                <a:lnTo>
                  <a:pt x="0" y="0"/>
                </a:lnTo>
                <a:lnTo>
                  <a:pt x="0" y="5591582"/>
                </a:lnTo>
                <a:lnTo>
                  <a:pt x="5357753" y="5591582"/>
                </a:lnTo>
                <a:lnTo>
                  <a:pt x="535775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947148" y="1264426"/>
            <a:ext cx="3144039" cy="2440918"/>
          </a:xfrm>
          <a:custGeom>
            <a:avLst/>
            <a:gdLst/>
            <a:ahLst/>
            <a:cxnLst/>
            <a:rect l="l" t="t" r="r" b="b"/>
            <a:pathLst>
              <a:path w="3144039" h="2440918">
                <a:moveTo>
                  <a:pt x="0" y="0"/>
                </a:moveTo>
                <a:lnTo>
                  <a:pt x="3144040" y="0"/>
                </a:lnTo>
                <a:lnTo>
                  <a:pt x="3144040" y="2440918"/>
                </a:lnTo>
                <a:lnTo>
                  <a:pt x="0" y="24409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24872" y="5005800"/>
            <a:ext cx="1894295" cy="4252500"/>
          </a:xfrm>
          <a:custGeom>
            <a:avLst/>
            <a:gdLst/>
            <a:ahLst/>
            <a:cxnLst/>
            <a:rect l="l" t="t" r="r" b="b"/>
            <a:pathLst>
              <a:path w="1894295" h="4252500">
                <a:moveTo>
                  <a:pt x="0" y="0"/>
                </a:moveTo>
                <a:lnTo>
                  <a:pt x="1894295" y="0"/>
                </a:lnTo>
                <a:lnTo>
                  <a:pt x="1894295" y="4252500"/>
                </a:lnTo>
                <a:lnTo>
                  <a:pt x="0" y="42525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011803" y="7612736"/>
            <a:ext cx="3486358" cy="4114800"/>
          </a:xfrm>
          <a:custGeom>
            <a:avLst/>
            <a:gdLst/>
            <a:ahLst/>
            <a:cxnLst/>
            <a:rect l="l" t="t" r="r" b="b"/>
            <a:pathLst>
              <a:path w="3486358" h="4114800">
                <a:moveTo>
                  <a:pt x="0" y="0"/>
                </a:moveTo>
                <a:lnTo>
                  <a:pt x="3486358" y="0"/>
                </a:lnTo>
                <a:lnTo>
                  <a:pt x="34863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5611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170FF">
                <a:alpha val="100000"/>
              </a:srgbClr>
            </a:gs>
            <a:gs pos="100000">
              <a:srgbClr val="FF66C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5223705"/>
            <a:ext cx="11166503" cy="1016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19"/>
              </a:lnSpc>
            </a:pPr>
            <a:r>
              <a:rPr lang="en-US" sz="8000" spc="-88">
                <a:solidFill>
                  <a:srgbClr val="000000"/>
                </a:solidFill>
                <a:latin typeface="Ribeye"/>
              </a:rPr>
              <a:t>TERIMA KASIH</a:t>
            </a:r>
          </a:p>
        </p:txBody>
      </p:sp>
      <p:sp>
        <p:nvSpPr>
          <p:cNvPr id="3" name="Freeform 3"/>
          <p:cNvSpPr/>
          <p:nvPr/>
        </p:nvSpPr>
        <p:spPr>
          <a:xfrm>
            <a:off x="10289242" y="1028700"/>
            <a:ext cx="7411325" cy="4635447"/>
          </a:xfrm>
          <a:custGeom>
            <a:avLst/>
            <a:gdLst/>
            <a:ahLst/>
            <a:cxnLst/>
            <a:rect l="l" t="t" r="r" b="b"/>
            <a:pathLst>
              <a:path w="7411325" h="4635447">
                <a:moveTo>
                  <a:pt x="0" y="0"/>
                </a:moveTo>
                <a:lnTo>
                  <a:pt x="7411325" y="0"/>
                </a:lnTo>
                <a:lnTo>
                  <a:pt x="7411325" y="4635447"/>
                </a:lnTo>
                <a:lnTo>
                  <a:pt x="0" y="46354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915076" y="6240340"/>
            <a:ext cx="3289448" cy="2057400"/>
          </a:xfrm>
          <a:custGeom>
            <a:avLst/>
            <a:gdLst/>
            <a:ahLst/>
            <a:cxnLst/>
            <a:rect l="l" t="t" r="r" b="b"/>
            <a:pathLst>
              <a:path w="3289448" h="2057400">
                <a:moveTo>
                  <a:pt x="0" y="0"/>
                </a:moveTo>
                <a:lnTo>
                  <a:pt x="3289447" y="0"/>
                </a:lnTo>
                <a:lnTo>
                  <a:pt x="328944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047882" y="1613460"/>
            <a:ext cx="3289448" cy="2057400"/>
          </a:xfrm>
          <a:custGeom>
            <a:avLst/>
            <a:gdLst/>
            <a:ahLst/>
            <a:cxnLst/>
            <a:rect l="l" t="t" r="r" b="b"/>
            <a:pathLst>
              <a:path w="3289448" h="2057400">
                <a:moveTo>
                  <a:pt x="0" y="0"/>
                </a:moveTo>
                <a:lnTo>
                  <a:pt x="3289447" y="0"/>
                </a:lnTo>
                <a:lnTo>
                  <a:pt x="328944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8571" y="9583615"/>
            <a:ext cx="1722689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2B4B82"/>
                </a:solidFill>
                <a:latin typeface="Josefin Sans"/>
              </a:rPr>
              <a:t>Sumber: Media Pembelajaran. Rudi Susilana dan Cepi Riyana. 2014. CV Wacana Prima. Bandung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4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26590" y="84501"/>
            <a:ext cx="5085708" cy="4114800"/>
          </a:xfrm>
          <a:custGeom>
            <a:avLst/>
            <a:gdLst/>
            <a:ahLst/>
            <a:cxnLst/>
            <a:rect l="l" t="t" r="r" b="b"/>
            <a:pathLst>
              <a:path w="5085708" h="4114800">
                <a:moveTo>
                  <a:pt x="0" y="0"/>
                </a:moveTo>
                <a:lnTo>
                  <a:pt x="5085708" y="0"/>
                </a:lnTo>
                <a:lnTo>
                  <a:pt x="50857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143000" y="1062716"/>
            <a:ext cx="7408439" cy="8771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id-ID" sz="4099" dirty="0" smtClean="0">
                <a:solidFill>
                  <a:srgbClr val="2B4B82"/>
                </a:solidFill>
                <a:latin typeface="Josefin Sans"/>
              </a:rPr>
              <a:t>Pada saat pembelajaran, pernahkah anda mengalami permasalahan bahwa:</a:t>
            </a:r>
          </a:p>
          <a:p>
            <a:pPr marL="742950" indent="-742950">
              <a:lnSpc>
                <a:spcPts val="5739"/>
              </a:lnSpc>
              <a:buAutoNum type="arabicPeriod"/>
            </a:pPr>
            <a:r>
              <a:rPr lang="id-ID" sz="4099" dirty="0" smtClean="0">
                <a:solidFill>
                  <a:srgbClr val="2B4B82"/>
                </a:solidFill>
                <a:latin typeface="Josefin Sans"/>
              </a:rPr>
              <a:t>Media yang anda gunakan kurang tepat?</a:t>
            </a:r>
          </a:p>
          <a:p>
            <a:pPr marL="742950" indent="-742950">
              <a:lnSpc>
                <a:spcPts val="5739"/>
              </a:lnSpc>
              <a:buAutoNum type="arabicPeriod"/>
            </a:pPr>
            <a:r>
              <a:rPr lang="id-ID" sz="4099" dirty="0" smtClean="0">
                <a:solidFill>
                  <a:srgbClr val="2B4B82"/>
                </a:solidFill>
                <a:latin typeface="Josefin Sans"/>
              </a:rPr>
              <a:t>Hasil belajar siswa tidak meningkat?</a:t>
            </a:r>
          </a:p>
          <a:p>
            <a:pPr marL="742950" indent="-742950">
              <a:lnSpc>
                <a:spcPts val="5739"/>
              </a:lnSpc>
              <a:buAutoNum type="arabicPeriod"/>
            </a:pPr>
            <a:r>
              <a:rPr lang="id-ID" sz="4099" dirty="0" smtClean="0">
                <a:solidFill>
                  <a:srgbClr val="2B4B82"/>
                </a:solidFill>
                <a:latin typeface="Josefin Sans"/>
              </a:rPr>
              <a:t>Siswa tidak menarik dengan media yang kita sajikan</a:t>
            </a:r>
          </a:p>
          <a:p>
            <a:pPr marL="742950" indent="-742950">
              <a:lnSpc>
                <a:spcPts val="5739"/>
              </a:lnSpc>
              <a:buAutoNum type="arabicPeriod"/>
            </a:pPr>
            <a:r>
              <a:rPr lang="id-ID" sz="4099" dirty="0" smtClean="0">
                <a:solidFill>
                  <a:srgbClr val="2B4B82"/>
                </a:solidFill>
                <a:latin typeface="Josefin Sans"/>
              </a:rPr>
              <a:t>Atau siswa malah bingung sehingga motivasi belajarnya menurun.</a:t>
            </a:r>
            <a:endParaRPr lang="en-US" sz="4099" dirty="0">
              <a:solidFill>
                <a:srgbClr val="2B4B82"/>
              </a:solidFill>
              <a:latin typeface="Josefi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26590" y="84501"/>
            <a:ext cx="5085708" cy="4114800"/>
          </a:xfrm>
          <a:custGeom>
            <a:avLst/>
            <a:gdLst/>
            <a:ahLst/>
            <a:cxnLst/>
            <a:rect l="l" t="t" r="r" b="b"/>
            <a:pathLst>
              <a:path w="5085708" h="4114800">
                <a:moveTo>
                  <a:pt x="0" y="0"/>
                </a:moveTo>
                <a:lnTo>
                  <a:pt x="5085708" y="0"/>
                </a:lnTo>
                <a:lnTo>
                  <a:pt x="50857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46160" y="1062715"/>
            <a:ext cx="8481653" cy="2396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20"/>
              </a:lnSpc>
            </a:pPr>
            <a:r>
              <a:rPr lang="en-US" sz="7200" spc="-72" dirty="0" err="1">
                <a:solidFill>
                  <a:srgbClr val="2B4B82"/>
                </a:solidFill>
                <a:latin typeface="Josefin Sans Bold"/>
              </a:rPr>
              <a:t>Dasar</a:t>
            </a:r>
            <a:r>
              <a:rPr lang="en-US" sz="7200" spc="-72" dirty="0">
                <a:solidFill>
                  <a:srgbClr val="2B4B82"/>
                </a:solidFill>
                <a:latin typeface="Josefin Sans Bold"/>
              </a:rPr>
              <a:t> </a:t>
            </a:r>
            <a:r>
              <a:rPr lang="en-US" sz="7200" spc="-72" dirty="0" err="1">
                <a:solidFill>
                  <a:srgbClr val="2B4B82"/>
                </a:solidFill>
                <a:latin typeface="Josefin Sans Bold"/>
              </a:rPr>
              <a:t>Pertimbangan</a:t>
            </a:r>
            <a:r>
              <a:rPr lang="en-US" sz="7200" spc="-72" dirty="0">
                <a:solidFill>
                  <a:srgbClr val="2B4B82"/>
                </a:solidFill>
                <a:latin typeface="Josefin Sans Bold"/>
              </a:rPr>
              <a:t> </a:t>
            </a:r>
            <a:r>
              <a:rPr lang="en-US" sz="7200" spc="-72" dirty="0" err="1">
                <a:solidFill>
                  <a:srgbClr val="2B4B82"/>
                </a:solidFill>
                <a:latin typeface="Josefin Sans Bold"/>
              </a:rPr>
              <a:t>Pemilihan</a:t>
            </a:r>
            <a:r>
              <a:rPr lang="en-US" sz="7200" spc="-72" dirty="0">
                <a:solidFill>
                  <a:srgbClr val="2B4B82"/>
                </a:solidFill>
                <a:latin typeface="Josefin Sans Bold"/>
              </a:rPr>
              <a:t> Media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46160" y="4077792"/>
            <a:ext cx="7605279" cy="5048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 dirty="0" err="1">
                <a:solidFill>
                  <a:srgbClr val="2B4B82"/>
                </a:solidFill>
                <a:latin typeface="Josefin Sans"/>
              </a:rPr>
              <a:t>Didasari</a:t>
            </a:r>
            <a:r>
              <a:rPr lang="en-US" sz="40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4099" dirty="0" err="1">
                <a:solidFill>
                  <a:srgbClr val="2B4B82"/>
                </a:solidFill>
                <a:latin typeface="Josefin Sans"/>
              </a:rPr>
              <a:t>atas</a:t>
            </a:r>
            <a:r>
              <a:rPr lang="en-US" sz="40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4099" dirty="0" err="1">
                <a:solidFill>
                  <a:srgbClr val="2B4B82"/>
                </a:solidFill>
                <a:latin typeface="Josefin Sans"/>
              </a:rPr>
              <a:t>konsep</a:t>
            </a:r>
            <a:r>
              <a:rPr lang="en-US" sz="40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4099" dirty="0" err="1">
                <a:solidFill>
                  <a:srgbClr val="2B4B82"/>
                </a:solidFill>
                <a:latin typeface="Josefin Sans"/>
              </a:rPr>
              <a:t>pembelajaran</a:t>
            </a:r>
            <a:r>
              <a:rPr lang="en-US" sz="40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4099" dirty="0" err="1">
                <a:solidFill>
                  <a:srgbClr val="2B4B82"/>
                </a:solidFill>
                <a:latin typeface="Josefin Sans"/>
              </a:rPr>
              <a:t>sebagai</a:t>
            </a:r>
            <a:r>
              <a:rPr lang="en-US" sz="40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4099" dirty="0" err="1">
                <a:solidFill>
                  <a:srgbClr val="2B4B82"/>
                </a:solidFill>
                <a:latin typeface="Josefin Sans"/>
              </a:rPr>
              <a:t>sebuah</a:t>
            </a:r>
            <a:r>
              <a:rPr lang="en-US" sz="40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4099" dirty="0" err="1">
                <a:solidFill>
                  <a:srgbClr val="2B4B82"/>
                </a:solidFill>
                <a:latin typeface="Josefin Sans"/>
              </a:rPr>
              <a:t>sistem</a:t>
            </a:r>
            <a:r>
              <a:rPr lang="en-US" sz="4099" dirty="0">
                <a:solidFill>
                  <a:srgbClr val="2B4B82"/>
                </a:solidFill>
                <a:latin typeface="Josefin Sans"/>
              </a:rPr>
              <a:t> yang </a:t>
            </a:r>
            <a:r>
              <a:rPr lang="en-US" sz="4099" dirty="0" err="1">
                <a:solidFill>
                  <a:srgbClr val="2B4B82"/>
                </a:solidFill>
                <a:latin typeface="Josefin Sans"/>
              </a:rPr>
              <a:t>didalamnya</a:t>
            </a:r>
            <a:r>
              <a:rPr lang="en-US" sz="40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4099" dirty="0" err="1">
                <a:solidFill>
                  <a:srgbClr val="2B4B82"/>
                </a:solidFill>
                <a:latin typeface="Josefin Sans"/>
              </a:rPr>
              <a:t>terdapat</a:t>
            </a:r>
            <a:r>
              <a:rPr lang="en-US" sz="40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4099" dirty="0" err="1">
                <a:solidFill>
                  <a:srgbClr val="2B4B82"/>
                </a:solidFill>
                <a:latin typeface="Josefin Sans"/>
              </a:rPr>
              <a:t>suatu</a:t>
            </a:r>
            <a:r>
              <a:rPr lang="en-US" sz="40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4099" dirty="0" err="1">
                <a:solidFill>
                  <a:srgbClr val="2B4B82"/>
                </a:solidFill>
                <a:latin typeface="Josefin Sans"/>
              </a:rPr>
              <a:t>totalitas</a:t>
            </a:r>
            <a:r>
              <a:rPr lang="en-US" sz="4099" dirty="0">
                <a:solidFill>
                  <a:srgbClr val="2B4B82"/>
                </a:solidFill>
                <a:latin typeface="Josefin Sans"/>
              </a:rPr>
              <a:t> yang </a:t>
            </a:r>
            <a:r>
              <a:rPr lang="en-US" sz="4099" dirty="0" err="1">
                <a:solidFill>
                  <a:srgbClr val="2B4B82"/>
                </a:solidFill>
                <a:latin typeface="Josefin Sans"/>
              </a:rPr>
              <a:t>terdiri</a:t>
            </a:r>
            <a:r>
              <a:rPr lang="en-US" sz="40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4099" dirty="0" err="1">
                <a:solidFill>
                  <a:srgbClr val="2B4B82"/>
                </a:solidFill>
                <a:latin typeface="Josefin Sans"/>
              </a:rPr>
              <a:t>atas</a:t>
            </a:r>
            <a:r>
              <a:rPr lang="en-US" sz="40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4099" dirty="0" err="1">
                <a:solidFill>
                  <a:srgbClr val="2B4B82"/>
                </a:solidFill>
                <a:latin typeface="Josefin Sans"/>
              </a:rPr>
              <a:t>sejumlah</a:t>
            </a:r>
            <a:r>
              <a:rPr lang="en-US" sz="40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4099" dirty="0" err="1">
                <a:solidFill>
                  <a:srgbClr val="2B4B82"/>
                </a:solidFill>
                <a:latin typeface="Josefin Sans"/>
              </a:rPr>
              <a:t>komponen</a:t>
            </a:r>
            <a:r>
              <a:rPr lang="en-US" sz="4099" dirty="0">
                <a:solidFill>
                  <a:srgbClr val="2B4B82"/>
                </a:solidFill>
                <a:latin typeface="Josefin Sans"/>
              </a:rPr>
              <a:t> yang </a:t>
            </a:r>
            <a:r>
              <a:rPr lang="en-US" sz="4099" dirty="0" err="1">
                <a:solidFill>
                  <a:srgbClr val="2B4B82"/>
                </a:solidFill>
                <a:latin typeface="Josefin Sans"/>
              </a:rPr>
              <a:t>saling</a:t>
            </a:r>
            <a:r>
              <a:rPr lang="en-US" sz="40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4099" dirty="0" err="1">
                <a:solidFill>
                  <a:srgbClr val="2B4B82"/>
                </a:solidFill>
                <a:latin typeface="Josefin Sans"/>
              </a:rPr>
              <a:t>berkaitan</a:t>
            </a:r>
            <a:r>
              <a:rPr lang="en-US" sz="40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4099" dirty="0" err="1">
                <a:solidFill>
                  <a:srgbClr val="2B4B82"/>
                </a:solidFill>
                <a:latin typeface="Josefin Sans"/>
              </a:rPr>
              <a:t>untuk</a:t>
            </a:r>
            <a:r>
              <a:rPr lang="en-US" sz="40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4099" dirty="0" err="1">
                <a:solidFill>
                  <a:srgbClr val="2B4B82"/>
                </a:solidFill>
                <a:latin typeface="Josefin Sans"/>
              </a:rPr>
              <a:t>mencapai</a:t>
            </a:r>
            <a:r>
              <a:rPr lang="en-US" sz="40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4099" dirty="0" err="1">
                <a:solidFill>
                  <a:srgbClr val="2B4B82"/>
                </a:solidFill>
                <a:latin typeface="Josefin Sans"/>
              </a:rPr>
              <a:t>tujuan</a:t>
            </a:r>
            <a:r>
              <a:rPr lang="en-US" sz="4099" dirty="0">
                <a:solidFill>
                  <a:srgbClr val="2B4B82"/>
                </a:solidFill>
                <a:latin typeface="Josefin Sans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44000" y="4771930"/>
            <a:ext cx="8693041" cy="5048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 dirty="0">
                <a:solidFill>
                  <a:srgbClr val="2B4B82"/>
                </a:solidFill>
                <a:latin typeface="Josefin Sans"/>
              </a:rPr>
              <a:t>Di </a:t>
            </a:r>
            <a:r>
              <a:rPr lang="en-US" sz="4099" dirty="0" err="1">
                <a:solidFill>
                  <a:srgbClr val="2B4B82"/>
                </a:solidFill>
                <a:latin typeface="Josefin Sans"/>
              </a:rPr>
              <a:t>mulai</a:t>
            </a:r>
            <a:r>
              <a:rPr lang="en-US" sz="40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4099" dirty="0" err="1">
                <a:solidFill>
                  <a:srgbClr val="2B4B82"/>
                </a:solidFill>
                <a:latin typeface="Josefin Sans"/>
              </a:rPr>
              <a:t>dari</a:t>
            </a:r>
            <a:r>
              <a:rPr lang="en-US" sz="40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4099" dirty="0" err="1">
                <a:solidFill>
                  <a:srgbClr val="2B4B82"/>
                </a:solidFill>
                <a:latin typeface="Josefin Sans"/>
              </a:rPr>
              <a:t>penilaian</a:t>
            </a:r>
            <a:r>
              <a:rPr lang="en-US" sz="4099" dirty="0">
                <a:solidFill>
                  <a:srgbClr val="2B4B82"/>
                </a:solidFill>
                <a:latin typeface="Josefin Sans Italics"/>
              </a:rPr>
              <a:t> </a:t>
            </a:r>
            <a:r>
              <a:rPr lang="en-US" sz="4099" dirty="0" err="1">
                <a:solidFill>
                  <a:srgbClr val="2B4B82"/>
                </a:solidFill>
                <a:latin typeface="Josefin Sans Italics"/>
              </a:rPr>
              <a:t>Entery</a:t>
            </a:r>
            <a:r>
              <a:rPr lang="en-US" sz="4099" dirty="0">
                <a:solidFill>
                  <a:srgbClr val="2B4B82"/>
                </a:solidFill>
                <a:latin typeface="Josefin Sans Italics"/>
              </a:rPr>
              <a:t> Behavior level </a:t>
            </a:r>
            <a:r>
              <a:rPr lang="en-US" sz="4099" dirty="0" err="1">
                <a:solidFill>
                  <a:srgbClr val="2B4B82"/>
                </a:solidFill>
                <a:latin typeface="Josefin Sans"/>
              </a:rPr>
              <a:t>lalu</a:t>
            </a:r>
            <a:r>
              <a:rPr lang="en-US" sz="40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4099" dirty="0" err="1">
                <a:solidFill>
                  <a:srgbClr val="2B4B82"/>
                </a:solidFill>
                <a:latin typeface="Josefin Sans"/>
              </a:rPr>
              <a:t>menentukan</a:t>
            </a:r>
            <a:r>
              <a:rPr lang="en-US" sz="40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4099" dirty="0" err="1">
                <a:solidFill>
                  <a:srgbClr val="2B4B82"/>
                </a:solidFill>
                <a:latin typeface="Josefin Sans"/>
              </a:rPr>
              <a:t>strategi</a:t>
            </a:r>
            <a:r>
              <a:rPr lang="en-US" sz="40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4099" dirty="0" err="1">
                <a:solidFill>
                  <a:srgbClr val="2B4B82"/>
                </a:solidFill>
                <a:latin typeface="Josefin Sans"/>
              </a:rPr>
              <a:t>pembelajaran</a:t>
            </a:r>
            <a:r>
              <a:rPr lang="en-US" sz="4099" dirty="0">
                <a:solidFill>
                  <a:srgbClr val="2B4B82"/>
                </a:solidFill>
                <a:latin typeface="Josefin Sans"/>
              </a:rPr>
              <a:t>, </a:t>
            </a:r>
            <a:r>
              <a:rPr lang="en-US" sz="4099" dirty="0" err="1">
                <a:solidFill>
                  <a:srgbClr val="2B4B82"/>
                </a:solidFill>
                <a:latin typeface="Josefin Sans"/>
              </a:rPr>
              <a:t>menentukan</a:t>
            </a:r>
            <a:r>
              <a:rPr lang="en-US" sz="40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4099" dirty="0" err="1">
                <a:solidFill>
                  <a:srgbClr val="2B4B82"/>
                </a:solidFill>
                <a:latin typeface="Josefin Sans"/>
              </a:rPr>
              <a:t>kelompok</a:t>
            </a:r>
            <a:r>
              <a:rPr lang="en-US" sz="40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4099" dirty="0" err="1">
                <a:solidFill>
                  <a:srgbClr val="2B4B82"/>
                </a:solidFill>
                <a:latin typeface="Josefin Sans"/>
              </a:rPr>
              <a:t>belajar</a:t>
            </a:r>
            <a:r>
              <a:rPr lang="en-US" sz="40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4099" dirty="0" err="1">
                <a:solidFill>
                  <a:srgbClr val="2B4B82"/>
                </a:solidFill>
                <a:latin typeface="Josefin Sans"/>
              </a:rPr>
              <a:t>siswa</a:t>
            </a:r>
            <a:r>
              <a:rPr lang="en-US" sz="4099" dirty="0">
                <a:solidFill>
                  <a:srgbClr val="2B4B82"/>
                </a:solidFill>
                <a:latin typeface="Josefin Sans"/>
              </a:rPr>
              <a:t>, </a:t>
            </a:r>
            <a:r>
              <a:rPr lang="en-US" sz="4099" dirty="0" err="1">
                <a:solidFill>
                  <a:srgbClr val="2B4B82"/>
                </a:solidFill>
                <a:latin typeface="Josefin Sans"/>
              </a:rPr>
              <a:t>mengalokasikan</a:t>
            </a:r>
            <a:r>
              <a:rPr lang="en-US" sz="40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4099" dirty="0" err="1">
                <a:solidFill>
                  <a:srgbClr val="2B4B82"/>
                </a:solidFill>
                <a:latin typeface="Josefin Sans"/>
              </a:rPr>
              <a:t>waktu</a:t>
            </a:r>
            <a:r>
              <a:rPr lang="en-US" sz="4099" dirty="0">
                <a:solidFill>
                  <a:srgbClr val="2B4B82"/>
                </a:solidFill>
                <a:latin typeface="Josefin Sans"/>
              </a:rPr>
              <a:t>, </a:t>
            </a:r>
            <a:r>
              <a:rPr lang="en-US" sz="4099" dirty="0" err="1">
                <a:solidFill>
                  <a:srgbClr val="2B4B82"/>
                </a:solidFill>
                <a:latin typeface="Josefin Sans"/>
              </a:rPr>
              <a:t>mengalokasikan</a:t>
            </a:r>
            <a:r>
              <a:rPr lang="en-US" sz="40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4099" dirty="0" err="1">
                <a:solidFill>
                  <a:srgbClr val="2B4B82"/>
                </a:solidFill>
                <a:latin typeface="Josefin Sans"/>
              </a:rPr>
              <a:t>ruang</a:t>
            </a:r>
            <a:r>
              <a:rPr lang="en-US" sz="40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4099" dirty="0" err="1">
                <a:solidFill>
                  <a:srgbClr val="2B4B82"/>
                </a:solidFill>
                <a:latin typeface="Josefin Sans"/>
              </a:rPr>
              <a:t>berlajar</a:t>
            </a:r>
            <a:r>
              <a:rPr lang="en-US" sz="4099" dirty="0">
                <a:solidFill>
                  <a:srgbClr val="2B4B82"/>
                </a:solidFill>
                <a:latin typeface="Josefin Sans"/>
              </a:rPr>
              <a:t>, </a:t>
            </a:r>
            <a:r>
              <a:rPr lang="en-US" sz="4099" dirty="0" err="1">
                <a:solidFill>
                  <a:srgbClr val="2B4B82"/>
                </a:solidFill>
                <a:latin typeface="Josefin Sans"/>
              </a:rPr>
              <a:t>dan</a:t>
            </a:r>
            <a:r>
              <a:rPr lang="en-US" sz="40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4099" dirty="0" err="1">
                <a:solidFill>
                  <a:srgbClr val="2B4B82"/>
                </a:solidFill>
                <a:latin typeface="Josefin Sans"/>
              </a:rPr>
              <a:t>pemilihan</a:t>
            </a:r>
            <a:r>
              <a:rPr lang="en-US" sz="4099" dirty="0">
                <a:solidFill>
                  <a:srgbClr val="2B4B82"/>
                </a:solidFill>
                <a:latin typeface="Josefin Sans"/>
              </a:rPr>
              <a:t> media </a:t>
            </a:r>
            <a:r>
              <a:rPr lang="en-US" sz="4099" dirty="0" err="1">
                <a:solidFill>
                  <a:srgbClr val="2B4B82"/>
                </a:solidFill>
                <a:latin typeface="Josefin Sans"/>
              </a:rPr>
              <a:t>pembelajaran</a:t>
            </a:r>
            <a:r>
              <a:rPr lang="en-US" sz="4099" dirty="0">
                <a:solidFill>
                  <a:srgbClr val="2B4B82"/>
                </a:solidFill>
                <a:latin typeface="Josefin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869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6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44160" y="0"/>
            <a:ext cx="10415140" cy="3947881"/>
          </a:xfrm>
          <a:custGeom>
            <a:avLst/>
            <a:gdLst/>
            <a:ahLst/>
            <a:cxnLst/>
            <a:rect l="l" t="t" r="r" b="b"/>
            <a:pathLst>
              <a:path w="10415140" h="3947881">
                <a:moveTo>
                  <a:pt x="0" y="0"/>
                </a:moveTo>
                <a:lnTo>
                  <a:pt x="10415140" y="0"/>
                </a:lnTo>
                <a:lnTo>
                  <a:pt x="10415140" y="3947881"/>
                </a:lnTo>
                <a:lnTo>
                  <a:pt x="0" y="39478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9720" r="-9376" b="-1264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74920" y="952500"/>
            <a:ext cx="6070008" cy="5164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3"/>
              </a:lnSpc>
            </a:pPr>
            <a:r>
              <a:rPr lang="en-US" sz="3666">
                <a:solidFill>
                  <a:srgbClr val="000000"/>
                </a:solidFill>
                <a:latin typeface="Josefin Sans"/>
              </a:rPr>
              <a:t>Berdasarkan pengkajian pembelajaran yang dikembangkan oleh Gerlach dan Elly tersebut menempatkan komponen media sebagai bagian integral dalam keseluruhan sistem pembelajaran.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644928" y="3991085"/>
            <a:ext cx="10837486" cy="5240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000000"/>
                </a:solidFill>
                <a:latin typeface="Josefin Sans"/>
              </a:rPr>
              <a:t>Dengan demikian, secara teoretis model tersebut menjadi dasar alasan mengapa kita perlu melakukan pemilihan terhadap media, agar memiliki kesesuaian dengan tujuan (</a:t>
            </a:r>
            <a:r>
              <a:rPr lang="en-US" sz="3699">
                <a:solidFill>
                  <a:srgbClr val="000000"/>
                </a:solidFill>
                <a:latin typeface="Josefin Sans Italics"/>
              </a:rPr>
              <a:t>spesification of objective</a:t>
            </a:r>
            <a:r>
              <a:rPr lang="en-US" sz="3699">
                <a:solidFill>
                  <a:srgbClr val="000000"/>
                </a:solidFill>
                <a:latin typeface="Josefin Sans"/>
              </a:rPr>
              <a:t>), kesesuaian dengan isi (</a:t>
            </a:r>
            <a:r>
              <a:rPr lang="en-US" sz="3699">
                <a:solidFill>
                  <a:srgbClr val="000000"/>
                </a:solidFill>
                <a:latin typeface="Josefin Sans Italics"/>
              </a:rPr>
              <a:t>Spesification of content)</a:t>
            </a:r>
            <a:r>
              <a:rPr lang="en-US" sz="3699">
                <a:solidFill>
                  <a:srgbClr val="000000"/>
                </a:solidFill>
                <a:latin typeface="Josefin Sans"/>
              </a:rPr>
              <a:t>, strategi pembelajaran (</a:t>
            </a:r>
            <a:r>
              <a:rPr lang="en-US" sz="3699">
                <a:solidFill>
                  <a:srgbClr val="000000"/>
                </a:solidFill>
                <a:latin typeface="Josefin Sans Italics"/>
              </a:rPr>
              <a:t>determination of strategy)</a:t>
            </a:r>
            <a:r>
              <a:rPr lang="en-US" sz="3699">
                <a:solidFill>
                  <a:srgbClr val="000000"/>
                </a:solidFill>
                <a:latin typeface="Josefin Sans"/>
              </a:rPr>
              <a:t>, dan waktu yang tersedia (</a:t>
            </a:r>
            <a:r>
              <a:rPr lang="en-US" sz="3699">
                <a:solidFill>
                  <a:srgbClr val="000000"/>
                </a:solidFill>
                <a:latin typeface="Josefin Sans Italics"/>
              </a:rPr>
              <a:t>alocation of time</a:t>
            </a:r>
            <a:r>
              <a:rPr lang="en-US" sz="3699">
                <a:solidFill>
                  <a:srgbClr val="000000"/>
                </a:solidFill>
                <a:latin typeface="Josefin Sans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71723" y="1028700"/>
            <a:ext cx="7616277" cy="8229600"/>
          </a:xfrm>
          <a:custGeom>
            <a:avLst/>
            <a:gdLst/>
            <a:ahLst/>
            <a:cxnLst/>
            <a:rect l="l" t="t" r="r" b="b"/>
            <a:pathLst>
              <a:path w="7616277" h="8229600">
                <a:moveTo>
                  <a:pt x="0" y="0"/>
                </a:moveTo>
                <a:lnTo>
                  <a:pt x="7616277" y="0"/>
                </a:lnTo>
                <a:lnTo>
                  <a:pt x="761627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362" r="-2570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01647" y="2867946"/>
            <a:ext cx="9358913" cy="5450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19"/>
              </a:lnSpc>
            </a:pPr>
            <a:r>
              <a:rPr lang="en-US" sz="4599" dirty="0">
                <a:solidFill>
                  <a:srgbClr val="2B4B82"/>
                </a:solidFill>
                <a:latin typeface="Josefin Sans"/>
              </a:rPr>
              <a:t>Media </a:t>
            </a:r>
            <a:r>
              <a:rPr lang="en-US" sz="4599" dirty="0" err="1">
                <a:solidFill>
                  <a:srgbClr val="2B4B82"/>
                </a:solidFill>
                <a:latin typeface="Josefin Sans"/>
              </a:rPr>
              <a:t>memiliki</a:t>
            </a:r>
            <a:r>
              <a:rPr lang="en-US" sz="45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4599" dirty="0" err="1">
                <a:solidFill>
                  <a:srgbClr val="2B4B82"/>
                </a:solidFill>
                <a:latin typeface="Josefin Sans"/>
              </a:rPr>
              <a:t>banyak</a:t>
            </a:r>
            <a:r>
              <a:rPr lang="en-US" sz="45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4599" dirty="0" err="1">
                <a:solidFill>
                  <a:srgbClr val="2B4B82"/>
                </a:solidFill>
                <a:latin typeface="Josefin Sans"/>
              </a:rPr>
              <a:t>jenis</a:t>
            </a:r>
            <a:r>
              <a:rPr lang="en-US" sz="45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4599" dirty="0" err="1">
                <a:solidFill>
                  <a:srgbClr val="2B4B82"/>
                </a:solidFill>
                <a:latin typeface="Josefin Sans"/>
              </a:rPr>
              <a:t>dan</a:t>
            </a:r>
            <a:r>
              <a:rPr lang="en-US" sz="45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4599" dirty="0" err="1">
                <a:solidFill>
                  <a:srgbClr val="2B4B82"/>
                </a:solidFill>
                <a:latin typeface="Josefin Sans"/>
              </a:rPr>
              <a:t>klasifikasinya</a:t>
            </a:r>
            <a:r>
              <a:rPr lang="en-US" sz="4599" dirty="0">
                <a:solidFill>
                  <a:srgbClr val="2B4B82"/>
                </a:solidFill>
                <a:latin typeface="Josefin Sans"/>
              </a:rPr>
              <a:t>. </a:t>
            </a:r>
            <a:r>
              <a:rPr lang="en-US" sz="4599" dirty="0" err="1">
                <a:solidFill>
                  <a:srgbClr val="2B4B82"/>
                </a:solidFill>
                <a:latin typeface="Josefin Sans"/>
              </a:rPr>
              <a:t>Dilihat</a:t>
            </a:r>
            <a:r>
              <a:rPr lang="en-US" sz="45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4599" dirty="0" err="1">
                <a:solidFill>
                  <a:srgbClr val="2B4B82"/>
                </a:solidFill>
                <a:latin typeface="Josefin Sans"/>
              </a:rPr>
              <a:t>dari</a:t>
            </a:r>
            <a:r>
              <a:rPr lang="en-US" sz="45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4599" dirty="0" err="1">
                <a:solidFill>
                  <a:srgbClr val="2B4B82"/>
                </a:solidFill>
                <a:latin typeface="Josefin Sans"/>
              </a:rPr>
              <a:t>pengadaan</a:t>
            </a:r>
            <a:r>
              <a:rPr lang="en-US" sz="4599" dirty="0">
                <a:solidFill>
                  <a:srgbClr val="2B4B82"/>
                </a:solidFill>
                <a:latin typeface="Josefin Sans"/>
              </a:rPr>
              <a:t> media </a:t>
            </a:r>
            <a:r>
              <a:rPr lang="en-US" sz="4599" dirty="0" err="1">
                <a:solidFill>
                  <a:srgbClr val="2B4B82"/>
                </a:solidFill>
                <a:latin typeface="Josefin Sans"/>
              </a:rPr>
              <a:t>pembelajaran</a:t>
            </a:r>
            <a:r>
              <a:rPr lang="en-US" sz="4599" dirty="0">
                <a:solidFill>
                  <a:srgbClr val="2B4B82"/>
                </a:solidFill>
                <a:latin typeface="Josefin Sans"/>
              </a:rPr>
              <a:t>, </a:t>
            </a:r>
            <a:r>
              <a:rPr lang="en-US" sz="4599" dirty="0" err="1">
                <a:solidFill>
                  <a:srgbClr val="2B4B82"/>
                </a:solidFill>
                <a:latin typeface="Josefin Sans"/>
              </a:rPr>
              <a:t>dapat</a:t>
            </a:r>
            <a:r>
              <a:rPr lang="en-US" sz="45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4599" dirty="0" err="1" smtClean="0">
                <a:solidFill>
                  <a:srgbClr val="2B4B82"/>
                </a:solidFill>
                <a:latin typeface="Josefin Sans"/>
              </a:rPr>
              <a:t>dikelompokkan</a:t>
            </a:r>
            <a:r>
              <a:rPr lang="en-US" sz="4599" dirty="0" smtClean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4599" dirty="0" err="1">
                <a:solidFill>
                  <a:srgbClr val="2B4B82"/>
                </a:solidFill>
                <a:latin typeface="Josefin Sans"/>
              </a:rPr>
              <a:t>ke</a:t>
            </a:r>
            <a:r>
              <a:rPr lang="en-US" sz="45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4599" dirty="0" err="1">
                <a:solidFill>
                  <a:srgbClr val="2B4B82"/>
                </a:solidFill>
                <a:latin typeface="Josefin Sans"/>
              </a:rPr>
              <a:t>dalam</a:t>
            </a:r>
            <a:r>
              <a:rPr lang="en-US" sz="45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4599" dirty="0" err="1">
                <a:solidFill>
                  <a:srgbClr val="2B4B82"/>
                </a:solidFill>
                <a:latin typeface="Josefin Sans"/>
              </a:rPr>
              <a:t>dua</a:t>
            </a:r>
            <a:r>
              <a:rPr lang="en-US" sz="45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4599" dirty="0" err="1">
                <a:solidFill>
                  <a:srgbClr val="2B4B82"/>
                </a:solidFill>
                <a:latin typeface="Josefin Sans"/>
              </a:rPr>
              <a:t>jenis</a:t>
            </a:r>
            <a:r>
              <a:rPr lang="en-US" sz="4599" dirty="0">
                <a:solidFill>
                  <a:srgbClr val="2B4B82"/>
                </a:solidFill>
                <a:latin typeface="Josefin Sans"/>
              </a:rPr>
              <a:t>.</a:t>
            </a:r>
          </a:p>
          <a:p>
            <a:pPr marL="993131" lvl="1" indent="-496566">
              <a:lnSpc>
                <a:spcPts val="5519"/>
              </a:lnSpc>
              <a:buFont typeface="Arial"/>
              <a:buChar char="•"/>
            </a:pPr>
            <a:r>
              <a:rPr lang="en-US" sz="4599" dirty="0">
                <a:solidFill>
                  <a:srgbClr val="2B4B82"/>
                </a:solidFill>
                <a:latin typeface="Josefin Sans"/>
              </a:rPr>
              <a:t> Media </a:t>
            </a:r>
            <a:r>
              <a:rPr lang="en-US" sz="4599" dirty="0">
                <a:solidFill>
                  <a:srgbClr val="2B4B82"/>
                </a:solidFill>
                <a:latin typeface="Josefin Sans Italics"/>
              </a:rPr>
              <a:t>by utilization</a:t>
            </a:r>
          </a:p>
          <a:p>
            <a:pPr marL="993131" lvl="1" indent="-496566">
              <a:lnSpc>
                <a:spcPts val="5519"/>
              </a:lnSpc>
              <a:buFont typeface="Arial"/>
              <a:buChar char="•"/>
            </a:pPr>
            <a:r>
              <a:rPr lang="en-US" sz="4599" dirty="0">
                <a:solidFill>
                  <a:srgbClr val="2B4B82"/>
                </a:solidFill>
                <a:latin typeface="Josefin Sans"/>
              </a:rPr>
              <a:t> Media </a:t>
            </a:r>
            <a:r>
              <a:rPr lang="en-US" sz="4599" dirty="0">
                <a:solidFill>
                  <a:srgbClr val="2B4B82"/>
                </a:solidFill>
                <a:latin typeface="Josefin Sans Italics"/>
              </a:rPr>
              <a:t>by design</a:t>
            </a:r>
          </a:p>
          <a:p>
            <a:pPr>
              <a:lnSpc>
                <a:spcPts val="3480"/>
              </a:lnSpc>
            </a:pPr>
            <a:endParaRPr lang="en-US" sz="4599" dirty="0">
              <a:solidFill>
                <a:srgbClr val="2B4B82"/>
              </a:solidFill>
              <a:latin typeface="Josefin Sans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70694" y="2641748"/>
            <a:ext cx="6276929" cy="390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79"/>
              </a:lnSpc>
            </a:pPr>
            <a:r>
              <a:rPr lang="en-US" sz="6399">
                <a:solidFill>
                  <a:srgbClr val="2B4B82"/>
                </a:solidFill>
                <a:latin typeface="Josefin Sans Bold"/>
              </a:rPr>
              <a:t>Media </a:t>
            </a:r>
            <a:r>
              <a:rPr lang="en-US" sz="6399">
                <a:solidFill>
                  <a:srgbClr val="2B4B82"/>
                </a:solidFill>
                <a:latin typeface="Josefin Sans Bold Italics"/>
              </a:rPr>
              <a:t>by Utilization</a:t>
            </a:r>
          </a:p>
          <a:p>
            <a:pPr>
              <a:lnSpc>
                <a:spcPts val="7679"/>
              </a:lnSpc>
            </a:pPr>
            <a:endParaRPr lang="en-US" sz="6399">
              <a:solidFill>
                <a:srgbClr val="2B4B82"/>
              </a:solidFill>
              <a:latin typeface="Josefin Sans Bold Italics"/>
            </a:endParaRPr>
          </a:p>
          <a:p>
            <a:pPr>
              <a:lnSpc>
                <a:spcPts val="7680"/>
              </a:lnSpc>
            </a:pPr>
            <a:endParaRPr lang="en-US" sz="6399">
              <a:solidFill>
                <a:srgbClr val="2B4B82"/>
              </a:solidFill>
              <a:latin typeface="Josefin Sans Bold Itali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9616768" y="2831847"/>
            <a:ext cx="6023474" cy="6426453"/>
            <a:chOff x="0" y="0"/>
            <a:chExt cx="8031299" cy="8568604"/>
          </a:xfrm>
        </p:grpSpPr>
        <p:sp>
          <p:nvSpPr>
            <p:cNvPr id="4" name="TextBox 4"/>
            <p:cNvSpPr txBox="1"/>
            <p:nvPr/>
          </p:nvSpPr>
          <p:spPr>
            <a:xfrm>
              <a:off x="0" y="-19050"/>
              <a:ext cx="8031299" cy="2609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80"/>
                </a:lnSpc>
              </a:pPr>
              <a:r>
                <a:rPr lang="en-US" sz="6400">
                  <a:solidFill>
                    <a:srgbClr val="2B4B82"/>
                  </a:solidFill>
                  <a:latin typeface="Josefin Sans Bold"/>
                </a:rPr>
                <a:t>Media </a:t>
              </a:r>
              <a:r>
                <a:rPr lang="en-US" sz="6400">
                  <a:solidFill>
                    <a:srgbClr val="2B4B82"/>
                  </a:solidFill>
                  <a:latin typeface="Josefin Sans Bold Italics"/>
                </a:rPr>
                <a:t>by Design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207298"/>
              <a:ext cx="8031299" cy="5920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77234" lvl="1" indent="-388617">
                <a:lnSpc>
                  <a:spcPts val="5039"/>
                </a:lnSpc>
                <a:buFont typeface="Arial"/>
                <a:buChar char="•"/>
              </a:pPr>
              <a:r>
                <a:rPr lang="en-US" sz="3599">
                  <a:solidFill>
                    <a:srgbClr val="2B4B82"/>
                  </a:solidFill>
                  <a:latin typeface="Josefin Sans"/>
                </a:rPr>
                <a:t>Media khusus yang perlu dirancang terlebih dulu oleh pengajar atau ahli media, karena disesuaikan dengan kebutuhan dan tujuan pembelajaran tertentu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-963412"/>
            <a:ext cx="4597438" cy="2842053"/>
          </a:xfrm>
          <a:custGeom>
            <a:avLst/>
            <a:gdLst/>
            <a:ahLst/>
            <a:cxnLst/>
            <a:rect l="l" t="t" r="r" b="b"/>
            <a:pathLst>
              <a:path w="4597438" h="2842053">
                <a:moveTo>
                  <a:pt x="0" y="0"/>
                </a:moveTo>
                <a:lnTo>
                  <a:pt x="4597438" y="0"/>
                </a:lnTo>
                <a:lnTo>
                  <a:pt x="4597438" y="2842052"/>
                </a:lnTo>
                <a:lnTo>
                  <a:pt x="0" y="2842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0551837" y="390596"/>
            <a:ext cx="2076668" cy="1276207"/>
          </a:xfrm>
          <a:custGeom>
            <a:avLst/>
            <a:gdLst/>
            <a:ahLst/>
            <a:cxnLst/>
            <a:rect l="l" t="t" r="r" b="b"/>
            <a:pathLst>
              <a:path w="2076668" h="1276207">
                <a:moveTo>
                  <a:pt x="2076668" y="0"/>
                </a:moveTo>
                <a:lnTo>
                  <a:pt x="0" y="0"/>
                </a:lnTo>
                <a:lnTo>
                  <a:pt x="0" y="1276208"/>
                </a:lnTo>
                <a:lnTo>
                  <a:pt x="2076668" y="1276208"/>
                </a:lnTo>
                <a:lnTo>
                  <a:pt x="207666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138681" y="-2447996"/>
            <a:ext cx="3837986" cy="4114800"/>
          </a:xfrm>
          <a:custGeom>
            <a:avLst/>
            <a:gdLst/>
            <a:ahLst/>
            <a:cxnLst/>
            <a:rect l="l" t="t" r="r" b="b"/>
            <a:pathLst>
              <a:path w="3837986" h="4114800">
                <a:moveTo>
                  <a:pt x="0" y="0"/>
                </a:moveTo>
                <a:lnTo>
                  <a:pt x="3837987" y="0"/>
                </a:lnTo>
                <a:lnTo>
                  <a:pt x="38379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994246" y="-3759204"/>
            <a:ext cx="5357753" cy="5591583"/>
          </a:xfrm>
          <a:custGeom>
            <a:avLst/>
            <a:gdLst/>
            <a:ahLst/>
            <a:cxnLst/>
            <a:rect l="l" t="t" r="r" b="b"/>
            <a:pathLst>
              <a:path w="5357753" h="5591583">
                <a:moveTo>
                  <a:pt x="0" y="0"/>
                </a:moveTo>
                <a:lnTo>
                  <a:pt x="5357752" y="0"/>
                </a:lnTo>
                <a:lnTo>
                  <a:pt x="5357752" y="5591583"/>
                </a:lnTo>
                <a:lnTo>
                  <a:pt x="0" y="55915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370694" y="4845833"/>
            <a:ext cx="6023474" cy="3823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34" lvl="1" indent="-388617">
              <a:lnSpc>
                <a:spcPts val="5039"/>
              </a:lnSpc>
              <a:buFont typeface="Arial"/>
              <a:buChar char="•"/>
            </a:pPr>
            <a:r>
              <a:rPr lang="en-US" sz="3599" dirty="0">
                <a:solidFill>
                  <a:srgbClr val="2B4B82"/>
                </a:solidFill>
                <a:latin typeface="Josefin Sans"/>
              </a:rPr>
              <a:t>Media yang </a:t>
            </a:r>
            <a:r>
              <a:rPr lang="en-US" sz="3599" dirty="0" err="1">
                <a:solidFill>
                  <a:srgbClr val="2B4B82"/>
                </a:solidFill>
                <a:latin typeface="Josefin Sans"/>
              </a:rPr>
              <a:t>sudah</a:t>
            </a:r>
            <a:r>
              <a:rPr lang="en-US" sz="35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3599" dirty="0" err="1">
                <a:solidFill>
                  <a:srgbClr val="2B4B82"/>
                </a:solidFill>
                <a:latin typeface="Josefin Sans"/>
              </a:rPr>
              <a:t>tersedia</a:t>
            </a:r>
            <a:r>
              <a:rPr lang="en-US" sz="3599" dirty="0">
                <a:solidFill>
                  <a:srgbClr val="2B4B82"/>
                </a:solidFill>
                <a:latin typeface="Josefin Sans"/>
              </a:rPr>
              <a:t> di </a:t>
            </a:r>
            <a:r>
              <a:rPr lang="en-US" sz="3599" dirty="0" err="1">
                <a:solidFill>
                  <a:srgbClr val="2B4B82"/>
                </a:solidFill>
                <a:latin typeface="Josefin Sans"/>
              </a:rPr>
              <a:t>lingkungan</a:t>
            </a:r>
            <a:r>
              <a:rPr lang="en-US" sz="35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3599" dirty="0" err="1">
                <a:solidFill>
                  <a:srgbClr val="2B4B82"/>
                </a:solidFill>
                <a:latin typeface="Josefin Sans"/>
              </a:rPr>
              <a:t>sekolah</a:t>
            </a:r>
            <a:r>
              <a:rPr lang="en-US" sz="3599" dirty="0">
                <a:solidFill>
                  <a:srgbClr val="2B4B82"/>
                </a:solidFill>
                <a:latin typeface="Josefin Sans"/>
              </a:rPr>
              <a:t>, yang </a:t>
            </a:r>
            <a:r>
              <a:rPr lang="en-US" sz="3599" dirty="0" err="1">
                <a:solidFill>
                  <a:srgbClr val="2B4B82"/>
                </a:solidFill>
                <a:latin typeface="Josefin Sans"/>
              </a:rPr>
              <a:t>telah</a:t>
            </a:r>
            <a:r>
              <a:rPr lang="en-US" sz="35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3599" dirty="0" err="1">
                <a:solidFill>
                  <a:srgbClr val="2B4B82"/>
                </a:solidFill>
                <a:latin typeface="Josefin Sans"/>
              </a:rPr>
              <a:t>dirancang</a:t>
            </a:r>
            <a:r>
              <a:rPr lang="en-US" sz="35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3599" dirty="0" err="1">
                <a:solidFill>
                  <a:srgbClr val="2B4B82"/>
                </a:solidFill>
                <a:latin typeface="Josefin Sans"/>
              </a:rPr>
              <a:t>secara</a:t>
            </a:r>
            <a:r>
              <a:rPr lang="en-US" sz="35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3599" dirty="0" err="1">
                <a:solidFill>
                  <a:srgbClr val="2B4B82"/>
                </a:solidFill>
                <a:latin typeface="Josefin Sans"/>
              </a:rPr>
              <a:t>massal</a:t>
            </a:r>
            <a:r>
              <a:rPr lang="en-US" sz="3599" dirty="0">
                <a:solidFill>
                  <a:srgbClr val="2B4B82"/>
                </a:solidFill>
                <a:latin typeface="Josefin Sans"/>
              </a:rPr>
              <a:t>, </a:t>
            </a:r>
            <a:r>
              <a:rPr lang="en-US" sz="3599" dirty="0" err="1">
                <a:solidFill>
                  <a:srgbClr val="2B4B82"/>
                </a:solidFill>
                <a:latin typeface="Josefin Sans"/>
              </a:rPr>
              <a:t>relatif</a:t>
            </a:r>
            <a:r>
              <a:rPr lang="en-US" sz="35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3599" dirty="0" err="1">
                <a:solidFill>
                  <a:srgbClr val="2B4B82"/>
                </a:solidFill>
                <a:latin typeface="Josefin Sans"/>
              </a:rPr>
              <a:t>murah</a:t>
            </a:r>
            <a:r>
              <a:rPr lang="en-US" sz="3599" dirty="0">
                <a:solidFill>
                  <a:srgbClr val="2B4B82"/>
                </a:solidFill>
                <a:latin typeface="Josefin Sans"/>
              </a:rPr>
              <a:t>, </a:t>
            </a:r>
            <a:r>
              <a:rPr lang="en-US" sz="3599" dirty="0" err="1">
                <a:solidFill>
                  <a:srgbClr val="2B4B82"/>
                </a:solidFill>
                <a:latin typeface="Josefin Sans"/>
              </a:rPr>
              <a:t>dan</a:t>
            </a:r>
            <a:r>
              <a:rPr lang="en-US" sz="35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3599" dirty="0" err="1">
                <a:solidFill>
                  <a:srgbClr val="2B4B82"/>
                </a:solidFill>
                <a:latin typeface="Josefin Sans"/>
              </a:rPr>
              <a:t>sudah</a:t>
            </a:r>
            <a:r>
              <a:rPr lang="en-US" sz="35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3599" dirty="0" err="1">
                <a:solidFill>
                  <a:srgbClr val="2B4B82"/>
                </a:solidFill>
                <a:latin typeface="Josefin Sans"/>
              </a:rPr>
              <a:t>siap</a:t>
            </a:r>
            <a:r>
              <a:rPr lang="en-US" sz="3599" dirty="0">
                <a:solidFill>
                  <a:srgbClr val="2B4B82"/>
                </a:solidFill>
                <a:latin typeface="Josefin Sans"/>
              </a:rPr>
              <a:t> </a:t>
            </a:r>
            <a:r>
              <a:rPr lang="en-US" sz="3599" dirty="0" err="1">
                <a:solidFill>
                  <a:srgbClr val="2B4B82"/>
                </a:solidFill>
                <a:latin typeface="Josefin Sans"/>
              </a:rPr>
              <a:t>pakai</a:t>
            </a:r>
            <a:r>
              <a:rPr lang="en-US" sz="3599" dirty="0">
                <a:solidFill>
                  <a:srgbClr val="2B4B82"/>
                </a:solidFill>
                <a:latin typeface="Josefin San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12575" y="2266950"/>
            <a:ext cx="10578305" cy="574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80"/>
              </a:lnSpc>
            </a:pPr>
            <a:r>
              <a:rPr lang="en-US" sz="5400">
                <a:solidFill>
                  <a:srgbClr val="F7B4A7"/>
                </a:solidFill>
                <a:latin typeface="Josefin Sans Bold"/>
              </a:rPr>
              <a:t>Tugas pengguna adalah memilih media yang tepat dengan kebutuhan pembelajaran sesuai dengan karakteristik siswa dan karakteristik materi pembelajaran.</a:t>
            </a:r>
          </a:p>
        </p:txBody>
      </p:sp>
      <p:sp>
        <p:nvSpPr>
          <p:cNvPr id="3" name="Freeform 3"/>
          <p:cNvSpPr/>
          <p:nvPr/>
        </p:nvSpPr>
        <p:spPr>
          <a:xfrm>
            <a:off x="13001822" y="1710976"/>
            <a:ext cx="3662625" cy="5642699"/>
          </a:xfrm>
          <a:custGeom>
            <a:avLst/>
            <a:gdLst/>
            <a:ahLst/>
            <a:cxnLst/>
            <a:rect l="l" t="t" r="r" b="b"/>
            <a:pathLst>
              <a:path w="3662625" h="5642699">
                <a:moveTo>
                  <a:pt x="0" y="0"/>
                </a:moveTo>
                <a:lnTo>
                  <a:pt x="3662625" y="0"/>
                </a:lnTo>
                <a:lnTo>
                  <a:pt x="3662625" y="5642699"/>
                </a:lnTo>
                <a:lnTo>
                  <a:pt x="0" y="56426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43538" y="2660798"/>
            <a:ext cx="11000925" cy="6207378"/>
            <a:chOff x="0" y="0"/>
            <a:chExt cx="14667899" cy="8276504"/>
          </a:xfrm>
        </p:grpSpPr>
        <p:sp>
          <p:nvSpPr>
            <p:cNvPr id="3" name="TextBox 3"/>
            <p:cNvSpPr txBox="1"/>
            <p:nvPr/>
          </p:nvSpPr>
          <p:spPr>
            <a:xfrm>
              <a:off x="0" y="-19050"/>
              <a:ext cx="14667899" cy="2609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80"/>
                </a:lnSpc>
              </a:pPr>
              <a:r>
                <a:rPr lang="en-US" sz="6400">
                  <a:solidFill>
                    <a:srgbClr val="2B4B82"/>
                  </a:solidFill>
                  <a:latin typeface="Josefin Sans Bold"/>
                </a:rPr>
                <a:t>Kriteria Umum Pemilihan Media: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207298"/>
              <a:ext cx="14667899" cy="5069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77234" lvl="1" indent="-388617">
                <a:lnSpc>
                  <a:spcPts val="5039"/>
                </a:lnSpc>
                <a:buFont typeface="Arial"/>
                <a:buChar char="•"/>
              </a:pPr>
              <a:r>
                <a:rPr lang="en-US" sz="3599">
                  <a:solidFill>
                    <a:srgbClr val="2B4B82"/>
                  </a:solidFill>
                  <a:latin typeface="Josefin Sans"/>
                </a:rPr>
                <a:t>Kesesuaian dengan Tujuan</a:t>
              </a:r>
            </a:p>
            <a:p>
              <a:pPr marL="777234" lvl="1" indent="-388617">
                <a:lnSpc>
                  <a:spcPts val="5039"/>
                </a:lnSpc>
                <a:buFont typeface="Arial"/>
                <a:buChar char="•"/>
              </a:pPr>
              <a:r>
                <a:rPr lang="en-US" sz="3599">
                  <a:solidFill>
                    <a:srgbClr val="2B4B82"/>
                  </a:solidFill>
                  <a:latin typeface="Josefin Sans"/>
                </a:rPr>
                <a:t>Kesesuaian dengan Materi</a:t>
              </a:r>
            </a:p>
            <a:p>
              <a:pPr marL="777234" lvl="1" indent="-388617">
                <a:lnSpc>
                  <a:spcPts val="5039"/>
                </a:lnSpc>
                <a:buFont typeface="Arial"/>
                <a:buChar char="•"/>
              </a:pPr>
              <a:r>
                <a:rPr lang="en-US" sz="3599">
                  <a:solidFill>
                    <a:srgbClr val="2B4B82"/>
                  </a:solidFill>
                  <a:latin typeface="Josefin Sans"/>
                </a:rPr>
                <a:t>Kesesuaian dengan Karakteristik Siswa</a:t>
              </a:r>
            </a:p>
            <a:p>
              <a:pPr marL="777234" lvl="1" indent="-388617">
                <a:lnSpc>
                  <a:spcPts val="5039"/>
                </a:lnSpc>
                <a:buFont typeface="Arial"/>
                <a:buChar char="•"/>
              </a:pPr>
              <a:r>
                <a:rPr lang="en-US" sz="3599">
                  <a:solidFill>
                    <a:srgbClr val="2B4B82"/>
                  </a:solidFill>
                  <a:latin typeface="Josefin Sans"/>
                </a:rPr>
                <a:t>Kesesuaian dengan Fasilitas</a:t>
              </a:r>
            </a:p>
            <a:p>
              <a:pPr marL="777234" lvl="1" indent="-388617">
                <a:lnSpc>
                  <a:spcPts val="5039"/>
                </a:lnSpc>
                <a:buFont typeface="Arial"/>
                <a:buChar char="•"/>
              </a:pPr>
              <a:r>
                <a:rPr lang="en-US" sz="3599">
                  <a:solidFill>
                    <a:srgbClr val="2B4B82"/>
                  </a:solidFill>
                  <a:latin typeface="Josefin Sans"/>
                </a:rPr>
                <a:t>Kesesuaian dengan Gaya Belajar</a:t>
              </a:r>
            </a:p>
            <a:p>
              <a:pPr marL="777234" lvl="1" indent="-388617">
                <a:lnSpc>
                  <a:spcPts val="5039"/>
                </a:lnSpc>
                <a:buFont typeface="Arial"/>
                <a:buChar char="•"/>
              </a:pPr>
              <a:r>
                <a:rPr lang="en-US" sz="3599">
                  <a:solidFill>
                    <a:srgbClr val="2B4B82"/>
                  </a:solidFill>
                  <a:latin typeface="Josefin Sans"/>
                </a:rPr>
                <a:t>Kesesuaian dengan Teori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-392326"/>
            <a:ext cx="4597438" cy="2842053"/>
          </a:xfrm>
          <a:custGeom>
            <a:avLst/>
            <a:gdLst/>
            <a:ahLst/>
            <a:cxnLst/>
            <a:rect l="l" t="t" r="r" b="b"/>
            <a:pathLst>
              <a:path w="4597438" h="2842053">
                <a:moveTo>
                  <a:pt x="0" y="0"/>
                </a:moveTo>
                <a:lnTo>
                  <a:pt x="4597438" y="0"/>
                </a:lnTo>
                <a:lnTo>
                  <a:pt x="4597438" y="2842052"/>
                </a:lnTo>
                <a:lnTo>
                  <a:pt x="0" y="2842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133207" y="-1208871"/>
            <a:ext cx="3837986" cy="4114800"/>
          </a:xfrm>
          <a:custGeom>
            <a:avLst/>
            <a:gdLst/>
            <a:ahLst/>
            <a:cxnLst/>
            <a:rect l="l" t="t" r="r" b="b"/>
            <a:pathLst>
              <a:path w="3837986" h="4114800">
                <a:moveTo>
                  <a:pt x="0" y="0"/>
                </a:moveTo>
                <a:lnTo>
                  <a:pt x="3837986" y="0"/>
                </a:lnTo>
                <a:lnTo>
                  <a:pt x="38379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217273" y="-3759204"/>
            <a:ext cx="5357753" cy="5591583"/>
          </a:xfrm>
          <a:custGeom>
            <a:avLst/>
            <a:gdLst/>
            <a:ahLst/>
            <a:cxnLst/>
            <a:rect l="l" t="t" r="r" b="b"/>
            <a:pathLst>
              <a:path w="5357753" h="5591583">
                <a:moveTo>
                  <a:pt x="0" y="0"/>
                </a:moveTo>
                <a:lnTo>
                  <a:pt x="5357752" y="0"/>
                </a:lnTo>
                <a:lnTo>
                  <a:pt x="5357752" y="5591583"/>
                </a:lnTo>
                <a:lnTo>
                  <a:pt x="0" y="55915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761499" y="-390596"/>
            <a:ext cx="3820039" cy="2478250"/>
          </a:xfrm>
          <a:custGeom>
            <a:avLst/>
            <a:gdLst/>
            <a:ahLst/>
            <a:cxnLst/>
            <a:rect l="l" t="t" r="r" b="b"/>
            <a:pathLst>
              <a:path w="3820039" h="2478250">
                <a:moveTo>
                  <a:pt x="0" y="0"/>
                </a:moveTo>
                <a:lnTo>
                  <a:pt x="3820039" y="0"/>
                </a:lnTo>
                <a:lnTo>
                  <a:pt x="3820039" y="2478250"/>
                </a:lnTo>
                <a:lnTo>
                  <a:pt x="0" y="24782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B1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113755" y="1877850"/>
            <a:ext cx="9319119" cy="7553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75"/>
              </a:lnSpc>
            </a:pPr>
            <a:r>
              <a:rPr lang="en-US" sz="6399">
                <a:solidFill>
                  <a:srgbClr val="000000"/>
                </a:solidFill>
                <a:latin typeface="Josefin Sans Bold"/>
              </a:rPr>
              <a:t>Kriteria Khusus Pemilihan Media:</a:t>
            </a:r>
          </a:p>
          <a:p>
            <a:pPr>
              <a:lnSpc>
                <a:spcPts val="6975"/>
              </a:lnSpc>
            </a:pPr>
            <a:endParaRPr lang="en-US" sz="6399">
              <a:solidFill>
                <a:srgbClr val="000000"/>
              </a:solidFill>
              <a:latin typeface="Josefin Sans Bold"/>
            </a:endParaRPr>
          </a:p>
          <a:p>
            <a:pPr>
              <a:lnSpc>
                <a:spcPts val="6431"/>
              </a:lnSpc>
            </a:pPr>
            <a:r>
              <a:rPr lang="en-US" sz="5900">
                <a:solidFill>
                  <a:srgbClr val="000000"/>
                </a:solidFill>
                <a:latin typeface="Josefin Sans Bold"/>
              </a:rPr>
              <a:t>A</a:t>
            </a:r>
            <a:r>
              <a:rPr lang="en-US" sz="5900">
                <a:solidFill>
                  <a:srgbClr val="000000"/>
                </a:solidFill>
                <a:latin typeface="Josefin Sans"/>
              </a:rPr>
              <a:t>cces</a:t>
            </a:r>
          </a:p>
          <a:p>
            <a:pPr>
              <a:lnSpc>
                <a:spcPts val="6431"/>
              </a:lnSpc>
            </a:pPr>
            <a:r>
              <a:rPr lang="en-US" sz="5900">
                <a:solidFill>
                  <a:srgbClr val="000000"/>
                </a:solidFill>
                <a:latin typeface="Josefin Sans Bold"/>
              </a:rPr>
              <a:t>C</a:t>
            </a:r>
            <a:r>
              <a:rPr lang="en-US" sz="5900">
                <a:solidFill>
                  <a:srgbClr val="000000"/>
                </a:solidFill>
                <a:latin typeface="Josefin Sans"/>
              </a:rPr>
              <a:t>ost</a:t>
            </a:r>
          </a:p>
          <a:p>
            <a:pPr>
              <a:lnSpc>
                <a:spcPts val="6431"/>
              </a:lnSpc>
            </a:pPr>
            <a:r>
              <a:rPr lang="en-US" sz="5900">
                <a:solidFill>
                  <a:srgbClr val="000000"/>
                </a:solidFill>
                <a:latin typeface="Josefin Sans Bold"/>
              </a:rPr>
              <a:t>T</a:t>
            </a:r>
            <a:r>
              <a:rPr lang="en-US" sz="5900">
                <a:solidFill>
                  <a:srgbClr val="000000"/>
                </a:solidFill>
                <a:latin typeface="Josefin Sans"/>
              </a:rPr>
              <a:t>echnology</a:t>
            </a:r>
          </a:p>
          <a:p>
            <a:pPr>
              <a:lnSpc>
                <a:spcPts val="6431"/>
              </a:lnSpc>
            </a:pPr>
            <a:r>
              <a:rPr lang="en-US" sz="5900">
                <a:solidFill>
                  <a:srgbClr val="000000"/>
                </a:solidFill>
                <a:latin typeface="Josefin Sans Bold"/>
              </a:rPr>
              <a:t>I</a:t>
            </a:r>
            <a:r>
              <a:rPr lang="en-US" sz="5900">
                <a:solidFill>
                  <a:srgbClr val="000000"/>
                </a:solidFill>
                <a:latin typeface="Josefin Sans"/>
              </a:rPr>
              <a:t>nteractivity</a:t>
            </a:r>
          </a:p>
          <a:p>
            <a:pPr>
              <a:lnSpc>
                <a:spcPts val="6431"/>
              </a:lnSpc>
            </a:pPr>
            <a:r>
              <a:rPr lang="en-US" sz="5900">
                <a:solidFill>
                  <a:srgbClr val="000000"/>
                </a:solidFill>
                <a:latin typeface="Josefin Sans Bold"/>
              </a:rPr>
              <a:t>O</a:t>
            </a:r>
            <a:r>
              <a:rPr lang="en-US" sz="5900">
                <a:solidFill>
                  <a:srgbClr val="000000"/>
                </a:solidFill>
                <a:latin typeface="Josefin Sans"/>
              </a:rPr>
              <a:t>rganization</a:t>
            </a:r>
          </a:p>
          <a:p>
            <a:pPr>
              <a:lnSpc>
                <a:spcPts val="6431"/>
              </a:lnSpc>
            </a:pPr>
            <a:r>
              <a:rPr lang="en-US" sz="5900">
                <a:solidFill>
                  <a:srgbClr val="000000"/>
                </a:solidFill>
                <a:latin typeface="Josefin Sans Bold"/>
              </a:rPr>
              <a:t>N</a:t>
            </a:r>
            <a:r>
              <a:rPr lang="en-US" sz="5900">
                <a:solidFill>
                  <a:srgbClr val="000000"/>
                </a:solidFill>
                <a:latin typeface="Josefin Sans"/>
              </a:rPr>
              <a:t>ovelty</a:t>
            </a:r>
          </a:p>
        </p:txBody>
      </p:sp>
      <p:sp>
        <p:nvSpPr>
          <p:cNvPr id="3" name="Freeform 3"/>
          <p:cNvSpPr/>
          <p:nvPr/>
        </p:nvSpPr>
        <p:spPr>
          <a:xfrm>
            <a:off x="4610774" y="1441513"/>
            <a:ext cx="2645731" cy="1625922"/>
          </a:xfrm>
          <a:custGeom>
            <a:avLst/>
            <a:gdLst/>
            <a:ahLst/>
            <a:cxnLst/>
            <a:rect l="l" t="t" r="r" b="b"/>
            <a:pathLst>
              <a:path w="2645731" h="1625922">
                <a:moveTo>
                  <a:pt x="0" y="0"/>
                </a:moveTo>
                <a:lnTo>
                  <a:pt x="2645731" y="0"/>
                </a:lnTo>
                <a:lnTo>
                  <a:pt x="2645731" y="1625922"/>
                </a:lnTo>
                <a:lnTo>
                  <a:pt x="0" y="1625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879313" y="5316566"/>
            <a:ext cx="5758626" cy="4114800"/>
          </a:xfrm>
          <a:custGeom>
            <a:avLst/>
            <a:gdLst/>
            <a:ahLst/>
            <a:cxnLst/>
            <a:rect l="l" t="t" r="r" b="b"/>
            <a:pathLst>
              <a:path w="5758626" h="4114800">
                <a:moveTo>
                  <a:pt x="0" y="0"/>
                </a:moveTo>
                <a:lnTo>
                  <a:pt x="5758626" y="0"/>
                </a:lnTo>
                <a:lnTo>
                  <a:pt x="57586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340312" y="-1788377"/>
            <a:ext cx="1491622" cy="3229890"/>
          </a:xfrm>
          <a:custGeom>
            <a:avLst/>
            <a:gdLst/>
            <a:ahLst/>
            <a:cxnLst/>
            <a:rect l="l" t="t" r="r" b="b"/>
            <a:pathLst>
              <a:path w="1491622" h="3229890">
                <a:moveTo>
                  <a:pt x="0" y="0"/>
                </a:moveTo>
                <a:lnTo>
                  <a:pt x="1491622" y="0"/>
                </a:lnTo>
                <a:lnTo>
                  <a:pt x="1491622" y="3229890"/>
                </a:lnTo>
                <a:lnTo>
                  <a:pt x="0" y="32298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42167" y="-1536821"/>
            <a:ext cx="3748344" cy="3073642"/>
          </a:xfrm>
          <a:custGeom>
            <a:avLst/>
            <a:gdLst/>
            <a:ahLst/>
            <a:cxnLst/>
            <a:rect l="l" t="t" r="r" b="b"/>
            <a:pathLst>
              <a:path w="3748344" h="3073642">
                <a:moveTo>
                  <a:pt x="0" y="0"/>
                </a:moveTo>
                <a:lnTo>
                  <a:pt x="3748345" y="0"/>
                </a:lnTo>
                <a:lnTo>
                  <a:pt x="3748345" y="3073642"/>
                </a:lnTo>
                <a:lnTo>
                  <a:pt x="0" y="30736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566643" y="-2441088"/>
            <a:ext cx="4317873" cy="5892879"/>
          </a:xfrm>
          <a:custGeom>
            <a:avLst/>
            <a:gdLst/>
            <a:ahLst/>
            <a:cxnLst/>
            <a:rect l="l" t="t" r="r" b="b"/>
            <a:pathLst>
              <a:path w="4317873" h="5892879">
                <a:moveTo>
                  <a:pt x="0" y="0"/>
                </a:moveTo>
                <a:lnTo>
                  <a:pt x="4317873" y="0"/>
                </a:lnTo>
                <a:lnTo>
                  <a:pt x="4317873" y="5892879"/>
                </a:lnTo>
                <a:lnTo>
                  <a:pt x="0" y="58928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742874" y="3067435"/>
            <a:ext cx="4597438" cy="2842053"/>
          </a:xfrm>
          <a:custGeom>
            <a:avLst/>
            <a:gdLst/>
            <a:ahLst/>
            <a:cxnLst/>
            <a:rect l="l" t="t" r="r" b="b"/>
            <a:pathLst>
              <a:path w="4597438" h="2842053">
                <a:moveTo>
                  <a:pt x="4597438" y="0"/>
                </a:moveTo>
                <a:lnTo>
                  <a:pt x="0" y="0"/>
                </a:lnTo>
                <a:lnTo>
                  <a:pt x="0" y="2842053"/>
                </a:lnTo>
                <a:lnTo>
                  <a:pt x="4597438" y="2842053"/>
                </a:lnTo>
                <a:lnTo>
                  <a:pt x="459743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338</Words>
  <Application>Microsoft Office PowerPoint</Application>
  <PresentationFormat>Custom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Josefin Sans Italics</vt:lpstr>
      <vt:lpstr>Ribeye</vt:lpstr>
      <vt:lpstr>Josefin Sans Bold</vt:lpstr>
      <vt:lpstr>Arial</vt:lpstr>
      <vt:lpstr>Josefin Sans</vt:lpstr>
      <vt:lpstr>Josefin Sans Bold Italics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Biru Elemen &amp; Mockup Isometrik Teknologi dalam Pendidikan Presentasi Teknologi</dc:title>
  <cp:lastModifiedBy>Zulfahita</cp:lastModifiedBy>
  <cp:revision>5</cp:revision>
  <dcterms:created xsi:type="dcterms:W3CDTF">2006-08-16T00:00:00Z</dcterms:created>
  <dcterms:modified xsi:type="dcterms:W3CDTF">2023-09-19T07:53:02Z</dcterms:modified>
  <dc:identifier>DAFsgy098UM</dc:identifier>
</cp:coreProperties>
</file>