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.jpg" ContentType="image/jpg"/>
  <Override PartName="/ppt/media/image8.jpg" ContentType="image/jpg"/>
  <Override PartName="/ppt/media/image9.jpg" ContentType="image/jpg"/>
  <Override PartName="/ppt/comments/comment1.xml" ContentType="application/vnd.openxmlformats-officedocument.presentationml.comments+xml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3" r:id="rId15"/>
    <p:sldId id="274" r:id="rId16"/>
    <p:sldId id="275" r:id="rId17"/>
    <p:sldId id="276" r:id="rId18"/>
  </p:sldIdLst>
  <p:sldSz cx="12192000" cy="6858000"/>
  <p:notesSz cx="12192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Budi Kusuma" initials="ABK" lastIdx="1" clrIdx="0">
    <p:extLst>
      <p:ext uri="{19B8F6BF-5375-455C-9EA6-DF929625EA0E}">
        <p15:presenceInfo xmlns:p15="http://schemas.microsoft.com/office/powerpoint/2012/main" userId="dfbf954e966661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14T13:50:18.05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C544-061D-E9DB-5B1D-2B8A2539E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F7362-AEA1-7CB9-863C-18F9F7118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09BCE-B50F-4F8C-F0F0-51DF2613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68288-8A9E-E383-A56B-56EDBAC2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079F3-CFF9-BDE1-BCDD-F55860A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74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76CB-76A7-1860-612E-B2F89EF4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8C683-BE5F-66E0-CF88-4D41FE64E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B31AF-8BF7-8787-31F0-6C7248C4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6E51C-9672-C7E1-7D8C-D2B8F0E7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181DD-C4E7-E162-BEF8-41801F48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731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9B54A-0FB7-C9AC-F255-9DA0128C3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59DF1-585D-71DE-7752-7345EE199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69B07-4F45-756B-4447-95A79C34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6BA1-2AA4-F631-15C5-DA7077D8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B8208-71AB-1FFF-6CC4-FB8D2157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829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66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5B92-6051-9A13-9F1C-EB34A656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849B-9053-6B2C-21B7-FD47941C2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026E-9D77-31F3-3587-D02F622B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25009-87B6-28F2-DA05-44E601C6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5819F-CCB1-6071-0C37-CA6809AF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349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C937-D265-E552-2245-64061C4C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29CE-B2B8-EC3B-B256-FE6408C4C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25B6-9BA4-983B-5EE0-E840CA03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C040-510C-64BA-6C77-84CA91CD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DAC6D-A412-0972-CACF-DDBE8D91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96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0317-5D15-85CF-23D1-F7EF090D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80BA0-2F93-462A-6567-482AC16DE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46F8-0D17-193E-616E-A7D14836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FB675-EE8C-467C-3066-03767642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5EE2D-CEF0-1076-D166-26151AB5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D0A94-1FCA-14A1-D492-49F39426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033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B44C-FB79-9779-79B7-5C4E5C89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50A81-5E45-640F-4F95-3CC4D475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75B4F-251E-7BA3-C51C-9BF3DEEC6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BFB64-49D0-1FF2-E152-C3ACF73B2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07BF2-A48D-10FA-91BF-85AC73E89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8C850-2446-C7AE-BE37-0670F9C9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DDFC2-49B3-87C1-F53D-3902D6F6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E5F324-6C5E-AA42-9B16-7C5F66CD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579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929B-3019-15A3-7BBE-69058C95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8F3AB-0810-3226-A5D7-43DEE5E7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93108-6145-10A2-9B1D-7E9C5C08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AB0AB-A937-BCC2-3D64-91E71AD7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26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AFF44-3E68-9E77-58B1-E857A2A1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8D947-D581-C9D8-F83F-9AE6AF5C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ED882-3D71-92C8-B195-F74F4605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056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8178-31F5-D032-C949-92300EEC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839D4-2E1E-1DD5-EFE6-BA826F83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EF95E-6E7D-FFB7-CBE5-8B644848D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CA934-1E91-A4E0-911C-38F4E2C1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6E54C-5666-797D-50A5-16C85F18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647BF-11A6-43A5-25C5-2800781C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139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A98A-0950-1AAF-B61B-3B63B6A2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D4991-E5C9-5E45-4CFD-C99CB7520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8AD90-2DE7-FFC5-3CC3-FCABD4159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C3995-479B-8724-65AE-B9D9035B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84572-6865-3622-878E-0A8F0C22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D7524-A638-F3D1-22E9-058FC76D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52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5C5B9-5B06-F1F0-660E-9CB97B7F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A0D0E-8024-2FAD-F68A-21AE528D7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3FFD8-47C1-435F-45C8-6FA583D2D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EB71C-7849-6BD6-199F-660A76FDA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20AB-0A8D-D460-336B-42F94FA42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79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365A-0D1D-B14A-7578-A396FF37E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E7F7F-5912-8B10-DBA7-D34AB73B804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38200" y="4419600"/>
            <a:ext cx="8534400" cy="387798"/>
          </a:xfrm>
        </p:spPr>
        <p:txBody>
          <a:bodyPr/>
          <a:lstStyle/>
          <a:p>
            <a:pPr marL="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Penilaiana Aspek Manajemen Dan Manajemen SDM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E5CEA-6B2C-7019-0D1D-1F3A35833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A3BA19-6BB0-F057-7A09-A7BA42B22EF6}"/>
              </a:ext>
            </a:extLst>
          </p:cNvPr>
          <p:cNvSpPr txBox="1"/>
          <p:nvPr/>
        </p:nvSpPr>
        <p:spPr>
          <a:xfrm>
            <a:off x="685800" y="4313475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Penilaian Aspek Manajemen dan Manajemen SDM 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9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2362200"/>
            <a:ext cx="4549140" cy="3226308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06B2329-1477-8AED-457C-49E2EA1D0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79542"/>
              </p:ext>
            </p:extLst>
          </p:nvPr>
        </p:nvGraphicFramePr>
        <p:xfrm>
          <a:off x="990600" y="2209800"/>
          <a:ext cx="5638800" cy="29008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23210374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163099542"/>
                    </a:ext>
                  </a:extLst>
                </a:gridCol>
              </a:tblGrid>
              <a:tr h="4892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PERENCANAAN (PLANNING)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27675"/>
                  </a:ext>
                </a:extLst>
              </a:tr>
              <a:tr h="739703">
                <a:tc>
                  <a:txBody>
                    <a:bodyPr/>
                    <a:lstStyle/>
                    <a:p>
                      <a:r>
                        <a:rPr lang="id-ID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it-IT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Pendekatan dalam pembuatan perencanaan dalam bisnis.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5. </a:t>
                      </a:r>
                      <a:r>
                        <a:rPr lang="it-IT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Perencanaan Operasional 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192213"/>
                  </a:ext>
                </a:extLst>
              </a:tr>
              <a:tr h="428558">
                <a:tc>
                  <a:txBody>
                    <a:bodyPr/>
                    <a:lstStyle/>
                    <a:p>
                      <a:r>
                        <a:rPr lang="id-ID" dirty="0"/>
                        <a:t>2.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Sisi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jangka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 (Strategy) 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51036"/>
                  </a:ext>
                </a:extLst>
              </a:tr>
              <a:tr h="42855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3.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Sisi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tingkatan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endParaRPr lang="id-ID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Prosedur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(Procedure) 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870217"/>
                  </a:ext>
                </a:extLst>
              </a:tr>
              <a:tr h="42855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Perencanaan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Strategis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8.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Pengorganisasian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(organizing)</a:t>
                      </a:r>
                      <a:endParaRPr lang="id-ID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4598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0854" y="762000"/>
            <a:ext cx="4136390" cy="5550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1F19E-2199-245B-5AFD-4FA178540E76}"/>
              </a:ext>
            </a:extLst>
          </p:cNvPr>
          <p:cNvSpPr txBox="1"/>
          <p:nvPr/>
        </p:nvSpPr>
        <p:spPr>
          <a:xfrm>
            <a:off x="304800" y="1225034"/>
            <a:ext cx="70360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Pengorganisasian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(organizing)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kegiatan-kegiatan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kecil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Pengorganisasian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rmudah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manajer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pengawasan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dibutuhkan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melaksanakan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tugas-tugas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dibagi-bagi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Pengorganisasian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dikerjakan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siapa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mengerjakannya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bagaimana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tugas-tugas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dikelompokkan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siapa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bertanggung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mana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diambil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ada yang perlu diperhatikan diantaranya sebagai berikut : </a:t>
            </a:r>
          </a:p>
          <a:p>
            <a:pPr marL="342900" indent="-342900" algn="just"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Asas-Asas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endParaRPr lang="id-ID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endParaRPr lang="id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E6D6D-FA15-57E1-9E3E-ABCFEACF6A62}"/>
              </a:ext>
            </a:extLst>
          </p:cNvPr>
          <p:cNvSpPr txBox="1"/>
          <p:nvPr/>
        </p:nvSpPr>
        <p:spPr>
          <a:xfrm>
            <a:off x="304800" y="8557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Pengorganisasian (organizing)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200" y="1200911"/>
            <a:ext cx="3616452" cy="4521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11E61-62CF-B185-2C17-35E41B6C39E0}"/>
              </a:ext>
            </a:extLst>
          </p:cNvPr>
          <p:cNvSpPr txBox="1"/>
          <p:nvPr/>
        </p:nvSpPr>
        <p:spPr>
          <a:xfrm>
            <a:off x="1143000" y="838200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ACTUATING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(actuate/directing)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mengusahakan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berusaha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manajerial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usaha-usaha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Jadi actuating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menggerakkan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orang-orang agar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kesadaran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bersama-sama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dikehendaki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4994147" y="1144524"/>
            <a:ext cx="6855459" cy="4569460"/>
            <a:chOff x="4994147" y="1144524"/>
            <a:chExt cx="6855459" cy="456946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3811" y="2933700"/>
              <a:ext cx="2971799" cy="1982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4147" y="1144524"/>
              <a:ext cx="6854952" cy="45689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489088-FFA4-94FA-0868-0AC2082B290E}"/>
              </a:ext>
            </a:extLst>
          </p:cNvPr>
          <p:cNvSpPr txBox="1"/>
          <p:nvPr/>
        </p:nvSpPr>
        <p:spPr>
          <a:xfrm>
            <a:off x="304800" y="914400"/>
            <a:ext cx="4343400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CONTROLING DAN EVALUASI</a:t>
            </a:r>
            <a:endParaRPr lang="id-ID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pengawasan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jalannya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dituntut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operasional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memecahkannya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6526" y="2463749"/>
            <a:ext cx="43580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415" dirty="0">
                <a:solidFill>
                  <a:srgbClr val="000000"/>
                </a:solidFill>
                <a:latin typeface="Calibri Light"/>
                <a:cs typeface="Calibri Light"/>
              </a:rPr>
              <a:t>Soal</a:t>
            </a:r>
            <a:r>
              <a:rPr sz="6000" b="0" spc="2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spc="434" dirty="0">
                <a:solidFill>
                  <a:srgbClr val="000000"/>
                </a:solidFill>
                <a:latin typeface="Calibri Light"/>
                <a:cs typeface="Calibri Light"/>
              </a:rPr>
              <a:t>Latihan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426286"/>
            <a:ext cx="10816590" cy="3154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29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Aspek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manajemen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bisa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dibagi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kedalam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pokok,</a:t>
            </a:r>
            <a:r>
              <a:rPr sz="2400" spc="-10" dirty="0">
                <a:latin typeface="Calibri"/>
                <a:cs typeface="Calibri"/>
              </a:rPr>
              <a:t> yaitu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....</a:t>
            </a:r>
            <a:endParaRPr sz="2400" dirty="0">
              <a:latin typeface="Calibri"/>
              <a:cs typeface="Calibri"/>
            </a:endParaRPr>
          </a:p>
          <a:p>
            <a:pPr marL="354965" lvl="1" indent="-342900">
              <a:lnSpc>
                <a:spcPct val="100000"/>
              </a:lnSpc>
              <a:spcBef>
                <a:spcPts val="190"/>
              </a:spcBef>
              <a:buAutoNum type="alphaL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manajemen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waktu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manajemen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operasional</a:t>
            </a:r>
            <a:endParaRPr sz="2400" dirty="0">
              <a:latin typeface="Calibri"/>
              <a:cs typeface="Calibri"/>
            </a:endParaRPr>
          </a:p>
          <a:p>
            <a:pPr marL="354965" lvl="1" indent="-342900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manejemen</a:t>
            </a:r>
            <a:r>
              <a:rPr sz="2400" spc="-15" dirty="0">
                <a:latin typeface="Calibri"/>
                <a:cs typeface="Calibri"/>
              </a:rPr>
              <a:t> produksi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manajemen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sdm</a:t>
            </a:r>
            <a:endParaRPr sz="2400" dirty="0">
              <a:latin typeface="Calibri"/>
              <a:cs typeface="Calibri"/>
            </a:endParaRPr>
          </a:p>
          <a:p>
            <a:pPr marL="354965" lvl="1" indent="-342900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manejmen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sdm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amanemen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waktu</a:t>
            </a:r>
            <a:endParaRPr sz="2400" dirty="0">
              <a:latin typeface="Calibri"/>
              <a:cs typeface="Calibri"/>
            </a:endParaRPr>
          </a:p>
          <a:p>
            <a:pPr marL="354965" lvl="1" indent="-342900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manejemen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pemasaran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manemen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operasional</a:t>
            </a:r>
            <a:endParaRPr sz="2400" dirty="0">
              <a:latin typeface="Calibri"/>
              <a:cs typeface="Calibri"/>
            </a:endParaRPr>
          </a:p>
          <a:p>
            <a:pPr marL="354965" lvl="1" indent="-342900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manajemen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konflik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manajemen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sdm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2400" spc="-5" dirty="0">
                <a:latin typeface="Calibri"/>
                <a:cs typeface="Calibri"/>
              </a:rPr>
              <a:t>2.	</a:t>
            </a:r>
            <a:r>
              <a:rPr sz="2400" spc="-10" dirty="0">
                <a:latin typeface="Calibri"/>
                <a:cs typeface="Calibri"/>
              </a:rPr>
              <a:t>Grapik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hubungan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antara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waktu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lokasi,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lama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pekerjaan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urutan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pekerjaan.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Grafik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6753" y="3580841"/>
            <a:ext cx="5174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3590" algn="l"/>
                <a:tab pos="2152650" algn="l"/>
                <a:tab pos="2807970" algn="l"/>
                <a:tab pos="3935729" algn="l"/>
              </a:tabLst>
            </a:pP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	</a:t>
            </a:r>
            <a:r>
              <a:rPr sz="2400" spc="-5" dirty="0">
                <a:latin typeface="Calibri"/>
                <a:cs typeface="Calibri"/>
              </a:rPr>
              <a:t>dil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	</a:t>
            </a:r>
            <a:r>
              <a:rPr sz="2400" spc="-5" dirty="0">
                <a:latin typeface="Calibri"/>
                <a:cs typeface="Calibri"/>
              </a:rPr>
              <a:t>da</a:t>
            </a:r>
            <a:r>
              <a:rPr sz="2400" dirty="0">
                <a:latin typeface="Calibri"/>
                <a:cs typeface="Calibri"/>
              </a:rPr>
              <a:t>n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	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erj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3554586"/>
            <a:ext cx="5479415" cy="276733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  <a:tabLst>
                <a:tab pos="784860" algn="l"/>
                <a:tab pos="1778635" algn="l"/>
                <a:tab pos="2679700" algn="l"/>
                <a:tab pos="4423410" algn="l"/>
              </a:tabLst>
            </a:pPr>
            <a:r>
              <a:rPr sz="2400" spc="-10" dirty="0">
                <a:latin typeface="Calibri"/>
                <a:cs typeface="Calibri"/>
              </a:rPr>
              <a:t>yang	terjadi	dapat	menjelaskan	</a:t>
            </a:r>
            <a:r>
              <a:rPr sz="2400" spc="-20" dirty="0">
                <a:latin typeface="Calibri"/>
                <a:cs typeface="Calibri"/>
              </a:rPr>
              <a:t>kegiatan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spc="-10" dirty="0">
                <a:latin typeface="Calibri"/>
                <a:cs typeface="Calibri"/>
              </a:rPr>
              <a:t>tersebut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pengertian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dari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....</a:t>
            </a:r>
            <a:endParaRPr lang="id-ID" sz="2400" spc="-1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5600" algn="l"/>
              </a:tabLst>
            </a:pPr>
            <a:r>
              <a:rPr lang="id-ID" sz="2400" spc="-5" dirty="0">
                <a:latin typeface="Calibri"/>
                <a:cs typeface="Calibri"/>
              </a:rPr>
              <a:t>Liniar</a:t>
            </a:r>
            <a:r>
              <a:rPr lang="id-ID" sz="2400" spc="-10" dirty="0">
                <a:latin typeface="Calibri"/>
                <a:cs typeface="Calibri"/>
              </a:rPr>
              <a:t> </a:t>
            </a:r>
            <a:r>
              <a:rPr lang="id-ID" sz="2400" spc="-5" dirty="0">
                <a:latin typeface="Calibri"/>
                <a:cs typeface="Calibri"/>
              </a:rPr>
              <a:t>Scheduling</a:t>
            </a:r>
            <a:r>
              <a:rPr lang="id-ID" sz="2400" spc="-10" dirty="0">
                <a:latin typeface="Calibri"/>
                <a:cs typeface="Calibri"/>
              </a:rPr>
              <a:t> </a:t>
            </a:r>
            <a:r>
              <a:rPr lang="id-ID" sz="2400" spc="-5" dirty="0">
                <a:latin typeface="Calibri"/>
                <a:cs typeface="Calibri"/>
              </a:rPr>
              <a:t>Methode</a:t>
            </a:r>
            <a:r>
              <a:rPr lang="id-ID" sz="2400" spc="-15" dirty="0">
                <a:latin typeface="Calibri"/>
                <a:cs typeface="Calibri"/>
              </a:rPr>
              <a:t> </a:t>
            </a:r>
            <a:r>
              <a:rPr lang="id-ID" sz="2400" spc="-5" dirty="0">
                <a:latin typeface="Calibri"/>
                <a:cs typeface="Calibri"/>
              </a:rPr>
              <a:t>(LSM)</a:t>
            </a:r>
            <a:endParaRPr lang="id-ID" sz="24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90"/>
              </a:spcBef>
              <a:buAutoNum type="alphaLcPeriod"/>
              <a:tabLst>
                <a:tab pos="355600" algn="l"/>
              </a:tabLst>
            </a:pPr>
            <a:r>
              <a:rPr lang="id-ID" sz="2400" spc="-10" dirty="0">
                <a:latin typeface="Calibri"/>
                <a:cs typeface="Calibri"/>
              </a:rPr>
              <a:t>Network</a:t>
            </a:r>
            <a:r>
              <a:rPr lang="id-ID" sz="2400" spc="-40" dirty="0">
                <a:latin typeface="Calibri"/>
                <a:cs typeface="Calibri"/>
              </a:rPr>
              <a:t> </a:t>
            </a:r>
            <a:r>
              <a:rPr lang="id-ID" sz="2400" spc="-5" dirty="0">
                <a:latin typeface="Calibri"/>
                <a:cs typeface="Calibri"/>
              </a:rPr>
              <a:t>Planning</a:t>
            </a:r>
            <a:endParaRPr lang="id-ID" sz="24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lang="id-ID" sz="2400" spc="-5" dirty="0">
                <a:latin typeface="Calibri"/>
                <a:cs typeface="Calibri"/>
              </a:rPr>
              <a:t>Mengelola</a:t>
            </a:r>
            <a:r>
              <a:rPr lang="id-ID" sz="2400" spc="-40" dirty="0">
                <a:latin typeface="Calibri"/>
                <a:cs typeface="Calibri"/>
              </a:rPr>
              <a:t> </a:t>
            </a:r>
            <a:r>
              <a:rPr lang="id-ID" sz="2400" spc="-5" dirty="0">
                <a:latin typeface="Calibri"/>
                <a:cs typeface="Calibri"/>
              </a:rPr>
              <a:t>Tim</a:t>
            </a:r>
            <a:endParaRPr lang="id-ID" sz="24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5600" algn="l"/>
              </a:tabLst>
            </a:pPr>
            <a:r>
              <a:rPr lang="id-ID" sz="2400" spc="-5" dirty="0">
                <a:latin typeface="Calibri"/>
                <a:cs typeface="Calibri"/>
              </a:rPr>
              <a:t>Membuat</a:t>
            </a:r>
            <a:r>
              <a:rPr lang="id-ID" sz="2400" spc="-30" dirty="0">
                <a:latin typeface="Calibri"/>
                <a:cs typeface="Calibri"/>
              </a:rPr>
              <a:t> </a:t>
            </a:r>
            <a:r>
              <a:rPr lang="id-ID" sz="2400" spc="-10" dirty="0">
                <a:latin typeface="Calibri"/>
                <a:cs typeface="Calibri"/>
              </a:rPr>
              <a:t>Perencanaan</a:t>
            </a:r>
            <a:r>
              <a:rPr lang="id-ID" sz="2400" spc="-25" dirty="0">
                <a:latin typeface="Calibri"/>
                <a:cs typeface="Calibri"/>
              </a:rPr>
              <a:t> </a:t>
            </a:r>
            <a:r>
              <a:rPr lang="id-ID" sz="2400" spc="-10" dirty="0">
                <a:latin typeface="Calibri"/>
                <a:cs typeface="Calibri"/>
              </a:rPr>
              <a:t>yang</a:t>
            </a:r>
            <a:r>
              <a:rPr lang="id-ID" sz="2400" spc="-30" dirty="0">
                <a:latin typeface="Calibri"/>
                <a:cs typeface="Calibri"/>
              </a:rPr>
              <a:t> </a:t>
            </a:r>
            <a:r>
              <a:rPr lang="id-ID" sz="2400" spc="-10" dirty="0">
                <a:latin typeface="Calibri"/>
                <a:cs typeface="Calibri"/>
              </a:rPr>
              <a:t>tepat</a:t>
            </a:r>
            <a:endParaRPr lang="id-ID" sz="24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5600" algn="l"/>
              </a:tabLst>
            </a:pPr>
            <a:r>
              <a:rPr lang="id-ID" sz="2400" spc="-10" dirty="0">
                <a:latin typeface="Calibri"/>
                <a:cs typeface="Calibri"/>
              </a:rPr>
              <a:t>Menjaga</a:t>
            </a:r>
            <a:r>
              <a:rPr lang="id-ID" sz="2400" spc="-45" dirty="0">
                <a:latin typeface="Calibri"/>
                <a:cs typeface="Calibri"/>
              </a:rPr>
              <a:t> </a:t>
            </a:r>
            <a:r>
              <a:rPr lang="id-ID" sz="2400" spc="-10" dirty="0">
                <a:latin typeface="Calibri"/>
                <a:cs typeface="Calibri"/>
              </a:rPr>
              <a:t>Anggaran</a:t>
            </a:r>
            <a:endParaRPr lang="id-ID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0767" y="426286"/>
            <a:ext cx="10891520" cy="58953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446405" algn="l"/>
              </a:tabLst>
            </a:pPr>
            <a:r>
              <a:rPr sz="2400" spc="-5" dirty="0">
                <a:latin typeface="Calibri"/>
                <a:cs typeface="Calibri"/>
              </a:rPr>
              <a:t>3.	</a:t>
            </a:r>
            <a:r>
              <a:rPr sz="2400" spc="-10" dirty="0">
                <a:latin typeface="Calibri"/>
                <a:cs typeface="Calibri"/>
              </a:rPr>
              <a:t>Dibawah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10" dirty="0">
                <a:latin typeface="Calibri"/>
                <a:cs typeface="Calibri"/>
              </a:rPr>
              <a:t> yang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termasuk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kedalam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penjadwalan</a:t>
            </a:r>
            <a:r>
              <a:rPr sz="2400" dirty="0">
                <a:latin typeface="Calibri"/>
                <a:cs typeface="Calibri"/>
              </a:rPr>
              <a:t> adalah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90"/>
              </a:spcBef>
              <a:buAutoNum type="alphaLcPeriod"/>
              <a:tabLst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Daftar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pemeriksaan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Jadwal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kegiatan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penting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4965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Agenda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tahunan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Rapat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kerja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Evaluasi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kinerja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12700" marR="5080" algn="just">
              <a:lnSpc>
                <a:spcPct val="107100"/>
              </a:lnSpc>
            </a:pPr>
            <a:r>
              <a:rPr sz="2400" spc="-5" dirty="0">
                <a:latin typeface="Calibri"/>
                <a:cs typeface="Calibri"/>
              </a:rPr>
              <a:t>4.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Salah </a:t>
            </a:r>
            <a:r>
              <a:rPr sz="2400" spc="-10" dirty="0">
                <a:latin typeface="Calibri"/>
                <a:cs typeface="Calibri"/>
              </a:rPr>
              <a:t>satu </a:t>
            </a:r>
            <a:r>
              <a:rPr sz="2400" spc="-5" dirty="0">
                <a:latin typeface="Calibri"/>
                <a:cs typeface="Calibri"/>
              </a:rPr>
              <a:t>manajemen </a:t>
            </a:r>
            <a:r>
              <a:rPr sz="2400" spc="-15" dirty="0">
                <a:latin typeface="Calibri"/>
                <a:cs typeface="Calibri"/>
              </a:rPr>
              <a:t>atau </a:t>
            </a:r>
            <a:r>
              <a:rPr sz="2400" spc="-25" dirty="0">
                <a:latin typeface="Calibri"/>
                <a:cs typeface="Calibri"/>
              </a:rPr>
              <a:t>tata </a:t>
            </a:r>
            <a:r>
              <a:rPr sz="2400" spc="-20" dirty="0">
                <a:latin typeface="Calibri"/>
                <a:cs typeface="Calibri"/>
              </a:rPr>
              <a:t>cara </a:t>
            </a:r>
            <a:r>
              <a:rPr sz="2400" spc="-5" dirty="0">
                <a:latin typeface="Calibri"/>
                <a:cs typeface="Calibri"/>
              </a:rPr>
              <a:t>dalam mengelola sumber penghasilan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 penting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untuk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menyelesaikan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proyek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dari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awal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sampai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selesainya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proyek</a:t>
            </a:r>
            <a:r>
              <a:rPr sz="2400" spc="509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tersebut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pengertian dari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....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Manajemen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proyek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90"/>
              </a:spcBef>
              <a:buAutoNum type="alphaLcPeriod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Manejemen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SDM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4965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Manajemen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produk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Manajemen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waktu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Manajemen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konflik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751202"/>
            <a:ext cx="8336280" cy="23729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11785" indent="-299720">
              <a:lnSpc>
                <a:spcPct val="100000"/>
              </a:lnSpc>
              <a:spcBef>
                <a:spcPts val="290"/>
              </a:spcBef>
              <a:buFont typeface="Calibri"/>
              <a:buAutoNum type="arabicPeriod"/>
              <a:tabLst>
                <a:tab pos="312420" algn="l"/>
              </a:tabLst>
            </a:pPr>
            <a:r>
              <a:rPr sz="2400" spc="-10" dirty="0">
                <a:latin typeface="Calibri"/>
                <a:cs typeface="Calibri"/>
              </a:rPr>
              <a:t>Dibawah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bukan </a:t>
            </a:r>
            <a:r>
              <a:rPr sz="2400" spc="-5" dirty="0">
                <a:latin typeface="Calibri"/>
                <a:cs typeface="Calibri"/>
              </a:rPr>
              <a:t>merupakan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tujuan</a:t>
            </a:r>
            <a:r>
              <a:rPr sz="2400" spc="-5" dirty="0">
                <a:latin typeface="Calibri"/>
                <a:cs typeface="Calibri"/>
              </a:rPr>
              <a:t> dari </a:t>
            </a:r>
            <a:r>
              <a:rPr sz="2400" spc="-15" dirty="0">
                <a:latin typeface="Calibri"/>
                <a:cs typeface="Calibri"/>
              </a:rPr>
              <a:t>proyek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....</a:t>
            </a:r>
            <a:endParaRPr sz="2400">
              <a:latin typeface="Calibri"/>
              <a:cs typeface="Calibri"/>
            </a:endParaRPr>
          </a:p>
          <a:p>
            <a:pPr marL="355600" lvl="1" indent="-343535">
              <a:lnSpc>
                <a:spcPct val="100000"/>
              </a:lnSpc>
              <a:spcBef>
                <a:spcPts val="195"/>
              </a:spcBef>
              <a:buAutoNum type="alphaLcPeriod"/>
              <a:tabLst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Membiarkan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human </a:t>
            </a:r>
            <a:r>
              <a:rPr sz="2400" spc="-10" dirty="0">
                <a:latin typeface="Calibri"/>
                <a:cs typeface="Calibri"/>
              </a:rPr>
              <a:t>error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terjadi</a:t>
            </a:r>
            <a:endParaRPr sz="2400">
              <a:latin typeface="Calibri"/>
              <a:cs typeface="Calibri"/>
            </a:endParaRPr>
          </a:p>
          <a:p>
            <a:pPr marL="355600" lvl="1" indent="-343535">
              <a:lnSpc>
                <a:spcPct val="100000"/>
              </a:lnSpc>
              <a:spcBef>
                <a:spcPts val="200"/>
              </a:spcBef>
              <a:buAutoNum type="alphaLcPeriod"/>
              <a:tabLst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Menyelesaikan</a:t>
            </a:r>
            <a:r>
              <a:rPr sz="2400" spc="-50" dirty="0">
                <a:latin typeface="Calibri"/>
                <a:cs typeface="Calibri"/>
              </a:rPr>
              <a:t> Tepat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Waktu</a:t>
            </a:r>
            <a:endParaRPr sz="2400">
              <a:latin typeface="Calibri"/>
              <a:cs typeface="Calibri"/>
            </a:endParaRPr>
          </a:p>
          <a:p>
            <a:pPr marL="355600" lvl="1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Mengelola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Resiko</a:t>
            </a:r>
            <a:endParaRPr sz="2400">
              <a:latin typeface="Calibri"/>
              <a:cs typeface="Calibri"/>
            </a:endParaRPr>
          </a:p>
          <a:p>
            <a:pPr marL="355600" lvl="1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Mengelola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Tim</a:t>
            </a:r>
            <a:endParaRPr sz="2400">
              <a:latin typeface="Calibri"/>
              <a:cs typeface="Calibri"/>
            </a:endParaRPr>
          </a:p>
          <a:p>
            <a:pPr marL="355600" lvl="1" indent="-343535">
              <a:lnSpc>
                <a:spcPct val="100000"/>
              </a:lnSpc>
              <a:spcBef>
                <a:spcPts val="204"/>
              </a:spcBef>
              <a:buAutoNum type="alphaLcPeriod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Membuat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Perencanaan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tepat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039" y="2057400"/>
            <a:ext cx="449961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290" marR="407034" algn="ctr">
              <a:lnSpc>
                <a:spcPct val="100000"/>
              </a:lnSpc>
              <a:spcBef>
                <a:spcPts val="100"/>
              </a:spcBef>
            </a:pPr>
            <a:r>
              <a:rPr sz="3200" b="1" spc="310" dirty="0">
                <a:latin typeface="Arial"/>
                <a:cs typeface="Arial"/>
              </a:rPr>
              <a:t>P</a:t>
            </a:r>
            <a:r>
              <a:rPr sz="3200" b="1" spc="315" dirty="0">
                <a:latin typeface="Arial"/>
                <a:cs typeface="Arial"/>
              </a:rPr>
              <a:t>e</a:t>
            </a:r>
            <a:r>
              <a:rPr sz="3200" b="1" spc="310" dirty="0">
                <a:latin typeface="Arial"/>
                <a:cs typeface="Arial"/>
              </a:rPr>
              <a:t>n</a:t>
            </a:r>
            <a:r>
              <a:rPr sz="3200" b="1" spc="315" dirty="0">
                <a:latin typeface="Arial"/>
                <a:cs typeface="Arial"/>
              </a:rPr>
              <a:t>ilaia</a:t>
            </a:r>
            <a:r>
              <a:rPr sz="3200" b="1" dirty="0">
                <a:latin typeface="Arial"/>
                <a:cs typeface="Arial"/>
              </a:rPr>
              <a:t>n  </a:t>
            </a:r>
            <a:r>
              <a:rPr sz="3200" b="1" spc="250" dirty="0">
                <a:latin typeface="Arial"/>
                <a:cs typeface="Arial"/>
              </a:rPr>
              <a:t>Aspek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280" dirty="0" err="1">
                <a:latin typeface="Arial"/>
                <a:cs typeface="Arial"/>
              </a:rPr>
              <a:t>Manajemen</a:t>
            </a:r>
            <a:r>
              <a:rPr sz="3200" b="1" spc="280" dirty="0">
                <a:latin typeface="Arial"/>
                <a:cs typeface="Arial"/>
              </a:rPr>
              <a:t>&amp; </a:t>
            </a:r>
            <a:r>
              <a:rPr sz="3200" b="1" spc="280" dirty="0" err="1">
                <a:latin typeface="Arial"/>
                <a:cs typeface="Arial"/>
              </a:rPr>
              <a:t>Manajemen</a:t>
            </a:r>
            <a:r>
              <a:rPr sz="3200" b="1" spc="280" dirty="0">
                <a:latin typeface="Arial"/>
                <a:cs typeface="Arial"/>
              </a:rPr>
              <a:t> SDM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6482" y="608838"/>
            <a:ext cx="3006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95" dirty="0">
                <a:latin typeface="Arial"/>
                <a:cs typeface="Arial"/>
              </a:rPr>
              <a:t>Pertemuan</a:t>
            </a:r>
            <a:r>
              <a:rPr sz="3600" b="1" spc="-5" dirty="0">
                <a:latin typeface="Arial"/>
                <a:cs typeface="Arial"/>
              </a:rPr>
              <a:t> 4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9615" y="1200911"/>
            <a:ext cx="6508242" cy="53271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057" y="274701"/>
            <a:ext cx="39611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3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4400" b="0" spc="-135" dirty="0">
                <a:solidFill>
                  <a:srgbClr val="000000"/>
                </a:solidFill>
                <a:latin typeface="Calibri Light"/>
                <a:cs typeface="Calibri Light"/>
              </a:rPr>
              <a:t>sp</a:t>
            </a:r>
            <a:r>
              <a:rPr sz="4400" b="0" spc="-140" dirty="0">
                <a:solidFill>
                  <a:srgbClr val="000000"/>
                </a:solidFill>
                <a:latin typeface="Calibri Light"/>
                <a:cs typeface="Calibri Light"/>
              </a:rPr>
              <a:t>e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k</a:t>
            </a:r>
            <a:r>
              <a:rPr sz="4400" b="0" spc="-2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35" dirty="0">
                <a:solidFill>
                  <a:srgbClr val="000000"/>
                </a:solidFill>
                <a:latin typeface="Calibri Light"/>
                <a:cs typeface="Calibri Light"/>
              </a:rPr>
              <a:t>Mana</a:t>
            </a:r>
            <a:r>
              <a:rPr sz="4400" b="0" spc="-140" dirty="0">
                <a:solidFill>
                  <a:srgbClr val="000000"/>
                </a:solidFill>
                <a:latin typeface="Calibri Light"/>
                <a:cs typeface="Calibri Light"/>
              </a:rPr>
              <a:t>jeme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n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460957"/>
            <a:ext cx="685419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Aspek </a:t>
            </a:r>
            <a:r>
              <a:rPr sz="2400" spc="-5" dirty="0">
                <a:latin typeface="Calibri"/>
                <a:cs typeface="Calibri"/>
              </a:rPr>
              <a:t>manajemen mempelajari hal-hal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15" dirty="0">
                <a:latin typeface="Calibri"/>
                <a:cs typeface="Calibri"/>
              </a:rPr>
              <a:t>berkaitan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dengan</a:t>
            </a:r>
            <a:r>
              <a:rPr sz="2400" spc="-10" dirty="0">
                <a:latin typeface="Calibri"/>
                <a:cs typeface="Calibri"/>
              </a:rPr>
              <a:t> rencana</a:t>
            </a:r>
            <a:r>
              <a:rPr sz="2400" spc="-5" dirty="0">
                <a:latin typeface="Calibri"/>
                <a:cs typeface="Calibri"/>
              </a:rPr>
              <a:t> pengelolaan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pelaksanaan</a:t>
            </a:r>
            <a:r>
              <a:rPr sz="2400" spc="-5" dirty="0">
                <a:latin typeface="Calibri"/>
                <a:cs typeface="Calibri"/>
              </a:rPr>
              <a:t> bisnis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15" dirty="0">
                <a:latin typeface="Calibri"/>
                <a:cs typeface="Calibri"/>
              </a:rPr>
              <a:t>akan </a:t>
            </a:r>
            <a:r>
              <a:rPr sz="2400" spc="-5" dirty="0">
                <a:latin typeface="Calibri"/>
                <a:cs typeface="Calibri"/>
              </a:rPr>
              <a:t>berjalan. Aspek </a:t>
            </a:r>
            <a:r>
              <a:rPr sz="2400" dirty="0">
                <a:latin typeface="Calibri"/>
                <a:cs typeface="Calibri"/>
              </a:rPr>
              <a:t>manajemen ini </a:t>
            </a:r>
            <a:r>
              <a:rPr sz="2400" spc="-5" dirty="0">
                <a:latin typeface="Calibri"/>
                <a:cs typeface="Calibri"/>
              </a:rPr>
              <a:t>bisa dibagi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kedalam </a:t>
            </a:r>
            <a:r>
              <a:rPr sz="2400" spc="-5" dirty="0">
                <a:latin typeface="Calibri"/>
                <a:cs typeface="Calibri"/>
              </a:rPr>
              <a:t>dua hal </a:t>
            </a:r>
            <a:r>
              <a:rPr sz="2400" spc="-20" dirty="0">
                <a:latin typeface="Calibri"/>
                <a:cs typeface="Calibri"/>
              </a:rPr>
              <a:t>pokok, </a:t>
            </a:r>
            <a:r>
              <a:rPr sz="2400" spc="-10" dirty="0">
                <a:latin typeface="Calibri"/>
                <a:cs typeface="Calibri"/>
              </a:rPr>
              <a:t>yaitu </a:t>
            </a:r>
            <a:r>
              <a:rPr sz="2400" spc="-5" dirty="0">
                <a:latin typeface="Calibri"/>
                <a:cs typeface="Calibri"/>
              </a:rPr>
              <a:t>manajemen </a:t>
            </a:r>
            <a:r>
              <a:rPr sz="2400" spc="-15" dirty="0">
                <a:latin typeface="Calibri"/>
                <a:cs typeface="Calibri"/>
              </a:rPr>
              <a:t>waktu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 manajemen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operasional.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1.</a:t>
            </a:r>
            <a:r>
              <a:rPr sz="2400" dirty="0">
                <a:latin typeface="Calibri"/>
                <a:cs typeface="Calibri"/>
              </a:rPr>
              <a:t> Manajemen </a:t>
            </a:r>
            <a:r>
              <a:rPr sz="2400" spc="-10" dirty="0">
                <a:latin typeface="Calibri"/>
                <a:cs typeface="Calibri"/>
              </a:rPr>
              <a:t>waktu menekankan pada penyusunan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rencana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perkiraan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waktu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5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digunakan </a:t>
            </a:r>
            <a:r>
              <a:rPr sz="2400" spc="-5" dirty="0">
                <a:latin typeface="Calibri"/>
                <a:cs typeface="Calibri"/>
              </a:rPr>
              <a:t> dalam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pelaksanaan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bisnis.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Artinya</a:t>
            </a:r>
            <a:r>
              <a:rPr sz="2400" spc="-10" dirty="0">
                <a:latin typeface="Calibri"/>
                <a:cs typeface="Calibri"/>
              </a:rPr>
              <a:t> penyusunan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jadwal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pekerjaan</a:t>
            </a:r>
            <a:r>
              <a:rPr sz="2400" spc="-10" dirty="0">
                <a:latin typeface="Calibri"/>
                <a:cs typeface="Calibri"/>
              </a:rPr>
              <a:t> dibuat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dengan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mengalokasikan </a:t>
            </a:r>
            <a:r>
              <a:rPr sz="2400" spc="-10" dirty="0">
                <a:latin typeface="Calibri"/>
                <a:cs typeface="Calibri"/>
              </a:rPr>
              <a:t> waktu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-10" dirty="0">
                <a:latin typeface="Calibri"/>
                <a:cs typeface="Calibri"/>
              </a:rPr>
              <a:t> tersedia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buat</a:t>
            </a:r>
            <a:r>
              <a:rPr sz="2400" spc="-10" dirty="0">
                <a:latin typeface="Calibri"/>
                <a:cs typeface="Calibri"/>
              </a:rPr>
              <a:t> pelaksanaan</a:t>
            </a:r>
            <a:r>
              <a:rPr sz="2400" spc="-5" dirty="0">
                <a:latin typeface="Calibri"/>
                <a:cs typeface="Calibri"/>
              </a:rPr>
              <a:t> masing- </a:t>
            </a:r>
            <a:r>
              <a:rPr sz="2400" dirty="0">
                <a:latin typeface="Calibri"/>
                <a:cs typeface="Calibri"/>
              </a:rPr>
              <a:t> masing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bagian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dengan</a:t>
            </a:r>
            <a:r>
              <a:rPr sz="2400" spc="-10" dirty="0">
                <a:latin typeface="Calibri"/>
                <a:cs typeface="Calibri"/>
              </a:rPr>
              <a:t> waktu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penyelesaian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optimal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75931" y="1255775"/>
            <a:ext cx="5116195" cy="5171440"/>
            <a:chOff x="7075931" y="1255775"/>
            <a:chExt cx="5116195" cy="51714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5931" y="1255775"/>
              <a:ext cx="5116067" cy="51709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7955" y="1447799"/>
              <a:ext cx="4771644" cy="480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9428" y="2147442"/>
            <a:ext cx="59385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100"/>
              </a:spcBef>
              <a:buFont typeface="Calibri"/>
              <a:buAutoNum type="arabicPeriod" startAt="2"/>
              <a:tabLst>
                <a:tab pos="311785" algn="l"/>
              </a:tabLst>
            </a:pPr>
            <a:r>
              <a:rPr sz="2400" spc="-10" dirty="0">
                <a:latin typeface="Calibri"/>
                <a:cs typeface="Calibri"/>
              </a:rPr>
              <a:t>Penjadwalan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Meliputi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spc="-10" dirty="0">
                <a:latin typeface="Calibri"/>
                <a:cs typeface="Calibri"/>
              </a:rPr>
              <a:t>Daftar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Pemeriksaan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(Chek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List)</a:t>
            </a:r>
            <a:endParaRPr sz="24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400" spc="-5" dirty="0">
                <a:latin typeface="Calibri"/>
                <a:cs typeface="Calibri"/>
              </a:rPr>
              <a:t>Jadwal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Kegiatan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Penting</a:t>
            </a:r>
            <a:endParaRPr sz="2400">
              <a:latin typeface="Calibri"/>
              <a:cs typeface="Calibri"/>
            </a:endParaRPr>
          </a:p>
          <a:p>
            <a:pPr marL="927100" marR="5080" lvl="1" indent="-457200">
              <a:lnSpc>
                <a:spcPct val="100000"/>
              </a:lnSpc>
              <a:buAutoNum type="alphaLcPeriod"/>
              <a:tabLst>
                <a:tab pos="926465" algn="l"/>
                <a:tab pos="927100" algn="l"/>
                <a:tab pos="1788160" algn="l"/>
                <a:tab pos="2929890" algn="l"/>
                <a:tab pos="4409440" algn="l"/>
                <a:tab pos="5052695" algn="l"/>
              </a:tabLst>
            </a:pPr>
            <a:r>
              <a:rPr sz="2400" spc="-15" dirty="0">
                <a:latin typeface="Calibri"/>
                <a:cs typeface="Calibri"/>
              </a:rPr>
              <a:t>Diagram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Batang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(gantt</a:t>
            </a:r>
            <a:r>
              <a:rPr sz="2400" i="1" spc="16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chart)</a:t>
            </a:r>
            <a:r>
              <a:rPr sz="2400" i="1" spc="1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merpakan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tu	me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5" dirty="0">
                <a:latin typeface="Calibri"/>
                <a:cs typeface="Calibri"/>
              </a:rPr>
              <a:t>sede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han</a:t>
            </a:r>
            <a:r>
              <a:rPr sz="2400" dirty="0">
                <a:latin typeface="Calibri"/>
                <a:cs typeface="Calibri"/>
              </a:rPr>
              <a:t>a	</a:t>
            </a:r>
            <a:r>
              <a:rPr sz="2400" spc="-5" dirty="0">
                <a:latin typeface="Calibri"/>
                <a:cs typeface="Calibri"/>
              </a:rPr>
              <a:t>da</a:t>
            </a:r>
            <a:r>
              <a:rPr sz="2400" dirty="0">
                <a:latin typeface="Calibri"/>
                <a:cs typeface="Calibri"/>
              </a:rPr>
              <a:t>n	mudah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3829" y="3976192"/>
            <a:ext cx="15278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dimengerti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3657" y="3976192"/>
            <a:ext cx="9779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namun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3829" y="4708397"/>
            <a:ext cx="2068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memperlihatkan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9685" y="3976192"/>
            <a:ext cx="126936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masih</a:t>
            </a:r>
            <a:endParaRPr sz="2400">
              <a:latin typeface="Calibri"/>
              <a:cs typeface="Calibri"/>
            </a:endParaRPr>
          </a:p>
          <a:p>
            <a:pPr marL="12700" marR="5080" indent="486409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hubun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49431" y="3976192"/>
            <a:ext cx="108966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terdapat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dapat</a:t>
            </a:r>
            <a:endParaRPr sz="2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3829" y="5074158"/>
            <a:ext cx="3876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ketergantungan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antar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kegiatan.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2994" y="748411"/>
            <a:ext cx="2236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0" dirty="0">
                <a:solidFill>
                  <a:srgbClr val="000000"/>
                </a:solidFill>
              </a:rPr>
              <a:t>L</a:t>
            </a:r>
            <a:r>
              <a:rPr sz="4400" spc="-135" dirty="0">
                <a:solidFill>
                  <a:srgbClr val="000000"/>
                </a:solidFill>
              </a:rPr>
              <a:t>a</a:t>
            </a:r>
            <a:r>
              <a:rPr sz="4400" spc="-140" dirty="0">
                <a:solidFill>
                  <a:srgbClr val="000000"/>
                </a:solidFill>
              </a:rPr>
              <a:t>n</a:t>
            </a:r>
            <a:r>
              <a:rPr sz="4400" spc="-135" dirty="0">
                <a:solidFill>
                  <a:srgbClr val="000000"/>
                </a:solidFill>
              </a:rPr>
              <a:t>j</a:t>
            </a:r>
            <a:r>
              <a:rPr sz="4400" spc="-140" dirty="0">
                <a:solidFill>
                  <a:srgbClr val="000000"/>
                </a:solidFill>
              </a:rPr>
              <a:t>ut</a:t>
            </a:r>
            <a:r>
              <a:rPr sz="4400" spc="-135" dirty="0">
                <a:solidFill>
                  <a:srgbClr val="000000"/>
                </a:solidFill>
              </a:rPr>
              <a:t>a</a:t>
            </a:r>
            <a:r>
              <a:rPr sz="4400" dirty="0">
                <a:solidFill>
                  <a:srgbClr val="000000"/>
                </a:solidFill>
              </a:rPr>
              <a:t>n</a:t>
            </a:r>
            <a:endParaRPr sz="440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" y="1552955"/>
            <a:ext cx="6605778" cy="49293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057" y="274701"/>
            <a:ext cx="18459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30" dirty="0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sz="4400" b="0" spc="-135" dirty="0">
                <a:solidFill>
                  <a:srgbClr val="000000"/>
                </a:solidFill>
                <a:latin typeface="Calibri Light"/>
                <a:cs typeface="Calibri Light"/>
              </a:rPr>
              <a:t>an</a:t>
            </a:r>
            <a:r>
              <a:rPr sz="4400" b="0" spc="-140" dirty="0">
                <a:solidFill>
                  <a:srgbClr val="000000"/>
                </a:solidFill>
                <a:latin typeface="Calibri Light"/>
                <a:cs typeface="Calibri Light"/>
              </a:rPr>
              <a:t>j</a:t>
            </a:r>
            <a:r>
              <a:rPr sz="4400" b="0" spc="-135" dirty="0">
                <a:solidFill>
                  <a:srgbClr val="000000"/>
                </a:solidFill>
                <a:latin typeface="Calibri Light"/>
                <a:cs typeface="Calibri Light"/>
              </a:rPr>
              <a:t>u</a:t>
            </a:r>
            <a:r>
              <a:rPr sz="4400" b="0" spc="-190" dirty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sz="4400" b="0" spc="-14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438" y="1795399"/>
            <a:ext cx="556006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d.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Liniar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Scheduling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Methode</a:t>
            </a:r>
            <a:r>
              <a:rPr sz="2000" dirty="0">
                <a:latin typeface="Calibri"/>
                <a:cs typeface="Calibri"/>
              </a:rPr>
              <a:t> (LSM)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Merupakan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grapik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hubungan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antara</a:t>
            </a:r>
            <a:r>
              <a:rPr sz="2000" spc="-10" dirty="0">
                <a:latin typeface="Calibri"/>
                <a:cs typeface="Calibri"/>
              </a:rPr>
              <a:t> waktu</a:t>
            </a:r>
            <a:r>
              <a:rPr sz="2000" spc="-5" dirty="0">
                <a:latin typeface="Calibri"/>
                <a:cs typeface="Calibri"/>
              </a:rPr>
              <a:t> dan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lokasi,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lama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pekerjaan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urutan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pekerjaan.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Grafik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yang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terjadi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dapat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menjelaskan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kegiatan</a:t>
            </a:r>
            <a:r>
              <a:rPr sz="2000" spc="-10" dirty="0">
                <a:latin typeface="Calibri"/>
                <a:cs typeface="Calibri"/>
              </a:rPr>
              <a:t> yang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dilakukan</a:t>
            </a:r>
            <a:r>
              <a:rPr sz="2000" spc="-5" dirty="0">
                <a:latin typeface="Calibri"/>
                <a:cs typeface="Calibri"/>
              </a:rPr>
              <a:t> dan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pekerjaan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tersebut.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Teknik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penjadwalan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terutama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digunakan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untuk</a:t>
            </a:r>
            <a:r>
              <a:rPr sz="2000" spc="-5" dirty="0">
                <a:latin typeface="Calibri"/>
                <a:cs typeface="Calibri"/>
              </a:rPr>
              <a:t> rencana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dengan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kegiatan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terus menerus.</a:t>
            </a:r>
            <a:endParaRPr sz="200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Network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Planning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merupakan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hubungan</a:t>
            </a:r>
            <a:r>
              <a:rPr sz="2000" spc="-5" dirty="0">
                <a:latin typeface="Calibri"/>
                <a:cs typeface="Calibri"/>
              </a:rPr>
              <a:t> dan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ketergantungan</a:t>
            </a:r>
            <a:r>
              <a:rPr sz="2000" spc="-10" dirty="0">
                <a:latin typeface="Calibri"/>
                <a:cs typeface="Calibri"/>
              </a:rPr>
              <a:t> antar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kegiatan.</a:t>
            </a:r>
            <a:r>
              <a:rPr sz="2000" spc="-10" dirty="0">
                <a:latin typeface="Calibri"/>
                <a:cs typeface="Calibri"/>
              </a:rPr>
              <a:t> Lintasan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kritis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proyek</a:t>
            </a:r>
            <a:r>
              <a:rPr sz="2000" spc="-10" dirty="0">
                <a:latin typeface="Calibri"/>
                <a:cs typeface="Calibri"/>
              </a:rPr>
              <a:t> serta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waktu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akhir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penyelesaian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proyek.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Dengan mengetahui lintasan </a:t>
            </a:r>
            <a:r>
              <a:rPr sz="2000" dirty="0">
                <a:latin typeface="Calibri"/>
                <a:cs typeface="Calibri"/>
              </a:rPr>
              <a:t>kritis </a:t>
            </a:r>
            <a:r>
              <a:rPr sz="2000" spc="-5" dirty="0">
                <a:latin typeface="Calibri"/>
                <a:cs typeface="Calibri"/>
              </a:rPr>
              <a:t>dapat </a:t>
            </a:r>
            <a:r>
              <a:rPr sz="2000" spc="-15" dirty="0">
                <a:latin typeface="Calibri"/>
                <a:cs typeface="Calibri"/>
              </a:rPr>
              <a:t>diketahui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kegiatan</a:t>
            </a:r>
            <a:r>
              <a:rPr sz="2000" dirty="0">
                <a:latin typeface="Calibri"/>
                <a:cs typeface="Calibri"/>
              </a:rPr>
              <a:t> mana </a:t>
            </a:r>
            <a:r>
              <a:rPr sz="2000" spc="-5" dirty="0">
                <a:latin typeface="Calibri"/>
                <a:cs typeface="Calibri"/>
              </a:rPr>
              <a:t>saja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98235" y="1456893"/>
            <a:ext cx="6494145" cy="4608830"/>
            <a:chOff x="5698235" y="1456893"/>
            <a:chExt cx="6494145" cy="46088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8235" y="1456893"/>
              <a:ext cx="6493764" cy="4608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3307" y="1652016"/>
              <a:ext cx="6057899" cy="403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347" y="561847"/>
            <a:ext cx="777265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25" dirty="0" err="1">
                <a:solidFill>
                  <a:srgbClr val="000000"/>
                </a:solidFill>
                <a:latin typeface="Calibri Light"/>
                <a:cs typeface="Calibri Light"/>
              </a:rPr>
              <a:t>Manajemen</a:t>
            </a:r>
            <a:r>
              <a:rPr sz="4400" b="0" spc="-24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35" dirty="0" err="1">
                <a:solidFill>
                  <a:srgbClr val="000000"/>
                </a:solidFill>
                <a:latin typeface="Calibri Light"/>
                <a:cs typeface="Calibri Light"/>
              </a:rPr>
              <a:t>Sumber</a:t>
            </a:r>
            <a:r>
              <a:rPr sz="4400" b="0" spc="-135" dirty="0">
                <a:solidFill>
                  <a:srgbClr val="000000"/>
                </a:solidFill>
                <a:latin typeface="Calibri Light"/>
                <a:cs typeface="Calibri Light"/>
              </a:rPr>
              <a:t> Daya </a:t>
            </a:r>
            <a:r>
              <a:rPr sz="4400" b="0" spc="-135" dirty="0" err="1">
                <a:solidFill>
                  <a:srgbClr val="000000"/>
                </a:solidFill>
                <a:latin typeface="Calibri Light"/>
                <a:cs typeface="Calibri Light"/>
              </a:rPr>
              <a:t>Manusia</a:t>
            </a:r>
            <a:r>
              <a:rPr sz="4400" b="0" spc="-1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400" dirty="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1447800"/>
            <a:ext cx="3846576" cy="4383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1583B-E6E3-671B-29FA-E2261735D4D2}"/>
              </a:ext>
            </a:extLst>
          </p:cNvPr>
          <p:cNvSpPr txBox="1"/>
          <p:nvPr/>
        </p:nvSpPr>
        <p:spPr>
          <a:xfrm>
            <a:off x="609600" y="1752600"/>
            <a:ext cx="693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Pengertian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SDM</a:t>
            </a:r>
            <a:endParaRPr lang="id-ID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id-ID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Pengertian Sumber Daya Manusia dan Pentingnya Mempelajari Manusia sebagai Sumber Daya. Pengertian Sumber Daya Manusia menurut beberapa ahli adalah sebagai berikut:</a:t>
            </a:r>
          </a:p>
          <a:p>
            <a:pPr marL="342900" indent="-342900" algn="just"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 Hasibuan (2003, h 244) Sumber Daya Manusia adalah kemampuan terpadu dari daya pikir dan daya fisik yang dimiliki individu.</a:t>
            </a:r>
          </a:p>
          <a:p>
            <a:pPr marL="342900" indent="-342900" algn="just">
              <a:buAutoNum type="arabicPeriod"/>
            </a:pP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 Veithzal Rivai (2003, h 6) Sumber Daya Manusia adalah seorang yang siap, mau dan mampu memberi sumbangan usaha pencapaian tujuan organisasi.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Selain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SDM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salah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unsur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masukan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(input) yang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bersama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unsur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lainnya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modal,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mesin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diubah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proses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keluaran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(output)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berupa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barang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jasa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usaha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mencapai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perusahaan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600200"/>
            <a:ext cx="4192525" cy="3276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EBDEE-9C4A-DA91-29BF-0D7AF6491BB3}"/>
              </a:ext>
            </a:extLst>
          </p:cNvPr>
          <p:cNvSpPr txBox="1"/>
          <p:nvPr/>
        </p:nvSpPr>
        <p:spPr>
          <a:xfrm>
            <a:off x="838200" y="4572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Tujuan Dan Manfaat Aspek manajemen sumber daya manusia ini sangat dipenting dalam pelaksanaan kelayakan bisnis.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CA57A-E322-47CB-9606-557DED8B422C}"/>
              </a:ext>
            </a:extLst>
          </p:cNvPr>
          <p:cNvSpPr txBox="1"/>
          <p:nvPr/>
        </p:nvSpPr>
        <p:spPr>
          <a:xfrm>
            <a:off x="4572000" y="1625885"/>
            <a:ext cx="7011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kelayakan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berpusat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aspek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pasar,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teknik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keuangan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Perlulah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pasar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potensial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selalu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memanfaatkannya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Tergantung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manajemen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memanfaatkan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kesempatan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Jika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pelaksana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mampu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menjalankan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mungkin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“cost saving”.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Pemborosan-pemborosan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keuangan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selalu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timbul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meskipun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rencana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semuanya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nampak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mengatakan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kekayaan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paling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berharga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bukanlah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modal,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peralatan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modern,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karyawan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mampu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bekerja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tenaga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manajerial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operasional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memegang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kunci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keberhasilan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usaha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168402"/>
            <a:ext cx="5334000" cy="48874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F01EF-372F-E59E-BFBF-963C174A5E1F}"/>
              </a:ext>
            </a:extLst>
          </p:cNvPr>
          <p:cNvSpPr txBox="1"/>
          <p:nvPr/>
        </p:nvSpPr>
        <p:spPr>
          <a:xfrm>
            <a:off x="1066800" y="299433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Fungsi-fungsi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C21BB-5FA8-F7A5-7821-99AE1258680C}"/>
              </a:ext>
            </a:extLst>
          </p:cNvPr>
          <p:cNvSpPr txBox="1"/>
          <p:nvPr/>
        </p:nvSpPr>
        <p:spPr>
          <a:xfrm>
            <a:off x="457200" y="808035"/>
            <a:ext cx="6248400" cy="560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Tjiptoherijanto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1999:70-75)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	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(human resources planning)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diibaratkan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ketidakpastian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diwaktu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merencanakan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	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Pengorganisasian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menata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pembagian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delegasi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wewenang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koordinasinya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	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Pengarahan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pembekalan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terwujudnya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0" y="1757065"/>
            <a:ext cx="3302508" cy="2819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CF57C4-390B-6280-E167-AC81B6E1085B}"/>
              </a:ext>
            </a:extLst>
          </p:cNvPr>
          <p:cNvSpPr txBox="1"/>
          <p:nvPr/>
        </p:nvSpPr>
        <p:spPr>
          <a:xfrm>
            <a:off x="1066800" y="457200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RUANG LINGKUP</a:t>
            </a:r>
            <a:endParaRPr lang="id-ID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9B6B2-08E9-80A9-B8F6-BA4A512925A3}"/>
              </a:ext>
            </a:extLst>
          </p:cNvPr>
          <p:cNvSpPr txBox="1"/>
          <p:nvPr/>
        </p:nvSpPr>
        <p:spPr>
          <a:xfrm>
            <a:off x="-76200" y="918865"/>
            <a:ext cx="868680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memerlukan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menjalankan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menganalisis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d-ID" sz="1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5C9C0F-557F-B57A-1FF4-A5312E147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19072"/>
              </p:ext>
            </p:extLst>
          </p:nvPr>
        </p:nvGraphicFramePr>
        <p:xfrm>
          <a:off x="457200" y="2209800"/>
          <a:ext cx="7345680" cy="3876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1680">
                  <a:extLst>
                    <a:ext uri="{9D8B030D-6E8A-4147-A177-3AD203B41FA5}">
                      <a16:colId xmlns:a16="http://schemas.microsoft.com/office/drawing/2014/main" val="39156649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752740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ASPEK SUMBER DAYA MANUSIA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46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Pekerjaan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and Benefit.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03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Deskripsi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Pekerjaan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Career Planning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1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 Value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Retrenchment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5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Kapasitas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Daya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Manusia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0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Rekrutmen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8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Productivity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78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and Development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1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Appraisal.</a:t>
                      </a:r>
                      <a:endParaRPr lang="id-ID" sz="18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7543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1123</Words>
  <Application>Microsoft Office PowerPoint</Application>
  <PresentationFormat>Widescreen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Aspek Manajemen</vt:lpstr>
      <vt:lpstr>Lanjutan</vt:lpstr>
      <vt:lpstr>Lanjutan</vt:lpstr>
      <vt:lpstr>Manajemen Sumber Daya Manusia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Soal Latihan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Operasional</dc:title>
  <dc:creator>reviewer</dc:creator>
  <cp:lastModifiedBy>Alan Budi Kusuma</cp:lastModifiedBy>
  <cp:revision>4</cp:revision>
  <dcterms:created xsi:type="dcterms:W3CDTF">2023-08-14T06:26:50Z</dcterms:created>
  <dcterms:modified xsi:type="dcterms:W3CDTF">2023-09-15T03:14:33Z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2023-08-14T00:00:00Z</vt:filetime>
  </property>
</Properties>
</file>