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sldIdLst>
    <p:sldId id="283" r:id="rId2"/>
    <p:sldId id="256" r:id="rId3"/>
    <p:sldId id="257" r:id="rId4"/>
    <p:sldId id="258" r:id="rId5"/>
    <p:sldId id="259" r:id="rId6"/>
    <p:sldId id="260" r:id="rId7"/>
    <p:sldId id="261" r:id="rId8"/>
    <p:sldId id="262" r:id="rId9"/>
    <p:sldId id="263" r:id="rId10"/>
    <p:sldId id="276" r:id="rId11"/>
    <p:sldId id="277" r:id="rId12"/>
    <p:sldId id="264" r:id="rId13"/>
    <p:sldId id="265" r:id="rId14"/>
    <p:sldId id="266" r:id="rId15"/>
    <p:sldId id="267" r:id="rId16"/>
    <p:sldId id="268" r:id="rId17"/>
    <p:sldId id="269" r:id="rId18"/>
    <p:sldId id="270" r:id="rId19"/>
    <p:sldId id="278" r:id="rId20"/>
    <p:sldId id="271" r:id="rId21"/>
    <p:sldId id="279" r:id="rId22"/>
    <p:sldId id="280" r:id="rId23"/>
    <p:sldId id="281" r:id="rId24"/>
    <p:sldId id="282" r:id="rId2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4"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60479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59387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660501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16863" y="620648"/>
            <a:ext cx="9558273"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9/15/2023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815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97684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9/15/2023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705089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86973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9/15/2023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930366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9/15/2023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34512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9/15/2023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805423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0028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9/15/2023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304993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9/15/2023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356080264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peoplematters.in/news/hiring/accounting-finance-sees-highest-hiring-in-jan-report-24652"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e-blog.com/guest-blog/the-growth-of-alternative-and-complementary-finance-for-smes"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apirossi.org/2019/04/tout-le-monde-devrait-comprendre-la-finance/"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money-home-coin-investment-2724235/"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ngall.com/finance-png/download/12001"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technofaq.org/posts/2017/07/5-quick-and-easy-tips-to-boost-your-cash-flow/"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pxhere.com/en/photo/54551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2AC1-68B9-BAE1-8D66-20023ACCF2B5}"/>
              </a:ext>
            </a:extLst>
          </p:cNvPr>
          <p:cNvSpPr>
            <a:spLocks noGrp="1"/>
          </p:cNvSpPr>
          <p:nvPr>
            <p:ph type="ctrTitle"/>
          </p:nvPr>
        </p:nvSpPr>
        <p:spPr/>
        <p:txBody>
          <a:bodyPr/>
          <a:lstStyle/>
          <a:p>
            <a:endParaRPr lang="id-ID"/>
          </a:p>
        </p:txBody>
      </p:sp>
      <p:sp>
        <p:nvSpPr>
          <p:cNvPr id="3" name="Subtitle 2">
            <a:extLst>
              <a:ext uri="{FF2B5EF4-FFF2-40B4-BE49-F238E27FC236}">
                <a16:creationId xmlns:a16="http://schemas.microsoft.com/office/drawing/2014/main" id="{44BD3582-248C-9B66-0EAA-FF8858EDBE94}"/>
              </a:ext>
            </a:extLst>
          </p:cNvPr>
          <p:cNvSpPr>
            <a:spLocks noGrp="1"/>
          </p:cNvSpPr>
          <p:nvPr>
            <p:ph type="subTitle" idx="4"/>
          </p:nvPr>
        </p:nvSpPr>
        <p:spPr/>
        <p:txBody>
          <a:bodyPr/>
          <a:lstStyle/>
          <a:p>
            <a:endParaRPr lang="id-ID"/>
          </a:p>
        </p:txBody>
      </p:sp>
      <p:pic>
        <p:nvPicPr>
          <p:cNvPr id="5" name="Picture 4">
            <a:extLst>
              <a:ext uri="{FF2B5EF4-FFF2-40B4-BE49-F238E27FC236}">
                <a16:creationId xmlns:a16="http://schemas.microsoft.com/office/drawing/2014/main" id="{6E52D987-F05D-442D-478B-4CCC1402C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062A67D1-DE13-CA22-CAEC-EA2FA13B8BE9}"/>
              </a:ext>
            </a:extLst>
          </p:cNvPr>
          <p:cNvSpPr txBox="1"/>
          <p:nvPr/>
        </p:nvSpPr>
        <p:spPr>
          <a:xfrm>
            <a:off x="685800" y="4191000"/>
            <a:ext cx="7467600" cy="369332"/>
          </a:xfrm>
          <a:prstGeom prst="rect">
            <a:avLst/>
          </a:prstGeom>
          <a:noFill/>
        </p:spPr>
        <p:txBody>
          <a:bodyPr wrap="square" rtlCol="0">
            <a:spAutoFit/>
          </a:bodyPr>
          <a:lstStyle/>
          <a:p>
            <a:pPr marL="12700">
              <a:lnSpc>
                <a:spcPct val="100000"/>
              </a:lnSpc>
              <a:spcBef>
                <a:spcPts val="100"/>
              </a:spcBef>
            </a:pPr>
            <a:r>
              <a:rPr lang="id-ID" sz="1800" b="1" spc="325" dirty="0">
                <a:latin typeface="Times New Roman" panose="02020603050405020304" pitchFamily="18" charset="0"/>
                <a:cs typeface="Times New Roman" panose="02020603050405020304" pitchFamily="18" charset="0"/>
              </a:rPr>
              <a:t>Pertemuan 6 Penilaian Aspek Keuangan </a:t>
            </a:r>
            <a:endParaRPr lang="id-I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6400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2E4814-25C5-4FA7-8144-B393043AFBB3}"/>
              </a:ext>
            </a:extLst>
          </p:cNvPr>
          <p:cNvPicPr>
            <a:picLocks noChangeAspect="1"/>
          </p:cNvPicPr>
          <p:nvPr/>
        </p:nvPicPr>
        <p:blipFill>
          <a:blip r:embed="rId2"/>
          <a:stretch>
            <a:fillRect/>
          </a:stretch>
        </p:blipFill>
        <p:spPr>
          <a:xfrm>
            <a:off x="2514600" y="914400"/>
            <a:ext cx="6135329" cy="4876800"/>
          </a:xfrm>
          <a:prstGeom prst="rect">
            <a:avLst/>
          </a:prstGeom>
        </p:spPr>
      </p:pic>
    </p:spTree>
    <p:extLst>
      <p:ext uri="{BB962C8B-B14F-4D97-AF65-F5344CB8AC3E}">
        <p14:creationId xmlns:p14="http://schemas.microsoft.com/office/powerpoint/2010/main" val="1102144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3ABFD2-3071-448C-AB73-A5337AFF6348}"/>
              </a:ext>
            </a:extLst>
          </p:cNvPr>
          <p:cNvPicPr>
            <a:picLocks noChangeAspect="1"/>
          </p:cNvPicPr>
          <p:nvPr/>
        </p:nvPicPr>
        <p:blipFill>
          <a:blip r:embed="rId2"/>
          <a:stretch>
            <a:fillRect/>
          </a:stretch>
        </p:blipFill>
        <p:spPr>
          <a:xfrm>
            <a:off x="2362200" y="838200"/>
            <a:ext cx="6248719" cy="4842758"/>
          </a:xfrm>
          <a:prstGeom prst="rect">
            <a:avLst/>
          </a:prstGeom>
        </p:spPr>
      </p:pic>
    </p:spTree>
    <p:extLst>
      <p:ext uri="{BB962C8B-B14F-4D97-AF65-F5344CB8AC3E}">
        <p14:creationId xmlns:p14="http://schemas.microsoft.com/office/powerpoint/2010/main" val="147716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914400"/>
            <a:ext cx="7052945" cy="757555"/>
          </a:xfrm>
          <a:prstGeom prst="rect">
            <a:avLst/>
          </a:prstGeom>
        </p:spPr>
        <p:txBody>
          <a:bodyPr vert="horz" wrap="square" lIns="0" tIns="12700" rIns="0" bIns="0" rtlCol="0">
            <a:spAutoFit/>
          </a:bodyPr>
          <a:lstStyle/>
          <a:p>
            <a:pPr marL="12700">
              <a:lnSpc>
                <a:spcPct val="100000"/>
              </a:lnSpc>
              <a:spcBef>
                <a:spcPts val="100"/>
              </a:spcBef>
            </a:pPr>
            <a:r>
              <a:rPr sz="4800" dirty="0" err="1">
                <a:latin typeface="Trebuchet MS"/>
                <a:cs typeface="Trebuchet MS"/>
              </a:rPr>
              <a:t>Analisis</a:t>
            </a:r>
            <a:r>
              <a:rPr sz="4800" dirty="0">
                <a:latin typeface="Trebuchet MS"/>
                <a:cs typeface="Trebuchet MS"/>
              </a:rPr>
              <a:t> Usaha </a:t>
            </a:r>
          </a:p>
        </p:txBody>
      </p:sp>
      <p:sp>
        <p:nvSpPr>
          <p:cNvPr id="3" name="TextBox 2">
            <a:extLst>
              <a:ext uri="{FF2B5EF4-FFF2-40B4-BE49-F238E27FC236}">
                <a16:creationId xmlns:a16="http://schemas.microsoft.com/office/drawing/2014/main" id="{4937C78F-229D-4812-9297-A39F2B747E62}"/>
              </a:ext>
            </a:extLst>
          </p:cNvPr>
          <p:cNvSpPr txBox="1"/>
          <p:nvPr/>
        </p:nvSpPr>
        <p:spPr>
          <a:xfrm>
            <a:off x="916939" y="1981200"/>
            <a:ext cx="10817861" cy="1938992"/>
          </a:xfrm>
          <a:prstGeom prst="rect">
            <a:avLst/>
          </a:prstGeom>
          <a:noFill/>
        </p:spPr>
        <p:txBody>
          <a:bodyPr wrap="square" rtlCol="0">
            <a:spAutoFit/>
          </a:bodyPr>
          <a:lstStyle/>
          <a:p>
            <a:r>
              <a:rPr lang="id-ID" sz="2400" dirty="0"/>
              <a:t>BEP Harga Produksi 	= </a:t>
            </a:r>
            <a:r>
              <a:rPr lang="id-ID" sz="2400" u="sng" dirty="0"/>
              <a:t>Total Biaya </a:t>
            </a:r>
          </a:p>
          <a:p>
            <a:r>
              <a:rPr lang="id-ID" sz="2400" dirty="0"/>
              <a:t>		                 Volume Produksi</a:t>
            </a:r>
          </a:p>
          <a:p>
            <a:endParaRPr lang="id-ID" sz="2400" dirty="0"/>
          </a:p>
          <a:p>
            <a:r>
              <a:rPr lang="id-ID" sz="2400" dirty="0"/>
              <a:t>BEP Volume Produksi = </a:t>
            </a:r>
            <a:r>
              <a:rPr lang="id-ID" sz="2400" u="sng" dirty="0"/>
              <a:t>Total Biaya  </a:t>
            </a:r>
          </a:p>
          <a:p>
            <a:r>
              <a:rPr lang="id-ID" sz="2400" dirty="0"/>
              <a:t>		                Harga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609676"/>
            <a:ext cx="4471670" cy="697230"/>
          </a:xfrm>
          <a:prstGeom prst="rect">
            <a:avLst/>
          </a:prstGeom>
        </p:spPr>
        <p:txBody>
          <a:bodyPr vert="horz" wrap="square" lIns="0" tIns="13335" rIns="0" bIns="0" rtlCol="0">
            <a:spAutoFit/>
          </a:bodyPr>
          <a:lstStyle/>
          <a:p>
            <a:pPr marL="12700">
              <a:lnSpc>
                <a:spcPct val="100000"/>
              </a:lnSpc>
              <a:spcBef>
                <a:spcPts val="105"/>
              </a:spcBef>
            </a:pPr>
            <a:r>
              <a:rPr b="0" spc="-254" dirty="0">
                <a:latin typeface="Trebuchet MS"/>
                <a:cs typeface="Trebuchet MS"/>
              </a:rPr>
              <a:t>Payback Period (PP)</a:t>
            </a:r>
          </a:p>
        </p:txBody>
      </p:sp>
      <p:sp>
        <p:nvSpPr>
          <p:cNvPr id="6" name="TextBox 5">
            <a:extLst>
              <a:ext uri="{FF2B5EF4-FFF2-40B4-BE49-F238E27FC236}">
                <a16:creationId xmlns:a16="http://schemas.microsoft.com/office/drawing/2014/main" id="{D3CEB9BE-36EB-4933-BD34-92B7086D973E}"/>
              </a:ext>
            </a:extLst>
          </p:cNvPr>
          <p:cNvSpPr txBox="1"/>
          <p:nvPr/>
        </p:nvSpPr>
        <p:spPr>
          <a:xfrm>
            <a:off x="916939" y="1447800"/>
            <a:ext cx="11122661" cy="2308324"/>
          </a:xfrm>
          <a:prstGeom prst="rect">
            <a:avLst/>
          </a:prstGeom>
          <a:noFill/>
        </p:spPr>
        <p:txBody>
          <a:bodyPr wrap="square" rtlCol="0">
            <a:spAutoFit/>
          </a:bodyPr>
          <a:lstStyle/>
          <a:p>
            <a:r>
              <a:rPr lang="id-ID" sz="2400" dirty="0"/>
              <a:t>Untuk menghitung jangka waktu penembalian modal adalah periode yang diperlukan untuk menutup kembali pengeluaran investasi </a:t>
            </a:r>
          </a:p>
          <a:p>
            <a:endParaRPr lang="id-ID" sz="2400" dirty="0"/>
          </a:p>
          <a:p>
            <a:r>
              <a:rPr lang="id-ID" sz="2400" dirty="0"/>
              <a:t>Rumus : PBP = Nilai Investasi : Kas Masuk Bersih X 1 tahun </a:t>
            </a:r>
          </a:p>
          <a:p>
            <a:r>
              <a:rPr lang="id-ID" sz="2400" dirty="0"/>
              <a:t>Jika PBP lebih pendek waktunya dari pada maksimum PBP, maka usulan investasi pertama diterima.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35099" y="381000"/>
            <a:ext cx="4645661" cy="697230"/>
          </a:xfrm>
          <a:prstGeom prst="rect">
            <a:avLst/>
          </a:prstGeom>
        </p:spPr>
        <p:txBody>
          <a:bodyPr vert="horz" wrap="square" lIns="0" tIns="13335" rIns="0" bIns="0" rtlCol="0">
            <a:spAutoFit/>
          </a:bodyPr>
          <a:lstStyle/>
          <a:p>
            <a:pPr marL="12700">
              <a:lnSpc>
                <a:spcPct val="100000"/>
              </a:lnSpc>
              <a:spcBef>
                <a:spcPts val="105"/>
              </a:spcBef>
            </a:pPr>
            <a:r>
              <a:rPr b="0" spc="-225" dirty="0">
                <a:latin typeface="Trebuchet MS"/>
                <a:cs typeface="Trebuchet MS"/>
              </a:rPr>
              <a:t>Payback Period (PP)</a:t>
            </a:r>
          </a:p>
        </p:txBody>
      </p:sp>
      <p:sp>
        <p:nvSpPr>
          <p:cNvPr id="6" name="TextBox 5">
            <a:extLst>
              <a:ext uri="{FF2B5EF4-FFF2-40B4-BE49-F238E27FC236}">
                <a16:creationId xmlns:a16="http://schemas.microsoft.com/office/drawing/2014/main" id="{E9933556-8A84-46C0-BBB5-B1FD91480A4D}"/>
              </a:ext>
            </a:extLst>
          </p:cNvPr>
          <p:cNvSpPr txBox="1"/>
          <p:nvPr/>
        </p:nvSpPr>
        <p:spPr>
          <a:xfrm>
            <a:off x="1066800" y="1143000"/>
            <a:ext cx="10058400" cy="4154984"/>
          </a:xfrm>
          <a:prstGeom prst="rect">
            <a:avLst/>
          </a:prstGeom>
          <a:noFill/>
        </p:spPr>
        <p:txBody>
          <a:bodyPr wrap="square" rtlCol="0">
            <a:spAutoFit/>
          </a:bodyPr>
          <a:lstStyle/>
          <a:p>
            <a:pPr marL="285750" indent="-285750">
              <a:buFont typeface="Wingdings" panose="05000000000000000000" pitchFamily="2" charset="2"/>
              <a:buChar char="v"/>
            </a:pPr>
            <a:r>
              <a:rPr lang="id-ID" sz="2400" dirty="0"/>
              <a:t>PP tanpa memperhitungkan nilai waktu dari uang </a:t>
            </a:r>
          </a:p>
          <a:p>
            <a:pPr marL="285750" indent="-285750">
              <a:buFont typeface="Wingdings" panose="05000000000000000000" pitchFamily="2" charset="2"/>
              <a:buChar char="v"/>
            </a:pPr>
            <a:r>
              <a:rPr lang="id-ID" sz="2400" dirty="0"/>
              <a:t>Discounted Payback Period (Memperhitungkan nilai waktu uang)</a:t>
            </a:r>
          </a:p>
          <a:p>
            <a:endParaRPr lang="id-ID" sz="2400" dirty="0"/>
          </a:p>
          <a:p>
            <a:r>
              <a:rPr lang="id-ID" sz="2400" dirty="0"/>
              <a:t>Example : sebuah proyek membutuhkan investasi sebesar RP 100.000.000 </a:t>
            </a:r>
          </a:p>
          <a:p>
            <a:r>
              <a:rPr lang="id-ID" sz="2400" dirty="0"/>
              <a:t>NCF Selama 5 tahun berturut-turut adalah </a:t>
            </a:r>
          </a:p>
          <a:p>
            <a:r>
              <a:rPr lang="id-ID" sz="2400" dirty="0"/>
              <a:t>NFC thn 1 = RP. 20.000.000,-</a:t>
            </a:r>
          </a:p>
          <a:p>
            <a:r>
              <a:rPr lang="id-ID" sz="2400" dirty="0"/>
              <a:t>NFC thn 2 = RP. 30.000.000,-</a:t>
            </a:r>
          </a:p>
          <a:p>
            <a:r>
              <a:rPr lang="id-ID" sz="2400" dirty="0"/>
              <a:t>NFC thn 3 = RP. 40.000.000,-</a:t>
            </a:r>
          </a:p>
          <a:p>
            <a:r>
              <a:rPr lang="id-ID" sz="2400" dirty="0"/>
              <a:t>NFC thn 4 = RP. 30.000.000,-</a:t>
            </a:r>
          </a:p>
          <a:p>
            <a:r>
              <a:rPr lang="id-ID" sz="2400" dirty="0"/>
              <a:t>NFC thn 5 = RP. 30.000.000,-</a:t>
            </a:r>
          </a:p>
          <a:p>
            <a:r>
              <a:rPr lang="id-ID" sz="2400" dirty="0"/>
              <a:t>Hitung payback period dan discounted PP dengan tingkat diskonto 18 %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7AB8B84-2D79-4184-B7AA-F536CCDC3300}"/>
              </a:ext>
            </a:extLst>
          </p:cNvPr>
          <p:cNvSpPr/>
          <p:nvPr/>
        </p:nvSpPr>
        <p:spPr>
          <a:xfrm>
            <a:off x="7579360" y="3103369"/>
            <a:ext cx="1752600" cy="4572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sp>
        <p:nvSpPr>
          <p:cNvPr id="2" name="object 2"/>
          <p:cNvSpPr txBox="1">
            <a:spLocks noGrp="1"/>
          </p:cNvSpPr>
          <p:nvPr>
            <p:ph type="title"/>
          </p:nvPr>
        </p:nvSpPr>
        <p:spPr>
          <a:xfrm>
            <a:off x="1415288" y="292353"/>
            <a:ext cx="9361423" cy="705321"/>
          </a:xfrm>
          <a:prstGeom prst="rect">
            <a:avLst/>
          </a:prstGeom>
        </p:spPr>
        <p:txBody>
          <a:bodyPr vert="horz" wrap="square" lIns="0" tIns="88900" rIns="0" bIns="0" rtlCol="0">
            <a:spAutoFit/>
          </a:bodyPr>
          <a:lstStyle/>
          <a:p>
            <a:pPr marL="3230245" marR="5080" indent="-3175000">
              <a:lnSpc>
                <a:spcPts val="4750"/>
              </a:lnSpc>
              <a:spcBef>
                <a:spcPts val="700"/>
              </a:spcBef>
            </a:pPr>
            <a:r>
              <a:rPr spc="15" dirty="0"/>
              <a:t>PP Continued </a:t>
            </a:r>
            <a:endParaRPr spc="-20" dirty="0"/>
          </a:p>
        </p:txBody>
      </p:sp>
      <p:sp>
        <p:nvSpPr>
          <p:cNvPr id="5" name="TextBox 4">
            <a:extLst>
              <a:ext uri="{FF2B5EF4-FFF2-40B4-BE49-F238E27FC236}">
                <a16:creationId xmlns:a16="http://schemas.microsoft.com/office/drawing/2014/main" id="{360142A2-B083-416E-A7FC-3283BC7633F6}"/>
              </a:ext>
            </a:extLst>
          </p:cNvPr>
          <p:cNvSpPr txBox="1"/>
          <p:nvPr/>
        </p:nvSpPr>
        <p:spPr>
          <a:xfrm>
            <a:off x="990600" y="1276049"/>
            <a:ext cx="4114800" cy="369332"/>
          </a:xfrm>
          <a:prstGeom prst="rect">
            <a:avLst/>
          </a:prstGeom>
          <a:noFill/>
        </p:spPr>
        <p:txBody>
          <a:bodyPr wrap="square" rtlCol="0">
            <a:spAutoFit/>
          </a:bodyPr>
          <a:lstStyle/>
          <a:p>
            <a:r>
              <a:rPr lang="id-ID" dirty="0"/>
              <a:t>PP Without Time Value Of Money </a:t>
            </a:r>
          </a:p>
        </p:txBody>
      </p:sp>
      <p:sp>
        <p:nvSpPr>
          <p:cNvPr id="7" name="Oval 6">
            <a:extLst>
              <a:ext uri="{FF2B5EF4-FFF2-40B4-BE49-F238E27FC236}">
                <a16:creationId xmlns:a16="http://schemas.microsoft.com/office/drawing/2014/main" id="{2F75443D-27AC-49D8-BD16-4FE308DC4CA8}"/>
              </a:ext>
            </a:extLst>
          </p:cNvPr>
          <p:cNvSpPr/>
          <p:nvPr/>
        </p:nvSpPr>
        <p:spPr>
          <a:xfrm>
            <a:off x="4038600" y="3429000"/>
            <a:ext cx="1752600" cy="457200"/>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id-ID"/>
          </a:p>
        </p:txBody>
      </p:sp>
      <p:graphicFrame>
        <p:nvGraphicFramePr>
          <p:cNvPr id="6" name="Table 6">
            <a:extLst>
              <a:ext uri="{FF2B5EF4-FFF2-40B4-BE49-F238E27FC236}">
                <a16:creationId xmlns:a16="http://schemas.microsoft.com/office/drawing/2014/main" id="{F3C97C1C-DC1E-44F8-9484-9FE8688E652A}"/>
              </a:ext>
            </a:extLst>
          </p:cNvPr>
          <p:cNvGraphicFramePr>
            <a:graphicFrameLocks noGrp="1"/>
          </p:cNvGraphicFramePr>
          <p:nvPr>
            <p:extLst>
              <p:ext uri="{D42A27DB-BD31-4B8C-83A1-F6EECF244321}">
                <p14:modId xmlns:p14="http://schemas.microsoft.com/office/powerpoint/2010/main" val="1594007403"/>
              </p:ext>
            </p:extLst>
          </p:nvPr>
        </p:nvGraphicFramePr>
        <p:xfrm>
          <a:off x="2260600" y="1993389"/>
          <a:ext cx="8127999" cy="2219960"/>
        </p:xfrm>
        <a:graphic>
          <a:graphicData uri="http://schemas.openxmlformats.org/drawingml/2006/table">
            <a:tbl>
              <a:tblPr firstRow="1" bandRow="1">
                <a:tableStyleId>{5940675A-B579-460E-94D1-54222C63F5DA}</a:tableStyleId>
              </a:tblPr>
              <a:tblGrid>
                <a:gridCol w="838200">
                  <a:extLst>
                    <a:ext uri="{9D8B030D-6E8A-4147-A177-3AD203B41FA5}">
                      <a16:colId xmlns:a16="http://schemas.microsoft.com/office/drawing/2014/main" val="945327714"/>
                    </a:ext>
                  </a:extLst>
                </a:gridCol>
                <a:gridCol w="3429000">
                  <a:extLst>
                    <a:ext uri="{9D8B030D-6E8A-4147-A177-3AD203B41FA5}">
                      <a16:colId xmlns:a16="http://schemas.microsoft.com/office/drawing/2014/main" val="3970131886"/>
                    </a:ext>
                  </a:extLst>
                </a:gridCol>
                <a:gridCol w="3860799">
                  <a:extLst>
                    <a:ext uri="{9D8B030D-6E8A-4147-A177-3AD203B41FA5}">
                      <a16:colId xmlns:a16="http://schemas.microsoft.com/office/drawing/2014/main" val="943780097"/>
                    </a:ext>
                  </a:extLst>
                </a:gridCol>
              </a:tblGrid>
              <a:tr h="370840">
                <a:tc>
                  <a:txBody>
                    <a:bodyPr/>
                    <a:lstStyle/>
                    <a:p>
                      <a:pPr algn="ctr"/>
                      <a:r>
                        <a:rPr lang="id-ID" b="1" dirty="0"/>
                        <a:t>Year</a:t>
                      </a:r>
                    </a:p>
                  </a:txBody>
                  <a:tcPr/>
                </a:tc>
                <a:tc>
                  <a:txBody>
                    <a:bodyPr/>
                    <a:lstStyle/>
                    <a:p>
                      <a:pPr algn="ctr"/>
                      <a:r>
                        <a:rPr lang="id-ID" b="1" dirty="0"/>
                        <a:t>NCF </a:t>
                      </a:r>
                    </a:p>
                  </a:txBody>
                  <a:tcPr/>
                </a:tc>
                <a:tc>
                  <a:txBody>
                    <a:bodyPr/>
                    <a:lstStyle/>
                    <a:p>
                      <a:pPr algn="ctr"/>
                      <a:r>
                        <a:rPr lang="id-ID" b="1" dirty="0"/>
                        <a:t>The rest of the investment </a:t>
                      </a:r>
                    </a:p>
                  </a:txBody>
                  <a:tcPr/>
                </a:tc>
                <a:extLst>
                  <a:ext uri="{0D108BD9-81ED-4DB2-BD59-A6C34878D82A}">
                    <a16:rowId xmlns:a16="http://schemas.microsoft.com/office/drawing/2014/main" val="2809293806"/>
                  </a:ext>
                </a:extLst>
              </a:tr>
              <a:tr h="370840">
                <a:tc>
                  <a:txBody>
                    <a:bodyPr/>
                    <a:lstStyle/>
                    <a:p>
                      <a:r>
                        <a:rPr lang="id-ID" dirty="0"/>
                        <a:t>1</a:t>
                      </a:r>
                    </a:p>
                  </a:txBody>
                  <a:tcPr/>
                </a:tc>
                <a:tc>
                  <a:txBody>
                    <a:bodyPr/>
                    <a:lstStyle/>
                    <a:p>
                      <a:pPr algn="ctr"/>
                      <a:r>
                        <a:rPr lang="id-ID" dirty="0"/>
                        <a:t>Rp 20,000,000</a:t>
                      </a:r>
                    </a:p>
                  </a:txBody>
                  <a:tcPr/>
                </a:tc>
                <a:tc>
                  <a:txBody>
                    <a:bodyPr/>
                    <a:lstStyle/>
                    <a:p>
                      <a:pPr algn="ctr"/>
                      <a:r>
                        <a:rPr lang="id-ID" dirty="0"/>
                        <a:t>Rp 80,000,000</a:t>
                      </a:r>
                    </a:p>
                  </a:txBody>
                  <a:tcPr/>
                </a:tc>
                <a:extLst>
                  <a:ext uri="{0D108BD9-81ED-4DB2-BD59-A6C34878D82A}">
                    <a16:rowId xmlns:a16="http://schemas.microsoft.com/office/drawing/2014/main" val="1798736464"/>
                  </a:ext>
                </a:extLst>
              </a:tr>
              <a:tr h="370840">
                <a:tc>
                  <a:txBody>
                    <a:bodyPr/>
                    <a:lstStyle/>
                    <a:p>
                      <a:r>
                        <a:rPr lang="id-ID" dirty="0"/>
                        <a:t>2</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30,000,000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50,000,000</a:t>
                      </a:r>
                    </a:p>
                  </a:txBody>
                  <a:tcPr/>
                </a:tc>
                <a:extLst>
                  <a:ext uri="{0D108BD9-81ED-4DB2-BD59-A6C34878D82A}">
                    <a16:rowId xmlns:a16="http://schemas.microsoft.com/office/drawing/2014/main" val="3959488702"/>
                  </a:ext>
                </a:extLst>
              </a:tr>
              <a:tr h="370840">
                <a:tc>
                  <a:txBody>
                    <a:bodyPr/>
                    <a:lstStyle/>
                    <a:p>
                      <a:r>
                        <a:rPr lang="id-ID" dirty="0"/>
                        <a:t>3</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40,000,000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10,000,000</a:t>
                      </a:r>
                    </a:p>
                  </a:txBody>
                  <a:tcPr/>
                </a:tc>
                <a:extLst>
                  <a:ext uri="{0D108BD9-81ED-4DB2-BD59-A6C34878D82A}">
                    <a16:rowId xmlns:a16="http://schemas.microsoft.com/office/drawing/2014/main" val="2168218322"/>
                  </a:ext>
                </a:extLst>
              </a:tr>
              <a:tr h="356139">
                <a:tc>
                  <a:txBody>
                    <a:bodyPr/>
                    <a:lstStyle/>
                    <a:p>
                      <a:r>
                        <a:rPr lang="id-ID" dirty="0"/>
                        <a:t>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30,000,000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20,000,000</a:t>
                      </a:r>
                    </a:p>
                  </a:txBody>
                  <a:tcPr/>
                </a:tc>
                <a:extLst>
                  <a:ext uri="{0D108BD9-81ED-4DB2-BD59-A6C34878D82A}">
                    <a16:rowId xmlns:a16="http://schemas.microsoft.com/office/drawing/2014/main" val="2200577053"/>
                  </a:ext>
                </a:extLst>
              </a:tr>
              <a:tr h="370840">
                <a:tc>
                  <a:txBody>
                    <a:bodyPr/>
                    <a:lstStyle/>
                    <a:p>
                      <a:r>
                        <a:rPr lang="id-ID" dirty="0"/>
                        <a:t>5</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30,000,000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50,000,000</a:t>
                      </a:r>
                    </a:p>
                  </a:txBody>
                  <a:tcPr/>
                </a:tc>
                <a:extLst>
                  <a:ext uri="{0D108BD9-81ED-4DB2-BD59-A6C34878D82A}">
                    <a16:rowId xmlns:a16="http://schemas.microsoft.com/office/drawing/2014/main" val="259943249"/>
                  </a:ext>
                </a:extLst>
              </a:tr>
            </a:tbl>
          </a:graphicData>
        </a:graphic>
      </p:graphicFrame>
      <p:grpSp>
        <p:nvGrpSpPr>
          <p:cNvPr id="15" name="Group 14">
            <a:extLst>
              <a:ext uri="{FF2B5EF4-FFF2-40B4-BE49-F238E27FC236}">
                <a16:creationId xmlns:a16="http://schemas.microsoft.com/office/drawing/2014/main" id="{FF6411D3-40E3-4A05-A78A-0F4B524E6CD2}"/>
              </a:ext>
            </a:extLst>
          </p:cNvPr>
          <p:cNvGrpSpPr/>
          <p:nvPr/>
        </p:nvGrpSpPr>
        <p:grpSpPr>
          <a:xfrm>
            <a:off x="1981200" y="4538096"/>
            <a:ext cx="5450840" cy="1456174"/>
            <a:chOff x="762000" y="4600357"/>
            <a:chExt cx="5450840" cy="1456174"/>
          </a:xfrm>
        </p:grpSpPr>
        <p:sp>
          <p:nvSpPr>
            <p:cNvPr id="9" name="TextBox 8">
              <a:extLst>
                <a:ext uri="{FF2B5EF4-FFF2-40B4-BE49-F238E27FC236}">
                  <a16:creationId xmlns:a16="http://schemas.microsoft.com/office/drawing/2014/main" id="{909E7BB5-5BE7-4F15-A666-6ACE8AC23641}"/>
                </a:ext>
              </a:extLst>
            </p:cNvPr>
            <p:cNvSpPr txBox="1"/>
            <p:nvPr/>
          </p:nvSpPr>
          <p:spPr>
            <a:xfrm>
              <a:off x="990600" y="4600357"/>
              <a:ext cx="1752600" cy="646331"/>
            </a:xfrm>
            <a:prstGeom prst="rect">
              <a:avLst/>
            </a:prstGeom>
            <a:noFill/>
          </p:spPr>
          <p:txBody>
            <a:bodyPr wrap="square" rtlCol="0">
              <a:spAutoFit/>
            </a:bodyPr>
            <a:lstStyle/>
            <a:p>
              <a:r>
                <a:rPr lang="id-ID" u="sng" dirty="0"/>
                <a:t>Rp. 10.000.000</a:t>
              </a:r>
            </a:p>
            <a:p>
              <a:r>
                <a:rPr lang="id-ID" dirty="0"/>
                <a:t>Rp. 30.000.000</a:t>
              </a:r>
            </a:p>
          </p:txBody>
        </p:sp>
        <p:sp>
          <p:nvSpPr>
            <p:cNvPr id="10" name="TextBox 9">
              <a:extLst>
                <a:ext uri="{FF2B5EF4-FFF2-40B4-BE49-F238E27FC236}">
                  <a16:creationId xmlns:a16="http://schemas.microsoft.com/office/drawing/2014/main" id="{72928B16-5035-4F89-B6AE-0D6330391FFE}"/>
                </a:ext>
              </a:extLst>
            </p:cNvPr>
            <p:cNvSpPr txBox="1"/>
            <p:nvPr/>
          </p:nvSpPr>
          <p:spPr>
            <a:xfrm>
              <a:off x="2707640" y="4701232"/>
              <a:ext cx="3505200" cy="369332"/>
            </a:xfrm>
            <a:prstGeom prst="rect">
              <a:avLst/>
            </a:prstGeom>
            <a:noFill/>
          </p:spPr>
          <p:txBody>
            <a:bodyPr wrap="square" rtlCol="0">
              <a:spAutoFit/>
            </a:bodyPr>
            <a:lstStyle/>
            <a:p>
              <a:r>
                <a:rPr lang="id-ID" b="1" dirty="0"/>
                <a:t>X 360 days = 120 days </a:t>
              </a:r>
            </a:p>
          </p:txBody>
        </p:sp>
        <p:sp>
          <p:nvSpPr>
            <p:cNvPr id="11" name="TextBox 10">
              <a:extLst>
                <a:ext uri="{FF2B5EF4-FFF2-40B4-BE49-F238E27FC236}">
                  <a16:creationId xmlns:a16="http://schemas.microsoft.com/office/drawing/2014/main" id="{6D0EA3ED-0C47-4EFE-8482-DE2EC6E78B36}"/>
                </a:ext>
              </a:extLst>
            </p:cNvPr>
            <p:cNvSpPr txBox="1"/>
            <p:nvPr/>
          </p:nvSpPr>
          <p:spPr>
            <a:xfrm>
              <a:off x="762000" y="5410200"/>
              <a:ext cx="3886200" cy="646331"/>
            </a:xfrm>
            <a:prstGeom prst="rect">
              <a:avLst/>
            </a:prstGeom>
            <a:noFill/>
          </p:spPr>
          <p:txBody>
            <a:bodyPr wrap="square" rtlCol="0">
              <a:spAutoFit/>
            </a:bodyPr>
            <a:lstStyle/>
            <a:p>
              <a:pPr marL="285750" indent="-285750">
                <a:buFont typeface="Wingdings" panose="05000000000000000000" pitchFamily="2" charset="2"/>
                <a:buChar char="v"/>
              </a:pPr>
              <a:r>
                <a:rPr lang="id-ID" dirty="0"/>
                <a:t>PP 3 Years 4 Months </a:t>
              </a:r>
            </a:p>
            <a:p>
              <a:pPr marL="285750" indent="-285750">
                <a:buFont typeface="Wingdings" panose="05000000000000000000" pitchFamily="2" charset="2"/>
                <a:buChar char="v"/>
              </a:pPr>
              <a:r>
                <a:rPr lang="id-ID" dirty="0"/>
                <a:t>Investasi diterima, PP&lt;5 years </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5288" y="292353"/>
            <a:ext cx="9361423" cy="705321"/>
          </a:xfrm>
          <a:prstGeom prst="rect">
            <a:avLst/>
          </a:prstGeom>
        </p:spPr>
        <p:txBody>
          <a:bodyPr vert="horz" wrap="square" lIns="0" tIns="88900" rIns="0" bIns="0" rtlCol="0">
            <a:spAutoFit/>
          </a:bodyPr>
          <a:lstStyle/>
          <a:p>
            <a:pPr marL="3230245" marR="5080" indent="-3175000">
              <a:lnSpc>
                <a:spcPts val="4750"/>
              </a:lnSpc>
              <a:spcBef>
                <a:spcPts val="700"/>
              </a:spcBef>
            </a:pPr>
            <a:r>
              <a:rPr spc="15" dirty="0"/>
              <a:t>PP (</a:t>
            </a:r>
            <a:r>
              <a:rPr spc="15" dirty="0" err="1"/>
              <a:t>Lanjutan</a:t>
            </a:r>
            <a:r>
              <a:rPr spc="15" dirty="0"/>
              <a:t>) </a:t>
            </a:r>
            <a:endParaRPr spc="-20" dirty="0"/>
          </a:p>
        </p:txBody>
      </p:sp>
      <p:graphicFrame>
        <p:nvGraphicFramePr>
          <p:cNvPr id="5" name="Table 5">
            <a:extLst>
              <a:ext uri="{FF2B5EF4-FFF2-40B4-BE49-F238E27FC236}">
                <a16:creationId xmlns:a16="http://schemas.microsoft.com/office/drawing/2014/main" id="{13D1EC2A-338F-4D28-A4D1-0C675EBA6A50}"/>
              </a:ext>
            </a:extLst>
          </p:cNvPr>
          <p:cNvGraphicFramePr>
            <a:graphicFrameLocks noGrp="1"/>
          </p:cNvGraphicFramePr>
          <p:nvPr>
            <p:extLst>
              <p:ext uri="{D42A27DB-BD31-4B8C-83A1-F6EECF244321}">
                <p14:modId xmlns:p14="http://schemas.microsoft.com/office/powerpoint/2010/main" val="4020971912"/>
              </p:ext>
            </p:extLst>
          </p:nvPr>
        </p:nvGraphicFramePr>
        <p:xfrm>
          <a:off x="1415288" y="1541917"/>
          <a:ext cx="8128000" cy="2494280"/>
        </p:xfrm>
        <a:graphic>
          <a:graphicData uri="http://schemas.openxmlformats.org/drawingml/2006/table">
            <a:tbl>
              <a:tblPr firstRow="1" bandRow="1">
                <a:tableStyleId>{5940675A-B579-460E-94D1-54222C63F5DA}</a:tableStyleId>
              </a:tblPr>
              <a:tblGrid>
                <a:gridCol w="565912">
                  <a:extLst>
                    <a:ext uri="{9D8B030D-6E8A-4147-A177-3AD203B41FA5}">
                      <a16:colId xmlns:a16="http://schemas.microsoft.com/office/drawing/2014/main" val="3971280526"/>
                    </a:ext>
                  </a:extLst>
                </a:gridCol>
                <a:gridCol w="2685288">
                  <a:extLst>
                    <a:ext uri="{9D8B030D-6E8A-4147-A177-3AD203B41FA5}">
                      <a16:colId xmlns:a16="http://schemas.microsoft.com/office/drawing/2014/main" val="438699073"/>
                    </a:ext>
                  </a:extLst>
                </a:gridCol>
                <a:gridCol w="1200912">
                  <a:extLst>
                    <a:ext uri="{9D8B030D-6E8A-4147-A177-3AD203B41FA5}">
                      <a16:colId xmlns:a16="http://schemas.microsoft.com/office/drawing/2014/main" val="3249474020"/>
                    </a:ext>
                  </a:extLst>
                </a:gridCol>
                <a:gridCol w="2050288">
                  <a:extLst>
                    <a:ext uri="{9D8B030D-6E8A-4147-A177-3AD203B41FA5}">
                      <a16:colId xmlns:a16="http://schemas.microsoft.com/office/drawing/2014/main" val="624567485"/>
                    </a:ext>
                  </a:extLst>
                </a:gridCol>
                <a:gridCol w="1625600">
                  <a:extLst>
                    <a:ext uri="{9D8B030D-6E8A-4147-A177-3AD203B41FA5}">
                      <a16:colId xmlns:a16="http://schemas.microsoft.com/office/drawing/2014/main" val="3257468857"/>
                    </a:ext>
                  </a:extLst>
                </a:gridCol>
              </a:tblGrid>
              <a:tr h="370840">
                <a:tc>
                  <a:txBody>
                    <a:bodyPr/>
                    <a:lstStyle/>
                    <a:p>
                      <a:pPr algn="ctr"/>
                      <a:r>
                        <a:rPr lang="id-ID" b="1" dirty="0"/>
                        <a:t>Th</a:t>
                      </a:r>
                    </a:p>
                  </a:txBody>
                  <a:tcPr/>
                </a:tc>
                <a:tc>
                  <a:txBody>
                    <a:bodyPr/>
                    <a:lstStyle/>
                    <a:p>
                      <a:pPr algn="ctr"/>
                      <a:r>
                        <a:rPr lang="id-ID" dirty="0"/>
                        <a:t>NCF </a:t>
                      </a:r>
                    </a:p>
                  </a:txBody>
                  <a:tcPr/>
                </a:tc>
                <a:tc>
                  <a:txBody>
                    <a:bodyPr/>
                    <a:lstStyle/>
                    <a:p>
                      <a:pPr algn="ctr"/>
                      <a:r>
                        <a:rPr lang="id-ID" dirty="0"/>
                        <a:t>Discount (18%)  </a:t>
                      </a:r>
                    </a:p>
                  </a:txBody>
                  <a:tcPr/>
                </a:tc>
                <a:tc>
                  <a:txBody>
                    <a:bodyPr/>
                    <a:lstStyle/>
                    <a:p>
                      <a:pPr algn="ctr"/>
                      <a:r>
                        <a:rPr lang="id-ID" dirty="0"/>
                        <a:t>PV Proced </a:t>
                      </a:r>
                    </a:p>
                  </a:txBody>
                  <a:tcPr/>
                </a:tc>
                <a:tc>
                  <a:txBody>
                    <a:bodyPr/>
                    <a:lstStyle/>
                    <a:p>
                      <a:pPr algn="ctr"/>
                      <a:r>
                        <a:rPr lang="id-ID" dirty="0"/>
                        <a:t>The rest Of the Investment </a:t>
                      </a:r>
                    </a:p>
                  </a:txBody>
                  <a:tcPr/>
                </a:tc>
                <a:extLst>
                  <a:ext uri="{0D108BD9-81ED-4DB2-BD59-A6C34878D82A}">
                    <a16:rowId xmlns:a16="http://schemas.microsoft.com/office/drawing/2014/main" val="3725633152"/>
                  </a:ext>
                </a:extLst>
              </a:tr>
              <a:tr h="370840">
                <a:tc>
                  <a:txBody>
                    <a:bodyPr/>
                    <a:lstStyle/>
                    <a:p>
                      <a:r>
                        <a:rPr lang="id-ID" b="1" dirty="0"/>
                        <a:t>1</a:t>
                      </a:r>
                    </a:p>
                  </a:txBody>
                  <a:tcPr/>
                </a:tc>
                <a:tc>
                  <a:txBody>
                    <a:bodyPr/>
                    <a:lstStyle/>
                    <a:p>
                      <a:pPr algn="ctr"/>
                      <a:r>
                        <a:rPr lang="id-ID" dirty="0"/>
                        <a:t>Rp 20,000,000</a:t>
                      </a:r>
                    </a:p>
                  </a:txBody>
                  <a:tcPr/>
                </a:tc>
                <a:tc>
                  <a:txBody>
                    <a:bodyPr/>
                    <a:lstStyle/>
                    <a:p>
                      <a:r>
                        <a:rPr lang="id-ID" dirty="0"/>
                        <a:t>0,84745 </a:t>
                      </a:r>
                    </a:p>
                  </a:txBody>
                  <a:tcPr/>
                </a:tc>
                <a:tc>
                  <a:txBody>
                    <a:bodyPr/>
                    <a:lstStyle/>
                    <a:p>
                      <a:pPr algn="ctr"/>
                      <a:r>
                        <a:rPr lang="id-ID" dirty="0"/>
                        <a:t>Rp 16,949,000</a:t>
                      </a:r>
                    </a:p>
                  </a:txBody>
                  <a:tcPr/>
                </a:tc>
                <a:tc>
                  <a:txBody>
                    <a:bodyPr/>
                    <a:lstStyle/>
                    <a:p>
                      <a:pPr algn="ctr"/>
                      <a:r>
                        <a:rPr lang="id-ID" dirty="0"/>
                        <a:t>Rp 83,051,000</a:t>
                      </a:r>
                    </a:p>
                  </a:txBody>
                  <a:tcPr/>
                </a:tc>
                <a:extLst>
                  <a:ext uri="{0D108BD9-81ED-4DB2-BD59-A6C34878D82A}">
                    <a16:rowId xmlns:a16="http://schemas.microsoft.com/office/drawing/2014/main" val="3228662345"/>
                  </a:ext>
                </a:extLst>
              </a:tr>
              <a:tr h="370840">
                <a:tc>
                  <a:txBody>
                    <a:bodyPr/>
                    <a:lstStyle/>
                    <a:p>
                      <a:r>
                        <a:rPr lang="id-ID" b="1" dirty="0"/>
                        <a:t>2</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20,000,000</a:t>
                      </a:r>
                    </a:p>
                  </a:txBody>
                  <a:tcPr/>
                </a:tc>
                <a:tc>
                  <a:txBody>
                    <a:bodyPr/>
                    <a:lstStyle/>
                    <a:p>
                      <a:r>
                        <a:rPr lang="id-ID" dirty="0"/>
                        <a:t>0,71818</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21,545,400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61,505,400</a:t>
                      </a:r>
                    </a:p>
                  </a:txBody>
                  <a:tcPr/>
                </a:tc>
                <a:extLst>
                  <a:ext uri="{0D108BD9-81ED-4DB2-BD59-A6C34878D82A}">
                    <a16:rowId xmlns:a16="http://schemas.microsoft.com/office/drawing/2014/main" val="531604120"/>
                  </a:ext>
                </a:extLst>
              </a:tr>
              <a:tr h="370840">
                <a:tc>
                  <a:txBody>
                    <a:bodyPr/>
                    <a:lstStyle/>
                    <a:p>
                      <a:r>
                        <a:rPr lang="id-ID" b="1" dirty="0"/>
                        <a:t>3</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40,000,000</a:t>
                      </a:r>
                    </a:p>
                  </a:txBody>
                  <a:tcPr/>
                </a:tc>
                <a:tc>
                  <a:txBody>
                    <a:bodyPr/>
                    <a:lstStyle/>
                    <a:p>
                      <a:r>
                        <a:rPr lang="id-ID" dirty="0"/>
                        <a:t>0,60863</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24,345,200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37,160,400</a:t>
                      </a:r>
                    </a:p>
                  </a:txBody>
                  <a:tcPr/>
                </a:tc>
                <a:extLst>
                  <a:ext uri="{0D108BD9-81ED-4DB2-BD59-A6C34878D82A}">
                    <a16:rowId xmlns:a16="http://schemas.microsoft.com/office/drawing/2014/main" val="32802190"/>
                  </a:ext>
                </a:extLst>
              </a:tr>
              <a:tr h="370840">
                <a:tc>
                  <a:txBody>
                    <a:bodyPr/>
                    <a:lstStyle/>
                    <a:p>
                      <a:r>
                        <a:rPr lang="id-ID" b="1" dirty="0"/>
                        <a:t>4</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30,000,000</a:t>
                      </a:r>
                    </a:p>
                  </a:txBody>
                  <a:tcPr/>
                </a:tc>
                <a:tc>
                  <a:txBody>
                    <a:bodyPr/>
                    <a:lstStyle/>
                    <a:p>
                      <a:r>
                        <a:rPr lang="id-ID" dirty="0"/>
                        <a:t>0,51579</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15,473,700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21,686,700</a:t>
                      </a:r>
                    </a:p>
                  </a:txBody>
                  <a:tcPr/>
                </a:tc>
                <a:extLst>
                  <a:ext uri="{0D108BD9-81ED-4DB2-BD59-A6C34878D82A}">
                    <a16:rowId xmlns:a16="http://schemas.microsoft.com/office/drawing/2014/main" val="1371624479"/>
                  </a:ext>
                </a:extLst>
              </a:tr>
              <a:tr h="370840">
                <a:tc>
                  <a:txBody>
                    <a:bodyPr/>
                    <a:lstStyle/>
                    <a:p>
                      <a:r>
                        <a:rPr lang="id-ID" b="1" dirty="0"/>
                        <a:t>5</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30,000,000</a:t>
                      </a:r>
                    </a:p>
                  </a:txBody>
                  <a:tcPr/>
                </a:tc>
                <a:tc>
                  <a:txBody>
                    <a:bodyPr/>
                    <a:lstStyle/>
                    <a:p>
                      <a:r>
                        <a:rPr lang="id-ID" dirty="0"/>
                        <a:t>0,43711</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13,113,300</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8,573,400</a:t>
                      </a:r>
                    </a:p>
                  </a:txBody>
                  <a:tcPr/>
                </a:tc>
                <a:extLst>
                  <a:ext uri="{0D108BD9-81ED-4DB2-BD59-A6C34878D82A}">
                    <a16:rowId xmlns:a16="http://schemas.microsoft.com/office/drawing/2014/main" val="1472083077"/>
                  </a:ext>
                </a:extLst>
              </a:tr>
            </a:tbl>
          </a:graphicData>
        </a:graphic>
      </p:graphicFrame>
      <p:sp>
        <p:nvSpPr>
          <p:cNvPr id="6" name="TextBox 5">
            <a:extLst>
              <a:ext uri="{FF2B5EF4-FFF2-40B4-BE49-F238E27FC236}">
                <a16:creationId xmlns:a16="http://schemas.microsoft.com/office/drawing/2014/main" id="{42C50679-CBC3-4D8F-8517-9FA72967B4E0}"/>
              </a:ext>
            </a:extLst>
          </p:cNvPr>
          <p:cNvSpPr txBox="1"/>
          <p:nvPr/>
        </p:nvSpPr>
        <p:spPr>
          <a:xfrm>
            <a:off x="1415288" y="4211108"/>
            <a:ext cx="3352800" cy="369332"/>
          </a:xfrm>
          <a:prstGeom prst="rect">
            <a:avLst/>
          </a:prstGeom>
          <a:noFill/>
        </p:spPr>
        <p:txBody>
          <a:bodyPr wrap="square" rtlCol="0">
            <a:spAutoFit/>
          </a:bodyPr>
          <a:lstStyle/>
          <a:p>
            <a:pPr marL="285750" indent="-285750">
              <a:buFont typeface="Wingdings" panose="05000000000000000000" pitchFamily="2" charset="2"/>
              <a:buChar char="v"/>
            </a:pPr>
            <a:r>
              <a:rPr lang="id-ID" dirty="0"/>
              <a:t>PP &gt; 5 Thn, Investasi ditolak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7A9610-4995-4395-BD89-BC6207D18091}"/>
              </a:ext>
            </a:extLst>
          </p:cNvPr>
          <p:cNvSpPr txBox="1"/>
          <p:nvPr/>
        </p:nvSpPr>
        <p:spPr>
          <a:xfrm>
            <a:off x="1295400" y="457200"/>
            <a:ext cx="8915400" cy="1754326"/>
          </a:xfrm>
          <a:prstGeom prst="rect">
            <a:avLst/>
          </a:prstGeom>
          <a:noFill/>
        </p:spPr>
        <p:txBody>
          <a:bodyPr wrap="square" rtlCol="0">
            <a:spAutoFit/>
          </a:bodyPr>
          <a:lstStyle/>
          <a:p>
            <a:r>
              <a:rPr lang="id-ID" b="1" spc="-20" dirty="0"/>
              <a:t>NET PRESENT VALUE (NPV)</a:t>
            </a:r>
            <a:endParaRPr lang="id-ID" b="1" dirty="0"/>
          </a:p>
          <a:p>
            <a:r>
              <a:rPr lang="id-ID" dirty="0"/>
              <a:t>use Discounted Cast Flow (DCF) tecnique to estimate the time value of the project cashflows.</a:t>
            </a:r>
          </a:p>
          <a:p>
            <a:endParaRPr lang="id-ID" dirty="0"/>
          </a:p>
          <a:p>
            <a:r>
              <a:rPr lang="id-ID" b="1" dirty="0"/>
              <a:t>NPV = TPV – Investment </a:t>
            </a:r>
          </a:p>
          <a:p>
            <a:endParaRPr lang="id-ID" dirty="0"/>
          </a:p>
          <a:p>
            <a:r>
              <a:rPr lang="id-ID" dirty="0"/>
              <a:t>Example = sama dengan diatas, hitung NPV dan Bagaimana Keputusan Ivestasinya?  </a:t>
            </a:r>
          </a:p>
        </p:txBody>
      </p:sp>
      <p:graphicFrame>
        <p:nvGraphicFramePr>
          <p:cNvPr id="10" name="Table 10">
            <a:extLst>
              <a:ext uri="{FF2B5EF4-FFF2-40B4-BE49-F238E27FC236}">
                <a16:creationId xmlns:a16="http://schemas.microsoft.com/office/drawing/2014/main" id="{E22E7C9E-3AEF-47F1-B52C-070DFCB37DA1}"/>
              </a:ext>
            </a:extLst>
          </p:cNvPr>
          <p:cNvGraphicFramePr>
            <a:graphicFrameLocks noGrp="1"/>
          </p:cNvGraphicFramePr>
          <p:nvPr>
            <p:extLst>
              <p:ext uri="{D42A27DB-BD31-4B8C-83A1-F6EECF244321}">
                <p14:modId xmlns:p14="http://schemas.microsoft.com/office/powerpoint/2010/main" val="793909573"/>
              </p:ext>
            </p:extLst>
          </p:nvPr>
        </p:nvGraphicFramePr>
        <p:xfrm>
          <a:off x="1324276" y="2286000"/>
          <a:ext cx="7982268" cy="2595880"/>
        </p:xfrm>
        <a:graphic>
          <a:graphicData uri="http://schemas.openxmlformats.org/drawingml/2006/table">
            <a:tbl>
              <a:tblPr firstRow="1" bandRow="1">
                <a:tableStyleId>{5940675A-B579-460E-94D1-54222C63F5DA}</a:tableStyleId>
              </a:tblPr>
              <a:tblGrid>
                <a:gridCol w="685800">
                  <a:extLst>
                    <a:ext uri="{9D8B030D-6E8A-4147-A177-3AD203B41FA5}">
                      <a16:colId xmlns:a16="http://schemas.microsoft.com/office/drawing/2014/main" val="3834526781"/>
                    </a:ext>
                  </a:extLst>
                </a:gridCol>
                <a:gridCol w="3232468">
                  <a:extLst>
                    <a:ext uri="{9D8B030D-6E8A-4147-A177-3AD203B41FA5}">
                      <a16:colId xmlns:a16="http://schemas.microsoft.com/office/drawing/2014/main" val="3111127347"/>
                    </a:ext>
                  </a:extLst>
                </a:gridCol>
                <a:gridCol w="2032000">
                  <a:extLst>
                    <a:ext uri="{9D8B030D-6E8A-4147-A177-3AD203B41FA5}">
                      <a16:colId xmlns:a16="http://schemas.microsoft.com/office/drawing/2014/main" val="2142602658"/>
                    </a:ext>
                  </a:extLst>
                </a:gridCol>
                <a:gridCol w="2032000">
                  <a:extLst>
                    <a:ext uri="{9D8B030D-6E8A-4147-A177-3AD203B41FA5}">
                      <a16:colId xmlns:a16="http://schemas.microsoft.com/office/drawing/2014/main" val="4130701700"/>
                    </a:ext>
                  </a:extLst>
                </a:gridCol>
              </a:tblGrid>
              <a:tr h="370840">
                <a:tc>
                  <a:txBody>
                    <a:bodyPr/>
                    <a:lstStyle/>
                    <a:p>
                      <a:pPr algn="ctr"/>
                      <a:r>
                        <a:rPr lang="id-ID" b="1" dirty="0"/>
                        <a:t>Thn </a:t>
                      </a:r>
                    </a:p>
                  </a:txBody>
                  <a:tcPr/>
                </a:tc>
                <a:tc>
                  <a:txBody>
                    <a:bodyPr/>
                    <a:lstStyle/>
                    <a:p>
                      <a:pPr algn="ctr"/>
                      <a:r>
                        <a:rPr lang="id-ID" b="1" dirty="0"/>
                        <a:t>NCF </a:t>
                      </a:r>
                    </a:p>
                  </a:txBody>
                  <a:tcPr/>
                </a:tc>
                <a:tc>
                  <a:txBody>
                    <a:bodyPr/>
                    <a:lstStyle/>
                    <a:p>
                      <a:pPr algn="ctr"/>
                      <a:r>
                        <a:rPr lang="id-ID" b="1" dirty="0"/>
                        <a:t>DF(18%) </a:t>
                      </a:r>
                    </a:p>
                  </a:txBody>
                  <a:tcPr/>
                </a:tc>
                <a:tc>
                  <a:txBody>
                    <a:bodyPr/>
                    <a:lstStyle/>
                    <a:p>
                      <a:pPr algn="ctr"/>
                      <a:r>
                        <a:rPr lang="id-ID" b="1" dirty="0"/>
                        <a:t>PV Proceed </a:t>
                      </a:r>
                    </a:p>
                  </a:txBody>
                  <a:tcPr/>
                </a:tc>
                <a:extLst>
                  <a:ext uri="{0D108BD9-81ED-4DB2-BD59-A6C34878D82A}">
                    <a16:rowId xmlns:a16="http://schemas.microsoft.com/office/drawing/2014/main" val="3046980922"/>
                  </a:ext>
                </a:extLst>
              </a:tr>
              <a:tr h="370840">
                <a:tc>
                  <a:txBody>
                    <a:bodyPr/>
                    <a:lstStyle/>
                    <a:p>
                      <a:pPr algn="ctr"/>
                      <a:r>
                        <a:rPr lang="id-ID" dirty="0"/>
                        <a:t>1</a:t>
                      </a:r>
                    </a:p>
                  </a:txBody>
                  <a:tcPr/>
                </a:tc>
                <a:tc>
                  <a:txBody>
                    <a:bodyPr/>
                    <a:lstStyle/>
                    <a:p>
                      <a:r>
                        <a:rPr lang="id-ID" dirty="0"/>
                        <a:t>Rp. 20,000,000</a:t>
                      </a:r>
                    </a:p>
                  </a:txBody>
                  <a:tcPr/>
                </a:tc>
                <a:tc>
                  <a:txBody>
                    <a:bodyPr/>
                    <a:lstStyle/>
                    <a:p>
                      <a:pPr algn="ctr"/>
                      <a:r>
                        <a:rPr lang="id-ID" dirty="0"/>
                        <a:t>0,84745 </a:t>
                      </a:r>
                    </a:p>
                  </a:txBody>
                  <a:tcPr/>
                </a:tc>
                <a:tc>
                  <a:txBody>
                    <a:bodyPr/>
                    <a:lstStyle/>
                    <a:p>
                      <a:pPr algn="ctr"/>
                      <a:r>
                        <a:rPr lang="id-ID" dirty="0"/>
                        <a:t>Rp. 16,949,000</a:t>
                      </a:r>
                    </a:p>
                  </a:txBody>
                  <a:tcPr/>
                </a:tc>
                <a:extLst>
                  <a:ext uri="{0D108BD9-81ED-4DB2-BD59-A6C34878D82A}">
                    <a16:rowId xmlns:a16="http://schemas.microsoft.com/office/drawing/2014/main" val="2522616220"/>
                  </a:ext>
                </a:extLst>
              </a:tr>
              <a:tr h="370840">
                <a:tc>
                  <a:txBody>
                    <a:bodyPr/>
                    <a:lstStyle/>
                    <a:p>
                      <a:pPr algn="ctr"/>
                      <a:r>
                        <a:rPr lang="id-ID" dirty="0"/>
                        <a:t>2</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d-ID" dirty="0"/>
                        <a:t>Rp. 30,000,000</a:t>
                      </a:r>
                    </a:p>
                  </a:txBody>
                  <a:tcPr/>
                </a:tc>
                <a:tc>
                  <a:txBody>
                    <a:bodyPr/>
                    <a:lstStyle/>
                    <a:p>
                      <a:pPr algn="ctr"/>
                      <a:r>
                        <a:rPr lang="id-ID" dirty="0"/>
                        <a:t>0,71818</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21,545,400</a:t>
                      </a:r>
                    </a:p>
                  </a:txBody>
                  <a:tcPr/>
                </a:tc>
                <a:extLst>
                  <a:ext uri="{0D108BD9-81ED-4DB2-BD59-A6C34878D82A}">
                    <a16:rowId xmlns:a16="http://schemas.microsoft.com/office/drawing/2014/main" val="2981160116"/>
                  </a:ext>
                </a:extLst>
              </a:tr>
              <a:tr h="370840">
                <a:tc>
                  <a:txBody>
                    <a:bodyPr/>
                    <a:lstStyle/>
                    <a:p>
                      <a:pPr algn="ctr"/>
                      <a:r>
                        <a:rPr lang="id-ID" dirty="0"/>
                        <a:t>3</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id-ID" dirty="0"/>
                        <a:t>Rp. 40,000,000</a:t>
                      </a:r>
                    </a:p>
                  </a:txBody>
                  <a:tcPr/>
                </a:tc>
                <a:tc>
                  <a:txBody>
                    <a:bodyPr/>
                    <a:lstStyle/>
                    <a:p>
                      <a:pPr algn="ctr"/>
                      <a:r>
                        <a:rPr lang="id-ID" dirty="0"/>
                        <a:t>0,60863</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id-ID" dirty="0"/>
                        <a:t>Rp. 24,345,200</a:t>
                      </a:r>
                    </a:p>
                  </a:txBody>
                  <a:tcPr/>
                </a:tc>
                <a:extLst>
                  <a:ext uri="{0D108BD9-81ED-4DB2-BD59-A6C34878D82A}">
                    <a16:rowId xmlns:a16="http://schemas.microsoft.com/office/drawing/2014/main" val="1207830212"/>
                  </a:ext>
                </a:extLst>
              </a:tr>
              <a:tr h="370840">
                <a:tc>
                  <a:txBody>
                    <a:bodyPr/>
                    <a:lstStyle/>
                    <a:p>
                      <a:pPr algn="ctr"/>
                      <a:r>
                        <a:rPr lang="id-ID" dirty="0"/>
                        <a:t>4</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30,000,000</a:t>
                      </a:r>
                    </a:p>
                  </a:txBody>
                  <a:tcPr/>
                </a:tc>
                <a:tc>
                  <a:txBody>
                    <a:bodyPr/>
                    <a:lstStyle/>
                    <a:p>
                      <a:pPr algn="ctr"/>
                      <a:r>
                        <a:rPr lang="id-ID" dirty="0"/>
                        <a:t>0,51579</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15,373,700</a:t>
                      </a:r>
                    </a:p>
                  </a:txBody>
                  <a:tcPr/>
                </a:tc>
                <a:extLst>
                  <a:ext uri="{0D108BD9-81ED-4DB2-BD59-A6C34878D82A}">
                    <a16:rowId xmlns:a16="http://schemas.microsoft.com/office/drawing/2014/main" val="1551677817"/>
                  </a:ext>
                </a:extLst>
              </a:tr>
              <a:tr h="370840">
                <a:tc>
                  <a:txBody>
                    <a:bodyPr/>
                    <a:lstStyle/>
                    <a:p>
                      <a:pPr algn="ctr"/>
                      <a:r>
                        <a:rPr lang="id-ID" dirty="0"/>
                        <a:t>5</a:t>
                      </a: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30,000,000</a:t>
                      </a:r>
                    </a:p>
                  </a:txBody>
                  <a:tcPr/>
                </a:tc>
                <a:tc>
                  <a:txBody>
                    <a:bodyPr/>
                    <a:lstStyle/>
                    <a:p>
                      <a:pPr algn="ctr"/>
                      <a:r>
                        <a:rPr lang="id-ID" dirty="0"/>
                        <a:t>0,43711</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13,113,300</a:t>
                      </a:r>
                    </a:p>
                  </a:txBody>
                  <a:tcPr/>
                </a:tc>
                <a:extLst>
                  <a:ext uri="{0D108BD9-81ED-4DB2-BD59-A6C34878D82A}">
                    <a16:rowId xmlns:a16="http://schemas.microsoft.com/office/drawing/2014/main" val="988037476"/>
                  </a:ext>
                </a:extLst>
              </a:tr>
              <a:tr h="370840">
                <a:tc gridSpan="2">
                  <a:txBody>
                    <a:bodyPr/>
                    <a:lstStyle/>
                    <a:p>
                      <a:pPr algn="ctr"/>
                      <a:endParaRPr lang="id-ID" dirty="0"/>
                    </a:p>
                  </a:txBody>
                  <a:tcPr/>
                </a:tc>
                <a:tc h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dirty="0">
                        <a:ln>
                          <a:noFill/>
                        </a:ln>
                        <a:solidFill>
                          <a:prstClr val="black"/>
                        </a:solidFill>
                        <a:effectLst/>
                        <a:uLnTx/>
                        <a:uFillTx/>
                        <a:latin typeface="Calibri"/>
                        <a:ea typeface="+mn-ea"/>
                        <a:cs typeface="+mn-cs"/>
                      </a:endParaRPr>
                    </a:p>
                  </a:txBody>
                  <a:tcPr/>
                </a:tc>
                <a:tc>
                  <a:txBody>
                    <a:bodyPr/>
                    <a:lstStyle/>
                    <a:p>
                      <a:pPr algn="ctr"/>
                      <a:r>
                        <a:rPr lang="id-ID" dirty="0"/>
                        <a:t>TPV </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1800" b="0" i="0" u="none" strike="noStrike" kern="0" cap="none" spc="0" normalizeH="0" baseline="0" noProof="0" dirty="0">
                          <a:ln>
                            <a:noFill/>
                          </a:ln>
                          <a:solidFill>
                            <a:prstClr val="black"/>
                          </a:solidFill>
                          <a:effectLst/>
                          <a:uLnTx/>
                          <a:uFillTx/>
                          <a:latin typeface="Calibri"/>
                          <a:ea typeface="+mn-ea"/>
                          <a:cs typeface="+mn-cs"/>
                        </a:rPr>
                        <a:t>RP. 91,426,600</a:t>
                      </a:r>
                    </a:p>
                  </a:txBody>
                  <a:tcPr/>
                </a:tc>
                <a:extLst>
                  <a:ext uri="{0D108BD9-81ED-4DB2-BD59-A6C34878D82A}">
                    <a16:rowId xmlns:a16="http://schemas.microsoft.com/office/drawing/2014/main" val="2582951497"/>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0DE2FE-5707-4C00-9D5D-BA750E3F3AA7}"/>
              </a:ext>
            </a:extLst>
          </p:cNvPr>
          <p:cNvSpPr txBox="1"/>
          <p:nvPr/>
        </p:nvSpPr>
        <p:spPr>
          <a:xfrm>
            <a:off x="2286000" y="1752600"/>
            <a:ext cx="7924800" cy="1938992"/>
          </a:xfrm>
          <a:prstGeom prst="rect">
            <a:avLst/>
          </a:prstGeom>
          <a:noFill/>
        </p:spPr>
        <p:txBody>
          <a:bodyPr wrap="square" rtlCol="0">
            <a:spAutoFit/>
          </a:bodyPr>
          <a:lstStyle/>
          <a:p>
            <a:r>
              <a:rPr lang="id-ID" sz="2400" dirty="0"/>
              <a:t>NPV  	= TPV – Investment </a:t>
            </a:r>
          </a:p>
          <a:p>
            <a:r>
              <a:rPr lang="id-ID" sz="2400" dirty="0"/>
              <a:t>	= Rp. 91.426.600 – Rp. 100.000.000</a:t>
            </a:r>
          </a:p>
          <a:p>
            <a:r>
              <a:rPr lang="id-ID" sz="2400" dirty="0"/>
              <a:t>	= -8.573.400</a:t>
            </a:r>
          </a:p>
          <a:p>
            <a:r>
              <a:rPr lang="id-ID" sz="2400" dirty="0"/>
              <a:t># NPV ini berarti investasi tidak menguntungkan, sehingga keputusan investasinya ditolak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9467032-D4A7-49E7-B4FB-054F8149E3AE}"/>
              </a:ext>
            </a:extLst>
          </p:cNvPr>
          <p:cNvSpPr txBox="1"/>
          <p:nvPr/>
        </p:nvSpPr>
        <p:spPr>
          <a:xfrm>
            <a:off x="1371600" y="1066800"/>
            <a:ext cx="9677400" cy="4154984"/>
          </a:xfrm>
          <a:prstGeom prst="rect">
            <a:avLst/>
          </a:prstGeom>
          <a:noFill/>
        </p:spPr>
        <p:txBody>
          <a:bodyPr wrap="square" rtlCol="0">
            <a:spAutoFit/>
          </a:bodyPr>
          <a:lstStyle/>
          <a:p>
            <a:pPr algn="just"/>
            <a:r>
              <a:rPr lang="id-ID" sz="2400" b="1" dirty="0"/>
              <a:t>NERACA </a:t>
            </a:r>
          </a:p>
          <a:p>
            <a:pPr algn="just"/>
            <a:r>
              <a:rPr lang="id-ID" sz="2400" dirty="0"/>
              <a:t>Secara garis besar neraca menggambarkan jumlah harta pada posisi aktiva dan jumlah hutang serta modal ekuitas di posisi passiva. </a:t>
            </a:r>
          </a:p>
          <a:p>
            <a:pPr marL="285750" indent="-285750" algn="just">
              <a:buFont typeface="Arial" panose="020B0604020202020204" pitchFamily="34" charset="0"/>
              <a:buChar char="•"/>
            </a:pPr>
            <a:r>
              <a:rPr lang="id-ID" sz="2400" dirty="0"/>
              <a:t>Aktiva lancar : kas, rekening pada bank, deposito berjangka, surat-surat berharga, piutang persediaan, masih diterima, dan aktiva lainnya. </a:t>
            </a:r>
          </a:p>
          <a:p>
            <a:pPr marL="285750" indent="-285750" algn="just">
              <a:buFont typeface="Arial" panose="020B0604020202020204" pitchFamily="34" charset="0"/>
              <a:buChar char="•"/>
            </a:pPr>
            <a:r>
              <a:rPr lang="id-ID" sz="2400" dirty="0"/>
              <a:t>Penyertaaan</a:t>
            </a:r>
          </a:p>
          <a:p>
            <a:pPr marL="285750" indent="-285750" algn="just">
              <a:buFont typeface="Arial" panose="020B0604020202020204" pitchFamily="34" charset="0"/>
              <a:buChar char="•"/>
            </a:pPr>
            <a:r>
              <a:rPr lang="id-ID" sz="2400" dirty="0"/>
              <a:t>Aktiva tetap : aktiva tetap berwujud tanah, mesin, bangunan, peralatan, akumulasi penyusutan, aktiva hak cipta, lisensi, merk dagang) </a:t>
            </a:r>
          </a:p>
          <a:p>
            <a:pPr marL="285750" indent="-285750" algn="just">
              <a:buFont typeface="Arial" panose="020B0604020202020204" pitchFamily="34" charset="0"/>
              <a:buChar char="•"/>
            </a:pPr>
            <a:r>
              <a:rPr lang="id-ID" sz="2400" dirty="0"/>
              <a:t>Akktiva lainnya : gedung dalam proses, tanah dalam penyelesaian, piutang jangka panjang, uang jaminan dan uang muka investasi.</a:t>
            </a:r>
          </a:p>
          <a:p>
            <a:endParaRPr lang="id-ID" sz="2400" dirty="0"/>
          </a:p>
        </p:txBody>
      </p:sp>
    </p:spTree>
    <p:extLst>
      <p:ext uri="{BB962C8B-B14F-4D97-AF65-F5344CB8AC3E}">
        <p14:creationId xmlns:p14="http://schemas.microsoft.com/office/powerpoint/2010/main" val="278208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43000" y="1676400"/>
            <a:ext cx="4343400" cy="2819400"/>
          </a:xfrm>
          <a:prstGeom prst="rect">
            <a:avLst/>
          </a:prstGeom>
        </p:spPr>
        <p:txBody>
          <a:bodyPr vert="horz" wrap="square" lIns="0" tIns="12700" rIns="0" bIns="0" rtlCol="0">
            <a:spAutoFit/>
          </a:bodyPr>
          <a:lstStyle/>
          <a:p>
            <a:pPr marL="12700">
              <a:lnSpc>
                <a:spcPct val="100000"/>
              </a:lnSpc>
              <a:spcBef>
                <a:spcPts val="100"/>
              </a:spcBef>
            </a:pPr>
            <a:r>
              <a:rPr sz="6000" b="1" spc="325" dirty="0" err="1">
                <a:latin typeface="Arial"/>
                <a:cs typeface="Arial"/>
              </a:rPr>
              <a:t>Penilaian</a:t>
            </a:r>
            <a:r>
              <a:rPr sz="6000" b="1" spc="325" dirty="0">
                <a:latin typeface="Arial"/>
                <a:cs typeface="Arial"/>
              </a:rPr>
              <a:t> </a:t>
            </a:r>
            <a:r>
              <a:rPr sz="6000" b="1" spc="325" dirty="0" err="1">
                <a:latin typeface="Arial"/>
                <a:cs typeface="Arial"/>
              </a:rPr>
              <a:t>Aspek</a:t>
            </a:r>
            <a:r>
              <a:rPr sz="6000" b="1" spc="325" dirty="0">
                <a:latin typeface="Arial"/>
                <a:cs typeface="Arial"/>
              </a:rPr>
              <a:t> </a:t>
            </a:r>
            <a:r>
              <a:rPr sz="6000" b="1" spc="325" dirty="0" err="1">
                <a:latin typeface="Arial"/>
                <a:cs typeface="Arial"/>
              </a:rPr>
              <a:t>Keuangan</a:t>
            </a:r>
            <a:r>
              <a:rPr sz="6000" b="1" spc="325" dirty="0">
                <a:latin typeface="Arial"/>
                <a:cs typeface="Arial"/>
              </a:rPr>
              <a:t> </a:t>
            </a:r>
            <a:endParaRPr sz="6000" dirty="0">
              <a:latin typeface="Arial"/>
              <a:cs typeface="Arial"/>
            </a:endParaRPr>
          </a:p>
        </p:txBody>
      </p:sp>
      <p:sp>
        <p:nvSpPr>
          <p:cNvPr id="3" name="object 3"/>
          <p:cNvSpPr txBox="1"/>
          <p:nvPr/>
        </p:nvSpPr>
        <p:spPr>
          <a:xfrm>
            <a:off x="1316863" y="620648"/>
            <a:ext cx="3042285" cy="574040"/>
          </a:xfrm>
          <a:prstGeom prst="rect">
            <a:avLst/>
          </a:prstGeom>
        </p:spPr>
        <p:txBody>
          <a:bodyPr vert="horz" wrap="square" lIns="0" tIns="12700" rIns="0" bIns="0" rtlCol="0">
            <a:spAutoFit/>
          </a:bodyPr>
          <a:lstStyle/>
          <a:p>
            <a:pPr marL="12700">
              <a:lnSpc>
                <a:spcPct val="100000"/>
              </a:lnSpc>
              <a:spcBef>
                <a:spcPts val="100"/>
              </a:spcBef>
            </a:pPr>
            <a:r>
              <a:rPr sz="3600" b="1" spc="229" dirty="0" err="1">
                <a:latin typeface="Arial"/>
                <a:cs typeface="Arial"/>
              </a:rPr>
              <a:t>Pertemuan</a:t>
            </a:r>
            <a:r>
              <a:rPr sz="3600" b="1" spc="-195" dirty="0">
                <a:latin typeface="Arial"/>
                <a:cs typeface="Arial"/>
              </a:rPr>
              <a:t> </a:t>
            </a:r>
            <a:r>
              <a:rPr sz="3600" b="1" spc="155" dirty="0">
                <a:latin typeface="Arial"/>
                <a:cs typeface="Arial"/>
              </a:rPr>
              <a:t>6</a:t>
            </a:r>
            <a:endParaRPr sz="3600" dirty="0">
              <a:latin typeface="Arial"/>
              <a:cs typeface="Arial"/>
            </a:endParaRPr>
          </a:p>
        </p:txBody>
      </p:sp>
      <p:pic>
        <p:nvPicPr>
          <p:cNvPr id="5" name="Picture 4">
            <a:extLst>
              <a:ext uri="{FF2B5EF4-FFF2-40B4-BE49-F238E27FC236}">
                <a16:creationId xmlns:a16="http://schemas.microsoft.com/office/drawing/2014/main" id="{9DED364A-DA8A-43C2-BB87-A50025F9ACD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57800" y="1371600"/>
            <a:ext cx="6441890" cy="36235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EAA917-123F-4CC8-A9CD-EE08D940A0FB}"/>
              </a:ext>
            </a:extLst>
          </p:cNvPr>
          <p:cNvSpPr txBox="1"/>
          <p:nvPr/>
        </p:nvSpPr>
        <p:spPr>
          <a:xfrm>
            <a:off x="1371600" y="1600200"/>
            <a:ext cx="9220200" cy="3416320"/>
          </a:xfrm>
          <a:prstGeom prst="rect">
            <a:avLst/>
          </a:prstGeom>
          <a:noFill/>
        </p:spPr>
        <p:txBody>
          <a:bodyPr wrap="square" rtlCol="0">
            <a:spAutoFit/>
          </a:bodyPr>
          <a:lstStyle/>
          <a:p>
            <a:pPr algn="just"/>
            <a:r>
              <a:rPr lang="id-ID" sz="2400" b="1" dirty="0"/>
              <a:t>Laporan Laba Rugi </a:t>
            </a:r>
          </a:p>
          <a:p>
            <a:pPr algn="just"/>
            <a:r>
              <a:rPr lang="id-ID" sz="2400" dirty="0"/>
              <a:t>Komponen-komponen yang terdapat dalam laporan laba/rugi : penjualan (pendapatan) HPP (harga pokok penjualan), laba kotor, biaya operasional (biaya umum, biaya penjualan, biaya sewa, biaya administrasi), laba kotor operasional penyusutan (depresi), pendapatan bersih opersi, pendapatan lainnya, laba sebelum bunga dan pajak atau EBIT, biaya bunga (bunga wesel, bunga bank, bunga hipotek, bunga obligasi dan bunga lainnya), laba sebelum pajak, laba sesudah bunga dan pajak, laba perlembar saham.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B4C20EEF-2A28-413A-A0CF-2EAA4AB45BD8}"/>
              </a:ext>
            </a:extLst>
          </p:cNvPr>
          <p:cNvSpPr txBox="1">
            <a:spLocks noGrp="1"/>
          </p:cNvSpPr>
          <p:nvPr/>
        </p:nvSpPr>
        <p:spPr>
          <a:xfrm>
            <a:off x="3447415" y="2958782"/>
            <a:ext cx="5297170" cy="940435"/>
          </a:xfrm>
          <a:prstGeom prst="rect">
            <a:avLst/>
          </a:prstGeom>
        </p:spPr>
        <p:txBody>
          <a:bodyPr vert="horz" wrap="square" lIns="0" tIns="12700" rIns="0" bIns="0" rtlCol="0">
            <a:spAutoFit/>
          </a:bodyPr>
          <a:lstStyle>
            <a:lvl1pPr>
              <a:defRPr sz="4400" b="1" i="0">
                <a:solidFill>
                  <a:schemeClr val="tx1"/>
                </a:solidFill>
                <a:latin typeface="Arial"/>
                <a:ea typeface="+mj-ea"/>
                <a:cs typeface="Arial"/>
              </a:defRPr>
            </a:lvl1pPr>
          </a:lstStyle>
          <a:p>
            <a:pPr marL="12700">
              <a:lnSpc>
                <a:spcPct val="100000"/>
              </a:lnSpc>
              <a:spcBef>
                <a:spcPts val="100"/>
              </a:spcBef>
            </a:pPr>
            <a:r>
              <a:rPr sz="6000" spc="560" dirty="0"/>
              <a:t>Soal</a:t>
            </a:r>
            <a:r>
              <a:rPr sz="6000" spc="-235" dirty="0"/>
              <a:t> </a:t>
            </a:r>
            <a:r>
              <a:rPr sz="6000" spc="530" dirty="0"/>
              <a:t>Latihan</a:t>
            </a:r>
            <a:endParaRPr sz="6000" dirty="0"/>
          </a:p>
        </p:txBody>
      </p:sp>
    </p:spTree>
    <p:extLst>
      <p:ext uri="{BB962C8B-B14F-4D97-AF65-F5344CB8AC3E}">
        <p14:creationId xmlns:p14="http://schemas.microsoft.com/office/powerpoint/2010/main" val="1072665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EA5854A-AE00-4651-97A4-95F386FA9358}"/>
              </a:ext>
            </a:extLst>
          </p:cNvPr>
          <p:cNvSpPr txBox="1"/>
          <p:nvPr/>
        </p:nvSpPr>
        <p:spPr>
          <a:xfrm>
            <a:off x="1219200" y="914400"/>
            <a:ext cx="10668000" cy="5212068"/>
          </a:xfrm>
          <a:prstGeom prst="rect">
            <a:avLst/>
          </a:prstGeom>
          <a:noFill/>
        </p:spPr>
        <p:txBody>
          <a:bodyPr wrap="square">
            <a:spAutoFit/>
          </a:bodyPr>
          <a:lstStyle/>
          <a:p>
            <a:pPr marL="342900" lvl="0" indent="-342900">
              <a:lnSpc>
                <a:spcPct val="107000"/>
              </a:lnSpc>
              <a:buFont typeface="+mj-lt"/>
              <a:buAutoNum type="arabi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Dibawah ini yang bukan termasuk aspek keuangan adalah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Nilai bahan baku tertentu</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Sumber-sumber dana yang akan diperoleh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Kebutuhan biaya investasi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Proyeksi neraca dan laporan laba/rugi untuk beberapa priode kedepan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Kriteria penilaian investasi </a:t>
            </a:r>
          </a:p>
          <a:p>
            <a:pPr lvl="0">
              <a:lnSpc>
                <a:spcPct val="107000"/>
              </a:lnSpc>
            </a:pP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sz="2400" dirty="0">
                <a:effectLst/>
                <a:latin typeface="Calibri" panose="020F0502020204030204" pitchFamily="34" charset="0"/>
                <a:ea typeface="Calibri" panose="020F0502020204030204" pitchFamily="34" charset="0"/>
                <a:cs typeface="Times New Roman" panose="02020603050405020304" pitchFamily="18" charset="0"/>
              </a:rPr>
              <a:t>2. Modal asing dan modal sendiri merupakan bagian dari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Sumber-sumber dana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Sumber aset perusahaan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Keuntungan perusahaan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Jenis piutang perusahaan </a:t>
            </a:r>
          </a:p>
          <a:p>
            <a:pPr marL="342900" lvl="0" indent="-342900">
              <a:lnSpc>
                <a:spcPct val="107000"/>
              </a:lnSpc>
              <a:spcAft>
                <a:spcPts val="800"/>
              </a:spcAft>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Aktiva tetap perusahaan </a:t>
            </a:r>
          </a:p>
        </p:txBody>
      </p:sp>
    </p:spTree>
    <p:extLst>
      <p:ext uri="{BB962C8B-B14F-4D97-AF65-F5344CB8AC3E}">
        <p14:creationId xmlns:p14="http://schemas.microsoft.com/office/powerpoint/2010/main" val="353467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B1D786-1D34-4E28-814C-1EF2EAF4708F}"/>
              </a:ext>
            </a:extLst>
          </p:cNvPr>
          <p:cNvSpPr txBox="1"/>
          <p:nvPr/>
        </p:nvSpPr>
        <p:spPr>
          <a:xfrm>
            <a:off x="647700" y="838200"/>
            <a:ext cx="10896600" cy="5607241"/>
          </a:xfrm>
          <a:prstGeom prst="rect">
            <a:avLst/>
          </a:prstGeom>
          <a:noFill/>
        </p:spPr>
        <p:txBody>
          <a:bodyPr wrap="square">
            <a:spAutoFit/>
          </a:bodyPr>
          <a:lstStyle/>
          <a:p>
            <a:pPr lvl="0">
              <a:lnSpc>
                <a:spcPct val="107000"/>
              </a:lnSpc>
            </a:pPr>
            <a:r>
              <a:rPr lang="id-ID" sz="2400" dirty="0">
                <a:effectLst/>
                <a:latin typeface="Calibri" panose="020F0502020204030204" pitchFamily="34" charset="0"/>
                <a:ea typeface="Calibri" panose="020F0502020204030204" pitchFamily="34" charset="0"/>
                <a:cs typeface="Times New Roman" panose="02020603050405020304" pitchFamily="18" charset="0"/>
              </a:rPr>
              <a:t>3.  Biaya pembuatan studi, biaya pengurusan izin-izin adalah pengertian dari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Biaya pra-investasi</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Biaya pembelian aktiva tetap</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Biaya operasional</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Biaya Administrasi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Biaya kena pajak </a:t>
            </a:r>
          </a:p>
          <a:p>
            <a:pPr lvl="0">
              <a:lnSpc>
                <a:spcPct val="107000"/>
              </a:lnSpc>
            </a:pPr>
            <a:endParaRPr lang="id-ID" sz="2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id-ID" sz="2400" dirty="0">
                <a:latin typeface="Calibri" panose="020F0502020204030204" pitchFamily="34" charset="0"/>
                <a:ea typeface="Calibri" panose="020F0502020204030204" pitchFamily="34" charset="0"/>
                <a:cs typeface="Times New Roman" panose="02020603050405020304" pitchFamily="18" charset="0"/>
              </a:rPr>
              <a:t>4.  </a:t>
            </a:r>
            <a:r>
              <a:rPr lang="id-ID" sz="2400" dirty="0">
                <a:effectLst/>
                <a:latin typeface="Calibri" panose="020F0502020204030204" pitchFamily="34" charset="0"/>
                <a:ea typeface="Calibri" panose="020F0502020204030204" pitchFamily="34" charset="0"/>
                <a:cs typeface="Times New Roman" panose="02020603050405020304" pitchFamily="18" charset="0"/>
              </a:rPr>
              <a:t>Dibawah ini yang tidak termasuk Creteria yang dapat digunakan sebagai penentu kelayakan suatu usaha adalah ....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Budget variabel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Payback Period (PP)</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Average Rate of Return (ARR)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Net Persent Value (NPV) </a:t>
            </a:r>
          </a:p>
          <a:p>
            <a:pPr marL="342900" lvl="0" indent="-342900">
              <a:lnSpc>
                <a:spcPct val="107000"/>
              </a:lnSpc>
              <a:spcAft>
                <a:spcPts val="800"/>
              </a:spcAft>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Internal Rate of Return (IRR) </a:t>
            </a:r>
          </a:p>
        </p:txBody>
      </p:sp>
    </p:spTree>
    <p:extLst>
      <p:ext uri="{BB962C8B-B14F-4D97-AF65-F5344CB8AC3E}">
        <p14:creationId xmlns:p14="http://schemas.microsoft.com/office/powerpoint/2010/main" val="63671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888480C-1633-42D9-BC6C-AFFE9BF814CF}"/>
              </a:ext>
            </a:extLst>
          </p:cNvPr>
          <p:cNvSpPr txBox="1"/>
          <p:nvPr/>
        </p:nvSpPr>
        <p:spPr>
          <a:xfrm>
            <a:off x="1524000" y="1981200"/>
            <a:ext cx="9144000" cy="2445862"/>
          </a:xfrm>
          <a:prstGeom prst="rect">
            <a:avLst/>
          </a:prstGeom>
          <a:noFill/>
        </p:spPr>
        <p:txBody>
          <a:bodyPr wrap="square">
            <a:spAutoFit/>
          </a:bodyPr>
          <a:lstStyle/>
          <a:p>
            <a:pPr lvl="0">
              <a:lnSpc>
                <a:spcPct val="107000"/>
              </a:lnSpc>
            </a:pPr>
            <a:r>
              <a:rPr lang="id-ID" sz="2400" dirty="0">
                <a:effectLst/>
                <a:latin typeface="Calibri" panose="020F0502020204030204" pitchFamily="34" charset="0"/>
                <a:ea typeface="Calibri" panose="020F0502020204030204" pitchFamily="34" charset="0"/>
                <a:cs typeface="Times New Roman" panose="02020603050405020304" pitchFamily="18" charset="0"/>
              </a:rPr>
              <a:t>5. Yang termasuk kedalam aktiva lancar adalah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Kas </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Aktiva tetap berwujud tanah</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Mesin</a:t>
            </a:r>
          </a:p>
          <a:p>
            <a:pPr marL="342900" lvl="0" indent="-342900">
              <a:lnSpc>
                <a:spcPct val="107000"/>
              </a:lnSpc>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Bangunan</a:t>
            </a:r>
          </a:p>
          <a:p>
            <a:pPr marL="342900" lvl="0" indent="-342900">
              <a:lnSpc>
                <a:spcPct val="107000"/>
              </a:lnSpc>
              <a:spcAft>
                <a:spcPts val="800"/>
              </a:spcAft>
              <a:buFont typeface="+mj-lt"/>
              <a:buAutoNum type="alphaLcPeriod"/>
            </a:pPr>
            <a:r>
              <a:rPr lang="id-ID" sz="2400" dirty="0">
                <a:effectLst/>
                <a:latin typeface="Calibri" panose="020F0502020204030204" pitchFamily="34" charset="0"/>
                <a:ea typeface="Calibri" panose="020F0502020204030204" pitchFamily="34" charset="0"/>
                <a:cs typeface="Times New Roman" panose="02020603050405020304" pitchFamily="18" charset="0"/>
              </a:rPr>
              <a:t> peralatan</a:t>
            </a:r>
          </a:p>
        </p:txBody>
      </p:sp>
    </p:spTree>
    <p:extLst>
      <p:ext uri="{BB962C8B-B14F-4D97-AF65-F5344CB8AC3E}">
        <p14:creationId xmlns:p14="http://schemas.microsoft.com/office/powerpoint/2010/main" val="195911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6EB80A-5DC0-4FAC-9C8E-645FE40383FF}"/>
              </a:ext>
            </a:extLst>
          </p:cNvPr>
          <p:cNvSpPr txBox="1"/>
          <p:nvPr/>
        </p:nvSpPr>
        <p:spPr>
          <a:xfrm>
            <a:off x="1143000" y="1752600"/>
            <a:ext cx="5257800" cy="4154984"/>
          </a:xfrm>
          <a:prstGeom prst="rect">
            <a:avLst/>
          </a:prstGeom>
          <a:noFill/>
        </p:spPr>
        <p:txBody>
          <a:bodyPr wrap="square" rtlCol="0">
            <a:spAutoFit/>
          </a:bodyPr>
          <a:lstStyle/>
          <a:p>
            <a:pPr marL="285750" indent="-285750" algn="just">
              <a:buFont typeface="Arial" panose="020B0604020202020204" pitchFamily="34" charset="0"/>
              <a:buChar char="•"/>
            </a:pPr>
            <a:r>
              <a:rPr lang="id-ID" sz="2400" dirty="0"/>
              <a:t>Aspek keuangan merupakan aspek yang digunakan untuk menilai keuangan perusahaan secara keseluruhan </a:t>
            </a:r>
          </a:p>
          <a:p>
            <a:pPr marL="285750" indent="-285750" algn="just">
              <a:buFont typeface="Arial" panose="020B0604020202020204" pitchFamily="34" charset="0"/>
              <a:buChar char="•"/>
            </a:pPr>
            <a:r>
              <a:rPr lang="id-ID" sz="2400" dirty="0"/>
              <a:t>SKB (aspek Keuangan) bertujuan untuk mengetahui perkiraan pendanaan dan aliran kas proyek/bisnis, sehingga dapat diketahui layak atau tidaknya rencana bisnis yang dimaksud. </a:t>
            </a:r>
          </a:p>
          <a:p>
            <a:pPr algn="just"/>
            <a:endParaRPr lang="id-ID" sz="2400" dirty="0"/>
          </a:p>
        </p:txBody>
      </p:sp>
      <p:sp>
        <p:nvSpPr>
          <p:cNvPr id="9" name="TextBox 8">
            <a:extLst>
              <a:ext uri="{FF2B5EF4-FFF2-40B4-BE49-F238E27FC236}">
                <a16:creationId xmlns:a16="http://schemas.microsoft.com/office/drawing/2014/main" id="{CD8BF732-ACC6-458E-8FF8-D5501C21723D}"/>
              </a:ext>
            </a:extLst>
          </p:cNvPr>
          <p:cNvSpPr txBox="1"/>
          <p:nvPr/>
        </p:nvSpPr>
        <p:spPr>
          <a:xfrm>
            <a:off x="1524000" y="990600"/>
            <a:ext cx="3429000" cy="523220"/>
          </a:xfrm>
          <a:prstGeom prst="rect">
            <a:avLst/>
          </a:prstGeom>
          <a:noFill/>
        </p:spPr>
        <p:txBody>
          <a:bodyPr wrap="square" rtlCol="0">
            <a:spAutoFit/>
          </a:bodyPr>
          <a:lstStyle/>
          <a:p>
            <a:r>
              <a:rPr lang="id-ID" sz="2800" b="1" dirty="0"/>
              <a:t>ASPEK KEUNGAN </a:t>
            </a:r>
          </a:p>
        </p:txBody>
      </p:sp>
      <p:pic>
        <p:nvPicPr>
          <p:cNvPr id="3" name="Picture 2">
            <a:extLst>
              <a:ext uri="{FF2B5EF4-FFF2-40B4-BE49-F238E27FC236}">
                <a16:creationId xmlns:a16="http://schemas.microsoft.com/office/drawing/2014/main" id="{3BF37CA3-7D73-49AD-A7EF-9A3A41BFCAF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29400" y="1778000"/>
            <a:ext cx="4989286" cy="33337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7400" y="401523"/>
            <a:ext cx="6484239" cy="627736"/>
          </a:xfrm>
          <a:prstGeom prst="rect">
            <a:avLst/>
          </a:prstGeom>
        </p:spPr>
        <p:txBody>
          <a:bodyPr vert="horz" wrap="square" lIns="0" tIns="12065" rIns="0" bIns="0" rtlCol="0">
            <a:spAutoFit/>
          </a:bodyPr>
          <a:lstStyle/>
          <a:p>
            <a:pPr marL="12700">
              <a:lnSpc>
                <a:spcPct val="100000"/>
              </a:lnSpc>
              <a:spcBef>
                <a:spcPts val="95"/>
              </a:spcBef>
            </a:pPr>
            <a:r>
              <a:rPr sz="4000" dirty="0" err="1"/>
              <a:t>Aspek</a:t>
            </a:r>
            <a:r>
              <a:rPr sz="4000" dirty="0"/>
              <a:t> </a:t>
            </a:r>
            <a:r>
              <a:rPr sz="4000" dirty="0" err="1"/>
              <a:t>Keuangan</a:t>
            </a:r>
            <a:r>
              <a:rPr sz="4000" dirty="0"/>
              <a:t> </a:t>
            </a:r>
            <a:r>
              <a:rPr sz="4000" dirty="0" err="1"/>
              <a:t>Meliputi</a:t>
            </a:r>
            <a:r>
              <a:rPr sz="4000" dirty="0"/>
              <a:t> </a:t>
            </a:r>
          </a:p>
        </p:txBody>
      </p:sp>
      <p:sp>
        <p:nvSpPr>
          <p:cNvPr id="5" name="TextBox 4">
            <a:extLst>
              <a:ext uri="{FF2B5EF4-FFF2-40B4-BE49-F238E27FC236}">
                <a16:creationId xmlns:a16="http://schemas.microsoft.com/office/drawing/2014/main" id="{2DFB96D1-970B-4B47-BA56-0420044BB31F}"/>
              </a:ext>
            </a:extLst>
          </p:cNvPr>
          <p:cNvSpPr txBox="1"/>
          <p:nvPr/>
        </p:nvSpPr>
        <p:spPr>
          <a:xfrm>
            <a:off x="1143000" y="1638300"/>
            <a:ext cx="5334000" cy="3581400"/>
          </a:xfrm>
          <a:prstGeom prst="rect">
            <a:avLst/>
          </a:prstGeom>
          <a:noFill/>
        </p:spPr>
        <p:txBody>
          <a:bodyPr wrap="square" rtlCol="0">
            <a:spAutoFit/>
          </a:bodyPr>
          <a:lstStyle/>
          <a:p>
            <a:pPr marL="342900" indent="-342900" algn="just">
              <a:buAutoNum type="arabicPeriod"/>
            </a:pPr>
            <a:r>
              <a:rPr lang="id-ID" sz="2000" dirty="0"/>
              <a:t>Sumber-sumber dana yang akan diperoleh </a:t>
            </a:r>
          </a:p>
          <a:p>
            <a:pPr marL="342900" indent="-342900" algn="just">
              <a:buAutoNum type="arabicPeriod"/>
            </a:pPr>
            <a:r>
              <a:rPr lang="id-ID" sz="2000" dirty="0"/>
              <a:t>Kebutuhan biaya investasi </a:t>
            </a:r>
          </a:p>
          <a:p>
            <a:pPr marL="342900" indent="-342900" algn="just">
              <a:buAutoNum type="arabicPeriod"/>
            </a:pPr>
            <a:r>
              <a:rPr lang="id-ID" sz="2000" dirty="0"/>
              <a:t>Estimasi pendapatan dan biaya investasi selama beberapa periode termasuk jenis-jenis dan jumlah biaya yang dikeluarkan selama umur investasi.</a:t>
            </a:r>
          </a:p>
          <a:p>
            <a:pPr marL="342900" indent="-342900" algn="just">
              <a:buAutoNum type="arabicPeriod"/>
            </a:pPr>
            <a:r>
              <a:rPr lang="id-ID" sz="2000" dirty="0"/>
              <a:t>Proyeksi neraca dan laporan laba/rugi untuk beberapa priode kedepan </a:t>
            </a:r>
          </a:p>
          <a:p>
            <a:pPr marL="342900" indent="-342900" algn="just">
              <a:buAutoNum type="arabicPeriod"/>
            </a:pPr>
            <a:r>
              <a:rPr lang="id-ID" sz="2000" dirty="0"/>
              <a:t>Kriteria penilaian investasi </a:t>
            </a:r>
          </a:p>
          <a:p>
            <a:pPr marL="342900" indent="-342900" algn="just">
              <a:buAutoNum type="arabicPeriod"/>
            </a:pPr>
            <a:r>
              <a:rPr lang="id-ID" sz="2000" dirty="0"/>
              <a:t>Rasio keuangan yang digunakan untuk menilai kemampuan perusahaan </a:t>
            </a:r>
          </a:p>
        </p:txBody>
      </p:sp>
      <p:pic>
        <p:nvPicPr>
          <p:cNvPr id="7" name="Picture 6">
            <a:extLst>
              <a:ext uri="{FF2B5EF4-FFF2-40B4-BE49-F238E27FC236}">
                <a16:creationId xmlns:a16="http://schemas.microsoft.com/office/drawing/2014/main" id="{D3B00730-76CB-4DB7-A78F-33CCAB0FD012}"/>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435" t="-78" r="41655" b="78"/>
          <a:stretch/>
        </p:blipFill>
        <p:spPr>
          <a:xfrm>
            <a:off x="7162800" y="1066220"/>
            <a:ext cx="4424680" cy="55308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0" y="248819"/>
            <a:ext cx="6172200" cy="690574"/>
          </a:xfrm>
          <a:prstGeom prst="rect">
            <a:avLst/>
          </a:prstGeom>
        </p:spPr>
        <p:txBody>
          <a:bodyPr vert="horz" wrap="square" lIns="0" tIns="13335" rIns="0" bIns="0" rtlCol="0">
            <a:spAutoFit/>
          </a:bodyPr>
          <a:lstStyle/>
          <a:p>
            <a:pPr marL="12700">
              <a:lnSpc>
                <a:spcPct val="100000"/>
              </a:lnSpc>
              <a:spcBef>
                <a:spcPts val="105"/>
              </a:spcBef>
            </a:pPr>
            <a:r>
              <a:rPr spc="-130" dirty="0" err="1"/>
              <a:t>Sumber-sumber</a:t>
            </a:r>
            <a:r>
              <a:rPr spc="-130" dirty="0"/>
              <a:t> Dana </a:t>
            </a:r>
            <a:endParaRPr spc="-235" dirty="0"/>
          </a:p>
        </p:txBody>
      </p:sp>
      <p:sp>
        <p:nvSpPr>
          <p:cNvPr id="5" name="TextBox 4">
            <a:extLst>
              <a:ext uri="{FF2B5EF4-FFF2-40B4-BE49-F238E27FC236}">
                <a16:creationId xmlns:a16="http://schemas.microsoft.com/office/drawing/2014/main" id="{E9BD43DB-2BD9-4B98-A3F7-598BCC46FA15}"/>
              </a:ext>
            </a:extLst>
          </p:cNvPr>
          <p:cNvSpPr txBox="1"/>
          <p:nvPr/>
        </p:nvSpPr>
        <p:spPr>
          <a:xfrm>
            <a:off x="1295400" y="1676400"/>
            <a:ext cx="4419600" cy="3581400"/>
          </a:xfrm>
          <a:prstGeom prst="rect">
            <a:avLst/>
          </a:prstGeom>
          <a:noFill/>
        </p:spPr>
        <p:txBody>
          <a:bodyPr wrap="square" rtlCol="0">
            <a:spAutoFit/>
          </a:bodyPr>
          <a:lstStyle/>
          <a:p>
            <a:pPr marL="342900" indent="-342900" algn="just">
              <a:buAutoNum type="arabicPeriod"/>
            </a:pPr>
            <a:r>
              <a:rPr lang="id-ID" sz="2000" b="1" dirty="0"/>
              <a:t>Modal Asing </a:t>
            </a:r>
          </a:p>
          <a:p>
            <a:pPr marL="285750" indent="-285750" algn="just">
              <a:buFont typeface="Arial" panose="020B0604020202020204" pitchFamily="34" charset="0"/>
              <a:buChar char="•"/>
            </a:pPr>
            <a:r>
              <a:rPr lang="id-ID" sz="2000" dirty="0"/>
              <a:t>Pinjaman dari dunia perbankan </a:t>
            </a:r>
          </a:p>
          <a:p>
            <a:pPr marL="285750" indent="-285750" algn="just">
              <a:buFont typeface="Arial" panose="020B0604020202020204" pitchFamily="34" charset="0"/>
              <a:buChar char="•"/>
            </a:pPr>
            <a:r>
              <a:rPr lang="id-ID" sz="2000" dirty="0"/>
              <a:t>Pinjaman dari lembaga keuangan seperti ventura, asuransi, leasin, dana pensiun, atau lembaga keuangan lainnya. </a:t>
            </a:r>
          </a:p>
          <a:p>
            <a:pPr marL="285750" indent="-285750" algn="just">
              <a:buFont typeface="Arial" panose="020B0604020202020204" pitchFamily="34" charset="0"/>
              <a:buChar char="•"/>
            </a:pPr>
            <a:r>
              <a:rPr lang="id-ID" sz="2000" dirty="0"/>
              <a:t>Pinjaman dari perusahaan nonbank </a:t>
            </a:r>
          </a:p>
          <a:p>
            <a:pPr algn="just"/>
            <a:r>
              <a:rPr lang="id-ID" sz="2000" b="1" dirty="0"/>
              <a:t>2. Modal Sendiri </a:t>
            </a:r>
          </a:p>
          <a:p>
            <a:pPr marL="285750" indent="-285750" algn="just">
              <a:buFont typeface="Arial" panose="020B0604020202020204" pitchFamily="34" charset="0"/>
              <a:buChar char="•"/>
            </a:pPr>
            <a:r>
              <a:rPr lang="id-ID" sz="2000" dirty="0"/>
              <a:t>Setoran dari pemegang saham </a:t>
            </a:r>
          </a:p>
          <a:p>
            <a:pPr marL="285750" indent="-285750" algn="just">
              <a:buFont typeface="Arial" panose="020B0604020202020204" pitchFamily="34" charset="0"/>
              <a:buChar char="•"/>
            </a:pPr>
            <a:r>
              <a:rPr lang="id-ID" sz="2000" dirty="0"/>
              <a:t>Dari candaan laba </a:t>
            </a:r>
          </a:p>
          <a:p>
            <a:pPr marL="285750" indent="-285750" algn="just">
              <a:buFont typeface="Arial" panose="020B0604020202020204" pitchFamily="34" charset="0"/>
              <a:buChar char="•"/>
            </a:pPr>
            <a:r>
              <a:rPr lang="id-ID" sz="2000" dirty="0"/>
              <a:t>Dari laba yang belum dibagi </a:t>
            </a:r>
          </a:p>
        </p:txBody>
      </p:sp>
      <p:pic>
        <p:nvPicPr>
          <p:cNvPr id="4" name="Picture 3">
            <a:extLst>
              <a:ext uri="{FF2B5EF4-FFF2-40B4-BE49-F238E27FC236}">
                <a16:creationId xmlns:a16="http://schemas.microsoft.com/office/drawing/2014/main" id="{A1D4E672-70D4-4D0C-9735-EA6E02BD40E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15000" y="1790700"/>
            <a:ext cx="6050166" cy="3352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600201" y="406095"/>
            <a:ext cx="6403974" cy="566822"/>
          </a:xfrm>
          <a:prstGeom prst="rect">
            <a:avLst/>
          </a:prstGeom>
        </p:spPr>
        <p:txBody>
          <a:bodyPr vert="horz" wrap="square" lIns="0" tIns="12700" rIns="0" bIns="0" rtlCol="0">
            <a:spAutoFit/>
          </a:bodyPr>
          <a:lstStyle/>
          <a:p>
            <a:pPr marL="12700">
              <a:lnSpc>
                <a:spcPct val="100000"/>
              </a:lnSpc>
              <a:spcBef>
                <a:spcPts val="100"/>
              </a:spcBef>
            </a:pPr>
            <a:r>
              <a:rPr sz="3600" spc="-240" dirty="0" err="1"/>
              <a:t>Biaya</a:t>
            </a:r>
            <a:r>
              <a:rPr sz="3600" spc="-240" dirty="0"/>
              <a:t> </a:t>
            </a:r>
            <a:r>
              <a:rPr sz="3600" spc="-240" dirty="0" err="1"/>
              <a:t>Kebutuhan</a:t>
            </a:r>
            <a:r>
              <a:rPr sz="3600" spc="-240" dirty="0"/>
              <a:t> </a:t>
            </a:r>
            <a:r>
              <a:rPr sz="3600" spc="-240" dirty="0" err="1"/>
              <a:t>Investasi</a:t>
            </a:r>
            <a:endParaRPr sz="3600" dirty="0"/>
          </a:p>
        </p:txBody>
      </p:sp>
      <p:sp>
        <p:nvSpPr>
          <p:cNvPr id="8" name="object 8"/>
          <p:cNvSpPr txBox="1"/>
          <p:nvPr/>
        </p:nvSpPr>
        <p:spPr>
          <a:xfrm>
            <a:off x="4972303" y="3437585"/>
            <a:ext cx="1497965" cy="758190"/>
          </a:xfrm>
          <a:prstGeom prst="rect">
            <a:avLst/>
          </a:prstGeom>
        </p:spPr>
        <p:txBody>
          <a:bodyPr vert="horz" wrap="square" lIns="0" tIns="12700" rIns="0" bIns="0" rtlCol="0">
            <a:spAutoFit/>
          </a:bodyPr>
          <a:lstStyle/>
          <a:p>
            <a:pPr algn="ctr">
              <a:lnSpc>
                <a:spcPct val="100000"/>
              </a:lnSpc>
              <a:spcBef>
                <a:spcPts val="100"/>
              </a:spcBef>
            </a:pPr>
            <a:r>
              <a:rPr sz="2400" dirty="0">
                <a:solidFill>
                  <a:srgbClr val="FFFFFF"/>
                </a:solidFill>
                <a:latin typeface="Arial"/>
                <a:cs typeface="Arial"/>
              </a:rPr>
              <a:t>C</a:t>
            </a:r>
            <a:r>
              <a:rPr sz="2400" spc="-10" dirty="0">
                <a:solidFill>
                  <a:srgbClr val="FFFFFF"/>
                </a:solidFill>
                <a:latin typeface="Arial"/>
                <a:cs typeface="Arial"/>
              </a:rPr>
              <a:t>o</a:t>
            </a:r>
            <a:r>
              <a:rPr sz="2400" dirty="0">
                <a:solidFill>
                  <a:srgbClr val="FFFFFF"/>
                </a:solidFill>
                <a:latin typeface="Arial"/>
                <a:cs typeface="Arial"/>
              </a:rPr>
              <a:t>nv</a:t>
            </a:r>
            <a:r>
              <a:rPr sz="2400" spc="-10" dirty="0">
                <a:solidFill>
                  <a:srgbClr val="FFFFFF"/>
                </a:solidFill>
                <a:latin typeface="Arial"/>
                <a:cs typeface="Arial"/>
              </a:rPr>
              <a:t>e</a:t>
            </a:r>
            <a:r>
              <a:rPr sz="2400" dirty="0">
                <a:solidFill>
                  <a:srgbClr val="FFFFFF"/>
                </a:solidFill>
                <a:latin typeface="Arial"/>
                <a:cs typeface="Arial"/>
              </a:rPr>
              <a:t>rti</a:t>
            </a:r>
            <a:r>
              <a:rPr sz="2400" spc="-10" dirty="0">
                <a:solidFill>
                  <a:srgbClr val="FFFFFF"/>
                </a:solidFill>
                <a:latin typeface="Arial"/>
                <a:cs typeface="Arial"/>
              </a:rPr>
              <a:t>o</a:t>
            </a:r>
            <a:r>
              <a:rPr sz="2400" dirty="0">
                <a:solidFill>
                  <a:srgbClr val="FFFFFF"/>
                </a:solidFill>
                <a:latin typeface="Arial"/>
                <a:cs typeface="Arial"/>
              </a:rPr>
              <a:t>n</a:t>
            </a:r>
            <a:endParaRPr sz="2400">
              <a:latin typeface="Arial"/>
              <a:cs typeface="Arial"/>
            </a:endParaRPr>
          </a:p>
          <a:p>
            <a:pPr marL="635" algn="ctr">
              <a:lnSpc>
                <a:spcPct val="100000"/>
              </a:lnSpc>
              <a:spcBef>
                <a:spcPts val="5"/>
              </a:spcBef>
            </a:pPr>
            <a:r>
              <a:rPr sz="2400" spc="-5" dirty="0">
                <a:solidFill>
                  <a:srgbClr val="FFFFFF"/>
                </a:solidFill>
                <a:latin typeface="Arial"/>
                <a:cs typeface="Arial"/>
              </a:rPr>
              <a:t>Process</a:t>
            </a:r>
            <a:endParaRPr sz="2400">
              <a:latin typeface="Arial"/>
              <a:cs typeface="Arial"/>
            </a:endParaRPr>
          </a:p>
        </p:txBody>
      </p:sp>
      <p:sp>
        <p:nvSpPr>
          <p:cNvPr id="5" name="TextBox 4">
            <a:extLst>
              <a:ext uri="{FF2B5EF4-FFF2-40B4-BE49-F238E27FC236}">
                <a16:creationId xmlns:a16="http://schemas.microsoft.com/office/drawing/2014/main" id="{C5160108-040E-46D2-B4C5-23BCCF139F35}"/>
              </a:ext>
            </a:extLst>
          </p:cNvPr>
          <p:cNvSpPr txBox="1"/>
          <p:nvPr/>
        </p:nvSpPr>
        <p:spPr>
          <a:xfrm>
            <a:off x="1143000" y="1390871"/>
            <a:ext cx="4838700" cy="4093428"/>
          </a:xfrm>
          <a:prstGeom prst="rect">
            <a:avLst/>
          </a:prstGeom>
          <a:noFill/>
        </p:spPr>
        <p:txBody>
          <a:bodyPr wrap="square" rtlCol="0">
            <a:spAutoFit/>
          </a:bodyPr>
          <a:lstStyle/>
          <a:p>
            <a:pPr marL="342900" indent="-342900" algn="just">
              <a:buAutoNum type="arabicPeriod"/>
            </a:pPr>
            <a:r>
              <a:rPr lang="id-ID" sz="2000" dirty="0"/>
              <a:t>Biaya pra-investasi : biaya pembuatan studi, biaya pengurusan izin-izin </a:t>
            </a:r>
          </a:p>
          <a:p>
            <a:pPr marL="342900" indent="-342900" algn="just">
              <a:buAutoNum type="arabicPeriod"/>
            </a:pPr>
            <a:r>
              <a:rPr lang="id-ID" sz="2000" dirty="0"/>
              <a:t>Biaya pembelian aktiva tetap : aktiva tetap berwujud (tanah, mesin, bangungan, peralatan, inventaris kantor, aktiva berwujud lain</a:t>
            </a:r>
            <a:r>
              <a:rPr lang="id-ID" dirty="0"/>
              <a:t>n</a:t>
            </a:r>
            <a:r>
              <a:rPr lang="id-ID" sz="2000" dirty="0"/>
              <a:t>ya) dan aktiva tetap tidak berwujud (goodwill, hak cipta, lisensi) </a:t>
            </a:r>
          </a:p>
          <a:p>
            <a:pPr marL="342900" indent="-342900" algn="just">
              <a:buAutoNum type="arabicPeriod"/>
            </a:pPr>
            <a:r>
              <a:rPr lang="id-ID" sz="2000" dirty="0"/>
              <a:t>Biaya operasional : upah dan gaji karyawan, biaya listrik, biaya telepon, dan air, biaya pemeliharan, pajak, premmi asuransi, biaya pemasaran, biaya-biaya lainnya. </a:t>
            </a:r>
          </a:p>
        </p:txBody>
      </p:sp>
      <p:pic>
        <p:nvPicPr>
          <p:cNvPr id="4" name="Picture 3">
            <a:extLst>
              <a:ext uri="{FF2B5EF4-FFF2-40B4-BE49-F238E27FC236}">
                <a16:creationId xmlns:a16="http://schemas.microsoft.com/office/drawing/2014/main" id="{B2C90892-1E25-4AEC-9AF5-87E9F0B706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981700" y="1273830"/>
            <a:ext cx="6002469" cy="421046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6192" y="594106"/>
            <a:ext cx="7585075" cy="696595"/>
          </a:xfrm>
          <a:prstGeom prst="rect">
            <a:avLst/>
          </a:prstGeom>
        </p:spPr>
        <p:txBody>
          <a:bodyPr vert="horz" wrap="square" lIns="0" tIns="13335" rIns="0" bIns="0" rtlCol="0">
            <a:spAutoFit/>
          </a:bodyPr>
          <a:lstStyle/>
          <a:p>
            <a:pPr marL="12700">
              <a:lnSpc>
                <a:spcPct val="100000"/>
              </a:lnSpc>
              <a:spcBef>
                <a:spcPts val="105"/>
              </a:spcBef>
            </a:pPr>
            <a:r>
              <a:rPr spc="-65" dirty="0" err="1"/>
              <a:t>Arus</a:t>
            </a:r>
            <a:r>
              <a:rPr spc="-65" dirty="0"/>
              <a:t> Kas (Cash Flow)</a:t>
            </a:r>
            <a:endParaRPr spc="-165" dirty="0"/>
          </a:p>
        </p:txBody>
      </p:sp>
      <p:sp>
        <p:nvSpPr>
          <p:cNvPr id="5" name="TextBox 4">
            <a:extLst>
              <a:ext uri="{FF2B5EF4-FFF2-40B4-BE49-F238E27FC236}">
                <a16:creationId xmlns:a16="http://schemas.microsoft.com/office/drawing/2014/main" id="{575CCE91-86D5-433C-A2A3-DF6F18223BDC}"/>
              </a:ext>
            </a:extLst>
          </p:cNvPr>
          <p:cNvSpPr txBox="1"/>
          <p:nvPr/>
        </p:nvSpPr>
        <p:spPr>
          <a:xfrm>
            <a:off x="914400" y="2057400"/>
            <a:ext cx="4191000" cy="2554545"/>
          </a:xfrm>
          <a:prstGeom prst="rect">
            <a:avLst/>
          </a:prstGeom>
          <a:noFill/>
        </p:spPr>
        <p:txBody>
          <a:bodyPr wrap="square" rtlCol="0">
            <a:spAutoFit/>
          </a:bodyPr>
          <a:lstStyle/>
          <a:p>
            <a:pPr algn="just"/>
            <a:r>
              <a:rPr lang="id-ID" sz="2000" dirty="0"/>
              <a:t>Jenis-jenis Arus Kas yang berkaitan dengan suatu usaha ; </a:t>
            </a:r>
          </a:p>
          <a:p>
            <a:pPr marL="342900" indent="-342900" algn="just">
              <a:buFont typeface="+mj-lt"/>
              <a:buAutoNum type="arabicPeriod"/>
            </a:pPr>
            <a:r>
              <a:rPr lang="id-ID" sz="2000" dirty="0"/>
              <a:t>Intial cash flow atau kas awal </a:t>
            </a:r>
          </a:p>
          <a:p>
            <a:pPr marL="342900" indent="-342900" algn="just">
              <a:buFont typeface="+mj-lt"/>
              <a:buAutoNum type="arabicPeriod"/>
            </a:pPr>
            <a:r>
              <a:rPr lang="id-ID" sz="2000" dirty="0"/>
              <a:t>Operational cash flow atau kas yang diterima dan dikeluarkan pada saat operasi usaha </a:t>
            </a:r>
          </a:p>
          <a:p>
            <a:pPr marL="342900" indent="-342900" algn="just">
              <a:buFont typeface="+mj-lt"/>
              <a:buAutoNum type="arabicPeriod"/>
            </a:pPr>
            <a:r>
              <a:rPr lang="id-ID" sz="2000" dirty="0"/>
              <a:t>Terminal cash flow atau kas yang diterima pada saat usaha berakhir </a:t>
            </a:r>
          </a:p>
        </p:txBody>
      </p:sp>
      <p:pic>
        <p:nvPicPr>
          <p:cNvPr id="4" name="Picture 3">
            <a:extLst>
              <a:ext uri="{FF2B5EF4-FFF2-40B4-BE49-F238E27FC236}">
                <a16:creationId xmlns:a16="http://schemas.microsoft.com/office/drawing/2014/main" id="{50129485-96EC-45A7-A93B-6BEA365A03E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86400" y="1667797"/>
            <a:ext cx="5905500" cy="33337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8" y="594106"/>
            <a:ext cx="7465061" cy="690574"/>
          </a:xfrm>
          <a:prstGeom prst="rect">
            <a:avLst/>
          </a:prstGeom>
        </p:spPr>
        <p:txBody>
          <a:bodyPr vert="horz" wrap="square" lIns="0" tIns="13335" rIns="0" bIns="0" rtlCol="0">
            <a:spAutoFit/>
          </a:bodyPr>
          <a:lstStyle/>
          <a:p>
            <a:pPr marL="12700">
              <a:lnSpc>
                <a:spcPct val="100000"/>
              </a:lnSpc>
              <a:spcBef>
                <a:spcPts val="105"/>
              </a:spcBef>
            </a:pPr>
            <a:r>
              <a:rPr spc="-110" dirty="0" err="1"/>
              <a:t>Creteria</a:t>
            </a:r>
            <a:r>
              <a:rPr spc="-110" dirty="0"/>
              <a:t> </a:t>
            </a:r>
            <a:r>
              <a:rPr spc="-110" dirty="0" err="1"/>
              <a:t>Penilaian</a:t>
            </a:r>
            <a:r>
              <a:rPr spc="-110" dirty="0"/>
              <a:t> </a:t>
            </a:r>
            <a:r>
              <a:rPr spc="-110" dirty="0" err="1"/>
              <a:t>Investasi</a:t>
            </a:r>
            <a:r>
              <a:rPr spc="-110" dirty="0"/>
              <a:t> </a:t>
            </a:r>
            <a:endParaRPr spc="-10" dirty="0"/>
          </a:p>
        </p:txBody>
      </p:sp>
      <p:sp>
        <p:nvSpPr>
          <p:cNvPr id="5" name="TextBox 4">
            <a:extLst>
              <a:ext uri="{FF2B5EF4-FFF2-40B4-BE49-F238E27FC236}">
                <a16:creationId xmlns:a16="http://schemas.microsoft.com/office/drawing/2014/main" id="{C07C0C6C-A168-4596-A241-E9E8698A2763}"/>
              </a:ext>
            </a:extLst>
          </p:cNvPr>
          <p:cNvSpPr txBox="1"/>
          <p:nvPr/>
        </p:nvSpPr>
        <p:spPr>
          <a:xfrm>
            <a:off x="685800" y="1524000"/>
            <a:ext cx="5257800" cy="3477875"/>
          </a:xfrm>
          <a:prstGeom prst="rect">
            <a:avLst/>
          </a:prstGeom>
          <a:noFill/>
        </p:spPr>
        <p:txBody>
          <a:bodyPr wrap="square" rtlCol="0">
            <a:spAutoFit/>
          </a:bodyPr>
          <a:lstStyle/>
          <a:p>
            <a:pPr algn="just"/>
            <a:r>
              <a:rPr lang="id-ID" sz="2000" dirty="0"/>
              <a:t>Creteria yang dapat digunakan sebagai penentu kelayakan suatu usaha ; </a:t>
            </a:r>
          </a:p>
          <a:p>
            <a:pPr algn="just"/>
            <a:endParaRPr lang="id-ID" sz="2000" dirty="0"/>
          </a:p>
          <a:p>
            <a:pPr marL="342900" indent="-342900" algn="just">
              <a:buFont typeface="Arial" panose="020B0604020202020204" pitchFamily="34" charset="0"/>
              <a:buChar char="•"/>
            </a:pPr>
            <a:r>
              <a:rPr lang="id-ID" sz="2000" dirty="0"/>
              <a:t>Payback Period (PP)</a:t>
            </a:r>
          </a:p>
          <a:p>
            <a:pPr marL="342900" indent="-342900" algn="just">
              <a:buFont typeface="Arial" panose="020B0604020202020204" pitchFamily="34" charset="0"/>
              <a:buChar char="•"/>
            </a:pPr>
            <a:r>
              <a:rPr lang="id-ID" sz="2000" dirty="0"/>
              <a:t>Average Rate of Return (ARR) </a:t>
            </a:r>
          </a:p>
          <a:p>
            <a:pPr marL="342900" indent="-342900" algn="just">
              <a:buFont typeface="Arial" panose="020B0604020202020204" pitchFamily="34" charset="0"/>
              <a:buChar char="•"/>
            </a:pPr>
            <a:r>
              <a:rPr lang="id-ID" sz="2000" dirty="0"/>
              <a:t>Net Persent Value (NPV) </a:t>
            </a:r>
          </a:p>
          <a:p>
            <a:pPr marL="342900" indent="-342900" algn="just">
              <a:buFont typeface="Arial" panose="020B0604020202020204" pitchFamily="34" charset="0"/>
              <a:buChar char="•"/>
            </a:pPr>
            <a:r>
              <a:rPr lang="id-ID" sz="2000" dirty="0"/>
              <a:t>Internal Rate of Return (IRR) </a:t>
            </a:r>
          </a:p>
          <a:p>
            <a:pPr marL="342900" indent="-342900" algn="just">
              <a:buFont typeface="Arial" panose="020B0604020202020204" pitchFamily="34" charset="0"/>
              <a:buChar char="•"/>
            </a:pPr>
            <a:r>
              <a:rPr lang="id-ID" sz="2000" dirty="0"/>
              <a:t>Profitabilty Index (PI)</a:t>
            </a:r>
          </a:p>
          <a:p>
            <a:pPr marL="342900" indent="-342900" algn="just">
              <a:buFont typeface="Arial" panose="020B0604020202020204" pitchFamily="34" charset="0"/>
              <a:buChar char="•"/>
            </a:pPr>
            <a:r>
              <a:rPr lang="id-ID" sz="2000" dirty="0"/>
              <a:t>Serta berbagai rasio keuangan seperti rasio likuiditas, solvabilitas, aktivitas dan profitabilitas</a:t>
            </a:r>
          </a:p>
        </p:txBody>
      </p:sp>
      <p:pic>
        <p:nvPicPr>
          <p:cNvPr id="4" name="Picture 3">
            <a:extLst>
              <a:ext uri="{FF2B5EF4-FFF2-40B4-BE49-F238E27FC236}">
                <a16:creationId xmlns:a16="http://schemas.microsoft.com/office/drawing/2014/main" id="{D3DACF5D-63CE-41BA-B767-3E6D7CD46ED5}"/>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0" y="1752600"/>
            <a:ext cx="6044377" cy="3835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0" y="762000"/>
            <a:ext cx="8077200" cy="690574"/>
          </a:xfrm>
          <a:prstGeom prst="rect">
            <a:avLst/>
          </a:prstGeom>
        </p:spPr>
        <p:txBody>
          <a:bodyPr vert="horz" wrap="square" lIns="0" tIns="13335" rIns="0" bIns="0" rtlCol="0">
            <a:spAutoFit/>
          </a:bodyPr>
          <a:lstStyle/>
          <a:p>
            <a:pPr marL="12700">
              <a:lnSpc>
                <a:spcPct val="100000"/>
              </a:lnSpc>
              <a:spcBef>
                <a:spcPts val="105"/>
              </a:spcBef>
            </a:pPr>
            <a:r>
              <a:rPr spc="-370" dirty="0">
                <a:latin typeface="Trebuchet MS"/>
                <a:cs typeface="Trebuchet MS"/>
              </a:rPr>
              <a:t>Margin </a:t>
            </a:r>
            <a:r>
              <a:rPr spc="-370" dirty="0" err="1">
                <a:latin typeface="Trebuchet MS"/>
                <a:cs typeface="Trebuchet MS"/>
              </a:rPr>
              <a:t>Keuntungan</a:t>
            </a:r>
            <a:r>
              <a:rPr spc="-370" dirty="0">
                <a:latin typeface="Trebuchet MS"/>
                <a:cs typeface="Trebuchet MS"/>
              </a:rPr>
              <a:t>, ROA, ROE </a:t>
            </a:r>
            <a:endParaRPr spc="-250" dirty="0">
              <a:latin typeface="Trebuchet MS"/>
              <a:cs typeface="Trebuchet MS"/>
            </a:endParaRPr>
          </a:p>
        </p:txBody>
      </p:sp>
      <p:sp>
        <p:nvSpPr>
          <p:cNvPr id="5" name="TextBox 4">
            <a:extLst>
              <a:ext uri="{FF2B5EF4-FFF2-40B4-BE49-F238E27FC236}">
                <a16:creationId xmlns:a16="http://schemas.microsoft.com/office/drawing/2014/main" id="{5CBFE0E5-9E68-4D83-AEC8-03D3B7A5BF2A}"/>
              </a:ext>
            </a:extLst>
          </p:cNvPr>
          <p:cNvSpPr txBox="1"/>
          <p:nvPr/>
        </p:nvSpPr>
        <p:spPr>
          <a:xfrm>
            <a:off x="1905000" y="1752600"/>
            <a:ext cx="5410200" cy="2308324"/>
          </a:xfrm>
          <a:prstGeom prst="rect">
            <a:avLst/>
          </a:prstGeom>
          <a:noFill/>
        </p:spPr>
        <p:txBody>
          <a:bodyPr wrap="square" rtlCol="0">
            <a:spAutoFit/>
          </a:bodyPr>
          <a:lstStyle/>
          <a:p>
            <a:r>
              <a:rPr lang="id-ID" sz="2400" dirty="0"/>
              <a:t>Margin = Laba Bersih / Penjualan </a:t>
            </a:r>
          </a:p>
          <a:p>
            <a:r>
              <a:rPr lang="id-ID" sz="2400" dirty="0"/>
              <a:t>	= </a:t>
            </a:r>
          </a:p>
          <a:p>
            <a:r>
              <a:rPr lang="id-ID" sz="2400" dirty="0"/>
              <a:t>ROA 	= Laba Bersih / Total Aset </a:t>
            </a:r>
          </a:p>
          <a:p>
            <a:r>
              <a:rPr lang="id-ID" sz="2400" dirty="0"/>
              <a:t>	=</a:t>
            </a:r>
          </a:p>
          <a:p>
            <a:r>
              <a:rPr lang="id-ID" sz="2400" dirty="0"/>
              <a:t>ROE 	= Laba Bersih/Total Modal Sendiri</a:t>
            </a:r>
          </a:p>
          <a:p>
            <a:r>
              <a:rPr lang="id-ID" sz="2400" dirty="0"/>
              <a:t>	=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411</TotalTime>
  <Words>1122</Words>
  <Application>Microsoft Office PowerPoint</Application>
  <PresentationFormat>Widescreen</PresentationFormat>
  <Paragraphs>206</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Times New Roman</vt:lpstr>
      <vt:lpstr>Trebuchet MS</vt:lpstr>
      <vt:lpstr>Wingdings</vt:lpstr>
      <vt:lpstr>Office Theme</vt:lpstr>
      <vt:lpstr>PowerPoint Presentation</vt:lpstr>
      <vt:lpstr>PowerPoint Presentation</vt:lpstr>
      <vt:lpstr>PowerPoint Presentation</vt:lpstr>
      <vt:lpstr>Aspek Keuangan Meliputi </vt:lpstr>
      <vt:lpstr>Sumber-sumber Dana </vt:lpstr>
      <vt:lpstr>Biaya Kebutuhan Investasi</vt:lpstr>
      <vt:lpstr>Arus Kas (Cash Flow)</vt:lpstr>
      <vt:lpstr>Creteria Penilaian Investasi </vt:lpstr>
      <vt:lpstr>Margin Keuntungan, ROA, ROE </vt:lpstr>
      <vt:lpstr>PowerPoint Presentation</vt:lpstr>
      <vt:lpstr>PowerPoint Presentation</vt:lpstr>
      <vt:lpstr>Analisis Usaha </vt:lpstr>
      <vt:lpstr>Payback Period (PP)</vt:lpstr>
      <vt:lpstr>Payback Period (PP)</vt:lpstr>
      <vt:lpstr>PP Continued </vt:lpstr>
      <vt:lpstr>PP (Lanjutan)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Manajemen Operasional</dc:title>
  <dc:creator>reviewer</dc:creator>
  <cp:lastModifiedBy>Alan Budi Kusuma</cp:lastModifiedBy>
  <cp:revision>7</cp:revision>
  <dcterms:created xsi:type="dcterms:W3CDTF">2021-08-11T06:45:51Z</dcterms:created>
  <dcterms:modified xsi:type="dcterms:W3CDTF">2023-09-15T02:44:59Z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2021-01-21T00:00:00Z</vt:filetime>
  </property>
  <property fmtid="{D5CDD505-2E9C-101B-9397-08002B2CF9AE}" pid="3" name="Creator">
    <vt:lpwstr>Microsoft® PowerPoint® 2019</vt:lpwstr>
  </property>
  <property fmtid="{D5CDD505-2E9C-101B-9397-08002B2CF9AE}" pid="4" name="LastSaved">
    <vt:filetime>2021-08-11T00:00:00Z</vt:filetime>
  </property>
</Properties>
</file>