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64">
          <p15:clr>
            <a:srgbClr val="A4A3A4"/>
          </p15:clr>
        </p15:guide>
      </p15:sldGuideLst>
    </p:ext>
    <p:ext uri="GoogleSlidesCustomDataVersion2">
      <go:slidesCustomData xmlns:go="http://customooxmlschemas.google.com/" r:id="rId25" roundtripDataSignature="AMtx7mgngt+7kJ7wB9uTViBkCLTeXMps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C223A6D-3BE1-4352-BB03-EC4481176902}">
  <a:tblStyle styleId="{EC223A6D-3BE1-4352-BB03-EC448117690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6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5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4" name="Google Shape;24;p2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2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6" name="Google Shape;26;p2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0" name="Google Shape;40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6" name="Google Shape;46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7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Relationship Id="rId4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Relationship Id="rId4" Type="http://schemas.openxmlformats.org/officeDocument/2006/relationships/image" Target="../media/image1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g"/><Relationship Id="rId4" Type="http://schemas.openxmlformats.org/officeDocument/2006/relationships/image" Target="../media/image1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jpg"/><Relationship Id="rId4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Relationship Id="rId4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Relationship Id="rId4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4647421" y="4135650"/>
            <a:ext cx="49968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100">
                <a:solidFill>
                  <a:schemeClr val="dk1"/>
                </a:solidFill>
              </a:rPr>
              <a:t>Materi 9</a:t>
            </a:r>
            <a:endParaRPr sz="2100">
              <a:solidFill>
                <a:schemeClr val="dk1"/>
              </a:solidFill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100">
                <a:solidFill>
                  <a:schemeClr val="dk1"/>
                </a:solidFill>
              </a:rPr>
              <a:t>Regresi Linear sederhana dan Berganda menggunakan QM for Windows</a:t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D"/>
              <a:t>Regresi linear berganda</a:t>
            </a:r>
            <a:endParaRPr/>
          </a:p>
        </p:txBody>
      </p:sp>
      <p:sp>
        <p:nvSpPr>
          <p:cNvPr id="146" name="Google Shape;146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ID" sz="2400">
                <a:latin typeface="Arial"/>
                <a:ea typeface="Arial"/>
                <a:cs typeface="Arial"/>
                <a:sym typeface="Arial"/>
              </a:rPr>
              <a:t>Regresi digunakan untuk mengestimasi dan meramalkan dengan data crossectional/antar data yang memiliki titik waktu yang sama. 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ID" sz="2400">
                <a:latin typeface="Arial"/>
                <a:ea typeface="Arial"/>
                <a:cs typeface="Arial"/>
                <a:sym typeface="Arial"/>
              </a:rPr>
              <a:t>Analisis regresi linier dibedakan menjadi dua yaitu </a:t>
            </a:r>
            <a:endParaRPr/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ID" sz="2400">
                <a:latin typeface="Arial"/>
                <a:ea typeface="Arial"/>
                <a:cs typeface="Arial"/>
                <a:sym typeface="Arial"/>
              </a:rPr>
              <a:t>analisis regresi linier sederhana jika jumlah variable bebasnya (X) hanya satu secara matematis dapat dituliskan Y = a + bX. Model ini hamper sama dengan model analisi trend. Bedanya model trend variabel bebasnya adalah waktusedangkan pada analisis regresi linier sederhana variabel bebasnya bisa waktu bisa variable non waktu, </a:t>
            </a:r>
            <a:endParaRPr/>
          </a:p>
          <a:p>
            <a:pPr indent="-31623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ID" sz="2400">
                <a:latin typeface="Arial"/>
                <a:ea typeface="Arial"/>
                <a:cs typeface="Arial"/>
                <a:sym typeface="Arial"/>
              </a:rPr>
              <a:t>analisis regresi linier berganda jika jumlah variabel bebasnya a (X) lebih dari satu, secara matemastis dapat dituliskan Y = a + b1X1+ b2X2 + …….bkXn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"/>
          <p:cNvSpPr txBox="1"/>
          <p:nvPr>
            <p:ph type="title"/>
          </p:nvPr>
        </p:nvSpPr>
        <p:spPr>
          <a:xfrm>
            <a:off x="6096000" y="491735"/>
            <a:ext cx="1623647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ID"/>
              <a:t>contoh</a:t>
            </a:r>
            <a:endParaRPr/>
          </a:p>
        </p:txBody>
      </p:sp>
      <p:graphicFrame>
        <p:nvGraphicFramePr>
          <p:cNvPr id="152" name="Google Shape;152;p11"/>
          <p:cNvGraphicFramePr/>
          <p:nvPr/>
        </p:nvGraphicFramePr>
        <p:xfrm>
          <a:off x="838201" y="119575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{EC223A6D-3BE1-4352-BB03-EC4481176902}</a:tableStyleId>
              </a:tblPr>
              <a:tblGrid>
                <a:gridCol w="2035550"/>
                <a:gridCol w="2770375"/>
                <a:gridCol w="2837950"/>
                <a:gridCol w="2871725"/>
              </a:tblGrid>
              <a:tr h="842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Counter HP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Penjualan (Unit)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B Promosi (juta)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Jumlah karyawan (orang)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140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C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150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D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170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E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165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F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110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G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140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H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150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I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165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J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200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D"/>
              <a:t>Langkah-langkah penyelesainnya</a:t>
            </a:r>
            <a:endParaRPr/>
          </a:p>
        </p:txBody>
      </p:sp>
      <p:sp>
        <p:nvSpPr>
          <p:cNvPr id="158" name="Google Shape;158;p1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D"/>
              <a:t>Buka Program POM kemudian Klik Module -- pilih FORECASTING </a:t>
            </a:r>
            <a:endParaRPr/>
          </a:p>
        </p:txBody>
      </p:sp>
      <p:sp>
        <p:nvSpPr>
          <p:cNvPr id="159" name="Google Shape;159;p1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65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3365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3365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3365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60" name="Google Shape;160;p1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D"/>
              <a:t>Klik FILE -- NEW -- Least Square</a:t>
            </a:r>
            <a:endParaRPr/>
          </a:p>
        </p:txBody>
      </p:sp>
      <p:pic>
        <p:nvPicPr>
          <p:cNvPr id="161" name="Google Shape;16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575" y="3009133"/>
            <a:ext cx="5842226" cy="2167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2"/>
          <p:cNvPicPr preferRelativeResize="0"/>
          <p:nvPr>
            <p:ph idx="4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72200" y="2885347"/>
            <a:ext cx="5183188" cy="29240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 txBox="1"/>
          <p:nvPr>
            <p:ph type="title"/>
          </p:nvPr>
        </p:nvSpPr>
        <p:spPr>
          <a:xfrm>
            <a:off x="762000" y="105444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ID" sz="2400">
                <a:latin typeface="Arial"/>
                <a:ea typeface="Arial"/>
                <a:cs typeface="Arial"/>
                <a:sym typeface="Arial"/>
              </a:rPr>
              <a:t>    Isikan jumlah data pada kolom </a:t>
            </a:r>
            <a:r>
              <a:rPr b="1" lang="en-ID" sz="2400">
                <a:latin typeface="Arial"/>
                <a:ea typeface="Arial"/>
                <a:cs typeface="Arial"/>
                <a:sym typeface="Arial"/>
              </a:rPr>
              <a:t>Number of Obervation </a:t>
            </a:r>
            <a:r>
              <a:rPr lang="en-ID" sz="2400">
                <a:latin typeface="Arial"/>
                <a:ea typeface="Arial"/>
                <a:cs typeface="Arial"/>
                <a:sym typeface="Arial"/>
              </a:rPr>
              <a:t>dengan cara menggerser tanda panah atau mengisi angka </a:t>
            </a:r>
            <a:r>
              <a:rPr b="1" lang="en-ID" sz="2400">
                <a:latin typeface="Arial"/>
                <a:ea typeface="Arial"/>
                <a:cs typeface="Arial"/>
                <a:sym typeface="Arial"/>
              </a:rPr>
              <a:t>10 </a:t>
            </a:r>
            <a:r>
              <a:rPr lang="en-ID" sz="2400">
                <a:latin typeface="Arial"/>
                <a:ea typeface="Arial"/>
                <a:cs typeface="Arial"/>
                <a:sym typeface="Arial"/>
              </a:rPr>
              <a:t>dan pada kolom </a:t>
            </a:r>
            <a:r>
              <a:rPr b="1" lang="en-ID" sz="2400">
                <a:latin typeface="Arial"/>
                <a:ea typeface="Arial"/>
                <a:cs typeface="Arial"/>
                <a:sym typeface="Arial"/>
              </a:rPr>
              <a:t>Number of independent variable </a:t>
            </a:r>
            <a:r>
              <a:rPr lang="en-ID" sz="2400">
                <a:latin typeface="Arial"/>
                <a:ea typeface="Arial"/>
                <a:cs typeface="Arial"/>
                <a:sym typeface="Arial"/>
              </a:rPr>
              <a:t>(jumlah variabel bebas angka </a:t>
            </a:r>
            <a:r>
              <a:rPr b="1" lang="en-ID" sz="2400"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ID" sz="2400">
                <a:latin typeface="Arial"/>
                <a:ea typeface="Arial"/>
                <a:cs typeface="Arial"/>
                <a:sym typeface="Arial"/>
              </a:rPr>
              <a:t>.Selanjutnya masukan data sesuai dengan yang akan di analisis seperti berikut:</a:t>
            </a:r>
            <a:endParaRPr/>
          </a:p>
        </p:txBody>
      </p:sp>
      <p:pic>
        <p:nvPicPr>
          <p:cNvPr id="168" name="Google Shape;168;p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2634838"/>
            <a:ext cx="5181600" cy="2732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3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72200" y="2616624"/>
            <a:ext cx="5181600" cy="2769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"/>
          <p:cNvSpPr txBox="1"/>
          <p:nvPr>
            <p:ph type="title"/>
          </p:nvPr>
        </p:nvSpPr>
        <p:spPr>
          <a:xfrm>
            <a:off x="762000" y="99817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ID" sz="2800"/>
              <a:t>Untuk melihat hasil kita pilih solution lalu pilih forecasting result, hasil bisa dilihat sebagi berikut</a:t>
            </a:r>
            <a:endParaRPr sz="2800"/>
          </a:p>
        </p:txBody>
      </p:sp>
      <p:pic>
        <p:nvPicPr>
          <p:cNvPr id="175" name="Google Shape;175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2998530"/>
            <a:ext cx="5181600" cy="200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4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67487" y="2024856"/>
            <a:ext cx="4391025" cy="395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ID"/>
              <a:t>Berdasarkan dari gambar atas dapat dibuat persamaan regresinya sebagai berikut: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ID"/>
              <a:t>Y = 88,86 + 5,76X1 + 5,21 X2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ID"/>
              <a:t>Persamaan diatas dapat diartikan: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D"/>
              <a:t>Koefisein X1 = 5,75 ~  jika Biaya promosi meningkat satu juta rupiah maka penjualan akan meningkat (positif) sebesar 5,75 unit dengan asumsi variabel lain konstan atau tetap.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D"/>
              <a:t>Koefisein X2 = 5,21 ~jika jumlah karyawan ditambah satu orang maka penjualan akan meningkat (positif) sebesar 5,21 unit dengan asumsi variabel lain konstan atau tetap.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D"/>
              <a:t>Konstanta = 88,86 ~ Rata-rata penjualan HP sebesar 88,86 unit jika variabelbiaya promosi dan jumlah karyawan tetap</a:t>
            </a:r>
            <a:endParaRPr/>
          </a:p>
        </p:txBody>
      </p:sp>
      <p:sp>
        <p:nvSpPr>
          <p:cNvPr id="182" name="Google Shape;182;p1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ID" sz="1800">
                <a:latin typeface="Arial"/>
                <a:ea typeface="Arial"/>
                <a:cs typeface="Arial"/>
                <a:sym typeface="Arial"/>
              </a:rPr>
              <a:t>Niliai Koefisien Determinasi (R2) sebesar 0,8  artinya varasi penjulan HP dapat dijelaskan oleh variabel Biaya promosi dan jumlah karyawan sebesar 80 persen (0,8 x 100%) sedangkan sisanya 20 persen dijelaskan faktor lainnya di luar model seperti selera konsumen, harga, kondisi perekonomian dan lain sebagainya.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ID" sz="1800">
                <a:latin typeface="Arial"/>
                <a:ea typeface="Arial"/>
                <a:cs typeface="Arial"/>
                <a:sym typeface="Arial"/>
              </a:rPr>
              <a:t>Dari persamaan regresi di atas juga dapat diramalkan jika biaya promosi meningkat menjadi 12 juta dan jumlah karyawan tetap maka: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ID" sz="1800">
                <a:latin typeface="Arial"/>
                <a:ea typeface="Arial"/>
                <a:cs typeface="Arial"/>
                <a:sym typeface="Arial"/>
              </a:rPr>
              <a:t>Y = 88,86 + 5,76 (12) + 5,21 (1)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ID" sz="1800">
                <a:latin typeface="Arial"/>
                <a:ea typeface="Arial"/>
                <a:cs typeface="Arial"/>
                <a:sym typeface="Arial"/>
              </a:rPr>
              <a:t>Y = 88,86 + 69,12 + 5,21 = 163,19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ID" sz="1800">
                <a:latin typeface="Arial"/>
                <a:ea typeface="Arial"/>
                <a:cs typeface="Arial"/>
                <a:sym typeface="Arial"/>
              </a:rPr>
              <a:t>Jadi jika biaya promosi meningkat menjadi 12 juta dan jumlah karyawan tetap maka jumlah penjualan menjadi sebesar 163,1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D"/>
              <a:t>Soal latihan</a:t>
            </a:r>
            <a:endParaRPr/>
          </a:p>
        </p:txBody>
      </p:sp>
      <p:sp>
        <p:nvSpPr>
          <p:cNvPr id="188" name="Google Shape;188;p1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ID" sz="2400">
                <a:latin typeface="Arial"/>
                <a:ea typeface="Arial"/>
                <a:cs typeface="Arial"/>
                <a:sym typeface="Arial"/>
              </a:rPr>
              <a:t>Bila diambil Bila diambil secara acak 10 penjual LAPTOP diperoleh data penjualan Laptop dalam unit</a:t>
            </a:r>
            <a:endParaRPr/>
          </a:p>
          <a:p>
            <a:pPr indent="-3619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619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D" sz="2400">
                <a:latin typeface="Arial"/>
                <a:ea typeface="Arial"/>
                <a:cs typeface="Arial"/>
                <a:sym typeface="Arial"/>
              </a:rPr>
              <a:t>Dari data tersebut hitunglah dengan metode Trend. Berapakah penjualan pada bulan ke 20</a:t>
            </a:r>
            <a:endParaRPr/>
          </a:p>
        </p:txBody>
      </p:sp>
      <p:graphicFrame>
        <p:nvGraphicFramePr>
          <p:cNvPr id="189" name="Google Shape;189;p16"/>
          <p:cNvGraphicFramePr/>
          <p:nvPr/>
        </p:nvGraphicFramePr>
        <p:xfrm>
          <a:off x="6096000" y="18256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{EC223A6D-3BE1-4352-BB03-EC4481176902}</a:tableStyleId>
              </a:tblPr>
              <a:tblGrid>
                <a:gridCol w="863600"/>
                <a:gridCol w="1010925"/>
                <a:gridCol w="1074425"/>
                <a:gridCol w="632450"/>
                <a:gridCol w="1120150"/>
                <a:gridCol w="1325875"/>
              </a:tblGrid>
              <a:tr h="325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No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Sales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Bulan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No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Sales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bulan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200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200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150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150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150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140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170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165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160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D"/>
              <a:t>Soal latihan</a:t>
            </a:r>
            <a:endParaRPr/>
          </a:p>
        </p:txBody>
      </p:sp>
      <p:sp>
        <p:nvSpPr>
          <p:cNvPr id="195" name="Google Shape;195;p1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 startAt="2"/>
            </a:pPr>
            <a:r>
              <a:rPr lang="en-ID" sz="2000">
                <a:latin typeface="Arial"/>
                <a:ea typeface="Arial"/>
                <a:cs typeface="Arial"/>
                <a:sym typeface="Arial"/>
              </a:rPr>
              <a:t>Bila diambil secara acak 10 penjual LAPTOP diperoleh data penjualan Laptop dalam unit (Y), Pengeluran untuk iklan dalm juta rupaiah (X1) dan jumlah sales (X2) sebagai berikut.</a:t>
            </a:r>
            <a:endParaRPr/>
          </a:p>
          <a:p>
            <a:pPr indent="-330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ID" sz="2000">
                <a:latin typeface="Arial"/>
                <a:ea typeface="Arial"/>
                <a:cs typeface="Arial"/>
                <a:sym typeface="Arial"/>
              </a:rPr>
              <a:t>Berdasarkan data di atas hitunglah:</a:t>
            </a:r>
            <a:endParaRPr/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lphaLcParenR"/>
            </a:pPr>
            <a:r>
              <a:rPr lang="en-ID" sz="2000">
                <a:latin typeface="Arial"/>
                <a:ea typeface="Arial"/>
                <a:cs typeface="Arial"/>
                <a:sym typeface="Arial"/>
              </a:rPr>
              <a:t>Bagaimana persamaan regresinya dan jelaskan artinya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lphaLcParenR"/>
            </a:pPr>
            <a:r>
              <a:rPr lang="en-ID" sz="2000">
                <a:latin typeface="Arial"/>
                <a:ea typeface="Arial"/>
                <a:cs typeface="Arial"/>
                <a:sym typeface="Arial"/>
              </a:rPr>
              <a:t>Berapa nilai R2Jelaskanartinya</a:t>
            </a:r>
            <a:endParaRPr/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lphaLcParenR"/>
            </a:pPr>
            <a:r>
              <a:rPr lang="en-ID" sz="2000">
                <a:latin typeface="Arial"/>
                <a:ea typeface="Arial"/>
                <a:cs typeface="Arial"/>
                <a:sym typeface="Arial"/>
              </a:rPr>
              <a:t>Bila biaya Iklan naik menjadi 13 juta hitung perkiraan penjualannya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96" name="Google Shape;196;p17"/>
          <p:cNvGraphicFramePr/>
          <p:nvPr/>
        </p:nvGraphicFramePr>
        <p:xfrm>
          <a:off x="6172200" y="18256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{EC223A6D-3BE1-4352-BB03-EC4481176902}</a:tableStyleId>
              </a:tblPr>
              <a:tblGrid>
                <a:gridCol w="647700"/>
                <a:gridCol w="647700"/>
                <a:gridCol w="647700"/>
                <a:gridCol w="647700"/>
                <a:gridCol w="647700"/>
                <a:gridCol w="647700"/>
                <a:gridCol w="647700"/>
                <a:gridCol w="6477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No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Y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unit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X1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Rp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X2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Org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No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Y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unit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X1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rp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X2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org</a:t>
                      </a:r>
                      <a:endParaRPr sz="24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1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100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3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3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6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110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3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3</a:t>
                      </a:r>
                      <a:endParaRPr sz="24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2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150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5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4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7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130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4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4</a:t>
                      </a:r>
                      <a:endParaRPr sz="24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3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150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6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4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8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120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3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4</a:t>
                      </a:r>
                      <a:endParaRPr sz="24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4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170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10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5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9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160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8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7</a:t>
                      </a:r>
                      <a:endParaRPr sz="24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5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165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8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4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10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180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11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8</a:t>
                      </a:r>
                      <a:endParaRPr sz="24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D"/>
              <a:t>Soal latihan</a:t>
            </a:r>
            <a:endParaRPr/>
          </a:p>
        </p:txBody>
      </p:sp>
      <p:sp>
        <p:nvSpPr>
          <p:cNvPr id="202" name="Google Shape;202;p1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 startAt="3"/>
            </a:pPr>
            <a:r>
              <a:rPr lang="en-ID" sz="2000">
                <a:latin typeface="Arial"/>
                <a:ea typeface="Arial"/>
                <a:cs typeface="Arial"/>
                <a:sym typeface="Arial"/>
              </a:rPr>
              <a:t>Bila diambil secara acak 10 Dealer mobil diperoleh data penjualan Mobil dalam unit (Y), Pengeluran untuk iklan dalm juta rupaiah (X1) dan jumlah sales (X2) sebagai berikut.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ID" sz="2000">
                <a:latin typeface="Arial"/>
                <a:ea typeface="Arial"/>
                <a:cs typeface="Arial"/>
                <a:sym typeface="Arial"/>
              </a:rPr>
              <a:t>Dari data di atas hitunglah:</a:t>
            </a:r>
            <a:endParaRPr/>
          </a:p>
          <a:p>
            <a:pPr indent="-5143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lphaLcParenR"/>
            </a:pPr>
            <a:r>
              <a:rPr lang="en-ID" sz="2000">
                <a:latin typeface="Arial"/>
                <a:ea typeface="Arial"/>
                <a:cs typeface="Arial"/>
                <a:sym typeface="Arial"/>
              </a:rPr>
              <a:t>Bagaimana persamaan regresinya dan jelaskan artinya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lphaLcParenR"/>
            </a:pPr>
            <a:r>
              <a:rPr lang="en-ID" sz="2000">
                <a:latin typeface="Arial"/>
                <a:ea typeface="Arial"/>
                <a:cs typeface="Arial"/>
                <a:sym typeface="Arial"/>
              </a:rPr>
              <a:t>Berapa nilai R2 Jelaskan artinya</a:t>
            </a:r>
            <a:endParaRPr/>
          </a:p>
          <a:p>
            <a:pPr indent="-5143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lphaLcParenR"/>
            </a:pPr>
            <a:r>
              <a:rPr lang="en-ID" sz="2000">
                <a:latin typeface="Arial"/>
                <a:ea typeface="Arial"/>
                <a:cs typeface="Arial"/>
                <a:sym typeface="Arial"/>
              </a:rPr>
              <a:t>Bila Biaya Iklan naik menjadi 12 juta dan jumlah sales menjadi 8 orang hitung perkiraan penjualannya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03" name="Google Shape;203;p18"/>
          <p:cNvGraphicFramePr/>
          <p:nvPr/>
        </p:nvGraphicFramePr>
        <p:xfrm>
          <a:off x="6172200" y="18256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{EC223A6D-3BE1-4352-BB03-EC4481176902}</a:tableStyleId>
              </a:tblPr>
              <a:tblGrid>
                <a:gridCol w="647700"/>
                <a:gridCol w="647700"/>
                <a:gridCol w="647700"/>
                <a:gridCol w="647700"/>
                <a:gridCol w="647700"/>
                <a:gridCol w="647700"/>
                <a:gridCol w="647700"/>
                <a:gridCol w="647700"/>
              </a:tblGrid>
              <a:tr h="304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No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Y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X1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X2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No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Y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X1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X2</a:t>
                      </a:r>
                      <a:endParaRPr sz="24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1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200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10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7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6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200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11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6</a:t>
                      </a:r>
                      <a:endParaRPr sz="24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2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150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3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3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7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150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4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3</a:t>
                      </a:r>
                      <a:endParaRPr sz="24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3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150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4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2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8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140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3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3</a:t>
                      </a:r>
                      <a:endParaRPr sz="24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4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170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8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5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9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100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2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2</a:t>
                      </a:r>
                      <a:endParaRPr sz="24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5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165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7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4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10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160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6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/>
                        <a:t>4</a:t>
                      </a:r>
                      <a:endParaRPr sz="24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D"/>
              <a:t>Metode least square (kuadrat terkecil)</a:t>
            </a:r>
            <a:endParaRPr/>
          </a:p>
        </p:txBody>
      </p:sp>
      <p:sp>
        <p:nvSpPr>
          <p:cNvPr id="90" name="Google Shape;90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D" sz="2400">
                <a:latin typeface="Arial"/>
                <a:ea typeface="Arial"/>
                <a:cs typeface="Arial"/>
                <a:sym typeface="Arial"/>
              </a:rPr>
              <a:t>Metode Kausal (</a:t>
            </a:r>
            <a:r>
              <a:rPr b="1" i="1" lang="en-ID" sz="2400">
                <a:latin typeface="Arial"/>
                <a:ea typeface="Arial"/>
                <a:cs typeface="Arial"/>
                <a:sym typeface="Arial"/>
              </a:rPr>
              <a:t>Least Square) </a:t>
            </a:r>
            <a:r>
              <a:rPr lang="en-ID" sz="2400">
                <a:latin typeface="Arial"/>
                <a:ea typeface="Arial"/>
                <a:cs typeface="Arial"/>
                <a:sym typeface="Arial"/>
              </a:rPr>
              <a:t>Adalah metode pendekatan untuk menentukan atau menghasilkan garis lurus yang paling tepat yang meminimumkan jumlah kuadrat perbedaan vertikal dari garis pada setiap observasi aktual.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/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D"/>
              <a:t>Contoh kasus</a:t>
            </a:r>
            <a:endParaRPr/>
          </a:p>
        </p:txBody>
      </p:sp>
      <p:sp>
        <p:nvSpPr>
          <p:cNvPr id="96" name="Google Shape;96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ID"/>
              <a:t>Saudara diminta menentukan trend linear untuk data deret waktu dai 2012 - 2019 mengenai permintaan meubel CV.Inu sebagai berikut”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graphicFrame>
        <p:nvGraphicFramePr>
          <p:cNvPr id="97" name="Google Shape;97;p3"/>
          <p:cNvGraphicFramePr/>
          <p:nvPr/>
        </p:nvGraphicFramePr>
        <p:xfrm>
          <a:off x="3938954" y="283527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{EC223A6D-3BE1-4352-BB03-EC4481176902}</a:tableStyleId>
              </a:tblPr>
              <a:tblGrid>
                <a:gridCol w="1578700"/>
                <a:gridCol w="18678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Tahun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Demand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2012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74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87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2013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79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2014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2015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90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2016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105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2017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142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2018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122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D"/>
              <a:t>Langkah-langkah penyelesainnya</a:t>
            </a:r>
            <a:endParaRPr/>
          </a:p>
        </p:txBody>
      </p:sp>
      <p:sp>
        <p:nvSpPr>
          <p:cNvPr id="103" name="Google Shape;103;p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D"/>
              <a:t>Buka Program POM kemudian Klik Module -- pilih FORECASTING </a:t>
            </a:r>
            <a:endParaRPr/>
          </a:p>
        </p:txBody>
      </p:sp>
      <p:sp>
        <p:nvSpPr>
          <p:cNvPr id="104" name="Google Shape;104;p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65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3365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3365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3365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05" name="Google Shape;105;p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D"/>
              <a:t>Klik FILE -- NEW -- Least Square</a:t>
            </a:r>
            <a:endParaRPr/>
          </a:p>
        </p:txBody>
      </p:sp>
      <p:pic>
        <p:nvPicPr>
          <p:cNvPr id="106" name="Google Shape;10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575" y="3009133"/>
            <a:ext cx="5842226" cy="2167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4"/>
          <p:cNvPicPr preferRelativeResize="0"/>
          <p:nvPr>
            <p:ph idx="4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72200" y="2885347"/>
            <a:ext cx="5183188" cy="29240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/>
          <p:nvPr>
            <p:ph type="title"/>
          </p:nvPr>
        </p:nvSpPr>
        <p:spPr>
          <a:xfrm>
            <a:off x="838200" y="112478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ID" sz="2800"/>
              <a:t>    Ketikan pada Title = example 4 dan pada Number of 0bservasi isikan 7, number of independent variable isikan 1, kemudian klik OK periode dan data-data penjualan seperti Gambar berikut: </a:t>
            </a:r>
            <a:endParaRPr/>
          </a:p>
        </p:txBody>
      </p:sp>
      <p:pic>
        <p:nvPicPr>
          <p:cNvPr id="113" name="Google Shape;113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3415513"/>
            <a:ext cx="5181600" cy="2690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5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72200" y="3427118"/>
            <a:ext cx="5181600" cy="2667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ID" sz="3200"/>
              <a:t>   Selanjutnya klik Solve,hasil dapat dilihat sebagai berikut;</a:t>
            </a:r>
            <a:endParaRPr/>
          </a:p>
        </p:txBody>
      </p:sp>
      <p:pic>
        <p:nvPicPr>
          <p:cNvPr id="120" name="Google Shape;120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6255" y="1825625"/>
            <a:ext cx="7739489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"/>
          <p:cNvSpPr txBox="1"/>
          <p:nvPr>
            <p:ph type="title"/>
          </p:nvPr>
        </p:nvSpPr>
        <p:spPr>
          <a:xfrm>
            <a:off x="762000" y="97551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ID" sz="3200"/>
              <a:t>Untuk melihat hasil kita pilih solution lalu pilih forecasting result, hasil bisa dilihat sebagi berikut</a:t>
            </a:r>
            <a:endParaRPr sz="3200"/>
          </a:p>
        </p:txBody>
      </p:sp>
      <p:pic>
        <p:nvPicPr>
          <p:cNvPr id="126" name="Google Shape;126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2936234"/>
            <a:ext cx="5181600" cy="2130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7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81762" y="2120106"/>
            <a:ext cx="4562475" cy="376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"/>
          <p:cNvSpPr txBox="1"/>
          <p:nvPr>
            <p:ph type="title"/>
          </p:nvPr>
        </p:nvSpPr>
        <p:spPr>
          <a:xfrm>
            <a:off x="838200" y="130766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D"/>
              <a:t>Untuk melihat hasil kita pilih solution lalu pilih graph, hasil bisa dilihat sebagi berikut</a:t>
            </a:r>
            <a:endParaRPr/>
          </a:p>
        </p:txBody>
      </p:sp>
      <p:pic>
        <p:nvPicPr>
          <p:cNvPr id="133" name="Google Shape;133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3061051"/>
            <a:ext cx="5181600" cy="1880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8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72200" y="3017645"/>
            <a:ext cx="5181600" cy="1967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D"/>
              <a:t>kesimpulan</a:t>
            </a:r>
            <a:endParaRPr/>
          </a:p>
        </p:txBody>
      </p:sp>
      <p:sp>
        <p:nvSpPr>
          <p:cNvPr id="140" name="Google Shape;140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D" sz="2400">
                <a:latin typeface="Arial"/>
                <a:ea typeface="Arial"/>
                <a:cs typeface="Arial"/>
                <a:sym typeface="Arial"/>
              </a:rPr>
              <a:t>Dari Tabel dan Gambar di atas menunjukkan bahwa dengan menggunakan least square di peroleh persamaan: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D" sz="2400">
                <a:latin typeface="Arial"/>
                <a:ea typeface="Arial"/>
                <a:cs typeface="Arial"/>
                <a:sym typeface="Arial"/>
              </a:rPr>
              <a:t>Y = 56,714 + 10,536X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D" sz="2400">
                <a:latin typeface="Arial"/>
                <a:ea typeface="Arial"/>
                <a:cs typeface="Arial"/>
                <a:sym typeface="Arial"/>
              </a:rPr>
              <a:t>Ramalan untuk tahun 2019 = 56,70 + 10,54(8) = 141,02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D" sz="2400">
                <a:latin typeface="Arial"/>
                <a:ea typeface="Arial"/>
                <a:cs typeface="Arial"/>
                <a:sym typeface="Arial"/>
              </a:rPr>
              <a:t>Ramalan untuk tahun 2020 = 56,70 + 10,54(9) = 151,56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2020-06-24T04:35:28Z</dcterms:created>
  <dc:creator>reviewer</dc:creator>
</cp:coreProperties>
</file>