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78" r:id="rId3"/>
    <p:sldId id="280" r:id="rId4"/>
    <p:sldId id="269" r:id="rId5"/>
    <p:sldId id="290" r:id="rId6"/>
    <p:sldId id="291" r:id="rId7"/>
    <p:sldId id="260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288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E6C1"/>
    <a:srgbClr val="1F4287"/>
    <a:srgbClr val="071E3D"/>
    <a:srgbClr val="278EA5"/>
    <a:srgbClr val="60C4B0"/>
    <a:srgbClr val="027CA5"/>
    <a:srgbClr val="204988"/>
    <a:srgbClr val="32327B"/>
    <a:srgbClr val="C19DA7"/>
    <a:srgbClr val="D741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38" y="60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29T06:26:06.84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0 198,'54'2,"-1"2,71 14,-36-8,-66-9,0 1,-1 1,1 1,-1 1,23 9,-17-3,-1-1,1-1,0-2,1 0,0-2,43 3,-41-6,-1 2,32 8,-30-5,55 4,361-8,-231-5,-189-3,-27 5,0 0,0 0,1-1,-1 1,0 0,0-1,0 1,0 0,0-1,0 1,0 0,0-1,0 1,0 0,0 0,0-1,0 1,0 0,0-1,0 1,0 0,0-1,-1 1,1 0,0-1,0 1,0 0,0 0,-1-1,1 1,0 0,0 0,-1-1,1 1,0 0,0 0,-1 0,1 0,-1-1,-50-28,27 16,5 0,0 0,0 2,-1 0,0 1,-1 1,0 2,-1-1,1 2,-1 1,-39-4,38 6,-1 0,1-2,-1-1,-33-14,29 11,-1 0,-37-7,-35-2,53 8,-77-6,101 13,0 0,0-2,0-1,-39-15,38 12,0 1,0 1,-1 1,-28-3,-37 6,49 3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9C3F2-01DF-4DF7-BC91-EC84D13B7B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880D0B-881F-495C-A6E2-74068042A7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D5A06-A773-4BD5-9B81-3D3EAD14F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46E1-5556-426F-836F-2B78C178033C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75933-48BF-41CD-9C16-4436B8DBD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AD475-5CC7-44BD-9E0E-8BB839D7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EEE8-5DEF-4403-B03F-DA7271193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138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C2D438-DEB6-41B8-BFB3-270E7B375F7E}"/>
              </a:ext>
            </a:extLst>
          </p:cNvPr>
          <p:cNvSpPr/>
          <p:nvPr userDrawn="1"/>
        </p:nvSpPr>
        <p:spPr>
          <a:xfrm>
            <a:off x="0" y="0"/>
            <a:ext cx="12187241" cy="6858000"/>
          </a:xfrm>
          <a:prstGeom prst="rect">
            <a:avLst/>
          </a:prstGeom>
          <a:solidFill>
            <a:srgbClr val="071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FBD4D3-0F9E-4610-9019-1B64F638F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46E1-5556-426F-836F-2B78C178033C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2029E8-87BB-44AB-96A8-604B17190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3D0360-D924-4F4D-AD11-491259581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EEE8-5DEF-4403-B03F-DA7271193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341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C2D438-DEB6-41B8-BFB3-270E7B375F7E}"/>
              </a:ext>
            </a:extLst>
          </p:cNvPr>
          <p:cNvSpPr/>
          <p:nvPr userDrawn="1"/>
        </p:nvSpPr>
        <p:spPr>
          <a:xfrm>
            <a:off x="0" y="0"/>
            <a:ext cx="12187241" cy="6858000"/>
          </a:xfrm>
          <a:prstGeom prst="rect">
            <a:avLst/>
          </a:prstGeom>
          <a:solidFill>
            <a:srgbClr val="071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FBD4D3-0F9E-4610-9019-1B64F638F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46E1-5556-426F-836F-2B78C178033C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2029E8-87BB-44AB-96A8-604B17190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3D0360-D924-4F4D-AD11-491259581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EEE8-5DEF-4403-B03F-DA727119319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41A72B1-0B57-467E-88CA-2D799AA9D3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4363" y="1855788"/>
            <a:ext cx="3971925" cy="37131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17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C2D438-DEB6-41B8-BFB3-270E7B375F7E}"/>
              </a:ext>
            </a:extLst>
          </p:cNvPr>
          <p:cNvSpPr/>
          <p:nvPr userDrawn="1"/>
        </p:nvSpPr>
        <p:spPr>
          <a:xfrm>
            <a:off x="0" y="0"/>
            <a:ext cx="12187241" cy="6858000"/>
          </a:xfrm>
          <a:prstGeom prst="rect">
            <a:avLst/>
          </a:prstGeom>
          <a:solidFill>
            <a:srgbClr val="071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FBD4D3-0F9E-4610-9019-1B64F638F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46E1-5556-426F-836F-2B78C178033C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2029E8-87BB-44AB-96A8-604B17190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3D0360-D924-4F4D-AD11-491259581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EEE8-5DEF-4403-B03F-DA727119319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CECF317-2AB7-413B-B75A-8EC4739C14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3" y="1185069"/>
            <a:ext cx="12187238" cy="2784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44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C2D438-DEB6-41B8-BFB3-270E7B375F7E}"/>
              </a:ext>
            </a:extLst>
          </p:cNvPr>
          <p:cNvSpPr/>
          <p:nvPr userDrawn="1"/>
        </p:nvSpPr>
        <p:spPr>
          <a:xfrm>
            <a:off x="0" y="0"/>
            <a:ext cx="12187241" cy="6858000"/>
          </a:xfrm>
          <a:prstGeom prst="rect">
            <a:avLst/>
          </a:prstGeom>
          <a:solidFill>
            <a:srgbClr val="071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FBD4D3-0F9E-4610-9019-1B64F638F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46E1-5556-426F-836F-2B78C178033C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2029E8-87BB-44AB-96A8-604B17190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3D0360-D924-4F4D-AD11-491259581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EEE8-5DEF-4403-B03F-DA727119319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9C41C3E-865C-4C23-8F59-E62E88C8AC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04861" y="2286011"/>
            <a:ext cx="2285977" cy="2285978"/>
          </a:xfrm>
          <a:custGeom>
            <a:avLst/>
            <a:gdLst>
              <a:gd name="connsiteX0" fmla="*/ 1142989 w 2285977"/>
              <a:gd name="connsiteY0" fmla="*/ 0 h 2285978"/>
              <a:gd name="connsiteX1" fmla="*/ 1951204 w 2285977"/>
              <a:gd name="connsiteY1" fmla="*/ 334774 h 2285978"/>
              <a:gd name="connsiteX2" fmla="*/ 1951204 w 2285977"/>
              <a:gd name="connsiteY2" fmla="*/ 1951205 h 2285978"/>
              <a:gd name="connsiteX3" fmla="*/ 334773 w 2285977"/>
              <a:gd name="connsiteY3" fmla="*/ 1951205 h 2285978"/>
              <a:gd name="connsiteX4" fmla="*/ 334773 w 2285977"/>
              <a:gd name="connsiteY4" fmla="*/ 334774 h 2285978"/>
              <a:gd name="connsiteX5" fmla="*/ 1142989 w 2285977"/>
              <a:gd name="connsiteY5" fmla="*/ 0 h 2285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5977" h="2285978">
                <a:moveTo>
                  <a:pt x="1142989" y="0"/>
                </a:moveTo>
                <a:cubicBezTo>
                  <a:pt x="1435505" y="0"/>
                  <a:pt x="1728022" y="111591"/>
                  <a:pt x="1951204" y="334774"/>
                </a:cubicBezTo>
                <a:cubicBezTo>
                  <a:pt x="2397569" y="781139"/>
                  <a:pt x="2397569" y="1504840"/>
                  <a:pt x="1951204" y="1951205"/>
                </a:cubicBezTo>
                <a:cubicBezTo>
                  <a:pt x="1504839" y="2397570"/>
                  <a:pt x="781138" y="2397570"/>
                  <a:pt x="334773" y="1951205"/>
                </a:cubicBezTo>
                <a:cubicBezTo>
                  <a:pt x="-111592" y="1504840"/>
                  <a:pt x="-111592" y="781139"/>
                  <a:pt x="334773" y="334774"/>
                </a:cubicBezTo>
                <a:cubicBezTo>
                  <a:pt x="557955" y="111591"/>
                  <a:pt x="850472" y="0"/>
                  <a:pt x="11429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D3956EA-0A82-43FE-B53D-148165BDA25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66676" y="2286011"/>
            <a:ext cx="2285977" cy="2285978"/>
          </a:xfrm>
          <a:custGeom>
            <a:avLst/>
            <a:gdLst>
              <a:gd name="connsiteX0" fmla="*/ 1142989 w 2285977"/>
              <a:gd name="connsiteY0" fmla="*/ 0 h 2285978"/>
              <a:gd name="connsiteX1" fmla="*/ 1951204 w 2285977"/>
              <a:gd name="connsiteY1" fmla="*/ 334774 h 2285978"/>
              <a:gd name="connsiteX2" fmla="*/ 1951204 w 2285977"/>
              <a:gd name="connsiteY2" fmla="*/ 1951205 h 2285978"/>
              <a:gd name="connsiteX3" fmla="*/ 334773 w 2285977"/>
              <a:gd name="connsiteY3" fmla="*/ 1951205 h 2285978"/>
              <a:gd name="connsiteX4" fmla="*/ 334773 w 2285977"/>
              <a:gd name="connsiteY4" fmla="*/ 334774 h 2285978"/>
              <a:gd name="connsiteX5" fmla="*/ 1142989 w 2285977"/>
              <a:gd name="connsiteY5" fmla="*/ 0 h 2285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5977" h="2285978">
                <a:moveTo>
                  <a:pt x="1142989" y="0"/>
                </a:moveTo>
                <a:cubicBezTo>
                  <a:pt x="1435505" y="0"/>
                  <a:pt x="1728022" y="111591"/>
                  <a:pt x="1951204" y="334774"/>
                </a:cubicBezTo>
                <a:cubicBezTo>
                  <a:pt x="2397569" y="781139"/>
                  <a:pt x="2397569" y="1504840"/>
                  <a:pt x="1951204" y="1951205"/>
                </a:cubicBezTo>
                <a:cubicBezTo>
                  <a:pt x="1504839" y="2397570"/>
                  <a:pt x="781138" y="2397570"/>
                  <a:pt x="334773" y="1951205"/>
                </a:cubicBezTo>
                <a:cubicBezTo>
                  <a:pt x="-111592" y="1504840"/>
                  <a:pt x="-111592" y="781139"/>
                  <a:pt x="334773" y="334774"/>
                </a:cubicBezTo>
                <a:cubicBezTo>
                  <a:pt x="557955" y="111591"/>
                  <a:pt x="850472" y="0"/>
                  <a:pt x="11429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2F69469-EBE4-47D1-9F20-02BC0E14022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28491" y="2286011"/>
            <a:ext cx="2285977" cy="2285978"/>
          </a:xfrm>
          <a:custGeom>
            <a:avLst/>
            <a:gdLst>
              <a:gd name="connsiteX0" fmla="*/ 1142989 w 2285977"/>
              <a:gd name="connsiteY0" fmla="*/ 0 h 2285978"/>
              <a:gd name="connsiteX1" fmla="*/ 1951204 w 2285977"/>
              <a:gd name="connsiteY1" fmla="*/ 334774 h 2285978"/>
              <a:gd name="connsiteX2" fmla="*/ 1951204 w 2285977"/>
              <a:gd name="connsiteY2" fmla="*/ 1951205 h 2285978"/>
              <a:gd name="connsiteX3" fmla="*/ 334773 w 2285977"/>
              <a:gd name="connsiteY3" fmla="*/ 1951205 h 2285978"/>
              <a:gd name="connsiteX4" fmla="*/ 334773 w 2285977"/>
              <a:gd name="connsiteY4" fmla="*/ 334774 h 2285978"/>
              <a:gd name="connsiteX5" fmla="*/ 1142989 w 2285977"/>
              <a:gd name="connsiteY5" fmla="*/ 0 h 2285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5977" h="2285978">
                <a:moveTo>
                  <a:pt x="1142989" y="0"/>
                </a:moveTo>
                <a:cubicBezTo>
                  <a:pt x="1435505" y="0"/>
                  <a:pt x="1728022" y="111591"/>
                  <a:pt x="1951204" y="334774"/>
                </a:cubicBezTo>
                <a:cubicBezTo>
                  <a:pt x="2397569" y="781139"/>
                  <a:pt x="2397569" y="1504840"/>
                  <a:pt x="1951204" y="1951205"/>
                </a:cubicBezTo>
                <a:cubicBezTo>
                  <a:pt x="1504839" y="2397570"/>
                  <a:pt x="781138" y="2397570"/>
                  <a:pt x="334773" y="1951205"/>
                </a:cubicBezTo>
                <a:cubicBezTo>
                  <a:pt x="-111592" y="1504840"/>
                  <a:pt x="-111592" y="781139"/>
                  <a:pt x="334773" y="334774"/>
                </a:cubicBezTo>
                <a:cubicBezTo>
                  <a:pt x="557955" y="111591"/>
                  <a:pt x="850472" y="0"/>
                  <a:pt x="11429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713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C2D438-DEB6-41B8-BFB3-270E7B375F7E}"/>
              </a:ext>
            </a:extLst>
          </p:cNvPr>
          <p:cNvSpPr/>
          <p:nvPr userDrawn="1"/>
        </p:nvSpPr>
        <p:spPr>
          <a:xfrm>
            <a:off x="0" y="0"/>
            <a:ext cx="12187241" cy="6858000"/>
          </a:xfrm>
          <a:prstGeom prst="rect">
            <a:avLst/>
          </a:prstGeom>
          <a:solidFill>
            <a:srgbClr val="071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FBD4D3-0F9E-4610-9019-1B64F638F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46E1-5556-426F-836F-2B78C178033C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2029E8-87BB-44AB-96A8-604B17190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3D0360-D924-4F4D-AD11-491259581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EEE8-5DEF-4403-B03F-DA727119319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9C68EC7-79B7-4D00-9832-AA57C4460D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689979" cy="6858000"/>
          </a:xfrm>
          <a:custGeom>
            <a:avLst/>
            <a:gdLst>
              <a:gd name="connsiteX0" fmla="*/ 1130998 w 6689979"/>
              <a:gd name="connsiteY0" fmla="*/ 0 h 6858000"/>
              <a:gd name="connsiteX1" fmla="*/ 6689979 w 6689979"/>
              <a:gd name="connsiteY1" fmla="*/ 0 h 6858000"/>
              <a:gd name="connsiteX2" fmla="*/ 2618327 w 6689979"/>
              <a:gd name="connsiteY2" fmla="*/ 6858000 h 6858000"/>
              <a:gd name="connsiteX3" fmla="*/ 0 w 6689979"/>
              <a:gd name="connsiteY3" fmla="*/ 6858000 h 6858000"/>
              <a:gd name="connsiteX4" fmla="*/ 0 w 6689979"/>
              <a:gd name="connsiteY4" fmla="*/ 19049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89979" h="6858000">
                <a:moveTo>
                  <a:pt x="1130998" y="0"/>
                </a:moveTo>
                <a:lnTo>
                  <a:pt x="6689979" y="0"/>
                </a:lnTo>
                <a:lnTo>
                  <a:pt x="2618327" y="6858000"/>
                </a:lnTo>
                <a:lnTo>
                  <a:pt x="0" y="6858000"/>
                </a:lnTo>
                <a:lnTo>
                  <a:pt x="0" y="190490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28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C2D438-DEB6-41B8-BFB3-270E7B375F7E}"/>
              </a:ext>
            </a:extLst>
          </p:cNvPr>
          <p:cNvSpPr/>
          <p:nvPr userDrawn="1"/>
        </p:nvSpPr>
        <p:spPr>
          <a:xfrm>
            <a:off x="0" y="0"/>
            <a:ext cx="12187241" cy="6858000"/>
          </a:xfrm>
          <a:prstGeom prst="rect">
            <a:avLst/>
          </a:prstGeom>
          <a:solidFill>
            <a:srgbClr val="071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FBD4D3-0F9E-4610-9019-1B64F638F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46E1-5556-426F-836F-2B78C178033C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2029E8-87BB-44AB-96A8-604B17190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3D0360-D924-4F4D-AD11-491259581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EEE8-5DEF-4403-B03F-DA727119319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BE1C7E7-F4A9-4DA8-8D53-7B6A971CD0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7387" y="3195570"/>
            <a:ext cx="2894013" cy="27908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E0156171-E479-4406-9CB7-E2A0D84655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44485" y="3195570"/>
            <a:ext cx="2894013" cy="2790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696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C2D438-DEB6-41B8-BFB3-270E7B375F7E}"/>
              </a:ext>
            </a:extLst>
          </p:cNvPr>
          <p:cNvSpPr/>
          <p:nvPr userDrawn="1"/>
        </p:nvSpPr>
        <p:spPr>
          <a:xfrm>
            <a:off x="0" y="0"/>
            <a:ext cx="12187241" cy="6858000"/>
          </a:xfrm>
          <a:prstGeom prst="rect">
            <a:avLst/>
          </a:prstGeom>
          <a:solidFill>
            <a:srgbClr val="071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FBD4D3-0F9E-4610-9019-1B64F638F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46E1-5556-426F-836F-2B78C178033C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2029E8-87BB-44AB-96A8-604B17190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3D0360-D924-4F4D-AD11-491259581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EEE8-5DEF-4403-B03F-DA727119319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F531D58-F288-4A52-BDEB-7663D13CC9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79546" y="1125004"/>
            <a:ext cx="4462107" cy="41354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06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C2D438-DEB6-41B8-BFB3-270E7B375F7E}"/>
              </a:ext>
            </a:extLst>
          </p:cNvPr>
          <p:cNvSpPr/>
          <p:nvPr userDrawn="1"/>
        </p:nvSpPr>
        <p:spPr>
          <a:xfrm>
            <a:off x="0" y="0"/>
            <a:ext cx="12187241" cy="6858000"/>
          </a:xfrm>
          <a:prstGeom prst="rect">
            <a:avLst/>
          </a:prstGeom>
          <a:solidFill>
            <a:srgbClr val="071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FBD4D3-0F9E-4610-9019-1B64F638F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46E1-5556-426F-836F-2B78C178033C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2029E8-87BB-44AB-96A8-604B17190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3D0360-D924-4F4D-AD11-491259581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EEE8-5DEF-4403-B03F-DA727119319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B2D89BF-01C1-41F0-8A97-FFDE467704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658225" cy="6858000"/>
          </a:xfrm>
          <a:custGeom>
            <a:avLst/>
            <a:gdLst>
              <a:gd name="connsiteX0" fmla="*/ 0 w 8658225"/>
              <a:gd name="connsiteY0" fmla="*/ 0 h 6858000"/>
              <a:gd name="connsiteX1" fmla="*/ 8658225 w 8658225"/>
              <a:gd name="connsiteY1" fmla="*/ 0 h 6858000"/>
              <a:gd name="connsiteX2" fmla="*/ 6380416 w 8658225"/>
              <a:gd name="connsiteY2" fmla="*/ 6858000 h 6858000"/>
              <a:gd name="connsiteX3" fmla="*/ 0 w 86582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58225" h="6858000">
                <a:moveTo>
                  <a:pt x="0" y="0"/>
                </a:moveTo>
                <a:lnTo>
                  <a:pt x="8658225" y="0"/>
                </a:lnTo>
                <a:lnTo>
                  <a:pt x="638041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33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C2D438-DEB6-41B8-BFB3-270E7B375F7E}"/>
              </a:ext>
            </a:extLst>
          </p:cNvPr>
          <p:cNvSpPr/>
          <p:nvPr userDrawn="1"/>
        </p:nvSpPr>
        <p:spPr>
          <a:xfrm>
            <a:off x="0" y="0"/>
            <a:ext cx="12187241" cy="6858000"/>
          </a:xfrm>
          <a:prstGeom prst="rect">
            <a:avLst/>
          </a:prstGeom>
          <a:solidFill>
            <a:srgbClr val="071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FBD4D3-0F9E-4610-9019-1B64F638F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46E1-5556-426F-836F-2B78C178033C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2029E8-87BB-44AB-96A8-604B17190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3D0360-D924-4F4D-AD11-491259581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EEE8-5DEF-4403-B03F-DA727119319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F9FD9BC5-467B-4CF8-BD3F-7641565038F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9613" y="1487488"/>
            <a:ext cx="3030537" cy="3821112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128FCD2-CB66-460F-B2C7-1C8DDAC400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44975" y="3135313"/>
            <a:ext cx="1868488" cy="32210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59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C2D438-DEB6-41B8-BFB3-270E7B375F7E}"/>
              </a:ext>
            </a:extLst>
          </p:cNvPr>
          <p:cNvSpPr/>
          <p:nvPr userDrawn="1"/>
        </p:nvSpPr>
        <p:spPr>
          <a:xfrm>
            <a:off x="0" y="0"/>
            <a:ext cx="12187241" cy="6858000"/>
          </a:xfrm>
          <a:prstGeom prst="rect">
            <a:avLst/>
          </a:prstGeom>
          <a:solidFill>
            <a:srgbClr val="071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FBD4D3-0F9E-4610-9019-1B64F638F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46E1-5556-426F-836F-2B78C178033C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2029E8-87BB-44AB-96A8-604B17190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3D0360-D924-4F4D-AD11-491259581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EEE8-5DEF-4403-B03F-DA727119319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039FAE7-E4E1-41FE-A0F5-3294B05656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00366" y="0"/>
            <a:ext cx="9290399" cy="5001959"/>
          </a:xfrm>
          <a:custGeom>
            <a:avLst/>
            <a:gdLst>
              <a:gd name="connsiteX0" fmla="*/ 0 w 9290399"/>
              <a:gd name="connsiteY0" fmla="*/ 0 h 5001959"/>
              <a:gd name="connsiteX1" fmla="*/ 9290399 w 9290399"/>
              <a:gd name="connsiteY1" fmla="*/ 0 h 5001959"/>
              <a:gd name="connsiteX2" fmla="*/ 9290399 w 9290399"/>
              <a:gd name="connsiteY2" fmla="*/ 4182713 h 5001959"/>
              <a:gd name="connsiteX3" fmla="*/ 6177725 w 9290399"/>
              <a:gd name="connsiteY3" fmla="*/ 5001959 h 5001959"/>
              <a:gd name="connsiteX4" fmla="*/ 0 w 9290399"/>
              <a:gd name="connsiteY4" fmla="*/ 0 h 500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0399" h="5001959">
                <a:moveTo>
                  <a:pt x="0" y="0"/>
                </a:moveTo>
                <a:lnTo>
                  <a:pt x="9290399" y="0"/>
                </a:lnTo>
                <a:lnTo>
                  <a:pt x="9290399" y="4182713"/>
                </a:lnTo>
                <a:cubicBezTo>
                  <a:pt x="8371808" y="4704207"/>
                  <a:pt x="7309580" y="5001959"/>
                  <a:pt x="6177725" y="5001959"/>
                </a:cubicBezTo>
                <a:cubicBezTo>
                  <a:pt x="3140488" y="5001959"/>
                  <a:pt x="604075" y="2857500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433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0A639-631A-485C-B055-2A3D86761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28615-E89B-4D87-9F83-5436D2C2D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2F6AB-8F51-4E9B-8C41-89BE0F5FD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46E1-5556-426F-836F-2B78C178033C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A501D8-966B-4004-ACB3-6D0361CAB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9D744-B184-4ECB-AB30-E23B0A72E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EEE8-5DEF-4403-B03F-DA7271193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5800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C2D438-DEB6-41B8-BFB3-270E7B375F7E}"/>
              </a:ext>
            </a:extLst>
          </p:cNvPr>
          <p:cNvSpPr/>
          <p:nvPr userDrawn="1"/>
        </p:nvSpPr>
        <p:spPr>
          <a:xfrm>
            <a:off x="0" y="0"/>
            <a:ext cx="12187241" cy="6858000"/>
          </a:xfrm>
          <a:prstGeom prst="rect">
            <a:avLst/>
          </a:prstGeom>
          <a:solidFill>
            <a:srgbClr val="071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FBD4D3-0F9E-4610-9019-1B64F638F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46E1-5556-426F-836F-2B78C178033C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2029E8-87BB-44AB-96A8-604B17190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3D0360-D924-4F4D-AD11-491259581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EEE8-5DEF-4403-B03F-DA727119319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0BDF80B-188B-400F-BD0A-C0C21A701145}"/>
              </a:ext>
            </a:extLst>
          </p:cNvPr>
          <p:cNvSpPr/>
          <p:nvPr userDrawn="1"/>
        </p:nvSpPr>
        <p:spPr>
          <a:xfrm>
            <a:off x="960143" y="1297040"/>
            <a:ext cx="2206665" cy="1209068"/>
          </a:xfrm>
          <a:custGeom>
            <a:avLst/>
            <a:gdLst>
              <a:gd name="connsiteX0" fmla="*/ 63212 w 2206665"/>
              <a:gd name="connsiteY0" fmla="*/ 1207597 h 1209068"/>
              <a:gd name="connsiteX1" fmla="*/ 3448 w 2206665"/>
              <a:gd name="connsiteY1" fmla="*/ 1147833 h 1209068"/>
              <a:gd name="connsiteX2" fmla="*/ 338631 w 2206665"/>
              <a:gd name="connsiteY2" fmla="*/ 338631 h 1209068"/>
              <a:gd name="connsiteX3" fmla="*/ 1147834 w 2206665"/>
              <a:gd name="connsiteY3" fmla="*/ 3448 h 1209068"/>
              <a:gd name="connsiteX4" fmla="*/ 2198482 w 2206665"/>
              <a:gd name="connsiteY4" fmla="*/ 693536 h 1209068"/>
              <a:gd name="connsiteX5" fmla="*/ 2167405 w 2206665"/>
              <a:gd name="connsiteY5" fmla="*/ 772103 h 1209068"/>
              <a:gd name="connsiteX6" fmla="*/ 2088793 w 2206665"/>
              <a:gd name="connsiteY6" fmla="*/ 741026 h 1209068"/>
              <a:gd name="connsiteX7" fmla="*/ 1147834 w 2206665"/>
              <a:gd name="connsiteY7" fmla="*/ 122976 h 1209068"/>
              <a:gd name="connsiteX8" fmla="*/ 122976 w 2206665"/>
              <a:gd name="connsiteY8" fmla="*/ 1147833 h 1209068"/>
              <a:gd name="connsiteX9" fmla="*/ 63212 w 2206665"/>
              <a:gd name="connsiteY9" fmla="*/ 1207597 h 1209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6665" h="1209068">
                <a:moveTo>
                  <a:pt x="63212" y="1207597"/>
                </a:moveTo>
                <a:cubicBezTo>
                  <a:pt x="30204" y="1207597"/>
                  <a:pt x="3448" y="1180841"/>
                  <a:pt x="3448" y="1147833"/>
                </a:cubicBezTo>
                <a:cubicBezTo>
                  <a:pt x="3448" y="842164"/>
                  <a:pt x="122470" y="554792"/>
                  <a:pt x="338631" y="338631"/>
                </a:cubicBezTo>
                <a:cubicBezTo>
                  <a:pt x="554792" y="122470"/>
                  <a:pt x="842165" y="3448"/>
                  <a:pt x="1147834" y="3448"/>
                </a:cubicBezTo>
                <a:cubicBezTo>
                  <a:pt x="1604567" y="3448"/>
                  <a:pt x="2016984" y="274316"/>
                  <a:pt x="2198482" y="693536"/>
                </a:cubicBezTo>
                <a:cubicBezTo>
                  <a:pt x="2211584" y="723832"/>
                  <a:pt x="2197655" y="759001"/>
                  <a:pt x="2167405" y="772103"/>
                </a:cubicBezTo>
                <a:cubicBezTo>
                  <a:pt x="2137109" y="785205"/>
                  <a:pt x="2101941" y="771275"/>
                  <a:pt x="2088793" y="741026"/>
                </a:cubicBezTo>
                <a:cubicBezTo>
                  <a:pt x="1926235" y="365571"/>
                  <a:pt x="1556894" y="122976"/>
                  <a:pt x="1147834" y="122976"/>
                </a:cubicBezTo>
                <a:cubicBezTo>
                  <a:pt x="582744" y="122976"/>
                  <a:pt x="122976" y="582743"/>
                  <a:pt x="122976" y="1147833"/>
                </a:cubicBezTo>
                <a:cubicBezTo>
                  <a:pt x="122976" y="1180841"/>
                  <a:pt x="96220" y="1207597"/>
                  <a:pt x="63212" y="1207597"/>
                </a:cubicBezTo>
                <a:close/>
              </a:path>
            </a:pathLst>
          </a:custGeom>
          <a:solidFill>
            <a:srgbClr val="21E6C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ABB4D28-93FD-4955-BD5A-7E35B59D42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26793" y="1465390"/>
            <a:ext cx="1962370" cy="1958922"/>
          </a:xfrm>
          <a:custGeom>
            <a:avLst/>
            <a:gdLst>
              <a:gd name="connsiteX0" fmla="*/ 981185 w 1962370"/>
              <a:gd name="connsiteY0" fmla="*/ 0 h 1958922"/>
              <a:gd name="connsiteX1" fmla="*/ 1962370 w 1962370"/>
              <a:gd name="connsiteY1" fmla="*/ 981185 h 1958922"/>
              <a:gd name="connsiteX2" fmla="*/ 1962324 w 1962370"/>
              <a:gd name="connsiteY2" fmla="*/ 984633 h 1958922"/>
              <a:gd name="connsiteX3" fmla="*/ 1879620 w 1962370"/>
              <a:gd name="connsiteY3" fmla="*/ 981185 h 1958922"/>
              <a:gd name="connsiteX4" fmla="*/ 898481 w 1962370"/>
              <a:gd name="connsiteY4" fmla="*/ 1958922 h 1958922"/>
              <a:gd name="connsiteX5" fmla="*/ 0 w 1962370"/>
              <a:gd name="connsiteY5" fmla="*/ 981185 h 1958922"/>
              <a:gd name="connsiteX6" fmla="*/ 981185 w 1962370"/>
              <a:gd name="connsiteY6" fmla="*/ 0 h 195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2370" h="1958922">
                <a:moveTo>
                  <a:pt x="981185" y="0"/>
                </a:moveTo>
                <a:cubicBezTo>
                  <a:pt x="1523060" y="0"/>
                  <a:pt x="1962370" y="439310"/>
                  <a:pt x="1962370" y="981185"/>
                </a:cubicBezTo>
                <a:cubicBezTo>
                  <a:pt x="1962370" y="982334"/>
                  <a:pt x="1962370" y="983484"/>
                  <a:pt x="1962324" y="984633"/>
                </a:cubicBezTo>
                <a:cubicBezTo>
                  <a:pt x="1935062" y="982334"/>
                  <a:pt x="1907479" y="981185"/>
                  <a:pt x="1879620" y="981185"/>
                </a:cubicBezTo>
                <a:cubicBezTo>
                  <a:pt x="1338895" y="981185"/>
                  <a:pt x="900320" y="1418564"/>
                  <a:pt x="898481" y="1958922"/>
                </a:cubicBezTo>
                <a:cubicBezTo>
                  <a:pt x="395315" y="1916949"/>
                  <a:pt x="0" y="1495200"/>
                  <a:pt x="0" y="981185"/>
                </a:cubicBezTo>
                <a:cubicBezTo>
                  <a:pt x="0" y="439310"/>
                  <a:pt x="439310" y="0"/>
                  <a:pt x="98118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8C286B2-2935-454A-A3B7-9A1D27015B47}"/>
              </a:ext>
            </a:extLst>
          </p:cNvPr>
          <p:cNvSpPr/>
          <p:nvPr userDrawn="1"/>
        </p:nvSpPr>
        <p:spPr>
          <a:xfrm>
            <a:off x="6387325" y="1297040"/>
            <a:ext cx="2206665" cy="1209068"/>
          </a:xfrm>
          <a:custGeom>
            <a:avLst/>
            <a:gdLst>
              <a:gd name="connsiteX0" fmla="*/ 63212 w 2206665"/>
              <a:gd name="connsiteY0" fmla="*/ 1207597 h 1209068"/>
              <a:gd name="connsiteX1" fmla="*/ 3448 w 2206665"/>
              <a:gd name="connsiteY1" fmla="*/ 1147833 h 1209068"/>
              <a:gd name="connsiteX2" fmla="*/ 338631 w 2206665"/>
              <a:gd name="connsiteY2" fmla="*/ 338631 h 1209068"/>
              <a:gd name="connsiteX3" fmla="*/ 1147834 w 2206665"/>
              <a:gd name="connsiteY3" fmla="*/ 3448 h 1209068"/>
              <a:gd name="connsiteX4" fmla="*/ 2198482 w 2206665"/>
              <a:gd name="connsiteY4" fmla="*/ 693536 h 1209068"/>
              <a:gd name="connsiteX5" fmla="*/ 2167405 w 2206665"/>
              <a:gd name="connsiteY5" fmla="*/ 772103 h 1209068"/>
              <a:gd name="connsiteX6" fmla="*/ 2088793 w 2206665"/>
              <a:gd name="connsiteY6" fmla="*/ 741026 h 1209068"/>
              <a:gd name="connsiteX7" fmla="*/ 1147834 w 2206665"/>
              <a:gd name="connsiteY7" fmla="*/ 122976 h 1209068"/>
              <a:gd name="connsiteX8" fmla="*/ 122976 w 2206665"/>
              <a:gd name="connsiteY8" fmla="*/ 1147833 h 1209068"/>
              <a:gd name="connsiteX9" fmla="*/ 63212 w 2206665"/>
              <a:gd name="connsiteY9" fmla="*/ 1207597 h 1209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6665" h="1209068">
                <a:moveTo>
                  <a:pt x="63212" y="1207597"/>
                </a:moveTo>
                <a:cubicBezTo>
                  <a:pt x="30204" y="1207597"/>
                  <a:pt x="3448" y="1180841"/>
                  <a:pt x="3448" y="1147833"/>
                </a:cubicBezTo>
                <a:cubicBezTo>
                  <a:pt x="3448" y="842164"/>
                  <a:pt x="122470" y="554792"/>
                  <a:pt x="338631" y="338631"/>
                </a:cubicBezTo>
                <a:cubicBezTo>
                  <a:pt x="554792" y="122470"/>
                  <a:pt x="842165" y="3448"/>
                  <a:pt x="1147834" y="3448"/>
                </a:cubicBezTo>
                <a:cubicBezTo>
                  <a:pt x="1604567" y="3448"/>
                  <a:pt x="2016984" y="274316"/>
                  <a:pt x="2198482" y="693536"/>
                </a:cubicBezTo>
                <a:cubicBezTo>
                  <a:pt x="2211584" y="723832"/>
                  <a:pt x="2197655" y="759001"/>
                  <a:pt x="2167405" y="772103"/>
                </a:cubicBezTo>
                <a:cubicBezTo>
                  <a:pt x="2137109" y="785205"/>
                  <a:pt x="2101941" y="771275"/>
                  <a:pt x="2088793" y="741026"/>
                </a:cubicBezTo>
                <a:cubicBezTo>
                  <a:pt x="1926235" y="365571"/>
                  <a:pt x="1556894" y="122976"/>
                  <a:pt x="1147834" y="122976"/>
                </a:cubicBezTo>
                <a:cubicBezTo>
                  <a:pt x="582744" y="122976"/>
                  <a:pt x="122976" y="582743"/>
                  <a:pt x="122976" y="1147833"/>
                </a:cubicBezTo>
                <a:cubicBezTo>
                  <a:pt x="122976" y="1180841"/>
                  <a:pt x="96220" y="1207597"/>
                  <a:pt x="63212" y="1207597"/>
                </a:cubicBezTo>
                <a:close/>
              </a:path>
            </a:pathLst>
          </a:custGeom>
          <a:solidFill>
            <a:srgbClr val="21E6C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55C5631B-114F-4EBC-B3FB-C5E6D5DFD9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53975" y="1465390"/>
            <a:ext cx="1962370" cy="1958922"/>
          </a:xfrm>
          <a:custGeom>
            <a:avLst/>
            <a:gdLst>
              <a:gd name="connsiteX0" fmla="*/ 981185 w 1962370"/>
              <a:gd name="connsiteY0" fmla="*/ 0 h 1958922"/>
              <a:gd name="connsiteX1" fmla="*/ 1962370 w 1962370"/>
              <a:gd name="connsiteY1" fmla="*/ 981185 h 1958922"/>
              <a:gd name="connsiteX2" fmla="*/ 1962324 w 1962370"/>
              <a:gd name="connsiteY2" fmla="*/ 984633 h 1958922"/>
              <a:gd name="connsiteX3" fmla="*/ 1879620 w 1962370"/>
              <a:gd name="connsiteY3" fmla="*/ 981185 h 1958922"/>
              <a:gd name="connsiteX4" fmla="*/ 898481 w 1962370"/>
              <a:gd name="connsiteY4" fmla="*/ 1958922 h 1958922"/>
              <a:gd name="connsiteX5" fmla="*/ 0 w 1962370"/>
              <a:gd name="connsiteY5" fmla="*/ 981185 h 1958922"/>
              <a:gd name="connsiteX6" fmla="*/ 981185 w 1962370"/>
              <a:gd name="connsiteY6" fmla="*/ 0 h 195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2370" h="1958922">
                <a:moveTo>
                  <a:pt x="981185" y="0"/>
                </a:moveTo>
                <a:cubicBezTo>
                  <a:pt x="1523060" y="0"/>
                  <a:pt x="1962370" y="439310"/>
                  <a:pt x="1962370" y="981185"/>
                </a:cubicBezTo>
                <a:cubicBezTo>
                  <a:pt x="1962370" y="982334"/>
                  <a:pt x="1962370" y="983484"/>
                  <a:pt x="1962324" y="984633"/>
                </a:cubicBezTo>
                <a:cubicBezTo>
                  <a:pt x="1935062" y="982334"/>
                  <a:pt x="1907479" y="981185"/>
                  <a:pt x="1879620" y="981185"/>
                </a:cubicBezTo>
                <a:cubicBezTo>
                  <a:pt x="1338895" y="981185"/>
                  <a:pt x="900320" y="1418564"/>
                  <a:pt x="898481" y="1958922"/>
                </a:cubicBezTo>
                <a:cubicBezTo>
                  <a:pt x="395315" y="1916949"/>
                  <a:pt x="0" y="1495200"/>
                  <a:pt x="0" y="981185"/>
                </a:cubicBezTo>
                <a:cubicBezTo>
                  <a:pt x="0" y="439310"/>
                  <a:pt x="439310" y="0"/>
                  <a:pt x="98118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BCB0BE4-5449-4B34-BB6C-AF45CC241D03}"/>
              </a:ext>
            </a:extLst>
          </p:cNvPr>
          <p:cNvSpPr/>
          <p:nvPr userDrawn="1"/>
        </p:nvSpPr>
        <p:spPr>
          <a:xfrm>
            <a:off x="960143" y="4050727"/>
            <a:ext cx="2206665" cy="1209068"/>
          </a:xfrm>
          <a:custGeom>
            <a:avLst/>
            <a:gdLst>
              <a:gd name="connsiteX0" fmla="*/ 63212 w 2206665"/>
              <a:gd name="connsiteY0" fmla="*/ 1207597 h 1209068"/>
              <a:gd name="connsiteX1" fmla="*/ 3448 w 2206665"/>
              <a:gd name="connsiteY1" fmla="*/ 1147833 h 1209068"/>
              <a:gd name="connsiteX2" fmla="*/ 338631 w 2206665"/>
              <a:gd name="connsiteY2" fmla="*/ 338631 h 1209068"/>
              <a:gd name="connsiteX3" fmla="*/ 1147834 w 2206665"/>
              <a:gd name="connsiteY3" fmla="*/ 3448 h 1209068"/>
              <a:gd name="connsiteX4" fmla="*/ 2198482 w 2206665"/>
              <a:gd name="connsiteY4" fmla="*/ 693536 h 1209068"/>
              <a:gd name="connsiteX5" fmla="*/ 2167405 w 2206665"/>
              <a:gd name="connsiteY5" fmla="*/ 772103 h 1209068"/>
              <a:gd name="connsiteX6" fmla="*/ 2088793 w 2206665"/>
              <a:gd name="connsiteY6" fmla="*/ 741026 h 1209068"/>
              <a:gd name="connsiteX7" fmla="*/ 1147834 w 2206665"/>
              <a:gd name="connsiteY7" fmla="*/ 122976 h 1209068"/>
              <a:gd name="connsiteX8" fmla="*/ 122976 w 2206665"/>
              <a:gd name="connsiteY8" fmla="*/ 1147833 h 1209068"/>
              <a:gd name="connsiteX9" fmla="*/ 63212 w 2206665"/>
              <a:gd name="connsiteY9" fmla="*/ 1207597 h 1209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6665" h="1209068">
                <a:moveTo>
                  <a:pt x="63212" y="1207597"/>
                </a:moveTo>
                <a:cubicBezTo>
                  <a:pt x="30204" y="1207597"/>
                  <a:pt x="3448" y="1180841"/>
                  <a:pt x="3448" y="1147833"/>
                </a:cubicBezTo>
                <a:cubicBezTo>
                  <a:pt x="3448" y="842164"/>
                  <a:pt x="122470" y="554792"/>
                  <a:pt x="338631" y="338631"/>
                </a:cubicBezTo>
                <a:cubicBezTo>
                  <a:pt x="554792" y="122470"/>
                  <a:pt x="842165" y="3448"/>
                  <a:pt x="1147834" y="3448"/>
                </a:cubicBezTo>
                <a:cubicBezTo>
                  <a:pt x="1604567" y="3448"/>
                  <a:pt x="2016984" y="274316"/>
                  <a:pt x="2198482" y="693536"/>
                </a:cubicBezTo>
                <a:cubicBezTo>
                  <a:pt x="2211584" y="723832"/>
                  <a:pt x="2197655" y="759001"/>
                  <a:pt x="2167405" y="772103"/>
                </a:cubicBezTo>
                <a:cubicBezTo>
                  <a:pt x="2137109" y="785205"/>
                  <a:pt x="2101941" y="771275"/>
                  <a:pt x="2088793" y="741026"/>
                </a:cubicBezTo>
                <a:cubicBezTo>
                  <a:pt x="1926235" y="365571"/>
                  <a:pt x="1556894" y="122976"/>
                  <a:pt x="1147834" y="122976"/>
                </a:cubicBezTo>
                <a:cubicBezTo>
                  <a:pt x="582744" y="122976"/>
                  <a:pt x="122976" y="582743"/>
                  <a:pt x="122976" y="1147833"/>
                </a:cubicBezTo>
                <a:cubicBezTo>
                  <a:pt x="122976" y="1180841"/>
                  <a:pt x="96220" y="1207597"/>
                  <a:pt x="63212" y="1207597"/>
                </a:cubicBezTo>
                <a:close/>
              </a:path>
            </a:pathLst>
          </a:custGeom>
          <a:solidFill>
            <a:srgbClr val="21E6C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95195397-DA24-4942-8D37-5F217177157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26793" y="4219077"/>
            <a:ext cx="1962370" cy="1958922"/>
          </a:xfrm>
          <a:custGeom>
            <a:avLst/>
            <a:gdLst>
              <a:gd name="connsiteX0" fmla="*/ 981185 w 1962370"/>
              <a:gd name="connsiteY0" fmla="*/ 0 h 1958922"/>
              <a:gd name="connsiteX1" fmla="*/ 1962370 w 1962370"/>
              <a:gd name="connsiteY1" fmla="*/ 981185 h 1958922"/>
              <a:gd name="connsiteX2" fmla="*/ 1962324 w 1962370"/>
              <a:gd name="connsiteY2" fmla="*/ 984633 h 1958922"/>
              <a:gd name="connsiteX3" fmla="*/ 1879620 w 1962370"/>
              <a:gd name="connsiteY3" fmla="*/ 981185 h 1958922"/>
              <a:gd name="connsiteX4" fmla="*/ 898481 w 1962370"/>
              <a:gd name="connsiteY4" fmla="*/ 1958922 h 1958922"/>
              <a:gd name="connsiteX5" fmla="*/ 0 w 1962370"/>
              <a:gd name="connsiteY5" fmla="*/ 981185 h 1958922"/>
              <a:gd name="connsiteX6" fmla="*/ 981185 w 1962370"/>
              <a:gd name="connsiteY6" fmla="*/ 0 h 195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2370" h="1958922">
                <a:moveTo>
                  <a:pt x="981185" y="0"/>
                </a:moveTo>
                <a:cubicBezTo>
                  <a:pt x="1523060" y="0"/>
                  <a:pt x="1962370" y="439310"/>
                  <a:pt x="1962370" y="981185"/>
                </a:cubicBezTo>
                <a:cubicBezTo>
                  <a:pt x="1962370" y="982334"/>
                  <a:pt x="1962370" y="983484"/>
                  <a:pt x="1962324" y="984633"/>
                </a:cubicBezTo>
                <a:cubicBezTo>
                  <a:pt x="1935062" y="982334"/>
                  <a:pt x="1907479" y="981185"/>
                  <a:pt x="1879620" y="981185"/>
                </a:cubicBezTo>
                <a:cubicBezTo>
                  <a:pt x="1338895" y="981185"/>
                  <a:pt x="900320" y="1418564"/>
                  <a:pt x="898481" y="1958922"/>
                </a:cubicBezTo>
                <a:cubicBezTo>
                  <a:pt x="395315" y="1916949"/>
                  <a:pt x="0" y="1495200"/>
                  <a:pt x="0" y="981185"/>
                </a:cubicBezTo>
                <a:cubicBezTo>
                  <a:pt x="0" y="439310"/>
                  <a:pt x="439310" y="0"/>
                  <a:pt x="98118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0848B47-3D47-4B7D-9B7E-20BC26A10025}"/>
              </a:ext>
            </a:extLst>
          </p:cNvPr>
          <p:cNvSpPr/>
          <p:nvPr userDrawn="1"/>
        </p:nvSpPr>
        <p:spPr>
          <a:xfrm>
            <a:off x="6387325" y="4050727"/>
            <a:ext cx="2206665" cy="1209068"/>
          </a:xfrm>
          <a:custGeom>
            <a:avLst/>
            <a:gdLst>
              <a:gd name="connsiteX0" fmla="*/ 63212 w 2206665"/>
              <a:gd name="connsiteY0" fmla="*/ 1207597 h 1209068"/>
              <a:gd name="connsiteX1" fmla="*/ 3448 w 2206665"/>
              <a:gd name="connsiteY1" fmla="*/ 1147833 h 1209068"/>
              <a:gd name="connsiteX2" fmla="*/ 338631 w 2206665"/>
              <a:gd name="connsiteY2" fmla="*/ 338631 h 1209068"/>
              <a:gd name="connsiteX3" fmla="*/ 1147834 w 2206665"/>
              <a:gd name="connsiteY3" fmla="*/ 3448 h 1209068"/>
              <a:gd name="connsiteX4" fmla="*/ 2198482 w 2206665"/>
              <a:gd name="connsiteY4" fmla="*/ 693536 h 1209068"/>
              <a:gd name="connsiteX5" fmla="*/ 2167405 w 2206665"/>
              <a:gd name="connsiteY5" fmla="*/ 772103 h 1209068"/>
              <a:gd name="connsiteX6" fmla="*/ 2088793 w 2206665"/>
              <a:gd name="connsiteY6" fmla="*/ 741026 h 1209068"/>
              <a:gd name="connsiteX7" fmla="*/ 1147834 w 2206665"/>
              <a:gd name="connsiteY7" fmla="*/ 122976 h 1209068"/>
              <a:gd name="connsiteX8" fmla="*/ 122976 w 2206665"/>
              <a:gd name="connsiteY8" fmla="*/ 1147833 h 1209068"/>
              <a:gd name="connsiteX9" fmla="*/ 63212 w 2206665"/>
              <a:gd name="connsiteY9" fmla="*/ 1207597 h 1209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6665" h="1209068">
                <a:moveTo>
                  <a:pt x="63212" y="1207597"/>
                </a:moveTo>
                <a:cubicBezTo>
                  <a:pt x="30204" y="1207597"/>
                  <a:pt x="3448" y="1180841"/>
                  <a:pt x="3448" y="1147833"/>
                </a:cubicBezTo>
                <a:cubicBezTo>
                  <a:pt x="3448" y="842164"/>
                  <a:pt x="122470" y="554792"/>
                  <a:pt x="338631" y="338631"/>
                </a:cubicBezTo>
                <a:cubicBezTo>
                  <a:pt x="554792" y="122470"/>
                  <a:pt x="842165" y="3448"/>
                  <a:pt x="1147834" y="3448"/>
                </a:cubicBezTo>
                <a:cubicBezTo>
                  <a:pt x="1604567" y="3448"/>
                  <a:pt x="2016984" y="274316"/>
                  <a:pt x="2198482" y="693536"/>
                </a:cubicBezTo>
                <a:cubicBezTo>
                  <a:pt x="2211584" y="723832"/>
                  <a:pt x="2197655" y="759001"/>
                  <a:pt x="2167405" y="772103"/>
                </a:cubicBezTo>
                <a:cubicBezTo>
                  <a:pt x="2137109" y="785205"/>
                  <a:pt x="2101941" y="771275"/>
                  <a:pt x="2088793" y="741026"/>
                </a:cubicBezTo>
                <a:cubicBezTo>
                  <a:pt x="1926235" y="365571"/>
                  <a:pt x="1556894" y="122976"/>
                  <a:pt x="1147834" y="122976"/>
                </a:cubicBezTo>
                <a:cubicBezTo>
                  <a:pt x="582744" y="122976"/>
                  <a:pt x="122976" y="582743"/>
                  <a:pt x="122976" y="1147833"/>
                </a:cubicBezTo>
                <a:cubicBezTo>
                  <a:pt x="122976" y="1180841"/>
                  <a:pt x="96220" y="1207597"/>
                  <a:pt x="63212" y="1207597"/>
                </a:cubicBezTo>
                <a:close/>
              </a:path>
            </a:pathLst>
          </a:custGeom>
          <a:solidFill>
            <a:srgbClr val="21E6C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F44D748B-ABA6-45C3-B709-450CEA607BA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53975" y="4219077"/>
            <a:ext cx="1962370" cy="1958922"/>
          </a:xfrm>
          <a:custGeom>
            <a:avLst/>
            <a:gdLst>
              <a:gd name="connsiteX0" fmla="*/ 981185 w 1962370"/>
              <a:gd name="connsiteY0" fmla="*/ 0 h 1958922"/>
              <a:gd name="connsiteX1" fmla="*/ 1962370 w 1962370"/>
              <a:gd name="connsiteY1" fmla="*/ 981185 h 1958922"/>
              <a:gd name="connsiteX2" fmla="*/ 1962324 w 1962370"/>
              <a:gd name="connsiteY2" fmla="*/ 984633 h 1958922"/>
              <a:gd name="connsiteX3" fmla="*/ 1879620 w 1962370"/>
              <a:gd name="connsiteY3" fmla="*/ 981185 h 1958922"/>
              <a:gd name="connsiteX4" fmla="*/ 898481 w 1962370"/>
              <a:gd name="connsiteY4" fmla="*/ 1958922 h 1958922"/>
              <a:gd name="connsiteX5" fmla="*/ 0 w 1962370"/>
              <a:gd name="connsiteY5" fmla="*/ 981185 h 1958922"/>
              <a:gd name="connsiteX6" fmla="*/ 981185 w 1962370"/>
              <a:gd name="connsiteY6" fmla="*/ 0 h 195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2370" h="1958922">
                <a:moveTo>
                  <a:pt x="981185" y="0"/>
                </a:moveTo>
                <a:cubicBezTo>
                  <a:pt x="1523060" y="0"/>
                  <a:pt x="1962370" y="439310"/>
                  <a:pt x="1962370" y="981185"/>
                </a:cubicBezTo>
                <a:cubicBezTo>
                  <a:pt x="1962370" y="982334"/>
                  <a:pt x="1962370" y="983484"/>
                  <a:pt x="1962324" y="984633"/>
                </a:cubicBezTo>
                <a:cubicBezTo>
                  <a:pt x="1935062" y="982334"/>
                  <a:pt x="1907479" y="981185"/>
                  <a:pt x="1879620" y="981185"/>
                </a:cubicBezTo>
                <a:cubicBezTo>
                  <a:pt x="1338895" y="981185"/>
                  <a:pt x="900320" y="1418564"/>
                  <a:pt x="898481" y="1958922"/>
                </a:cubicBezTo>
                <a:cubicBezTo>
                  <a:pt x="395315" y="1916949"/>
                  <a:pt x="0" y="1495200"/>
                  <a:pt x="0" y="981185"/>
                </a:cubicBezTo>
                <a:cubicBezTo>
                  <a:pt x="0" y="439310"/>
                  <a:pt x="439310" y="0"/>
                  <a:pt x="98118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656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C2D438-DEB6-41B8-BFB3-270E7B375F7E}"/>
              </a:ext>
            </a:extLst>
          </p:cNvPr>
          <p:cNvSpPr/>
          <p:nvPr userDrawn="1"/>
        </p:nvSpPr>
        <p:spPr>
          <a:xfrm>
            <a:off x="0" y="0"/>
            <a:ext cx="12187241" cy="6858000"/>
          </a:xfrm>
          <a:prstGeom prst="rect">
            <a:avLst/>
          </a:prstGeom>
          <a:solidFill>
            <a:srgbClr val="071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FBD4D3-0F9E-4610-9019-1B64F638F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46E1-5556-426F-836F-2B78C178033C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2029E8-87BB-44AB-96A8-604B17190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3D0360-D924-4F4D-AD11-491259581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EEE8-5DEF-4403-B03F-DA727119319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76C59A87-A4CF-49A8-8ABE-2AC2AF7D530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7238" cy="6858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7884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C2D438-DEB6-41B8-BFB3-270E7B375F7E}"/>
              </a:ext>
            </a:extLst>
          </p:cNvPr>
          <p:cNvSpPr/>
          <p:nvPr userDrawn="1"/>
        </p:nvSpPr>
        <p:spPr>
          <a:xfrm>
            <a:off x="0" y="0"/>
            <a:ext cx="12187241" cy="6858000"/>
          </a:xfrm>
          <a:prstGeom prst="rect">
            <a:avLst/>
          </a:prstGeom>
          <a:solidFill>
            <a:srgbClr val="071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FBD4D3-0F9E-4610-9019-1B64F638F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46E1-5556-426F-836F-2B78C178033C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2029E8-87BB-44AB-96A8-604B17190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3D0360-D924-4F4D-AD11-491259581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EEE8-5DEF-4403-B03F-DA727119319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76C59A87-A4CF-49A8-8ABE-2AC2AF7D530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7238" cy="3429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9734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C2D438-DEB6-41B8-BFB3-270E7B375F7E}"/>
              </a:ext>
            </a:extLst>
          </p:cNvPr>
          <p:cNvSpPr/>
          <p:nvPr userDrawn="1"/>
        </p:nvSpPr>
        <p:spPr>
          <a:xfrm>
            <a:off x="0" y="0"/>
            <a:ext cx="12187241" cy="6858000"/>
          </a:xfrm>
          <a:prstGeom prst="rect">
            <a:avLst/>
          </a:prstGeom>
          <a:solidFill>
            <a:srgbClr val="071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FBD4D3-0F9E-4610-9019-1B64F638F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46E1-5556-426F-836F-2B78C178033C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2029E8-87BB-44AB-96A8-604B17190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3D0360-D924-4F4D-AD11-491259581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EEE8-5DEF-4403-B03F-DA727119319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DA0367E-D0ED-46D6-8239-B55E1EE1FD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3038" y="504825"/>
            <a:ext cx="10825924" cy="6353175"/>
          </a:xfrm>
          <a:custGeom>
            <a:avLst/>
            <a:gdLst>
              <a:gd name="connsiteX0" fmla="*/ 5412962 w 10825924"/>
              <a:gd name="connsiteY0" fmla="*/ 0 h 6353175"/>
              <a:gd name="connsiteX1" fmla="*/ 10825924 w 10825924"/>
              <a:gd name="connsiteY1" fmla="*/ 2694241 h 6353175"/>
              <a:gd name="connsiteX2" fmla="*/ 9380886 w 10825924"/>
              <a:gd name="connsiteY2" fmla="*/ 6353175 h 6353175"/>
              <a:gd name="connsiteX3" fmla="*/ 1445038 w 10825924"/>
              <a:gd name="connsiteY3" fmla="*/ 6353175 h 6353175"/>
              <a:gd name="connsiteX4" fmla="*/ 0 w 10825924"/>
              <a:gd name="connsiteY4" fmla="*/ 2694241 h 6353175"/>
              <a:gd name="connsiteX5" fmla="*/ 5412962 w 10825924"/>
              <a:gd name="connsiteY5" fmla="*/ 0 h 635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25924" h="6353175">
                <a:moveTo>
                  <a:pt x="5412962" y="0"/>
                </a:moveTo>
                <a:cubicBezTo>
                  <a:pt x="8918924" y="0"/>
                  <a:pt x="10825924" y="2476"/>
                  <a:pt x="10825924" y="2694241"/>
                </a:cubicBezTo>
                <a:cubicBezTo>
                  <a:pt x="10825924" y="5388483"/>
                  <a:pt x="9380886" y="6353175"/>
                  <a:pt x="9380886" y="6353175"/>
                </a:cubicBezTo>
                <a:lnTo>
                  <a:pt x="1445038" y="6353175"/>
                </a:lnTo>
                <a:cubicBezTo>
                  <a:pt x="1445038" y="6353175"/>
                  <a:pt x="0" y="5388388"/>
                  <a:pt x="0" y="2694241"/>
                </a:cubicBezTo>
                <a:cubicBezTo>
                  <a:pt x="0" y="2476"/>
                  <a:pt x="1907000" y="0"/>
                  <a:pt x="541296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876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C2D438-DEB6-41B8-BFB3-270E7B375F7E}"/>
              </a:ext>
            </a:extLst>
          </p:cNvPr>
          <p:cNvSpPr/>
          <p:nvPr userDrawn="1"/>
        </p:nvSpPr>
        <p:spPr>
          <a:xfrm>
            <a:off x="0" y="0"/>
            <a:ext cx="12187241" cy="6858000"/>
          </a:xfrm>
          <a:prstGeom prst="rect">
            <a:avLst/>
          </a:prstGeom>
          <a:solidFill>
            <a:srgbClr val="071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FBD4D3-0F9E-4610-9019-1B64F638F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46E1-5556-426F-836F-2B78C178033C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2029E8-87BB-44AB-96A8-604B17190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3D0360-D924-4F4D-AD11-491259581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EEE8-5DEF-4403-B03F-DA727119319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96BF17C-F524-4E2B-9B50-6327D83CC3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89826" y="4756"/>
            <a:ext cx="4968769" cy="6848489"/>
          </a:xfrm>
          <a:custGeom>
            <a:avLst/>
            <a:gdLst>
              <a:gd name="connsiteX0" fmla="*/ 1189735 w 4968769"/>
              <a:gd name="connsiteY0" fmla="*/ 0 h 6848489"/>
              <a:gd name="connsiteX1" fmla="*/ 4968769 w 4968769"/>
              <a:gd name="connsiteY1" fmla="*/ 0 h 6848489"/>
              <a:gd name="connsiteX2" fmla="*/ 3778940 w 4968769"/>
              <a:gd name="connsiteY2" fmla="*/ 3424244 h 6848489"/>
              <a:gd name="connsiteX3" fmla="*/ 4968769 w 4968769"/>
              <a:gd name="connsiteY3" fmla="*/ 6848489 h 6848489"/>
              <a:gd name="connsiteX4" fmla="*/ 1189735 w 4968769"/>
              <a:gd name="connsiteY4" fmla="*/ 6848489 h 6848489"/>
              <a:gd name="connsiteX5" fmla="*/ 0 w 4968769"/>
              <a:gd name="connsiteY5" fmla="*/ 3424244 h 6848489"/>
              <a:gd name="connsiteX6" fmla="*/ 1189735 w 4968769"/>
              <a:gd name="connsiteY6" fmla="*/ 0 h 684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68769" h="6848489">
                <a:moveTo>
                  <a:pt x="1189735" y="0"/>
                </a:moveTo>
                <a:lnTo>
                  <a:pt x="4968769" y="0"/>
                </a:lnTo>
                <a:cubicBezTo>
                  <a:pt x="4223711" y="941097"/>
                  <a:pt x="3778940" y="2130736"/>
                  <a:pt x="3778940" y="3424244"/>
                </a:cubicBezTo>
                <a:cubicBezTo>
                  <a:pt x="3778940" y="4717753"/>
                  <a:pt x="4223711" y="5907392"/>
                  <a:pt x="4968769" y="6848489"/>
                </a:cubicBezTo>
                <a:lnTo>
                  <a:pt x="1189735" y="6848489"/>
                </a:lnTo>
                <a:cubicBezTo>
                  <a:pt x="444772" y="5907392"/>
                  <a:pt x="0" y="4717753"/>
                  <a:pt x="0" y="3424244"/>
                </a:cubicBezTo>
                <a:cubicBezTo>
                  <a:pt x="0" y="2130736"/>
                  <a:pt x="444772" y="941097"/>
                  <a:pt x="118973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5739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C2D438-DEB6-41B8-BFB3-270E7B375F7E}"/>
              </a:ext>
            </a:extLst>
          </p:cNvPr>
          <p:cNvSpPr/>
          <p:nvPr userDrawn="1"/>
        </p:nvSpPr>
        <p:spPr>
          <a:xfrm>
            <a:off x="0" y="0"/>
            <a:ext cx="12187241" cy="6858000"/>
          </a:xfrm>
          <a:prstGeom prst="rect">
            <a:avLst/>
          </a:prstGeom>
          <a:solidFill>
            <a:srgbClr val="071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FBD4D3-0F9E-4610-9019-1B64F638F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46E1-5556-426F-836F-2B78C178033C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2029E8-87BB-44AB-96A8-604B17190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3D0360-D924-4F4D-AD11-491259581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EEE8-5DEF-4403-B03F-DA727119319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8BD5A11-07E3-4BD7-9363-D28B8173D5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1263" y="-51292"/>
            <a:ext cx="12200872" cy="6488218"/>
          </a:xfrm>
          <a:custGeom>
            <a:avLst/>
            <a:gdLst>
              <a:gd name="connsiteX0" fmla="*/ 0 w 12200872"/>
              <a:gd name="connsiteY0" fmla="*/ 0 h 6488218"/>
              <a:gd name="connsiteX1" fmla="*/ 12200872 w 12200872"/>
              <a:gd name="connsiteY1" fmla="*/ 0 h 6488218"/>
              <a:gd name="connsiteX2" fmla="*/ 12200872 w 12200872"/>
              <a:gd name="connsiteY2" fmla="*/ 4097121 h 6488218"/>
              <a:gd name="connsiteX3" fmla="*/ 6100436 w 12200872"/>
              <a:gd name="connsiteY3" fmla="*/ 6488218 h 6488218"/>
              <a:gd name="connsiteX4" fmla="*/ 0 w 12200872"/>
              <a:gd name="connsiteY4" fmla="*/ 4097121 h 6488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0872" h="6488218">
                <a:moveTo>
                  <a:pt x="0" y="0"/>
                </a:moveTo>
                <a:lnTo>
                  <a:pt x="12200872" y="0"/>
                </a:lnTo>
                <a:lnTo>
                  <a:pt x="12200872" y="4097121"/>
                </a:lnTo>
                <a:cubicBezTo>
                  <a:pt x="10695399" y="5565776"/>
                  <a:pt x="8519831" y="6488218"/>
                  <a:pt x="6100436" y="6488218"/>
                </a:cubicBezTo>
                <a:cubicBezTo>
                  <a:pt x="3681041" y="6488218"/>
                  <a:pt x="1505473" y="5565776"/>
                  <a:pt x="0" y="40971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2413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C2D438-DEB6-41B8-BFB3-270E7B375F7E}"/>
              </a:ext>
            </a:extLst>
          </p:cNvPr>
          <p:cNvSpPr/>
          <p:nvPr userDrawn="1"/>
        </p:nvSpPr>
        <p:spPr>
          <a:xfrm>
            <a:off x="0" y="0"/>
            <a:ext cx="12187241" cy="6858000"/>
          </a:xfrm>
          <a:prstGeom prst="rect">
            <a:avLst/>
          </a:prstGeom>
          <a:solidFill>
            <a:srgbClr val="071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FBD4D3-0F9E-4610-9019-1B64F638F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46E1-5556-426F-836F-2B78C178033C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2029E8-87BB-44AB-96A8-604B17190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3D0360-D924-4F4D-AD11-491259581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EEE8-5DEF-4403-B03F-DA727119319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6E5AB91-CC2F-4E52-A75E-07E3EB9007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15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C2D438-DEB6-41B8-BFB3-270E7B375F7E}"/>
              </a:ext>
            </a:extLst>
          </p:cNvPr>
          <p:cNvSpPr/>
          <p:nvPr userDrawn="1"/>
        </p:nvSpPr>
        <p:spPr>
          <a:xfrm>
            <a:off x="0" y="0"/>
            <a:ext cx="12187241" cy="6858000"/>
          </a:xfrm>
          <a:prstGeom prst="rect">
            <a:avLst/>
          </a:prstGeom>
          <a:solidFill>
            <a:srgbClr val="071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FBD4D3-0F9E-4610-9019-1B64F638F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46E1-5556-426F-836F-2B78C178033C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2029E8-87BB-44AB-96A8-604B17190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3D0360-D924-4F4D-AD11-491259581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EEE8-5DEF-4403-B03F-DA727119319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6E5AB91-CC2F-4E52-A75E-07E3EB9007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338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C2D438-DEB6-41B8-BFB3-270E7B375F7E}"/>
              </a:ext>
            </a:extLst>
          </p:cNvPr>
          <p:cNvSpPr/>
          <p:nvPr userDrawn="1"/>
        </p:nvSpPr>
        <p:spPr>
          <a:xfrm>
            <a:off x="0" y="0"/>
            <a:ext cx="12187241" cy="6858000"/>
          </a:xfrm>
          <a:prstGeom prst="rect">
            <a:avLst/>
          </a:prstGeom>
          <a:solidFill>
            <a:srgbClr val="071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FBD4D3-0F9E-4610-9019-1B64F638F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46E1-5556-426F-836F-2B78C178033C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2029E8-87BB-44AB-96A8-604B17190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3D0360-D924-4F4D-AD11-491259581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EEE8-5DEF-4403-B03F-DA727119319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6E5AB91-CC2F-4E52-A75E-07E3EB9007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06606" y="0"/>
            <a:ext cx="428539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9D2FD763-E8B3-40B5-808C-E7C60799F0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59" y="0"/>
            <a:ext cx="4280638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723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D3AF1-E0B4-42AE-9DD1-54C0BF87B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65885-AC4F-4011-9F24-BFF1BFC70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3D4DAD-D8C4-4021-99CA-9AD64496B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95BE01-F9BE-42F6-A740-F3D60F794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46E1-5556-426F-836F-2B78C178033C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7DEFC7-AC34-49D1-AB63-6F9946690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A99005-BAC5-47E3-8ABC-B51EDD5A1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EEE8-5DEF-4403-B03F-DA7271193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89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125CA-5A95-44EA-914A-D0B993520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4F4BB3-A6A3-4BD6-A06B-9090F2C99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ECD41-1E51-4488-A1C0-7D1210BE9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46E1-5556-426F-836F-2B78C178033C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44A75-788C-493B-BBFF-45B12EAAB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2221A-144D-4AF0-9361-0D0477FB4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EEE8-5DEF-4403-B03F-DA7271193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441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7B418-88F7-452F-953E-12EE6C936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BCC69D-D62F-441B-9AD2-2B9B190C1B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88A214-D885-4135-ACF2-4106F44804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94CCFD-0FEC-4AD9-9C58-363B67B10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46E1-5556-426F-836F-2B78C178033C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A0A7D6-CDC8-4494-84B4-D7DE16724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59F836-DF59-4276-AE25-A4127D9FD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EEE8-5DEF-4403-B03F-DA7271193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024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41D4D-BF52-4DCB-9C23-841298A38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CCD423-7D79-4EA9-9610-9ED41A6CB2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D5DDA-A669-4EB1-963B-8CD18435B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46E1-5556-426F-836F-2B78C178033C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506863-86DC-42FB-869D-12FDB082C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B2F2F-EE4D-4B2A-BC26-D070202A9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EEE8-5DEF-4403-B03F-DA7271193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485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630007-8929-4013-8C22-A7EC28BCC2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41054D-B6D6-430B-9201-2D2CA0E4A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070C1-AAFB-4B8F-B4CC-C2115E8A8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46E1-5556-426F-836F-2B78C178033C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62662-DBD0-4A85-9DFA-15D470571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307BB-0C69-4ED7-AB4D-07E484395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EEE8-5DEF-4403-B03F-DA7271193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50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12AB6-D07D-4217-BE28-1CE25A9D5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F54B2-6C97-4179-ADAF-5CD04D3756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23FA66-CD8B-4872-84A4-7772729F33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DFF73C-C3DE-440A-B386-DC7C972A0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46E1-5556-426F-836F-2B78C178033C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0D2ED-4464-47F5-A4B4-F93CCEEEC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1F0CC0-E320-4CAF-8AFA-4462EF6EC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EEE8-5DEF-4403-B03F-DA7271193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6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9C45-8DC9-4872-B238-0FC377D0D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A150CC-EB3D-45D2-BF9A-6562C1B2A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1CAE13-AC50-4304-8E3C-E31BC4A7BB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C56187-7875-45A0-8EC6-B06158D8EA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2F3B07-1B82-4F39-B58E-5EB2D73AD4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31D320-8A6A-45AD-A4D4-6BBB3183F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46E1-5556-426F-836F-2B78C178033C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DD36F4-02AB-4041-8A27-BA8864EEE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03E06A-7138-43ED-8D57-92819B6A2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EEE8-5DEF-4403-B03F-DA7271193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5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1730E-8C1C-45F7-8D32-28EA85F93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9E9B34-DC9A-450A-899B-C160BA60B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46E1-5556-426F-836F-2B78C178033C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6B9775-3064-4388-96FB-2279B4ADF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19FA01-5AB8-41A9-8520-4D922B2C1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EEE8-5DEF-4403-B03F-DA7271193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13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FBD4D3-0F9E-4610-9019-1B64F638F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46E1-5556-426F-836F-2B78C178033C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2029E8-87BB-44AB-96A8-604B17190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3D0360-D924-4F4D-AD11-491259581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EEE8-5DEF-4403-B03F-DA7271193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69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FBD4D3-0F9E-4610-9019-1B64F638F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46E1-5556-426F-836F-2B78C178033C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2029E8-87BB-44AB-96A8-604B17190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3D0360-D924-4F4D-AD11-491259581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EEE8-5DEF-4403-B03F-DA7271193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591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C2D438-DEB6-41B8-BFB3-270E7B375F7E}"/>
              </a:ext>
            </a:extLst>
          </p:cNvPr>
          <p:cNvSpPr/>
          <p:nvPr userDrawn="1"/>
        </p:nvSpPr>
        <p:spPr>
          <a:xfrm>
            <a:off x="0" y="0"/>
            <a:ext cx="12187241" cy="6858000"/>
          </a:xfrm>
          <a:prstGeom prst="rect">
            <a:avLst/>
          </a:prstGeom>
          <a:solidFill>
            <a:srgbClr val="071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FBD4D3-0F9E-4610-9019-1B64F638F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46E1-5556-426F-836F-2B78C178033C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2029E8-87BB-44AB-96A8-604B17190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3D0360-D924-4F4D-AD11-491259581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8EEE8-5DEF-4403-B03F-DA727119319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914A8B6-67DA-4DE2-B278-E84CE77CB3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59" y="4759"/>
            <a:ext cx="12182482" cy="5072195"/>
          </a:xfrm>
          <a:custGeom>
            <a:avLst/>
            <a:gdLst>
              <a:gd name="connsiteX0" fmla="*/ 0 w 12182482"/>
              <a:gd name="connsiteY0" fmla="*/ 0 h 5072195"/>
              <a:gd name="connsiteX1" fmla="*/ 12182482 w 12182482"/>
              <a:gd name="connsiteY1" fmla="*/ 0 h 5072195"/>
              <a:gd name="connsiteX2" fmla="*/ 12182482 w 12182482"/>
              <a:gd name="connsiteY2" fmla="*/ 5072195 h 5072195"/>
              <a:gd name="connsiteX3" fmla="*/ 6091241 w 12182482"/>
              <a:gd name="connsiteY3" fmla="*/ 2982424 h 5072195"/>
              <a:gd name="connsiteX4" fmla="*/ 0 w 12182482"/>
              <a:gd name="connsiteY4" fmla="*/ 5072195 h 5072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2482" h="5072195">
                <a:moveTo>
                  <a:pt x="0" y="0"/>
                </a:moveTo>
                <a:lnTo>
                  <a:pt x="12182482" y="0"/>
                </a:lnTo>
                <a:lnTo>
                  <a:pt x="12182482" y="5072195"/>
                </a:lnTo>
                <a:cubicBezTo>
                  <a:pt x="10833177" y="3807977"/>
                  <a:pt x="8607875" y="2982424"/>
                  <a:pt x="6091241" y="2982424"/>
                </a:cubicBezTo>
                <a:cubicBezTo>
                  <a:pt x="3574606" y="2982424"/>
                  <a:pt x="1349305" y="3807977"/>
                  <a:pt x="0" y="507219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14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D53139-1B96-4747-AA59-FF758CF96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126C27-1092-4C1B-828F-F8591BC5A9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B84F7-8455-44E8-8F5A-1AE31E7FD1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546E1-5556-426F-836F-2B78C178033C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24359-D4C5-4CFD-BCDF-1FF2D1C337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19D31-04F4-41BB-B2C2-053D9EEC13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8EEE8-5DEF-4403-B03F-DA7271193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9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9" r:id="rId8"/>
    <p:sldLayoutId id="2147483660" r:id="rId9"/>
    <p:sldLayoutId id="2147483664" r:id="rId10"/>
    <p:sldLayoutId id="2147483680" r:id="rId11"/>
    <p:sldLayoutId id="2147483679" r:id="rId12"/>
    <p:sldLayoutId id="2147483678" r:id="rId13"/>
    <p:sldLayoutId id="2147483677" r:id="rId14"/>
    <p:sldLayoutId id="2147483676" r:id="rId15"/>
    <p:sldLayoutId id="2147483675" r:id="rId16"/>
    <p:sldLayoutId id="2147483674" r:id="rId17"/>
    <p:sldLayoutId id="2147483673" r:id="rId18"/>
    <p:sldLayoutId id="2147483671" r:id="rId19"/>
    <p:sldLayoutId id="2147483670" r:id="rId20"/>
    <p:sldLayoutId id="2147483668" r:id="rId21"/>
    <p:sldLayoutId id="2147483672" r:id="rId22"/>
    <p:sldLayoutId id="2147483667" r:id="rId23"/>
    <p:sldLayoutId id="2147483666" r:id="rId24"/>
    <p:sldLayoutId id="2147483665" r:id="rId25"/>
    <p:sldLayoutId id="2147483661" r:id="rId26"/>
    <p:sldLayoutId id="2147483662" r:id="rId27"/>
    <p:sldLayoutId id="2147483663" r:id="rId28"/>
    <p:sldLayoutId id="2147483656" r:id="rId29"/>
    <p:sldLayoutId id="2147483657" r:id="rId30"/>
    <p:sldLayoutId id="2147483658" r:id="rId31"/>
    <p:sldLayoutId id="2147483659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ejournal.bsi.ac.id/ejurnal/index.php/ijcitPenerapan/index.php/perspektif/issue/current/index.php/ecodemica/user/register/index.php/ijcit/issue/current/index.php/evolusi/article/view/12454" TargetMode="External"/><Relationship Id="rId5" Type="http://schemas.openxmlformats.org/officeDocument/2006/relationships/image" Target="../media/image29.png"/><Relationship Id="rId4" Type="http://schemas.openxmlformats.org/officeDocument/2006/relationships/hyperlink" Target="https://wisehouseeducation.blogspot.com/2021/06/logo-tut-wuri-handayani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ojs.unanda.ac.id/index.php/jiit/article/view/185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person wearing sunglasses&#10;&#10;Description generated with very high confidence">
            <a:extLst>
              <a:ext uri="{FF2B5EF4-FFF2-40B4-BE49-F238E27FC236}">
                <a16:creationId xmlns:a16="http://schemas.microsoft.com/office/drawing/2014/main" id="{0220AEF3-F996-4991-8E00-C550A4A6E5F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9" r="13189"/>
          <a:stretch>
            <a:fillRect/>
          </a:stretch>
        </p:blipFill>
        <p:spPr/>
      </p:pic>
      <p:pic>
        <p:nvPicPr>
          <p:cNvPr id="7" name="Picture Placeholder 6" descr="A close up of a watch&#10;&#10;Description generated with very high confidence">
            <a:extLst>
              <a:ext uri="{FF2B5EF4-FFF2-40B4-BE49-F238E27FC236}">
                <a16:creationId xmlns:a16="http://schemas.microsoft.com/office/drawing/2014/main" id="{8CFB135B-A2EB-40E5-896C-50360ED6528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5" r="14015"/>
          <a:stretch>
            <a:fillRect/>
          </a:stretch>
        </p:blipFill>
        <p:spPr/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004D95-DCE7-4B16-A6CA-1E223249B768}"/>
              </a:ext>
            </a:extLst>
          </p:cNvPr>
          <p:cNvSpPr txBox="1"/>
          <p:nvPr/>
        </p:nvSpPr>
        <p:spPr>
          <a:xfrm>
            <a:off x="7647709" y="3990817"/>
            <a:ext cx="35606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GIANT TEMPLATE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27E21C-8EC4-4E25-A440-B78FC2EB4F28}"/>
              </a:ext>
            </a:extLst>
          </p:cNvPr>
          <p:cNvSpPr/>
          <p:nvPr/>
        </p:nvSpPr>
        <p:spPr>
          <a:xfrm>
            <a:off x="8094472" y="5395535"/>
            <a:ext cx="3113856" cy="540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21E6C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Lorem ipsum dolor sit </a:t>
            </a:r>
            <a:r>
              <a:rPr lang="en-US" sz="1400" dirty="0" err="1">
                <a:solidFill>
                  <a:srgbClr val="21E6C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amet</a:t>
            </a:r>
            <a:r>
              <a:rPr lang="en-US" sz="1400" dirty="0">
                <a:solidFill>
                  <a:srgbClr val="21E6C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animal </a:t>
            </a:r>
            <a:r>
              <a:rPr lang="en-US" sz="1400" dirty="0" err="1">
                <a:solidFill>
                  <a:srgbClr val="21E6C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conceptam</a:t>
            </a:r>
            <a:r>
              <a:rPr lang="en-US" sz="1400" dirty="0">
                <a:solidFill>
                  <a:srgbClr val="21E6C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21E6C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te</a:t>
            </a:r>
            <a:r>
              <a:rPr lang="en-US" sz="1400" dirty="0">
                <a:solidFill>
                  <a:srgbClr val="21E6C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his, </a:t>
            </a:r>
            <a:r>
              <a:rPr lang="en-US" sz="1400" dirty="0" err="1">
                <a:solidFill>
                  <a:srgbClr val="21E6C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legimus</a:t>
            </a:r>
            <a:r>
              <a:rPr lang="en-US" sz="1400" dirty="0">
                <a:solidFill>
                  <a:srgbClr val="21E6C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21E6C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inimicus</a:t>
            </a:r>
            <a:endParaRPr lang="en-US" sz="1400" dirty="0">
              <a:solidFill>
                <a:srgbClr val="21E6C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4C16D9-5839-4A5E-A45C-A0F8747DD024}"/>
              </a:ext>
            </a:extLst>
          </p:cNvPr>
          <p:cNvSpPr/>
          <p:nvPr/>
        </p:nvSpPr>
        <p:spPr>
          <a:xfrm>
            <a:off x="687387" y="1306468"/>
            <a:ext cx="4553331" cy="310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83CD70-8F3A-4841-A1EE-09B2D99DEC6F}"/>
              </a:ext>
            </a:extLst>
          </p:cNvPr>
          <p:cNvSpPr/>
          <p:nvPr/>
        </p:nvSpPr>
        <p:spPr>
          <a:xfrm>
            <a:off x="605844" y="1860771"/>
            <a:ext cx="5951111" cy="1104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amet</a:t>
            </a:r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animal </a:t>
            </a:r>
            <a:r>
              <a:rPr lang="en-US" sz="1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conceptam</a:t>
            </a:r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te</a:t>
            </a:r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his, </a:t>
            </a:r>
            <a:r>
              <a:rPr lang="en-US" sz="1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legimus</a:t>
            </a:r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inimicus</a:t>
            </a:r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dissentiet</a:t>
            </a:r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at </a:t>
            </a:r>
            <a:r>
              <a:rPr lang="en-US" sz="1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sed</a:t>
            </a:r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cum an </a:t>
            </a:r>
            <a:r>
              <a:rPr lang="en-US" sz="1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idque</a:t>
            </a:r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possit</a:t>
            </a:r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percipitur</a:t>
            </a:r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. Lorem ipsum dolor sit </a:t>
            </a:r>
            <a:r>
              <a:rPr lang="en-US" sz="1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amet</a:t>
            </a:r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, animal </a:t>
            </a:r>
            <a:r>
              <a:rPr lang="en-US" sz="1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conceptam</a:t>
            </a:r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te</a:t>
            </a:r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his, </a:t>
            </a:r>
            <a:r>
              <a:rPr lang="en-US" sz="1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legimus</a:t>
            </a:r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inimicus</a:t>
            </a:r>
            <a:r>
              <a:rPr lang="en-US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dissentiet</a:t>
            </a:r>
            <a:endParaRPr lang="en-US" sz="1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3955C9-D7D9-4129-8F72-A7C724334D29}"/>
              </a:ext>
            </a:extLst>
          </p:cNvPr>
          <p:cNvSpPr/>
          <p:nvPr/>
        </p:nvSpPr>
        <p:spPr>
          <a:xfrm>
            <a:off x="687387" y="1102348"/>
            <a:ext cx="4553331" cy="527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LOREM IPSUM DOLOR SIT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C071758-E4D1-4322-A4C5-F6B92CB79710}"/>
              </a:ext>
            </a:extLst>
          </p:cNvPr>
          <p:cNvCxnSpPr>
            <a:cxnSpLocks/>
          </p:cNvCxnSpPr>
          <p:nvPr/>
        </p:nvCxnSpPr>
        <p:spPr>
          <a:xfrm>
            <a:off x="11416145" y="1145339"/>
            <a:ext cx="0" cy="1853844"/>
          </a:xfrm>
          <a:prstGeom prst="line">
            <a:avLst/>
          </a:prstGeom>
          <a:ln w="38100">
            <a:solidFill>
              <a:srgbClr val="21E6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itle 2">
            <a:extLst>
              <a:ext uri="{FF2B5EF4-FFF2-40B4-BE49-F238E27FC236}">
                <a16:creationId xmlns:a16="http://schemas.microsoft.com/office/drawing/2014/main" id="{DF98CCCA-9976-4D5D-AEC8-B9315B8ECEE6}"/>
              </a:ext>
            </a:extLst>
          </p:cNvPr>
          <p:cNvSpPr txBox="1">
            <a:spLocks/>
          </p:cNvSpPr>
          <p:nvPr/>
        </p:nvSpPr>
        <p:spPr>
          <a:xfrm rot="5400000">
            <a:off x="10964639" y="457711"/>
            <a:ext cx="958431" cy="3308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2019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C35EF3-94CB-F694-EBAE-98B45F28B9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1EBFE8-603C-1061-9B7C-8F52DA56A7FD}"/>
              </a:ext>
            </a:extLst>
          </p:cNvPr>
          <p:cNvSpPr txBox="1"/>
          <p:nvPr/>
        </p:nvSpPr>
        <p:spPr>
          <a:xfrm>
            <a:off x="766358" y="4176709"/>
            <a:ext cx="94269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MATERI 10</a:t>
            </a:r>
          </a:p>
          <a:p>
            <a:r>
              <a:rPr lang="en-US" sz="2800" b="1" dirty="0">
                <a:solidFill>
                  <a:srgbClr val="7030A0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ANALISIS KORELASI</a:t>
            </a:r>
          </a:p>
        </p:txBody>
      </p:sp>
    </p:spTree>
    <p:extLst>
      <p:ext uri="{BB962C8B-B14F-4D97-AF65-F5344CB8AC3E}">
        <p14:creationId xmlns:p14="http://schemas.microsoft.com/office/powerpoint/2010/main" val="29024240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EC6A7F1-91C5-420C-A696-734BE9F6D3B0}"/>
              </a:ext>
            </a:extLst>
          </p:cNvPr>
          <p:cNvSpPr txBox="1"/>
          <p:nvPr/>
        </p:nvSpPr>
        <p:spPr>
          <a:xfrm>
            <a:off x="309492" y="101436"/>
            <a:ext cx="77372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Miriam Libre" panose="00000500000000000000" pitchFamily="2" charset="-79"/>
                <a:ea typeface="Microsoft Himalaya" panose="01010100010101010101" pitchFamily="2" charset="0"/>
                <a:cs typeface="Miriam Libre" panose="00000500000000000000" pitchFamily="2" charset="-79"/>
              </a:rPr>
              <a:t>LATIHAN DAN PRAKTEK SPSS ANALISIS KORELASI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FE081B-7352-4854-9C09-BC4C21A2276B}"/>
              </a:ext>
            </a:extLst>
          </p:cNvPr>
          <p:cNvCxnSpPr>
            <a:cxnSpLocks/>
          </p:cNvCxnSpPr>
          <p:nvPr/>
        </p:nvCxnSpPr>
        <p:spPr>
          <a:xfrm>
            <a:off x="2053883" y="1404448"/>
            <a:ext cx="5584874" cy="0"/>
          </a:xfrm>
          <a:prstGeom prst="line">
            <a:avLst/>
          </a:prstGeom>
          <a:ln w="38100">
            <a:solidFill>
              <a:srgbClr val="21E6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F885041-D2C3-451F-8A08-3F504018CEAD}"/>
                  </a:ext>
                </a:extLst>
              </p:cNvPr>
              <p:cNvSpPr/>
              <p:nvPr/>
            </p:nvSpPr>
            <p:spPr>
              <a:xfrm>
                <a:off x="309492" y="1547986"/>
                <a:ext cx="10100600" cy="4143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 err="1">
                    <a:solidFill>
                      <a:schemeClr val="bg1"/>
                    </a:solidFill>
                    <a:latin typeface="Miriam Libre" panose="00000500000000000000" pitchFamily="2" charset="-79"/>
                    <a:ea typeface="Roboto" panose="02000000000000000000" pitchFamily="2" charset="0"/>
                    <a:cs typeface="Miriam Libre" panose="00000500000000000000" pitchFamily="2" charset="-79"/>
                  </a:rPr>
                  <a:t>Analisis</a:t>
                </a:r>
                <a:r>
                  <a:rPr lang="en-US" sz="2400" b="1" dirty="0">
                    <a:solidFill>
                      <a:schemeClr val="bg1"/>
                    </a:solidFill>
                    <a:latin typeface="Miriam Libre" panose="00000500000000000000" pitchFamily="2" charset="-79"/>
                    <a:ea typeface="Roboto" panose="02000000000000000000" pitchFamily="2" charset="0"/>
                    <a:cs typeface="Miriam Libre" panose="00000500000000000000" pitchFamily="2" charset="-79"/>
                  </a:rPr>
                  <a:t> Data (Uji Manual)</a:t>
                </a:r>
              </a:p>
              <a:p>
                <a:pPr marL="285750" indent="-285750" algn="just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bg1"/>
                    </a:solidFill>
                    <a:latin typeface="Miriam Libre" panose="00000500000000000000" pitchFamily="2" charset="-79"/>
                    <a:ea typeface="Roboto" panose="02000000000000000000" pitchFamily="2" charset="0"/>
                    <a:cs typeface="Miriam Libre" panose="00000500000000000000" pitchFamily="2" charset="-79"/>
                  </a:rPr>
                  <a:t>Dari </a:t>
                </a:r>
                <a:r>
                  <a:rPr lang="en-US" sz="1600" dirty="0" err="1">
                    <a:solidFill>
                      <a:schemeClr val="bg1"/>
                    </a:solidFill>
                    <a:latin typeface="Miriam Libre" panose="00000500000000000000" pitchFamily="2" charset="-79"/>
                    <a:ea typeface="Roboto" panose="02000000000000000000" pitchFamily="2" charset="0"/>
                    <a:cs typeface="Miriam Libre" panose="00000500000000000000" pitchFamily="2" charset="-79"/>
                  </a:rPr>
                  <a:t>lembar</a:t>
                </a:r>
                <a:r>
                  <a:rPr lang="en-US" sz="1600" dirty="0">
                    <a:solidFill>
                      <a:schemeClr val="bg1"/>
                    </a:solidFill>
                    <a:latin typeface="Miriam Libre" panose="00000500000000000000" pitchFamily="2" charset="-79"/>
                    <a:ea typeface="Roboto" panose="02000000000000000000" pitchFamily="2" charset="0"/>
                    <a:cs typeface="Miriam Libre" panose="00000500000000000000" pitchFamily="2" charset="-79"/>
                  </a:rPr>
                  <a:t> </a:t>
                </a:r>
                <a:r>
                  <a:rPr lang="en-US" sz="1600" dirty="0" err="1">
                    <a:solidFill>
                      <a:schemeClr val="bg1"/>
                    </a:solidFill>
                    <a:latin typeface="Miriam Libre" panose="00000500000000000000" pitchFamily="2" charset="-79"/>
                    <a:ea typeface="Roboto" panose="02000000000000000000" pitchFamily="2" charset="0"/>
                    <a:cs typeface="Miriam Libre" panose="00000500000000000000" pitchFamily="2" charset="-79"/>
                  </a:rPr>
                  <a:t>kerja</a:t>
                </a:r>
                <a:r>
                  <a:rPr lang="en-US" sz="1600" dirty="0">
                    <a:solidFill>
                      <a:schemeClr val="bg1"/>
                    </a:solidFill>
                    <a:latin typeface="Miriam Libre" panose="00000500000000000000" pitchFamily="2" charset="-79"/>
                    <a:ea typeface="Roboto" panose="02000000000000000000" pitchFamily="2" charset="0"/>
                    <a:cs typeface="Miriam Libre" panose="00000500000000000000" pitchFamily="2" charset="-79"/>
                  </a:rPr>
                  <a:t> yang </a:t>
                </a:r>
                <a:r>
                  <a:rPr lang="en-US" sz="1600" dirty="0" err="1">
                    <a:solidFill>
                      <a:schemeClr val="bg1"/>
                    </a:solidFill>
                    <a:latin typeface="Miriam Libre" panose="00000500000000000000" pitchFamily="2" charset="-79"/>
                    <a:ea typeface="Roboto" panose="02000000000000000000" pitchFamily="2" charset="0"/>
                    <a:cs typeface="Miriam Libre" panose="00000500000000000000" pitchFamily="2" charset="-79"/>
                  </a:rPr>
                  <a:t>telah</a:t>
                </a:r>
                <a:r>
                  <a:rPr lang="en-US" sz="1600" dirty="0">
                    <a:solidFill>
                      <a:schemeClr val="bg1"/>
                    </a:solidFill>
                    <a:latin typeface="Miriam Libre" panose="00000500000000000000" pitchFamily="2" charset="-79"/>
                    <a:ea typeface="Roboto" panose="02000000000000000000" pitchFamily="2" charset="0"/>
                    <a:cs typeface="Miriam Libre" panose="00000500000000000000" pitchFamily="2" charset="-79"/>
                  </a:rPr>
                  <a:t> </a:t>
                </a:r>
                <a:r>
                  <a:rPr lang="en-US" sz="1600" dirty="0" err="1">
                    <a:solidFill>
                      <a:schemeClr val="bg1"/>
                    </a:solidFill>
                    <a:latin typeface="Miriam Libre" panose="00000500000000000000" pitchFamily="2" charset="-79"/>
                    <a:ea typeface="Roboto" panose="02000000000000000000" pitchFamily="2" charset="0"/>
                    <a:cs typeface="Miriam Libre" panose="00000500000000000000" pitchFamily="2" charset="-79"/>
                  </a:rPr>
                  <a:t>dibuat</a:t>
                </a:r>
                <a:r>
                  <a:rPr lang="en-US" sz="1600" dirty="0">
                    <a:solidFill>
                      <a:schemeClr val="bg1"/>
                    </a:solidFill>
                    <a:latin typeface="Miriam Libre" panose="00000500000000000000" pitchFamily="2" charset="-79"/>
                    <a:ea typeface="Roboto" panose="02000000000000000000" pitchFamily="2" charset="0"/>
                    <a:cs typeface="Miriam Libre" panose="00000500000000000000" pitchFamily="2" charset="-79"/>
                  </a:rPr>
                  <a:t>, </a:t>
                </a:r>
                <a:r>
                  <a:rPr lang="en-US" sz="1600" dirty="0" err="1">
                    <a:solidFill>
                      <a:schemeClr val="bg1"/>
                    </a:solidFill>
                    <a:latin typeface="Miriam Libre" panose="00000500000000000000" pitchFamily="2" charset="-79"/>
                    <a:ea typeface="Roboto" panose="02000000000000000000" pitchFamily="2" charset="0"/>
                    <a:cs typeface="Miriam Libre" panose="00000500000000000000" pitchFamily="2" charset="-79"/>
                  </a:rPr>
                  <a:t>diketahui</a:t>
                </a:r>
                <a:r>
                  <a:rPr lang="en-US" sz="1600" dirty="0">
                    <a:solidFill>
                      <a:schemeClr val="bg1"/>
                    </a:solidFill>
                    <a:latin typeface="Miriam Libre" panose="00000500000000000000" pitchFamily="2" charset="-79"/>
                    <a:ea typeface="Roboto" panose="02000000000000000000" pitchFamily="2" charset="0"/>
                    <a:cs typeface="Miriam Libre" panose="00000500000000000000" pitchFamily="2" charset="-79"/>
                  </a:rPr>
                  <a:t> data </a:t>
                </a:r>
                <a:r>
                  <a:rPr lang="en-US" sz="1600" dirty="0" err="1">
                    <a:solidFill>
                      <a:schemeClr val="bg1"/>
                    </a:solidFill>
                    <a:latin typeface="Miriam Libre" panose="00000500000000000000" pitchFamily="2" charset="-79"/>
                    <a:ea typeface="Roboto" panose="02000000000000000000" pitchFamily="2" charset="0"/>
                    <a:cs typeface="Miriam Libre" panose="00000500000000000000" pitchFamily="2" charset="-79"/>
                  </a:rPr>
                  <a:t>sebagai</a:t>
                </a:r>
                <a:r>
                  <a:rPr lang="en-US" sz="1600" dirty="0">
                    <a:solidFill>
                      <a:schemeClr val="bg1"/>
                    </a:solidFill>
                    <a:latin typeface="Miriam Libre" panose="00000500000000000000" pitchFamily="2" charset="-79"/>
                    <a:ea typeface="Roboto" panose="02000000000000000000" pitchFamily="2" charset="0"/>
                    <a:cs typeface="Miriam Libre" panose="00000500000000000000" pitchFamily="2" charset="-79"/>
                  </a:rPr>
                  <a:t> </a:t>
                </a:r>
                <a:r>
                  <a:rPr lang="en-US" sz="1600" dirty="0" err="1">
                    <a:solidFill>
                      <a:schemeClr val="bg1"/>
                    </a:solidFill>
                    <a:latin typeface="Miriam Libre" panose="00000500000000000000" pitchFamily="2" charset="-79"/>
                    <a:ea typeface="Roboto" panose="02000000000000000000" pitchFamily="2" charset="0"/>
                    <a:cs typeface="Miriam Libre" panose="00000500000000000000" pitchFamily="2" charset="-79"/>
                  </a:rPr>
                  <a:t>berikut</a:t>
                </a:r>
                <a:r>
                  <a:rPr lang="en-US" sz="1600" dirty="0">
                    <a:solidFill>
                      <a:schemeClr val="bg1"/>
                    </a:solidFill>
                    <a:latin typeface="Miriam Libre" panose="00000500000000000000" pitchFamily="2" charset="-79"/>
                    <a:ea typeface="Roboto" panose="02000000000000000000" pitchFamily="2" charset="0"/>
                    <a:cs typeface="Miriam Libre" panose="00000500000000000000" pitchFamily="2" charset="-79"/>
                  </a:rPr>
                  <a:t>:</a:t>
                </a:r>
              </a:p>
              <a:p>
                <a:pPr marL="534988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600" dirty="0">
                    <a:solidFill>
                      <a:schemeClr val="bg1"/>
                    </a:solidFill>
                    <a:latin typeface="Miriam Libre" panose="00000500000000000000" pitchFamily="2" charset="-79"/>
                    <a:ea typeface="Roboto" panose="02000000000000000000" pitchFamily="2" charset="0"/>
                    <a:cs typeface="Miriam Libre" panose="00000500000000000000" pitchFamily="2" charset="-79"/>
                  </a:rPr>
                  <a:t>n	 	= 12</a:t>
                </a:r>
              </a:p>
              <a:p>
                <a:pPr marL="534988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600" dirty="0">
                    <a:solidFill>
                      <a:schemeClr val="bg1"/>
                    </a:solidFill>
                    <a:latin typeface="Miriam Libre" panose="00000500000000000000" pitchFamily="2" charset="-79"/>
                    <a:ea typeface="Roboto" panose="02000000000000000000" pitchFamily="2" charset="0"/>
                    <a:cs typeface="Miriam Libre" panose="00000500000000000000" pitchFamily="2" charset="-79"/>
                  </a:rPr>
                  <a:t>∑X		= 741</a:t>
                </a:r>
              </a:p>
              <a:p>
                <a:pPr marL="534988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600" dirty="0">
                    <a:solidFill>
                      <a:schemeClr val="bg1"/>
                    </a:solidFill>
                    <a:latin typeface="Miriam Libre" panose="00000500000000000000" pitchFamily="2" charset="-79"/>
                    <a:ea typeface="Roboto" panose="02000000000000000000" pitchFamily="2" charset="0"/>
                    <a:cs typeface="Miriam Libre" panose="00000500000000000000" pitchFamily="2" charset="-79"/>
                  </a:rPr>
                  <a:t>∑Y		= 88</a:t>
                </a:r>
              </a:p>
              <a:p>
                <a:pPr marL="534988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  <a:cs typeface="Miriam Libre" panose="00000500000000000000" pitchFamily="2" charset="-79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1600" dirty="0">
                            <a:solidFill>
                              <a:schemeClr val="bg1"/>
                            </a:solidFill>
                            <a:latin typeface="Miriam Libre" panose="00000500000000000000" pitchFamily="2" charset="-79"/>
                            <a:ea typeface="Roboto" panose="02000000000000000000" pitchFamily="2" charset="0"/>
                            <a:cs typeface="Miriam Libre" panose="00000500000000000000" pitchFamily="2" charset="-79"/>
                          </a:rPr>
                          <m:t>∑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  <a:cs typeface="Miriam Libre" panose="00000500000000000000" pitchFamily="2" charset="-79"/>
                          </a:rPr>
                          <m:t>𝑋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  <a:cs typeface="Miriam Libre" panose="00000500000000000000" pitchFamily="2" charset="-79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Miriam Libre" panose="00000500000000000000" pitchFamily="2" charset="-79"/>
                    <a:ea typeface="Roboto" panose="02000000000000000000" pitchFamily="2" charset="0"/>
                    <a:cs typeface="Miriam Libre" panose="00000500000000000000" pitchFamily="2" charset="-79"/>
                  </a:rPr>
                  <a:t>		= 52661</a:t>
                </a:r>
              </a:p>
              <a:p>
                <a:pPr marL="534988"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  <a:cs typeface="Miriam Libre" panose="00000500000000000000" pitchFamily="2" charset="-79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1600" dirty="0">
                            <a:solidFill>
                              <a:schemeClr val="bg1"/>
                            </a:solidFill>
                            <a:latin typeface="Miriam Libre" panose="00000500000000000000" pitchFamily="2" charset="-79"/>
                            <a:ea typeface="Roboto" panose="02000000000000000000" pitchFamily="2" charset="0"/>
                            <a:cs typeface="Miriam Libre" panose="00000500000000000000" pitchFamily="2" charset="-79"/>
                          </a:rPr>
                          <m:t>∑</m:t>
                        </m:r>
                        <m:r>
                          <a:rPr lang="en-US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  <a:cs typeface="Miriam Libre" panose="00000500000000000000" pitchFamily="2" charset="-79"/>
                          </a:rPr>
                          <m:t>𝑌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  <a:cs typeface="Miriam Libre" panose="00000500000000000000" pitchFamily="2" charset="-79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Miriam Libre" panose="00000500000000000000" pitchFamily="2" charset="-79"/>
                    <a:ea typeface="Roboto" panose="02000000000000000000" pitchFamily="2" charset="0"/>
                    <a:cs typeface="Miriam Libre" panose="00000500000000000000" pitchFamily="2" charset="-79"/>
                  </a:rPr>
                  <a:t>		= 722</a:t>
                </a:r>
              </a:p>
              <a:p>
                <a:pPr marL="534988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600" dirty="0">
                    <a:solidFill>
                      <a:schemeClr val="bg1"/>
                    </a:solidFill>
                    <a:latin typeface="Miriam Libre" panose="00000500000000000000" pitchFamily="2" charset="-79"/>
                    <a:ea typeface="Roboto" panose="02000000000000000000" pitchFamily="2" charset="0"/>
                    <a:cs typeface="Miriam Libre" panose="00000500000000000000" pitchFamily="2" charset="-79"/>
                  </a:rPr>
                  <a:t>XY		= 6144</a:t>
                </a:r>
              </a:p>
              <a:p>
                <a:pPr marL="365125" indent="-285750" algn="just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bg1"/>
                    </a:solidFill>
                    <a:latin typeface="Miriam Libre" panose="00000500000000000000" pitchFamily="2" charset="-79"/>
                    <a:ea typeface="Roboto" panose="02000000000000000000" pitchFamily="2" charset="0"/>
                    <a:cs typeface="Miriam Libre" panose="00000500000000000000" pitchFamily="2" charset="-79"/>
                  </a:rPr>
                  <a:t>Masukkan data di </a:t>
                </a:r>
                <a:r>
                  <a:rPr lang="en-US" sz="1600" dirty="0" err="1">
                    <a:solidFill>
                      <a:schemeClr val="bg1"/>
                    </a:solidFill>
                    <a:latin typeface="Miriam Libre" panose="00000500000000000000" pitchFamily="2" charset="-79"/>
                    <a:ea typeface="Roboto" panose="02000000000000000000" pitchFamily="2" charset="0"/>
                    <a:cs typeface="Miriam Libre" panose="00000500000000000000" pitchFamily="2" charset="-79"/>
                  </a:rPr>
                  <a:t>atas</a:t>
                </a:r>
                <a:r>
                  <a:rPr lang="en-US" sz="1600" dirty="0">
                    <a:solidFill>
                      <a:schemeClr val="bg1"/>
                    </a:solidFill>
                    <a:latin typeface="Miriam Libre" panose="00000500000000000000" pitchFamily="2" charset="-79"/>
                    <a:ea typeface="Roboto" panose="02000000000000000000" pitchFamily="2" charset="0"/>
                    <a:cs typeface="Miriam Libre" panose="00000500000000000000" pitchFamily="2" charset="-79"/>
                  </a:rPr>
                  <a:t> </a:t>
                </a:r>
                <a:r>
                  <a:rPr lang="en-US" sz="1600" dirty="0" err="1">
                    <a:solidFill>
                      <a:schemeClr val="bg1"/>
                    </a:solidFill>
                    <a:latin typeface="Miriam Libre" panose="00000500000000000000" pitchFamily="2" charset="-79"/>
                    <a:ea typeface="Roboto" panose="02000000000000000000" pitchFamily="2" charset="0"/>
                    <a:cs typeface="Miriam Libre" panose="00000500000000000000" pitchFamily="2" charset="-79"/>
                  </a:rPr>
                  <a:t>ke</a:t>
                </a:r>
                <a:r>
                  <a:rPr lang="en-US" sz="1600" dirty="0">
                    <a:solidFill>
                      <a:schemeClr val="bg1"/>
                    </a:solidFill>
                    <a:latin typeface="Miriam Libre" panose="00000500000000000000" pitchFamily="2" charset="-79"/>
                    <a:ea typeface="Roboto" panose="02000000000000000000" pitchFamily="2" charset="0"/>
                    <a:cs typeface="Miriam Libre" panose="00000500000000000000" pitchFamily="2" charset="-79"/>
                  </a:rPr>
                  <a:t> </a:t>
                </a:r>
                <a:r>
                  <a:rPr lang="en-US" sz="1600" dirty="0" err="1">
                    <a:solidFill>
                      <a:schemeClr val="bg1"/>
                    </a:solidFill>
                    <a:latin typeface="Miriam Libre" panose="00000500000000000000" pitchFamily="2" charset="-79"/>
                    <a:ea typeface="Roboto" panose="02000000000000000000" pitchFamily="2" charset="0"/>
                    <a:cs typeface="Miriam Libre" panose="00000500000000000000" pitchFamily="2" charset="-79"/>
                  </a:rPr>
                  <a:t>persamaan</a:t>
                </a:r>
                <a:r>
                  <a:rPr lang="en-US" sz="1600" dirty="0">
                    <a:solidFill>
                      <a:schemeClr val="bg1"/>
                    </a:solidFill>
                    <a:latin typeface="Miriam Libre" panose="00000500000000000000" pitchFamily="2" charset="-79"/>
                    <a:ea typeface="Roboto" panose="02000000000000000000" pitchFamily="2" charset="0"/>
                    <a:cs typeface="Miriam Libre" panose="00000500000000000000" pitchFamily="2" charset="-79"/>
                  </a:rPr>
                  <a:t> </a:t>
                </a:r>
                <a:r>
                  <a:rPr lang="en-US" sz="1600" dirty="0" err="1">
                    <a:solidFill>
                      <a:schemeClr val="bg1"/>
                    </a:solidFill>
                    <a:latin typeface="Miriam Libre" panose="00000500000000000000" pitchFamily="2" charset="-79"/>
                    <a:ea typeface="Roboto" panose="02000000000000000000" pitchFamily="2" charset="0"/>
                    <a:cs typeface="Miriam Libre" panose="00000500000000000000" pitchFamily="2" charset="-79"/>
                  </a:rPr>
                  <a:t>berikut</a:t>
                </a:r>
                <a:r>
                  <a:rPr lang="en-US" sz="1600" dirty="0">
                    <a:solidFill>
                      <a:schemeClr val="bg1"/>
                    </a:solidFill>
                    <a:latin typeface="Miriam Libre" panose="00000500000000000000" pitchFamily="2" charset="-79"/>
                    <a:ea typeface="Roboto" panose="02000000000000000000" pitchFamily="2" charset="0"/>
                    <a:cs typeface="Miriam Libre" panose="00000500000000000000" pitchFamily="2" charset="-79"/>
                  </a:rPr>
                  <a:t>:</a:t>
                </a:r>
              </a:p>
              <a:p>
                <a:pPr marL="534988" algn="just">
                  <a:lnSpc>
                    <a:spcPct val="107000"/>
                  </a:lnSpc>
                  <a:spcAft>
                    <a:spcPts val="800"/>
                  </a:spcAft>
                </a:pPr>
                <a:endParaRPr lang="en-US" sz="1600" dirty="0">
                  <a:solidFill>
                    <a:schemeClr val="bg1"/>
                  </a:solidFill>
                  <a:latin typeface="Miriam Libre" panose="00000500000000000000" pitchFamily="2" charset="-79"/>
                  <a:ea typeface="Roboto" panose="02000000000000000000" pitchFamily="2" charset="0"/>
                  <a:cs typeface="Miriam Libre" panose="00000500000000000000" pitchFamily="2" charset="-79"/>
                </a:endParaRPr>
              </a:p>
              <a:p>
                <a:pPr marL="534988" algn="just">
                  <a:lnSpc>
                    <a:spcPct val="107000"/>
                  </a:lnSpc>
                  <a:spcAft>
                    <a:spcPts val="800"/>
                  </a:spcAft>
                </a:pPr>
                <a:endParaRPr lang="en-US" sz="1600" dirty="0">
                  <a:solidFill>
                    <a:schemeClr val="bg1"/>
                  </a:solidFill>
                  <a:latin typeface="Miriam Libre" panose="00000500000000000000" pitchFamily="2" charset="-79"/>
                  <a:ea typeface="Roboto" panose="02000000000000000000" pitchFamily="2" charset="0"/>
                  <a:cs typeface="Miriam Libre" panose="00000500000000000000" pitchFamily="2" charset="-79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F885041-D2C3-451F-8A08-3F504018CE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92" y="1547986"/>
                <a:ext cx="10100600" cy="4143827"/>
              </a:xfrm>
              <a:prstGeom prst="rect">
                <a:avLst/>
              </a:prstGeom>
              <a:blipFill>
                <a:blip r:embed="rId2"/>
                <a:stretch>
                  <a:fillRect l="-966" t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6D71424-A01A-FECC-6342-DE81099E7097}"/>
                  </a:ext>
                </a:extLst>
              </p:cNvPr>
              <p:cNvSpPr txBox="1"/>
              <p:nvPr/>
            </p:nvSpPr>
            <p:spPr>
              <a:xfrm>
                <a:off x="797416" y="5198056"/>
                <a:ext cx="6024726" cy="9875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Miriam Libre" panose="00000500000000000000" pitchFamily="2" charset="-79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Miriam Libre" panose="00000500000000000000" pitchFamily="2" charset="-79"/>
                            </a:rPr>
                            <m:t>𝑟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Miriam Libre" panose="00000500000000000000" pitchFamily="2" charset="-79"/>
                            </a:rPr>
                            <m:t>𝑥𝑦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m:rPr>
                              <m:sty m:val="p"/>
                            </m:rPr>
                            <a:rPr lang="el-G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𝑋𝑌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 </m:t>
                          </m:r>
                          <m:r>
                            <m:rPr>
                              <m:sty m:val="p"/>
                            </m:rPr>
                            <a:rPr lang="el-G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m:rPr>
                              <m:sty m:val="p"/>
                            </m:rPr>
                            <a:rPr lang="el-G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m:rPr>
                                  <m:sty m:val="p"/>
                                </m:rPr>
                                <a:rPr lang="el-G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sSup>
                                <m:sSupPr>
                                  <m:ctrlPr>
                                    <a:rPr lang="el-GR" sz="2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−(</m:t>
                              </m:r>
                              <m:r>
                                <m:rPr>
                                  <m:sty m:val="p"/>
                                </m:rPr>
                                <a:rPr lang="el-G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m:rPr>
                                  <m:sty m:val="p"/>
                                </m:rPr>
                                <a:rPr lang="el-G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−(</m:t>
                              </m:r>
                              <m:r>
                                <m:rPr>
                                  <m:sty m:val="p"/>
                                </m:rPr>
                                <a:rPr lang="el-G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6D71424-A01A-FECC-6342-DE81099E70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416" y="5198056"/>
                <a:ext cx="6024726" cy="9875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34638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EC6A7F1-91C5-420C-A696-734BE9F6D3B0}"/>
              </a:ext>
            </a:extLst>
          </p:cNvPr>
          <p:cNvSpPr txBox="1"/>
          <p:nvPr/>
        </p:nvSpPr>
        <p:spPr>
          <a:xfrm>
            <a:off x="309492" y="101436"/>
            <a:ext cx="77372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Miriam Libre" panose="00000500000000000000" pitchFamily="2" charset="-79"/>
                <a:ea typeface="Microsoft Himalaya" panose="01010100010101010101" pitchFamily="2" charset="0"/>
                <a:cs typeface="Miriam Libre" panose="00000500000000000000" pitchFamily="2" charset="-79"/>
              </a:rPr>
              <a:t>LATIHAN DAN PRAKTEK SPSS ANALISIS KORELASI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FE081B-7352-4854-9C09-BC4C21A2276B}"/>
              </a:ext>
            </a:extLst>
          </p:cNvPr>
          <p:cNvCxnSpPr>
            <a:cxnSpLocks/>
          </p:cNvCxnSpPr>
          <p:nvPr/>
        </p:nvCxnSpPr>
        <p:spPr>
          <a:xfrm>
            <a:off x="2053883" y="1404448"/>
            <a:ext cx="5584874" cy="0"/>
          </a:xfrm>
          <a:prstGeom prst="line">
            <a:avLst/>
          </a:prstGeom>
          <a:ln w="38100">
            <a:solidFill>
              <a:srgbClr val="21E6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F885041-D2C3-451F-8A08-3F504018CEAD}"/>
              </a:ext>
            </a:extLst>
          </p:cNvPr>
          <p:cNvSpPr/>
          <p:nvPr/>
        </p:nvSpPr>
        <p:spPr>
          <a:xfrm>
            <a:off x="309492" y="1547986"/>
            <a:ext cx="10100600" cy="481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Analisis</a:t>
            </a:r>
            <a:r>
              <a:rPr lang="en-US" sz="2400" b="1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Data (Uji Manual)</a:t>
            </a:r>
            <a:endParaRPr lang="en-US" sz="1600" dirty="0">
              <a:solidFill>
                <a:schemeClr val="bg1"/>
              </a:solidFill>
              <a:latin typeface="Miriam Libre" panose="00000500000000000000" pitchFamily="2" charset="-79"/>
              <a:ea typeface="Roboto" panose="02000000000000000000" pitchFamily="2" charset="0"/>
              <a:cs typeface="Miriam Libre" panose="00000500000000000000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6D71424-A01A-FECC-6342-DE81099E7097}"/>
                  </a:ext>
                </a:extLst>
              </p:cNvPr>
              <p:cNvSpPr txBox="1"/>
              <p:nvPr/>
            </p:nvSpPr>
            <p:spPr>
              <a:xfrm>
                <a:off x="825552" y="2172617"/>
                <a:ext cx="7582204" cy="10024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Miriam Libre" panose="00000500000000000000" pitchFamily="2" charset="-79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Miriam Libre" panose="00000500000000000000" pitchFamily="2" charset="-79"/>
                            </a:rPr>
                            <m:t>𝑟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Miriam Libre" panose="00000500000000000000" pitchFamily="2" charset="-79"/>
                            </a:rPr>
                            <m:t>𝑥𝑦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6144−741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88 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(12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l-G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52661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−(741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(12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722−(88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Miriam Libre" panose="00000500000000000000" pitchFamily="2" charset="-79"/>
                  <a:cs typeface="Miriam Libre" panose="00000500000000000000" pitchFamily="2" charset="-79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6D71424-A01A-FECC-6342-DE81099E70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552" y="2172617"/>
                <a:ext cx="7582204" cy="10024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D67F090-C79A-F074-A473-00353CB6CE70}"/>
                  </a:ext>
                </a:extLst>
              </p:cNvPr>
              <p:cNvSpPr txBox="1"/>
              <p:nvPr/>
            </p:nvSpPr>
            <p:spPr>
              <a:xfrm>
                <a:off x="825552" y="3429000"/>
                <a:ext cx="7245510" cy="9991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Miriam Libre" panose="00000500000000000000" pitchFamily="2" charset="-79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Miriam Libre" panose="00000500000000000000" pitchFamily="2" charset="-79"/>
                            </a:rPr>
                            <m:t>𝑟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Miriam Libre" panose="00000500000000000000" pitchFamily="2" charset="-79"/>
                            </a:rPr>
                            <m:t>𝑥𝑦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73728 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65208 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631932 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−(</m:t>
                              </m:r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549081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)(</m:t>
                              </m:r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8664 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−(</m:t>
                              </m:r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7744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Miriam Libre" panose="00000500000000000000" pitchFamily="2" charset="-79"/>
                  <a:cs typeface="Miriam Libre" panose="00000500000000000000" pitchFamily="2" charset="-79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D67F090-C79A-F074-A473-00353CB6C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552" y="3429000"/>
                <a:ext cx="7245510" cy="9991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A01827A-14EB-86AE-EEFE-7774B40090A0}"/>
                  </a:ext>
                </a:extLst>
              </p:cNvPr>
              <p:cNvSpPr txBox="1"/>
              <p:nvPr/>
            </p:nvSpPr>
            <p:spPr>
              <a:xfrm>
                <a:off x="825551" y="4574991"/>
                <a:ext cx="3271217" cy="8987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Miriam Libre" panose="00000500000000000000" pitchFamily="2" charset="-79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Miriam Libre" panose="00000500000000000000" pitchFamily="2" charset="-79"/>
                            </a:rPr>
                            <m:t>𝑟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Miriam Libre" panose="00000500000000000000" pitchFamily="2" charset="-79"/>
                            </a:rPr>
                            <m:t>𝑥𝑦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8520 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82851</m:t>
                              </m:r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920 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Miriam Libre" panose="00000500000000000000" pitchFamily="2" charset="-79"/>
                  <a:cs typeface="Miriam Libre" panose="00000500000000000000" pitchFamily="2" charset="-79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A01827A-14EB-86AE-EEFE-7774B40090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551" y="4574991"/>
                <a:ext cx="3271217" cy="8987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BAECDF8-4817-FB5E-B715-AB5976203ECC}"/>
                  </a:ext>
                </a:extLst>
              </p:cNvPr>
              <p:cNvSpPr txBox="1"/>
              <p:nvPr/>
            </p:nvSpPr>
            <p:spPr>
              <a:xfrm>
                <a:off x="825550" y="5620634"/>
                <a:ext cx="2442271" cy="818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Miriam Libre" panose="00000500000000000000" pitchFamily="2" charset="-79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Miriam Libre" panose="00000500000000000000" pitchFamily="2" charset="-79"/>
                            </a:rPr>
                            <m:t>𝑟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Miriam Libre" panose="00000500000000000000" pitchFamily="2" charset="-79"/>
                            </a:rPr>
                            <m:t>𝑥𝑦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8520 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8730.57 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Miriam Libre" panose="00000500000000000000" pitchFamily="2" charset="-79"/>
                  <a:cs typeface="Miriam Libre" panose="00000500000000000000" pitchFamily="2" charset="-79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BAECDF8-4817-FB5E-B715-AB5976203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550" y="5620634"/>
                <a:ext cx="2442271" cy="8182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744DAE1-5CE2-2523-D265-E685F01585C0}"/>
                  </a:ext>
                </a:extLst>
              </p:cNvPr>
              <p:cNvSpPr txBox="1"/>
              <p:nvPr/>
            </p:nvSpPr>
            <p:spPr>
              <a:xfrm>
                <a:off x="3637251" y="5856176"/>
                <a:ext cx="1869999" cy="4648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Miriam Libre" panose="00000500000000000000" pitchFamily="2" charset="-79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Miriam Libre" panose="00000500000000000000" pitchFamily="2" charset="-79"/>
                            </a:rPr>
                            <m:t>𝑟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Miriam Libre" panose="00000500000000000000" pitchFamily="2" charset="-79"/>
                            </a:rPr>
                            <m:t>𝑥𝑦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0.97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744DAE1-5CE2-2523-D265-E685F0158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7251" y="5856176"/>
                <a:ext cx="1869999" cy="4648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17326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EC6A7F1-91C5-420C-A696-734BE9F6D3B0}"/>
              </a:ext>
            </a:extLst>
          </p:cNvPr>
          <p:cNvSpPr txBox="1"/>
          <p:nvPr/>
        </p:nvSpPr>
        <p:spPr>
          <a:xfrm>
            <a:off x="309492" y="101436"/>
            <a:ext cx="77372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Miriam Libre" panose="00000500000000000000" pitchFamily="2" charset="-79"/>
                <a:ea typeface="Microsoft Himalaya" panose="01010100010101010101" pitchFamily="2" charset="0"/>
                <a:cs typeface="Miriam Libre" panose="00000500000000000000" pitchFamily="2" charset="-79"/>
              </a:rPr>
              <a:t>LATIHAN DAN PRAKTEK SPSS ANALISIS KORELASI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FE081B-7352-4854-9C09-BC4C21A2276B}"/>
              </a:ext>
            </a:extLst>
          </p:cNvPr>
          <p:cNvCxnSpPr>
            <a:cxnSpLocks/>
          </p:cNvCxnSpPr>
          <p:nvPr/>
        </p:nvCxnSpPr>
        <p:spPr>
          <a:xfrm>
            <a:off x="2053883" y="1404448"/>
            <a:ext cx="5584874" cy="0"/>
          </a:xfrm>
          <a:prstGeom prst="line">
            <a:avLst/>
          </a:prstGeom>
          <a:ln w="38100">
            <a:solidFill>
              <a:srgbClr val="21E6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F885041-D2C3-451F-8A08-3F504018CEAD}"/>
              </a:ext>
            </a:extLst>
          </p:cNvPr>
          <p:cNvSpPr/>
          <p:nvPr/>
        </p:nvSpPr>
        <p:spPr>
          <a:xfrm>
            <a:off x="309492" y="1547986"/>
            <a:ext cx="10100600" cy="1947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Analisis</a:t>
            </a:r>
            <a:r>
              <a:rPr lang="en-US" sz="2400" b="1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Data (Uji </a:t>
            </a:r>
            <a:r>
              <a:rPr lang="en-US" sz="2400" b="1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Menggunakan</a:t>
            </a:r>
            <a:r>
              <a:rPr lang="en-US" sz="2400" b="1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Aplikasi</a:t>
            </a:r>
            <a:r>
              <a:rPr lang="en-US" sz="2400" b="1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SPSS)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Langkah-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langkah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analisis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korelasi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menggunakan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aplikasi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SPSS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Siapkan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data yang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akan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analisa</a:t>
            </a:r>
            <a:endParaRPr lang="en-US" sz="1600" dirty="0">
              <a:solidFill>
                <a:schemeClr val="bg1"/>
              </a:solidFill>
              <a:latin typeface="Miriam Libre" panose="00000500000000000000" pitchFamily="2" charset="-79"/>
              <a:ea typeface="Roboto" panose="02000000000000000000" pitchFamily="2" charset="0"/>
              <a:cs typeface="Miriam Libre" panose="00000500000000000000" pitchFamily="2" charset="-79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Buka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Aplikasi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SPSS v21 for Windows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Pilih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b="1" i="1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Variable View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kemudian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isi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kolom-kolom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seperti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di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bawah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ini</a:t>
            </a:r>
            <a:endParaRPr lang="en-US" sz="1600" dirty="0">
              <a:solidFill>
                <a:schemeClr val="bg1"/>
              </a:solidFill>
              <a:latin typeface="Miriam Libre" panose="00000500000000000000" pitchFamily="2" charset="-79"/>
              <a:ea typeface="Roboto" panose="02000000000000000000" pitchFamily="2" charset="0"/>
              <a:cs typeface="Miriam Libre" panose="00000500000000000000" pitchFamily="2" charset="-79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4C1BCC-F33E-C673-A6CA-E13704FB06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24"/>
          <a:stretch/>
        </p:blipFill>
        <p:spPr>
          <a:xfrm>
            <a:off x="675248" y="3534842"/>
            <a:ext cx="6084711" cy="3221722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7BD28A8-DC1A-CF71-14F8-BCFD4FF77425}"/>
              </a:ext>
            </a:extLst>
          </p:cNvPr>
          <p:cNvCxnSpPr/>
          <p:nvPr/>
        </p:nvCxnSpPr>
        <p:spPr>
          <a:xfrm flipH="1">
            <a:off x="1294228" y="5922498"/>
            <a:ext cx="393895" cy="5345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3080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EC6A7F1-91C5-420C-A696-734BE9F6D3B0}"/>
              </a:ext>
            </a:extLst>
          </p:cNvPr>
          <p:cNvSpPr txBox="1"/>
          <p:nvPr/>
        </p:nvSpPr>
        <p:spPr>
          <a:xfrm>
            <a:off x="309492" y="101436"/>
            <a:ext cx="77372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Miriam Libre" panose="00000500000000000000" pitchFamily="2" charset="-79"/>
                <a:ea typeface="Microsoft Himalaya" panose="01010100010101010101" pitchFamily="2" charset="0"/>
                <a:cs typeface="Miriam Libre" panose="00000500000000000000" pitchFamily="2" charset="-79"/>
              </a:rPr>
              <a:t>LATIHAN DAN PRAKTEK SPSS ANALISIS KORELASI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FE081B-7352-4854-9C09-BC4C21A2276B}"/>
              </a:ext>
            </a:extLst>
          </p:cNvPr>
          <p:cNvCxnSpPr>
            <a:cxnSpLocks/>
          </p:cNvCxnSpPr>
          <p:nvPr/>
        </p:nvCxnSpPr>
        <p:spPr>
          <a:xfrm>
            <a:off x="2053883" y="1404448"/>
            <a:ext cx="5584874" cy="0"/>
          </a:xfrm>
          <a:prstGeom prst="line">
            <a:avLst/>
          </a:prstGeom>
          <a:ln w="38100">
            <a:solidFill>
              <a:srgbClr val="21E6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F885041-D2C3-451F-8A08-3F504018CEAD}"/>
              </a:ext>
            </a:extLst>
          </p:cNvPr>
          <p:cNvSpPr/>
          <p:nvPr/>
        </p:nvSpPr>
        <p:spPr>
          <a:xfrm>
            <a:off x="309492" y="1547986"/>
            <a:ext cx="10100600" cy="1581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Analisis</a:t>
            </a:r>
            <a:r>
              <a:rPr lang="en-US" sz="2400" b="1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Data (Uji </a:t>
            </a:r>
            <a:r>
              <a:rPr lang="en-US" sz="2400" b="1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Menggunakan</a:t>
            </a:r>
            <a:r>
              <a:rPr lang="en-US" sz="2400" b="1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Aplikasi</a:t>
            </a:r>
            <a:r>
              <a:rPr lang="en-US" sz="2400" b="1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SPSS)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Langkah-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langkah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analisis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korelasi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menggunakan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aplikasi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SPSS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Pilih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b="1" i="1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Data View  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dan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isi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dengan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data yang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akan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diuji</a:t>
            </a:r>
            <a:endParaRPr lang="en-US" sz="1600" dirty="0">
              <a:solidFill>
                <a:schemeClr val="bg1"/>
              </a:solidFill>
              <a:latin typeface="Miriam Libre" panose="00000500000000000000" pitchFamily="2" charset="-79"/>
              <a:ea typeface="Roboto" panose="02000000000000000000" pitchFamily="2" charset="0"/>
              <a:cs typeface="Miriam Libre" panose="00000500000000000000" pitchFamily="2" charset="-79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1600" dirty="0">
              <a:solidFill>
                <a:schemeClr val="bg1"/>
              </a:solidFill>
              <a:latin typeface="Miriam Libre" panose="00000500000000000000" pitchFamily="2" charset="-79"/>
              <a:ea typeface="Roboto" panose="02000000000000000000" pitchFamily="2" charset="0"/>
              <a:cs typeface="Miriam Libre" panose="00000500000000000000" pitchFamily="2" charset="-79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5D3D45-87B6-D562-5623-9835B029C0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24"/>
          <a:stretch/>
        </p:blipFill>
        <p:spPr>
          <a:xfrm>
            <a:off x="689319" y="2850998"/>
            <a:ext cx="7357403" cy="3895584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7BD28A8-DC1A-CF71-14F8-BCFD4FF77425}"/>
              </a:ext>
            </a:extLst>
          </p:cNvPr>
          <p:cNvCxnSpPr/>
          <p:nvPr/>
        </p:nvCxnSpPr>
        <p:spPr>
          <a:xfrm flipH="1">
            <a:off x="947222" y="5839798"/>
            <a:ext cx="393895" cy="5345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6849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EC6A7F1-91C5-420C-A696-734BE9F6D3B0}"/>
              </a:ext>
            </a:extLst>
          </p:cNvPr>
          <p:cNvSpPr txBox="1"/>
          <p:nvPr/>
        </p:nvSpPr>
        <p:spPr>
          <a:xfrm>
            <a:off x="309492" y="101436"/>
            <a:ext cx="77372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Miriam Libre" panose="00000500000000000000" pitchFamily="2" charset="-79"/>
                <a:ea typeface="Microsoft Himalaya" panose="01010100010101010101" pitchFamily="2" charset="0"/>
                <a:cs typeface="Miriam Libre" panose="00000500000000000000" pitchFamily="2" charset="-79"/>
              </a:rPr>
              <a:t>LATIHAN DAN PRAKTEK SPSS ANALISIS KORELASI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FE081B-7352-4854-9C09-BC4C21A2276B}"/>
              </a:ext>
            </a:extLst>
          </p:cNvPr>
          <p:cNvCxnSpPr>
            <a:cxnSpLocks/>
          </p:cNvCxnSpPr>
          <p:nvPr/>
        </p:nvCxnSpPr>
        <p:spPr>
          <a:xfrm>
            <a:off x="2053883" y="1404448"/>
            <a:ext cx="5584874" cy="0"/>
          </a:xfrm>
          <a:prstGeom prst="line">
            <a:avLst/>
          </a:prstGeom>
          <a:ln w="38100">
            <a:solidFill>
              <a:srgbClr val="21E6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F885041-D2C3-451F-8A08-3F504018CEAD}"/>
              </a:ext>
            </a:extLst>
          </p:cNvPr>
          <p:cNvSpPr/>
          <p:nvPr/>
        </p:nvSpPr>
        <p:spPr>
          <a:xfrm>
            <a:off x="309492" y="1547986"/>
            <a:ext cx="10100600" cy="1215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Analisis</a:t>
            </a:r>
            <a:r>
              <a:rPr lang="en-US" sz="2400" b="1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Data (Uji </a:t>
            </a:r>
            <a:r>
              <a:rPr lang="en-US" sz="2400" b="1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Menggunakan</a:t>
            </a:r>
            <a:r>
              <a:rPr lang="en-US" sz="2400" b="1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Aplikasi</a:t>
            </a:r>
            <a:r>
              <a:rPr lang="en-US" sz="2400" b="1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SPSS)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Langkah-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langkah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analisis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korelasi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menggunakan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aplikasi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SPSS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Untuk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analisa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klik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i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Analyze &gt; Correlate &gt; Bivariate</a:t>
            </a:r>
            <a:endParaRPr lang="en-US" sz="1600" dirty="0">
              <a:solidFill>
                <a:schemeClr val="bg1"/>
              </a:solidFill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6A8994-1E8B-2E79-9E80-0A062072A0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031"/>
          <a:stretch/>
        </p:blipFill>
        <p:spPr>
          <a:xfrm>
            <a:off x="661184" y="2753292"/>
            <a:ext cx="7658903" cy="4003271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7BD28A8-DC1A-CF71-14F8-BCFD4FF77425}"/>
              </a:ext>
            </a:extLst>
          </p:cNvPr>
          <p:cNvCxnSpPr>
            <a:cxnSpLocks/>
          </p:cNvCxnSpPr>
          <p:nvPr/>
        </p:nvCxnSpPr>
        <p:spPr>
          <a:xfrm flipH="1">
            <a:off x="3784212" y="3997914"/>
            <a:ext cx="70642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596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EC6A7F1-91C5-420C-A696-734BE9F6D3B0}"/>
              </a:ext>
            </a:extLst>
          </p:cNvPr>
          <p:cNvSpPr txBox="1"/>
          <p:nvPr/>
        </p:nvSpPr>
        <p:spPr>
          <a:xfrm>
            <a:off x="309492" y="101436"/>
            <a:ext cx="77372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Miriam Libre" panose="00000500000000000000" pitchFamily="2" charset="-79"/>
                <a:ea typeface="Microsoft Himalaya" panose="01010100010101010101" pitchFamily="2" charset="0"/>
                <a:cs typeface="Miriam Libre" panose="00000500000000000000" pitchFamily="2" charset="-79"/>
              </a:rPr>
              <a:t>LATIHAN DAN PRAKTEK SPSS ANALISIS KORELASI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FE081B-7352-4854-9C09-BC4C21A2276B}"/>
              </a:ext>
            </a:extLst>
          </p:cNvPr>
          <p:cNvCxnSpPr>
            <a:cxnSpLocks/>
          </p:cNvCxnSpPr>
          <p:nvPr/>
        </p:nvCxnSpPr>
        <p:spPr>
          <a:xfrm>
            <a:off x="2053883" y="1404448"/>
            <a:ext cx="5584874" cy="0"/>
          </a:xfrm>
          <a:prstGeom prst="line">
            <a:avLst/>
          </a:prstGeom>
          <a:ln w="38100">
            <a:solidFill>
              <a:srgbClr val="21E6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F885041-D2C3-451F-8A08-3F504018CEAD}"/>
              </a:ext>
            </a:extLst>
          </p:cNvPr>
          <p:cNvSpPr/>
          <p:nvPr/>
        </p:nvSpPr>
        <p:spPr>
          <a:xfrm>
            <a:off x="309492" y="1547986"/>
            <a:ext cx="11690250" cy="2187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Analisis</a:t>
            </a:r>
            <a:r>
              <a:rPr lang="en-US" sz="2400" b="1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Data (Uji </a:t>
            </a:r>
            <a:r>
              <a:rPr lang="en-US" sz="2400" b="1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Menggunakan</a:t>
            </a:r>
            <a:r>
              <a:rPr lang="en-US" sz="2400" b="1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Aplikasi</a:t>
            </a:r>
            <a:r>
              <a:rPr lang="en-US" sz="2400" b="1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SPSS)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Langkah-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langkah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analisis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korelasi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menggunakan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aplikasi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SPSS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Akan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muncul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kotak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dialog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seperti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di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bawah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ini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pindahkan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seluruh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item X di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ke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kotak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i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Variable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dengan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klik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tombol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panah</a:t>
            </a:r>
            <a:endParaRPr lang="en-US" sz="1600" b="1" i="1" dirty="0">
              <a:solidFill>
                <a:schemeClr val="bg1"/>
              </a:solidFill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Centang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i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Pearson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pada </a:t>
            </a:r>
            <a:r>
              <a:rPr lang="en-US" sz="1600" i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Correlation Coefficients,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centang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i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Two-Tailed</a:t>
            </a:r>
            <a:r>
              <a:rPr lang="en-US" sz="1600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pada</a:t>
            </a:r>
            <a:r>
              <a:rPr lang="en-US" sz="1600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i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Test of Significance 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dan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centang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i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Flag significant correlations,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kemudian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klik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OK</a:t>
            </a:r>
            <a:endParaRPr lang="en-US" sz="1600" b="1" dirty="0">
              <a:solidFill>
                <a:schemeClr val="bg1"/>
              </a:solidFill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Untuk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variabel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Y,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pindahkan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seluruh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variabel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X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ke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sisi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kiri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lalu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ulangi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langkah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di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atas</a:t>
            </a:r>
            <a:endParaRPr lang="en-US" sz="1600" dirty="0">
              <a:solidFill>
                <a:schemeClr val="bg1"/>
              </a:solidFill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F1DA5C-6428-5FA6-0409-5BF9B98E0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277" y="3780230"/>
            <a:ext cx="3390760" cy="2976334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7BD28A8-DC1A-CF71-14F8-BCFD4FF77425}"/>
              </a:ext>
            </a:extLst>
          </p:cNvPr>
          <p:cNvCxnSpPr>
            <a:cxnSpLocks/>
          </p:cNvCxnSpPr>
          <p:nvPr/>
        </p:nvCxnSpPr>
        <p:spPr>
          <a:xfrm flipH="1">
            <a:off x="2349308" y="4799773"/>
            <a:ext cx="70642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6F2F1329-6452-40E7-3626-6423B76A7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2824" y="3780230"/>
            <a:ext cx="3349290" cy="2976334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DE60AF4-C78B-6A24-3BA1-DC58FE123147}"/>
              </a:ext>
            </a:extLst>
          </p:cNvPr>
          <p:cNvCxnSpPr>
            <a:cxnSpLocks/>
          </p:cNvCxnSpPr>
          <p:nvPr/>
        </p:nvCxnSpPr>
        <p:spPr>
          <a:xfrm>
            <a:off x="4896254" y="4799773"/>
            <a:ext cx="75895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6655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EC6A7F1-91C5-420C-A696-734BE9F6D3B0}"/>
              </a:ext>
            </a:extLst>
          </p:cNvPr>
          <p:cNvSpPr txBox="1"/>
          <p:nvPr/>
        </p:nvSpPr>
        <p:spPr>
          <a:xfrm>
            <a:off x="309492" y="101436"/>
            <a:ext cx="77372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Miriam Libre" panose="00000500000000000000" pitchFamily="2" charset="-79"/>
                <a:ea typeface="Microsoft Himalaya" panose="01010100010101010101" pitchFamily="2" charset="0"/>
                <a:cs typeface="Miriam Libre" panose="00000500000000000000" pitchFamily="2" charset="-79"/>
              </a:rPr>
              <a:t>LATIHAN DAN PRAKTEK SPSS ANALISIS KORELASI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FE081B-7352-4854-9C09-BC4C21A2276B}"/>
              </a:ext>
            </a:extLst>
          </p:cNvPr>
          <p:cNvCxnSpPr>
            <a:cxnSpLocks/>
          </p:cNvCxnSpPr>
          <p:nvPr/>
        </p:nvCxnSpPr>
        <p:spPr>
          <a:xfrm>
            <a:off x="2053883" y="1404448"/>
            <a:ext cx="5584874" cy="0"/>
          </a:xfrm>
          <a:prstGeom prst="line">
            <a:avLst/>
          </a:prstGeom>
          <a:ln w="38100">
            <a:solidFill>
              <a:srgbClr val="21E6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F885041-D2C3-451F-8A08-3F504018CEAD}"/>
              </a:ext>
            </a:extLst>
          </p:cNvPr>
          <p:cNvSpPr/>
          <p:nvPr/>
        </p:nvSpPr>
        <p:spPr>
          <a:xfrm>
            <a:off x="309492" y="1547986"/>
            <a:ext cx="11690250" cy="1202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Analisis</a:t>
            </a:r>
            <a:r>
              <a:rPr lang="en-US" sz="2400" b="1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Data (Uji </a:t>
            </a:r>
            <a:r>
              <a:rPr lang="en-US" sz="2400" b="1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Menggunakan</a:t>
            </a:r>
            <a:r>
              <a:rPr lang="en-US" sz="2400" b="1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Aplikasi</a:t>
            </a:r>
            <a:r>
              <a:rPr lang="en-US" sz="2400" b="1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SPSS)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Langkah-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langkah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analisis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korelasi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menggunakan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aplikasi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SPSS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Hasil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korelasi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dapat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dilihat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pada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tampilan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berikut</a:t>
            </a:r>
            <a:endParaRPr lang="en-US" sz="1600" b="1" i="1" dirty="0">
              <a:solidFill>
                <a:schemeClr val="bg1"/>
              </a:solidFill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194B9E-4E44-F87E-03F4-2934ED24D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375" y="2906613"/>
            <a:ext cx="6664096" cy="3332048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9A8E4C9-5C06-0827-EBCA-91945E9206BA}"/>
              </a:ext>
            </a:extLst>
          </p:cNvPr>
          <p:cNvSpPr/>
          <p:nvPr/>
        </p:nvSpPr>
        <p:spPr>
          <a:xfrm>
            <a:off x="6267320" y="3670316"/>
            <a:ext cx="907203" cy="592195"/>
          </a:xfrm>
          <a:custGeom>
            <a:avLst/>
            <a:gdLst>
              <a:gd name="connsiteX0" fmla="*/ 611782 w 907203"/>
              <a:gd name="connsiteY0" fmla="*/ 85758 h 592195"/>
              <a:gd name="connsiteX1" fmla="*/ 91277 w 907203"/>
              <a:gd name="connsiteY1" fmla="*/ 99826 h 592195"/>
              <a:gd name="connsiteX2" fmla="*/ 49074 w 907203"/>
              <a:gd name="connsiteY2" fmla="*/ 127961 h 592195"/>
              <a:gd name="connsiteX3" fmla="*/ 20938 w 907203"/>
              <a:gd name="connsiteY3" fmla="*/ 170164 h 592195"/>
              <a:gd name="connsiteX4" fmla="*/ 35006 w 907203"/>
              <a:gd name="connsiteY4" fmla="*/ 465586 h 592195"/>
              <a:gd name="connsiteX5" fmla="*/ 63142 w 907203"/>
              <a:gd name="connsiteY5" fmla="*/ 493721 h 592195"/>
              <a:gd name="connsiteX6" fmla="*/ 175683 w 907203"/>
              <a:gd name="connsiteY6" fmla="*/ 564059 h 592195"/>
              <a:gd name="connsiteX7" fmla="*/ 260089 w 907203"/>
              <a:gd name="connsiteY7" fmla="*/ 592195 h 592195"/>
              <a:gd name="connsiteX8" fmla="*/ 527375 w 907203"/>
              <a:gd name="connsiteY8" fmla="*/ 578127 h 592195"/>
              <a:gd name="connsiteX9" fmla="*/ 611782 w 907203"/>
              <a:gd name="connsiteY9" fmla="*/ 564059 h 592195"/>
              <a:gd name="connsiteX10" fmla="*/ 682120 w 907203"/>
              <a:gd name="connsiteY10" fmla="*/ 521856 h 592195"/>
              <a:gd name="connsiteX11" fmla="*/ 836865 w 907203"/>
              <a:gd name="connsiteY11" fmla="*/ 437450 h 592195"/>
              <a:gd name="connsiteX12" fmla="*/ 879068 w 907203"/>
              <a:gd name="connsiteY12" fmla="*/ 395247 h 592195"/>
              <a:gd name="connsiteX13" fmla="*/ 907203 w 907203"/>
              <a:gd name="connsiteY13" fmla="*/ 324909 h 592195"/>
              <a:gd name="connsiteX14" fmla="*/ 879068 w 907203"/>
              <a:gd name="connsiteY14" fmla="*/ 85758 h 592195"/>
              <a:gd name="connsiteX15" fmla="*/ 766526 w 907203"/>
              <a:gd name="connsiteY15" fmla="*/ 29487 h 592195"/>
              <a:gd name="connsiteX16" fmla="*/ 597714 w 907203"/>
              <a:gd name="connsiteY16" fmla="*/ 1352 h 592195"/>
              <a:gd name="connsiteX17" fmla="*/ 414834 w 907203"/>
              <a:gd name="connsiteY17" fmla="*/ 1352 h 592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07203" h="592195">
                <a:moveTo>
                  <a:pt x="611782" y="85758"/>
                </a:moveTo>
                <a:cubicBezTo>
                  <a:pt x="438280" y="90447"/>
                  <a:pt x="264356" y="86845"/>
                  <a:pt x="91277" y="99826"/>
                </a:cubicBezTo>
                <a:cubicBezTo>
                  <a:pt x="74417" y="101090"/>
                  <a:pt x="61029" y="116006"/>
                  <a:pt x="49074" y="127961"/>
                </a:cubicBezTo>
                <a:cubicBezTo>
                  <a:pt x="37119" y="139916"/>
                  <a:pt x="30317" y="156096"/>
                  <a:pt x="20938" y="170164"/>
                </a:cubicBezTo>
                <a:cubicBezTo>
                  <a:pt x="-9458" y="291754"/>
                  <a:pt x="-8414" y="259341"/>
                  <a:pt x="35006" y="465586"/>
                </a:cubicBezTo>
                <a:cubicBezTo>
                  <a:pt x="37738" y="478565"/>
                  <a:pt x="52953" y="485230"/>
                  <a:pt x="63142" y="493721"/>
                </a:cubicBezTo>
                <a:cubicBezTo>
                  <a:pt x="102216" y="526283"/>
                  <a:pt x="128827" y="545317"/>
                  <a:pt x="175683" y="564059"/>
                </a:cubicBezTo>
                <a:cubicBezTo>
                  <a:pt x="203219" y="575073"/>
                  <a:pt x="260089" y="592195"/>
                  <a:pt x="260089" y="592195"/>
                </a:cubicBezTo>
                <a:cubicBezTo>
                  <a:pt x="349184" y="587506"/>
                  <a:pt x="438440" y="585242"/>
                  <a:pt x="527375" y="578127"/>
                </a:cubicBezTo>
                <a:cubicBezTo>
                  <a:pt x="555808" y="575852"/>
                  <a:pt x="584976" y="573807"/>
                  <a:pt x="611782" y="564059"/>
                </a:cubicBezTo>
                <a:cubicBezTo>
                  <a:pt x="637478" y="554715"/>
                  <a:pt x="658046" y="534819"/>
                  <a:pt x="682120" y="521856"/>
                </a:cubicBezTo>
                <a:cubicBezTo>
                  <a:pt x="718343" y="502352"/>
                  <a:pt x="796626" y="470983"/>
                  <a:pt x="836865" y="437450"/>
                </a:cubicBezTo>
                <a:cubicBezTo>
                  <a:pt x="852148" y="424714"/>
                  <a:pt x="865000" y="409315"/>
                  <a:pt x="879068" y="395247"/>
                </a:cubicBezTo>
                <a:cubicBezTo>
                  <a:pt x="888446" y="371801"/>
                  <a:pt x="907203" y="350161"/>
                  <a:pt x="907203" y="324909"/>
                </a:cubicBezTo>
                <a:cubicBezTo>
                  <a:pt x="907203" y="244642"/>
                  <a:pt x="902132" y="162640"/>
                  <a:pt x="879068" y="85758"/>
                </a:cubicBezTo>
                <a:cubicBezTo>
                  <a:pt x="867754" y="48044"/>
                  <a:pt x="795716" y="35974"/>
                  <a:pt x="766526" y="29487"/>
                </a:cubicBezTo>
                <a:cubicBezTo>
                  <a:pt x="724429" y="20132"/>
                  <a:pt x="635605" y="3246"/>
                  <a:pt x="597714" y="1352"/>
                </a:cubicBezTo>
                <a:cubicBezTo>
                  <a:pt x="536830" y="-1692"/>
                  <a:pt x="475794" y="1352"/>
                  <a:pt x="414834" y="1352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F3E3ECF-4C03-8953-230E-B69F5989A210}"/>
              </a:ext>
            </a:extLst>
          </p:cNvPr>
          <p:cNvSpPr/>
          <p:nvPr/>
        </p:nvSpPr>
        <p:spPr>
          <a:xfrm>
            <a:off x="4846320" y="4574140"/>
            <a:ext cx="907203" cy="592195"/>
          </a:xfrm>
          <a:custGeom>
            <a:avLst/>
            <a:gdLst>
              <a:gd name="connsiteX0" fmla="*/ 611782 w 907203"/>
              <a:gd name="connsiteY0" fmla="*/ 85758 h 592195"/>
              <a:gd name="connsiteX1" fmla="*/ 91277 w 907203"/>
              <a:gd name="connsiteY1" fmla="*/ 99826 h 592195"/>
              <a:gd name="connsiteX2" fmla="*/ 49074 w 907203"/>
              <a:gd name="connsiteY2" fmla="*/ 127961 h 592195"/>
              <a:gd name="connsiteX3" fmla="*/ 20938 w 907203"/>
              <a:gd name="connsiteY3" fmla="*/ 170164 h 592195"/>
              <a:gd name="connsiteX4" fmla="*/ 35006 w 907203"/>
              <a:gd name="connsiteY4" fmla="*/ 465586 h 592195"/>
              <a:gd name="connsiteX5" fmla="*/ 63142 w 907203"/>
              <a:gd name="connsiteY5" fmla="*/ 493721 h 592195"/>
              <a:gd name="connsiteX6" fmla="*/ 175683 w 907203"/>
              <a:gd name="connsiteY6" fmla="*/ 564059 h 592195"/>
              <a:gd name="connsiteX7" fmla="*/ 260089 w 907203"/>
              <a:gd name="connsiteY7" fmla="*/ 592195 h 592195"/>
              <a:gd name="connsiteX8" fmla="*/ 527375 w 907203"/>
              <a:gd name="connsiteY8" fmla="*/ 578127 h 592195"/>
              <a:gd name="connsiteX9" fmla="*/ 611782 w 907203"/>
              <a:gd name="connsiteY9" fmla="*/ 564059 h 592195"/>
              <a:gd name="connsiteX10" fmla="*/ 682120 w 907203"/>
              <a:gd name="connsiteY10" fmla="*/ 521856 h 592195"/>
              <a:gd name="connsiteX11" fmla="*/ 836865 w 907203"/>
              <a:gd name="connsiteY11" fmla="*/ 437450 h 592195"/>
              <a:gd name="connsiteX12" fmla="*/ 879068 w 907203"/>
              <a:gd name="connsiteY12" fmla="*/ 395247 h 592195"/>
              <a:gd name="connsiteX13" fmla="*/ 907203 w 907203"/>
              <a:gd name="connsiteY13" fmla="*/ 324909 h 592195"/>
              <a:gd name="connsiteX14" fmla="*/ 879068 w 907203"/>
              <a:gd name="connsiteY14" fmla="*/ 85758 h 592195"/>
              <a:gd name="connsiteX15" fmla="*/ 766526 w 907203"/>
              <a:gd name="connsiteY15" fmla="*/ 29487 h 592195"/>
              <a:gd name="connsiteX16" fmla="*/ 597714 w 907203"/>
              <a:gd name="connsiteY16" fmla="*/ 1352 h 592195"/>
              <a:gd name="connsiteX17" fmla="*/ 414834 w 907203"/>
              <a:gd name="connsiteY17" fmla="*/ 1352 h 592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07203" h="592195">
                <a:moveTo>
                  <a:pt x="611782" y="85758"/>
                </a:moveTo>
                <a:cubicBezTo>
                  <a:pt x="438280" y="90447"/>
                  <a:pt x="264356" y="86845"/>
                  <a:pt x="91277" y="99826"/>
                </a:cubicBezTo>
                <a:cubicBezTo>
                  <a:pt x="74417" y="101090"/>
                  <a:pt x="61029" y="116006"/>
                  <a:pt x="49074" y="127961"/>
                </a:cubicBezTo>
                <a:cubicBezTo>
                  <a:pt x="37119" y="139916"/>
                  <a:pt x="30317" y="156096"/>
                  <a:pt x="20938" y="170164"/>
                </a:cubicBezTo>
                <a:cubicBezTo>
                  <a:pt x="-9458" y="291754"/>
                  <a:pt x="-8414" y="259341"/>
                  <a:pt x="35006" y="465586"/>
                </a:cubicBezTo>
                <a:cubicBezTo>
                  <a:pt x="37738" y="478565"/>
                  <a:pt x="52953" y="485230"/>
                  <a:pt x="63142" y="493721"/>
                </a:cubicBezTo>
                <a:cubicBezTo>
                  <a:pt x="102216" y="526283"/>
                  <a:pt x="128827" y="545317"/>
                  <a:pt x="175683" y="564059"/>
                </a:cubicBezTo>
                <a:cubicBezTo>
                  <a:pt x="203219" y="575073"/>
                  <a:pt x="260089" y="592195"/>
                  <a:pt x="260089" y="592195"/>
                </a:cubicBezTo>
                <a:cubicBezTo>
                  <a:pt x="349184" y="587506"/>
                  <a:pt x="438440" y="585242"/>
                  <a:pt x="527375" y="578127"/>
                </a:cubicBezTo>
                <a:cubicBezTo>
                  <a:pt x="555808" y="575852"/>
                  <a:pt x="584976" y="573807"/>
                  <a:pt x="611782" y="564059"/>
                </a:cubicBezTo>
                <a:cubicBezTo>
                  <a:pt x="637478" y="554715"/>
                  <a:pt x="658046" y="534819"/>
                  <a:pt x="682120" y="521856"/>
                </a:cubicBezTo>
                <a:cubicBezTo>
                  <a:pt x="718343" y="502352"/>
                  <a:pt x="796626" y="470983"/>
                  <a:pt x="836865" y="437450"/>
                </a:cubicBezTo>
                <a:cubicBezTo>
                  <a:pt x="852148" y="424714"/>
                  <a:pt x="865000" y="409315"/>
                  <a:pt x="879068" y="395247"/>
                </a:cubicBezTo>
                <a:cubicBezTo>
                  <a:pt x="888446" y="371801"/>
                  <a:pt x="907203" y="350161"/>
                  <a:pt x="907203" y="324909"/>
                </a:cubicBezTo>
                <a:cubicBezTo>
                  <a:pt x="907203" y="244642"/>
                  <a:pt x="902132" y="162640"/>
                  <a:pt x="879068" y="85758"/>
                </a:cubicBezTo>
                <a:cubicBezTo>
                  <a:pt x="867754" y="48044"/>
                  <a:pt x="795716" y="35974"/>
                  <a:pt x="766526" y="29487"/>
                </a:cubicBezTo>
                <a:cubicBezTo>
                  <a:pt x="724429" y="20132"/>
                  <a:pt x="635605" y="3246"/>
                  <a:pt x="597714" y="1352"/>
                </a:cubicBezTo>
                <a:cubicBezTo>
                  <a:pt x="536830" y="-1692"/>
                  <a:pt x="475794" y="1352"/>
                  <a:pt x="414834" y="1352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031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EC6A7F1-91C5-420C-A696-734BE9F6D3B0}"/>
              </a:ext>
            </a:extLst>
          </p:cNvPr>
          <p:cNvSpPr txBox="1"/>
          <p:nvPr/>
        </p:nvSpPr>
        <p:spPr>
          <a:xfrm>
            <a:off x="309492" y="101436"/>
            <a:ext cx="77372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Miriam Libre" panose="00000500000000000000" pitchFamily="2" charset="-79"/>
                <a:ea typeface="Microsoft Himalaya" panose="01010100010101010101" pitchFamily="2" charset="0"/>
                <a:cs typeface="Miriam Libre" panose="00000500000000000000" pitchFamily="2" charset="-79"/>
              </a:rPr>
              <a:t>LATIHAN DAN PRAKTEK SPSS ANALISIS KORELASI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FE081B-7352-4854-9C09-BC4C21A2276B}"/>
              </a:ext>
            </a:extLst>
          </p:cNvPr>
          <p:cNvCxnSpPr>
            <a:cxnSpLocks/>
          </p:cNvCxnSpPr>
          <p:nvPr/>
        </p:nvCxnSpPr>
        <p:spPr>
          <a:xfrm>
            <a:off x="2053883" y="1404448"/>
            <a:ext cx="5584874" cy="0"/>
          </a:xfrm>
          <a:prstGeom prst="line">
            <a:avLst/>
          </a:prstGeom>
          <a:ln w="38100">
            <a:solidFill>
              <a:srgbClr val="21E6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F885041-D2C3-451F-8A08-3F504018CEAD}"/>
              </a:ext>
            </a:extLst>
          </p:cNvPr>
          <p:cNvSpPr/>
          <p:nvPr/>
        </p:nvSpPr>
        <p:spPr>
          <a:xfrm>
            <a:off x="309492" y="1421374"/>
            <a:ext cx="11690250" cy="1266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Analisis</a:t>
            </a:r>
            <a:r>
              <a:rPr lang="en-US" sz="2400" b="1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Data (Uji </a:t>
            </a:r>
            <a:r>
              <a:rPr lang="en-US" sz="2400" b="1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Menggunakan</a:t>
            </a:r>
            <a:r>
              <a:rPr lang="en-US" sz="2400" b="1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Aplikasi</a:t>
            </a:r>
            <a:r>
              <a:rPr lang="en-US" sz="2400" b="1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SPSS)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Langkah-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langkah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analisis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korelasi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menggunakan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aplikasi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SPSS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Interpretasi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hasil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analisa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korelasi</a:t>
            </a:r>
            <a:endParaRPr lang="en-US" dirty="0">
              <a:solidFill>
                <a:schemeClr val="bg1"/>
              </a:solidFill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96898B-CDD7-2006-DAF6-73E67F0E2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48" y="2694094"/>
            <a:ext cx="5019671" cy="40061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042B54-B78F-9251-B417-DDE163C438DD}"/>
              </a:ext>
            </a:extLst>
          </p:cNvPr>
          <p:cNvSpPr txBox="1"/>
          <p:nvPr/>
        </p:nvSpPr>
        <p:spPr>
          <a:xfrm>
            <a:off x="5922497" y="2812421"/>
            <a:ext cx="607724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Hasil </a:t>
            </a:r>
            <a:r>
              <a:rPr lang="en-US" sz="18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analisis</a:t>
            </a:r>
            <a:r>
              <a:rPr lang="en-US" sz="18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korelasi</a:t>
            </a:r>
            <a:r>
              <a:rPr lang="en-US" sz="18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(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baik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Manual dan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aplikasi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SPSS) </a:t>
            </a:r>
            <a:r>
              <a:rPr lang="en-US" sz="18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dapat</a:t>
            </a:r>
            <a:r>
              <a:rPr lang="en-US" sz="18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dilihat</a:t>
            </a:r>
            <a:r>
              <a:rPr lang="en-US" sz="18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pada </a:t>
            </a:r>
            <a:r>
              <a:rPr lang="en-US" sz="18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kolom</a:t>
            </a:r>
            <a:r>
              <a:rPr lang="en-US" sz="18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Nilai </a:t>
            </a:r>
            <a:r>
              <a:rPr lang="en-US" sz="1800" b="1" i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Pearson Correlation </a:t>
            </a:r>
            <a:r>
              <a:rPr lang="en-US" sz="18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sebesar</a:t>
            </a:r>
            <a:r>
              <a:rPr lang="en-US" sz="18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0.976 </a:t>
            </a:r>
            <a:r>
              <a:rPr lang="en-US" sz="18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menunjukkan</a:t>
            </a:r>
            <a:r>
              <a:rPr lang="en-US" sz="18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nilai</a:t>
            </a:r>
            <a:r>
              <a:rPr lang="en-US" sz="18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lebih</a:t>
            </a:r>
            <a:r>
              <a:rPr lang="en-US" sz="18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besar</a:t>
            </a:r>
            <a:r>
              <a:rPr lang="en-US" sz="18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dari</a:t>
            </a:r>
            <a:r>
              <a:rPr lang="en-US" sz="18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r </a:t>
            </a:r>
            <a:r>
              <a:rPr lang="en-US" sz="18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tabel</a:t>
            </a:r>
            <a:r>
              <a:rPr lang="en-US" sz="18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(</a:t>
            </a:r>
            <a:r>
              <a:rPr lang="en-US" sz="1800" i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Alpha 0.05</a:t>
            </a:r>
            <a:r>
              <a:rPr lang="en-US" sz="180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dan n-2=10) </a:t>
            </a:r>
            <a:r>
              <a:rPr lang="en-US" sz="18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0.5760 (</a:t>
            </a:r>
            <a:r>
              <a:rPr lang="en-US" sz="18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Dapat</a:t>
            </a:r>
            <a:r>
              <a:rPr lang="en-US" sz="18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dilihat</a:t>
            </a:r>
            <a:r>
              <a:rPr lang="en-US" sz="18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pada </a:t>
            </a:r>
            <a:r>
              <a:rPr lang="en-US" sz="18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tabel</a:t>
            </a:r>
            <a:r>
              <a:rPr lang="en-US" sz="18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r)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Dari </a:t>
            </a:r>
            <a:r>
              <a:rPr lang="en-US" sz="18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nilai</a:t>
            </a:r>
            <a:r>
              <a:rPr lang="en-US" sz="18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b="1" i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Pearson Correlation</a:t>
            </a:r>
            <a:r>
              <a:rPr lang="en-US" sz="18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 </a:t>
            </a:r>
            <a:r>
              <a:rPr lang="en-US" sz="18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tersebut</a:t>
            </a:r>
            <a:r>
              <a:rPr lang="en-US" sz="18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dapat</a:t>
            </a:r>
            <a:r>
              <a:rPr lang="en-US" sz="18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disimpulkan</a:t>
            </a:r>
            <a:r>
              <a:rPr lang="en-US" sz="18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bahwa</a:t>
            </a:r>
            <a:r>
              <a:rPr lang="en-US" sz="18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terdapat</a:t>
            </a:r>
            <a:r>
              <a:rPr lang="en-US" sz="18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korelasi</a:t>
            </a:r>
            <a:r>
              <a:rPr lang="en-US" sz="18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antara</a:t>
            </a:r>
            <a:r>
              <a:rPr lang="en-US" sz="18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Peningkatan</a:t>
            </a:r>
            <a:r>
              <a:rPr lang="en-US" sz="18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Penjualan</a:t>
            </a:r>
            <a:r>
              <a:rPr lang="en-US" sz="18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dengan</a:t>
            </a:r>
            <a:r>
              <a:rPr lang="en-US" sz="18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Kenaikan</a:t>
            </a:r>
            <a:r>
              <a:rPr lang="en-US" sz="18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Keuntungan</a:t>
            </a:r>
            <a:r>
              <a:rPr lang="en-US" sz="18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3C34576-6CDC-F478-0AA3-9CEDE9175E3A}"/>
              </a:ext>
            </a:extLst>
          </p:cNvPr>
          <p:cNvSpPr/>
          <p:nvPr/>
        </p:nvSpPr>
        <p:spPr>
          <a:xfrm>
            <a:off x="2574388" y="3559126"/>
            <a:ext cx="618978" cy="30808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5C0FCAC-F47F-3777-4522-81CAC1534C24}"/>
              </a:ext>
            </a:extLst>
          </p:cNvPr>
          <p:cNvSpPr/>
          <p:nvPr/>
        </p:nvSpPr>
        <p:spPr>
          <a:xfrm>
            <a:off x="1237957" y="5992837"/>
            <a:ext cx="3713871" cy="23915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4609A73-CF92-5805-6308-5A2B756ADD9A}"/>
                  </a:ext>
                </a:extLst>
              </p14:cNvPr>
              <p14:cNvContentPartPr/>
              <p14:nvPr/>
            </p14:nvContentPartPr>
            <p14:xfrm>
              <a:off x="2630714" y="6034043"/>
              <a:ext cx="588240" cy="128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4609A73-CF92-5805-6308-5A2B756ADD9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76714" y="5926043"/>
                <a:ext cx="695880" cy="34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36164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1FD5D835-49FB-4C9B-BEEE-62DF5116001E}"/>
              </a:ext>
            </a:extLst>
          </p:cNvPr>
          <p:cNvSpPr txBox="1"/>
          <p:nvPr/>
        </p:nvSpPr>
        <p:spPr>
          <a:xfrm>
            <a:off x="343318" y="69280"/>
            <a:ext cx="3229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Referensi</a:t>
            </a:r>
            <a:endParaRPr lang="en-US" sz="4800" b="1" dirty="0">
              <a:solidFill>
                <a:schemeClr val="bg1"/>
              </a:solidFill>
              <a:latin typeface="Miriam Libre" panose="00000500000000000000" pitchFamily="2" charset="-79"/>
              <a:ea typeface="Roboto Black" panose="02000000000000000000" pitchFamily="2" charset="0"/>
              <a:cs typeface="Miriam Libre" panose="00000500000000000000" pitchFamily="2" charset="-79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73EC734-7713-4FCB-9776-94DA36D033F9}"/>
              </a:ext>
            </a:extLst>
          </p:cNvPr>
          <p:cNvCxnSpPr>
            <a:cxnSpLocks/>
          </p:cNvCxnSpPr>
          <p:nvPr/>
        </p:nvCxnSpPr>
        <p:spPr>
          <a:xfrm>
            <a:off x="1840328" y="766662"/>
            <a:ext cx="3803819" cy="0"/>
          </a:xfrm>
          <a:prstGeom prst="line">
            <a:avLst/>
          </a:prstGeom>
          <a:ln w="38100">
            <a:solidFill>
              <a:srgbClr val="21E6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1627A2B-5319-95E5-2BEE-112024C271E8}"/>
              </a:ext>
            </a:extLst>
          </p:cNvPr>
          <p:cNvSpPr txBox="1"/>
          <p:nvPr/>
        </p:nvSpPr>
        <p:spPr>
          <a:xfrm>
            <a:off x="343318" y="1209822"/>
            <a:ext cx="101568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Suliyanto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. 2010. </a:t>
            </a:r>
            <a:r>
              <a:rPr lang="en-US" sz="2000" i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Ekonometrika</a:t>
            </a:r>
            <a:r>
              <a:rPr lang="en-US" sz="2000" i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Terapan</a:t>
            </a:r>
            <a:r>
              <a:rPr lang="en-US" sz="2000" i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: </a:t>
            </a:r>
            <a:r>
              <a:rPr lang="en-US" sz="2000" i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Teori</a:t>
            </a:r>
            <a:r>
              <a:rPr lang="en-US" sz="2000" i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dan </a:t>
            </a:r>
            <a:r>
              <a:rPr lang="en-US" sz="2000" i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Aplikasi</a:t>
            </a:r>
            <a:r>
              <a:rPr lang="en-US" sz="2000" i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dengan</a:t>
            </a:r>
            <a:r>
              <a:rPr lang="en-US" sz="2000" i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SPSS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. Yogyakarta: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Penerbit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Andi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Sugiyono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. 2019. </a:t>
            </a:r>
            <a:r>
              <a:rPr lang="en-US" sz="2000" i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Statistika</a:t>
            </a:r>
            <a:r>
              <a:rPr lang="en-US" sz="2000" i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Untuk</a:t>
            </a:r>
            <a:r>
              <a:rPr lang="en-US" sz="2000" i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Penelitian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. Bandung: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Alfabeta</a:t>
            </a:r>
            <a:endParaRPr lang="en-US" sz="2000" dirty="0">
              <a:solidFill>
                <a:schemeClr val="bg1"/>
              </a:solidFill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Widarjono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. A. 2015. </a:t>
            </a:r>
            <a:r>
              <a:rPr lang="en-US" sz="2000" i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Statistik</a:t>
            </a:r>
            <a:r>
              <a:rPr lang="en-US" sz="2000" i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Terapan</a:t>
            </a:r>
            <a:r>
              <a:rPr lang="en-US" sz="2000" i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Dengan</a:t>
            </a:r>
            <a:r>
              <a:rPr lang="en-US" sz="2000" i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Excel dan SPSS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. Yogyakarta: UPP STIM YKPN</a:t>
            </a:r>
          </a:p>
        </p:txBody>
      </p:sp>
    </p:spTree>
    <p:extLst>
      <p:ext uri="{BB962C8B-B14F-4D97-AF65-F5344CB8AC3E}">
        <p14:creationId xmlns:p14="http://schemas.microsoft.com/office/powerpoint/2010/main" val="17108523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7528FEE-00D2-4B16-AA6D-71AE3BD40B0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0" b="9660"/>
          <a:stretch>
            <a:fillRect/>
          </a:stretch>
        </p:blipFill>
        <p:spPr>
          <a:xfrm>
            <a:off x="2900366" y="0"/>
            <a:ext cx="9290399" cy="5001959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89A97B-E391-4B4E-8D78-439F4A88CFD1}"/>
              </a:ext>
            </a:extLst>
          </p:cNvPr>
          <p:cNvSpPr txBox="1"/>
          <p:nvPr/>
        </p:nvSpPr>
        <p:spPr>
          <a:xfrm>
            <a:off x="424801" y="4294073"/>
            <a:ext cx="6883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THANK YOU!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F19113-7146-44F8-B878-C8688313257B}"/>
              </a:ext>
            </a:extLst>
          </p:cNvPr>
          <p:cNvCxnSpPr>
            <a:cxnSpLocks/>
          </p:cNvCxnSpPr>
          <p:nvPr/>
        </p:nvCxnSpPr>
        <p:spPr>
          <a:xfrm flipH="1">
            <a:off x="2319137" y="4875347"/>
            <a:ext cx="2069984" cy="0"/>
          </a:xfrm>
          <a:prstGeom prst="line">
            <a:avLst/>
          </a:prstGeom>
          <a:ln w="38100">
            <a:solidFill>
              <a:srgbClr val="21E6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505;p34">
            <a:extLst>
              <a:ext uri="{FF2B5EF4-FFF2-40B4-BE49-F238E27FC236}">
                <a16:creationId xmlns:a16="http://schemas.microsoft.com/office/drawing/2014/main" id="{D6E0D989-3D4A-7D39-AEDB-7088DEBF0D33}"/>
              </a:ext>
            </a:extLst>
          </p:cNvPr>
          <p:cNvSpPr txBox="1">
            <a:spLocks/>
          </p:cNvSpPr>
          <p:nvPr/>
        </p:nvSpPr>
        <p:spPr>
          <a:xfrm>
            <a:off x="6267426" y="5285457"/>
            <a:ext cx="5932170" cy="67572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0" indent="0" algn="ctr"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Program </a:t>
            </a:r>
            <a:r>
              <a:rPr lang="en-US" sz="1600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Bantuan</a:t>
            </a:r>
            <a:endParaRPr lang="en-US" sz="1600" b="1" dirty="0">
              <a:solidFill>
                <a:schemeClr val="bg1"/>
              </a:solidFill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marL="127000" indent="0" algn="ctr">
              <a:buFont typeface="Arial" panose="020B0604020202020204" pitchFamily="34" charset="0"/>
              <a:buNone/>
            </a:pPr>
            <a:r>
              <a:rPr lang="en-US" sz="1600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Pembelajaran</a:t>
            </a:r>
            <a:r>
              <a:rPr lang="en-US" sz="1600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Daring </a:t>
            </a:r>
            <a:r>
              <a:rPr lang="en-US" sz="1600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Kolaboratif</a:t>
            </a:r>
            <a:r>
              <a:rPr lang="en-US" sz="1600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(PDK) </a:t>
            </a:r>
            <a:r>
              <a:rPr lang="en-US" sz="1600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Tahun</a:t>
            </a:r>
            <a:r>
              <a:rPr lang="en-US" sz="1600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B508F9-7363-B48C-DD8D-C4775A7386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923314" y="5965605"/>
            <a:ext cx="910835" cy="6432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73AD93-FDFF-55A4-3EAC-2120D62EC2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5044" t="9452" r="15044" b="22767"/>
          <a:stretch/>
        </p:blipFill>
        <p:spPr>
          <a:xfrm>
            <a:off x="8892024" y="5987297"/>
            <a:ext cx="579952" cy="567155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A11BFA77-EF76-1FD1-6C73-94C9BE131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722" y="5940850"/>
            <a:ext cx="641645" cy="64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32EBFE39-B3CD-755C-A3DB-C08230634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673" y="5932119"/>
            <a:ext cx="811396" cy="69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3486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AA5CC4-A846-4801-AD7D-CF1251F95335}"/>
              </a:ext>
            </a:extLst>
          </p:cNvPr>
          <p:cNvSpPr txBox="1"/>
          <p:nvPr/>
        </p:nvSpPr>
        <p:spPr>
          <a:xfrm>
            <a:off x="383756" y="185803"/>
            <a:ext cx="53558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ANALISIS KORELASI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60E61E-9EC3-4AA7-8AA5-85250F057F68}"/>
              </a:ext>
            </a:extLst>
          </p:cNvPr>
          <p:cNvSpPr/>
          <p:nvPr/>
        </p:nvSpPr>
        <p:spPr>
          <a:xfrm>
            <a:off x="399860" y="1029276"/>
            <a:ext cx="11121579" cy="3950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Analisis</a:t>
            </a:r>
            <a:r>
              <a:rPr lang="en-US" sz="24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korelasi</a:t>
            </a:r>
            <a:r>
              <a:rPr lang="en-US" sz="24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digunakan</a:t>
            </a:r>
            <a:r>
              <a:rPr lang="en-US" sz="24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untuk</a:t>
            </a:r>
            <a:r>
              <a:rPr lang="en-US" sz="24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mengetahui</a:t>
            </a:r>
            <a:r>
              <a:rPr lang="en-US" sz="24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derajat</a:t>
            </a:r>
            <a:r>
              <a:rPr lang="en-US" sz="24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hubungan</a:t>
            </a:r>
            <a:r>
              <a:rPr lang="en-US" sz="24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 linier </a:t>
            </a:r>
            <a:r>
              <a:rPr lang="en-US" sz="24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antara</a:t>
            </a:r>
            <a:r>
              <a:rPr lang="en-US" sz="24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satu</a:t>
            </a:r>
            <a:r>
              <a:rPr lang="en-US" sz="24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variabel</a:t>
            </a:r>
            <a:r>
              <a:rPr lang="en-US" sz="24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dengan</a:t>
            </a:r>
            <a:r>
              <a:rPr lang="en-US" sz="24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variabel</a:t>
            </a:r>
            <a:r>
              <a:rPr lang="en-US" sz="24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lain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Variabel</a:t>
            </a:r>
            <a:r>
              <a:rPr lang="en-US" sz="24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dinyatakan</a:t>
            </a:r>
            <a:r>
              <a:rPr lang="en-US" sz="24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memiliki</a:t>
            </a:r>
            <a:r>
              <a:rPr lang="en-US" sz="24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hubungan</a:t>
            </a:r>
            <a:r>
              <a:rPr lang="en-US" sz="24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jika</a:t>
            </a:r>
            <a:r>
              <a:rPr lang="en-US" sz="24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perubahan</a:t>
            </a:r>
            <a:r>
              <a:rPr lang="en-US" sz="24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suatu</a:t>
            </a:r>
            <a:r>
              <a:rPr lang="en-US" sz="24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variabel</a:t>
            </a:r>
            <a:r>
              <a:rPr lang="en-US" sz="24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diikuti</a:t>
            </a:r>
            <a:r>
              <a:rPr lang="en-US" sz="24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oleh </a:t>
            </a:r>
            <a:r>
              <a:rPr lang="en-US" sz="24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perubahan</a:t>
            </a:r>
            <a:r>
              <a:rPr lang="en-US" sz="24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variabel</a:t>
            </a:r>
            <a:r>
              <a:rPr lang="en-US" sz="24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lainnya</a:t>
            </a:r>
            <a:endParaRPr lang="en-US" sz="2400" dirty="0">
              <a:solidFill>
                <a:schemeClr val="bg1"/>
              </a:solidFill>
              <a:latin typeface="Miriam Libre" panose="00000500000000000000" pitchFamily="2" charset="-79"/>
              <a:ea typeface="Roboto" panose="02000000000000000000" pitchFamily="2" charset="0"/>
              <a:cs typeface="Miriam Libre" panose="00000500000000000000" pitchFamily="2" charset="-79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Jika </a:t>
            </a:r>
            <a:r>
              <a:rPr lang="en-US" sz="24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arah</a:t>
            </a:r>
            <a:r>
              <a:rPr lang="en-US" sz="24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perubahannya</a:t>
            </a:r>
            <a:r>
              <a:rPr lang="en-US" sz="24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searah</a:t>
            </a:r>
            <a:r>
              <a:rPr lang="en-US" sz="24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maka</a:t>
            </a:r>
            <a:r>
              <a:rPr lang="en-US" sz="24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kedua</a:t>
            </a:r>
            <a:r>
              <a:rPr lang="en-US" sz="24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variabel</a:t>
            </a:r>
            <a:r>
              <a:rPr lang="en-US" sz="24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tersebut</a:t>
            </a:r>
            <a:r>
              <a:rPr lang="en-US" sz="24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memiliki</a:t>
            </a:r>
            <a:r>
              <a:rPr lang="en-US" sz="24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hubungan</a:t>
            </a:r>
            <a:r>
              <a:rPr lang="en-US" sz="24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positif</a:t>
            </a:r>
            <a:r>
              <a:rPr lang="en-US" sz="24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jika</a:t>
            </a:r>
            <a:r>
              <a:rPr lang="en-US" sz="24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arah</a:t>
            </a:r>
            <a:r>
              <a:rPr lang="en-US" sz="24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perubahannya</a:t>
            </a:r>
            <a:r>
              <a:rPr lang="en-US" sz="24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berlawanan</a:t>
            </a:r>
            <a:r>
              <a:rPr lang="en-US" sz="24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arah</a:t>
            </a:r>
            <a:r>
              <a:rPr lang="en-US" sz="24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maka</a:t>
            </a:r>
            <a:r>
              <a:rPr lang="en-US" sz="24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kedua</a:t>
            </a:r>
            <a:r>
              <a:rPr lang="en-US" sz="24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variabel</a:t>
            </a:r>
            <a:r>
              <a:rPr lang="en-US" sz="24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tersebut</a:t>
            </a:r>
            <a:r>
              <a:rPr lang="en-US" sz="24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memiliki</a:t>
            </a:r>
            <a:r>
              <a:rPr lang="en-US" sz="24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hubungan</a:t>
            </a:r>
            <a:r>
              <a:rPr lang="en-US" sz="24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negatif</a:t>
            </a:r>
            <a:endParaRPr lang="en-US" sz="2400" dirty="0">
              <a:solidFill>
                <a:schemeClr val="bg1"/>
              </a:solidFill>
              <a:latin typeface="Miriam Libre" panose="00000500000000000000" pitchFamily="2" charset="-79"/>
              <a:ea typeface="Roboto" panose="02000000000000000000" pitchFamily="2" charset="0"/>
              <a:cs typeface="Miriam Libre" panose="00000500000000000000" pitchFamily="2" charset="-79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Jika </a:t>
            </a:r>
            <a:r>
              <a:rPr lang="en-US" sz="24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tidak</a:t>
            </a:r>
            <a:r>
              <a:rPr lang="en-US" sz="24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ada</a:t>
            </a:r>
            <a:r>
              <a:rPr lang="en-US" sz="24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perubahan</a:t>
            </a:r>
            <a:r>
              <a:rPr lang="en-US" sz="24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baik</a:t>
            </a:r>
            <a:r>
              <a:rPr lang="en-US" sz="24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positif</a:t>
            </a:r>
            <a:r>
              <a:rPr lang="en-US" sz="24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maupun</a:t>
            </a:r>
            <a:r>
              <a:rPr lang="en-US" sz="24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negatif</a:t>
            </a:r>
            <a:r>
              <a:rPr lang="en-US" sz="24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maka</a:t>
            </a:r>
            <a:r>
              <a:rPr lang="en-US" sz="24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tidak</a:t>
            </a:r>
            <a:r>
              <a:rPr lang="en-US" sz="24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ada</a:t>
            </a:r>
            <a:r>
              <a:rPr lang="en-US" sz="24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hubungan</a:t>
            </a:r>
            <a:r>
              <a:rPr lang="en-US" sz="24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variabel</a:t>
            </a:r>
            <a:endParaRPr lang="en-US" sz="2400" dirty="0">
              <a:solidFill>
                <a:schemeClr val="bg1"/>
              </a:solidFill>
              <a:latin typeface="Miriam Libre" panose="00000500000000000000" pitchFamily="2" charset="-79"/>
              <a:ea typeface="Roboto" panose="02000000000000000000" pitchFamily="2" charset="0"/>
              <a:cs typeface="Miriam Libre" panose="00000500000000000000" pitchFamily="2" charset="-79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0378781-5629-439D-B0B9-DCA0AD40CAC5}"/>
              </a:ext>
            </a:extLst>
          </p:cNvPr>
          <p:cNvCxnSpPr>
            <a:cxnSpLocks/>
          </p:cNvCxnSpPr>
          <p:nvPr/>
        </p:nvCxnSpPr>
        <p:spPr>
          <a:xfrm flipH="1">
            <a:off x="484269" y="842700"/>
            <a:ext cx="5128740" cy="0"/>
          </a:xfrm>
          <a:prstGeom prst="line">
            <a:avLst/>
          </a:prstGeom>
          <a:ln w="38100">
            <a:solidFill>
              <a:srgbClr val="21E6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99105DF2-C113-90D4-7E3C-4609A6A72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9525"/>
            <a:ext cx="1878475" cy="187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6C4036-743F-D9FB-5429-F12DD0F32F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3502" t="12083" r="13689" b="35763"/>
          <a:stretch/>
        </p:blipFill>
        <p:spPr>
          <a:xfrm>
            <a:off x="10512331" y="5198011"/>
            <a:ext cx="1581193" cy="158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7877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76341FA-11C2-4142-ABF8-E31A459C4B5D}"/>
                  </a:ext>
                </a:extLst>
              </p:cNvPr>
              <p:cNvSpPr/>
              <p:nvPr/>
            </p:nvSpPr>
            <p:spPr>
              <a:xfrm>
                <a:off x="2883877" y="1938223"/>
                <a:ext cx="7035337" cy="6354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600" dirty="0">
                    <a:solidFill>
                      <a:schemeClr val="bg1"/>
                    </a:solidFill>
                    <a:latin typeface="Miriam Libre" panose="00000500000000000000" pitchFamily="2" charset="-79"/>
                    <a:ea typeface="Roboto" panose="02000000000000000000" pitchFamily="2" charset="0"/>
                    <a:cs typeface="Miriam Libre" panose="00000500000000000000" pitchFamily="2" charset="-79"/>
                  </a:rPr>
                  <a:t>Nilai </a:t>
                </a:r>
                <a:r>
                  <a:rPr lang="en-US" sz="1600" dirty="0" err="1">
                    <a:solidFill>
                      <a:schemeClr val="bg1"/>
                    </a:solidFill>
                    <a:latin typeface="Miriam Libre" panose="00000500000000000000" pitchFamily="2" charset="-79"/>
                    <a:ea typeface="Roboto" panose="02000000000000000000" pitchFamily="2" charset="0"/>
                    <a:cs typeface="Miriam Libre" panose="00000500000000000000" pitchFamily="2" charset="-79"/>
                  </a:rPr>
                  <a:t>koefisien</a:t>
                </a:r>
                <a:r>
                  <a:rPr lang="en-US" sz="1600" dirty="0">
                    <a:solidFill>
                      <a:schemeClr val="bg1"/>
                    </a:solidFill>
                    <a:latin typeface="Miriam Libre" panose="00000500000000000000" pitchFamily="2" charset="-79"/>
                    <a:ea typeface="Roboto" panose="02000000000000000000" pitchFamily="2" charset="0"/>
                    <a:cs typeface="Miriam Libre" panose="00000500000000000000" pitchFamily="2" charset="-79"/>
                  </a:rPr>
                  <a:t> </a:t>
                </a:r>
                <a:r>
                  <a:rPr lang="en-US" sz="1600" dirty="0" err="1">
                    <a:solidFill>
                      <a:schemeClr val="bg1"/>
                    </a:solidFill>
                    <a:latin typeface="Miriam Libre" panose="00000500000000000000" pitchFamily="2" charset="-79"/>
                    <a:ea typeface="Roboto" panose="02000000000000000000" pitchFamily="2" charset="0"/>
                    <a:cs typeface="Miriam Libre" panose="00000500000000000000" pitchFamily="2" charset="-79"/>
                  </a:rPr>
                  <a:t>bersifat</a:t>
                </a:r>
                <a:r>
                  <a:rPr lang="en-US" sz="1600" dirty="0">
                    <a:solidFill>
                      <a:schemeClr val="bg1"/>
                    </a:solidFill>
                    <a:latin typeface="Miriam Libre" panose="00000500000000000000" pitchFamily="2" charset="-79"/>
                    <a:ea typeface="Roboto" panose="02000000000000000000" pitchFamily="2" charset="0"/>
                    <a:cs typeface="Miriam Libre" panose="00000500000000000000" pitchFamily="2" charset="-79"/>
                  </a:rPr>
                  <a:t> </a:t>
                </a:r>
                <a:r>
                  <a:rPr lang="en-US" sz="1600" dirty="0" err="1">
                    <a:solidFill>
                      <a:schemeClr val="bg1"/>
                    </a:solidFill>
                    <a:latin typeface="Miriam Libre" panose="00000500000000000000" pitchFamily="2" charset="-79"/>
                    <a:ea typeface="Roboto" panose="02000000000000000000" pitchFamily="2" charset="0"/>
                    <a:cs typeface="Miriam Libre" panose="00000500000000000000" pitchFamily="2" charset="-79"/>
                  </a:rPr>
                  <a:t>simetris</a:t>
                </a:r>
                <a:r>
                  <a:rPr lang="en-US" sz="1600" dirty="0">
                    <a:solidFill>
                      <a:schemeClr val="bg1"/>
                    </a:solidFill>
                    <a:latin typeface="Miriam Libre" panose="00000500000000000000" pitchFamily="2" charset="-79"/>
                    <a:ea typeface="Roboto" panose="02000000000000000000" pitchFamily="2" charset="0"/>
                    <a:cs typeface="Miriam Libre" panose="00000500000000000000" pitchFamily="2" charset="-79"/>
                  </a:rPr>
                  <a:t>, </a:t>
                </a:r>
                <a:r>
                  <a:rPr lang="en-US" sz="1600" dirty="0" err="1">
                    <a:solidFill>
                      <a:schemeClr val="bg1"/>
                    </a:solidFill>
                    <a:latin typeface="Miriam Libre" panose="00000500000000000000" pitchFamily="2" charset="-79"/>
                    <a:ea typeface="Roboto" panose="02000000000000000000" pitchFamily="2" charset="0"/>
                    <a:cs typeface="Miriam Libre" panose="00000500000000000000" pitchFamily="2" charset="-79"/>
                  </a:rPr>
                  <a:t>maka</a:t>
                </a:r>
                <a:r>
                  <a:rPr lang="en-US" sz="1600" dirty="0">
                    <a:solidFill>
                      <a:schemeClr val="bg1"/>
                    </a:solidFill>
                    <a:latin typeface="Miriam Libre" panose="00000500000000000000" pitchFamily="2" charset="-79"/>
                    <a:ea typeface="Roboto" panose="02000000000000000000" pitchFamily="2" charset="0"/>
                    <a:cs typeface="Miriam Libre" panose="00000500000000000000" pitchFamily="2" charset="-79"/>
                  </a:rPr>
                  <a:t> </a:t>
                </a:r>
                <a:r>
                  <a:rPr lang="en-US" sz="1600" dirty="0" err="1">
                    <a:solidFill>
                      <a:schemeClr val="bg1"/>
                    </a:solidFill>
                    <a:latin typeface="Miriam Libre" panose="00000500000000000000" pitchFamily="2" charset="-79"/>
                    <a:ea typeface="Roboto" panose="02000000000000000000" pitchFamily="2" charset="0"/>
                    <a:cs typeface="Miriam Libre" panose="00000500000000000000" pitchFamily="2" charset="-79"/>
                  </a:rPr>
                  <a:t>korelasi</a:t>
                </a:r>
                <a:r>
                  <a:rPr lang="en-US" sz="1600" dirty="0">
                    <a:solidFill>
                      <a:schemeClr val="bg1"/>
                    </a:solidFill>
                    <a:latin typeface="Miriam Libre" panose="00000500000000000000" pitchFamily="2" charset="-79"/>
                    <a:ea typeface="Roboto" panose="02000000000000000000" pitchFamily="2" charset="0"/>
                    <a:cs typeface="Miriam Libre" panose="00000500000000000000" pitchFamily="2" charset="-79"/>
                  </a:rPr>
                  <a:t> X = Y. </a:t>
                </a:r>
                <a:r>
                  <a:rPr lang="en-US" sz="1600" dirty="0" err="1">
                    <a:solidFill>
                      <a:schemeClr val="bg1"/>
                    </a:solidFill>
                    <a:latin typeface="Miriam Libre" panose="00000500000000000000" pitchFamily="2" charset="-79"/>
                    <a:ea typeface="Roboto" panose="02000000000000000000" pitchFamily="2" charset="0"/>
                    <a:cs typeface="Miriam Libre" panose="00000500000000000000" pitchFamily="2" charset="-79"/>
                  </a:rPr>
                  <a:t>Sehingga</a:t>
                </a:r>
                <a:r>
                  <a:rPr lang="en-US" sz="1600" dirty="0">
                    <a:solidFill>
                      <a:schemeClr val="bg1"/>
                    </a:solidFill>
                    <a:latin typeface="Miriam Libre" panose="00000500000000000000" pitchFamily="2" charset="-79"/>
                    <a:ea typeface="Roboto" panose="02000000000000000000" pitchFamily="2" charset="0"/>
                    <a:cs typeface="Miriam Libre" panose="00000500000000000000" pitchFamily="2" charset="-79"/>
                  </a:rPr>
                  <a:t> </a:t>
                </a:r>
                <a:r>
                  <a:rPr lang="en-US" sz="1600" dirty="0" err="1">
                    <a:solidFill>
                      <a:schemeClr val="bg1"/>
                    </a:solidFill>
                    <a:latin typeface="Miriam Libre" panose="00000500000000000000" pitchFamily="2" charset="-79"/>
                    <a:ea typeface="Roboto" panose="02000000000000000000" pitchFamily="2" charset="0"/>
                    <a:cs typeface="Miriam Libre" panose="00000500000000000000" pitchFamily="2" charset="-79"/>
                  </a:rPr>
                  <a:t>berlaku</a:t>
                </a:r>
                <a:r>
                  <a:rPr lang="en-US" sz="1600" dirty="0">
                    <a:solidFill>
                      <a:schemeClr val="bg1"/>
                    </a:solidFill>
                    <a:latin typeface="Miriam Libre" panose="00000500000000000000" pitchFamily="2" charset="-79"/>
                    <a:ea typeface="Roboto" panose="02000000000000000000" pitchFamily="2" charset="0"/>
                    <a:cs typeface="Miriam Libre" panose="00000500000000000000" pitchFamily="2" charset="-79"/>
                  </a:rPr>
                  <a:t> </a:t>
                </a:r>
                <a:r>
                  <a:rPr lang="en-US" sz="1600" dirty="0" err="1">
                    <a:solidFill>
                      <a:schemeClr val="bg1"/>
                    </a:solidFill>
                    <a:latin typeface="Miriam Libre" panose="00000500000000000000" pitchFamily="2" charset="-79"/>
                    <a:ea typeface="Roboto" panose="02000000000000000000" pitchFamily="2" charset="0"/>
                    <a:cs typeface="Miriam Libre" panose="00000500000000000000" pitchFamily="2" charset="-79"/>
                  </a:rPr>
                  <a:t>persamaan</a:t>
                </a:r>
                <a:r>
                  <a:rPr lang="en-US" sz="1600" dirty="0">
                    <a:solidFill>
                      <a:schemeClr val="bg1"/>
                    </a:solidFill>
                    <a:latin typeface="Miriam Libre" panose="00000500000000000000" pitchFamily="2" charset="-79"/>
                    <a:ea typeface="Roboto" panose="02000000000000000000" pitchFamily="2" charset="0"/>
                    <a:cs typeface="Miriam Libre" panose="00000500000000000000" pitchFamily="2" charset="-79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  <a:cs typeface="Miriam Libre" panose="00000500000000000000" pitchFamily="2" charset="-79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  <a:cs typeface="Miriam Libre" panose="00000500000000000000" pitchFamily="2" charset="-79"/>
                          </a:rPr>
                          <m:t>𝑟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  <a:cs typeface="Miriam Libre" panose="00000500000000000000" pitchFamily="2" charset="-79"/>
                          </a:rPr>
                          <m:t>𝑥𝑦</m:t>
                        </m:r>
                      </m:sub>
                    </m:sSub>
                    <m:r>
                      <a:rPr lang="en-US" sz="1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  <a:cs typeface="Miriam Libre" panose="00000500000000000000" pitchFamily="2" charset="-79"/>
                      </a:rPr>
                      <m:t>=</m:t>
                    </m:r>
                    <m:sSub>
                      <m:sSubPr>
                        <m:ctrlPr>
                          <a:rPr lang="en-US" sz="16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  <a:cs typeface="Miriam Libre" panose="00000500000000000000" pitchFamily="2" charset="-79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  <a:cs typeface="Miriam Libre" panose="00000500000000000000" pitchFamily="2" charset="-79"/>
                          </a:rPr>
                          <m:t>𝑟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  <a:cs typeface="Miriam Libre" panose="00000500000000000000" pitchFamily="2" charset="-79"/>
                          </a:rPr>
                          <m:t>𝑦𝑥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Miriam Libre" panose="00000500000000000000" pitchFamily="2" charset="-79"/>
                    <a:ea typeface="Roboto" panose="02000000000000000000" pitchFamily="2" charset="0"/>
                    <a:cs typeface="Miriam Libre" panose="00000500000000000000" pitchFamily="2" charset="-79"/>
                  </a:rPr>
                  <a:t>.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76341FA-11C2-4142-ABF8-E31A459C4B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877" y="1938223"/>
                <a:ext cx="7035337" cy="635430"/>
              </a:xfrm>
              <a:prstGeom prst="rect">
                <a:avLst/>
              </a:prstGeom>
              <a:blipFill>
                <a:blip r:embed="rId2"/>
                <a:stretch>
                  <a:fillRect l="-433" t="-962" r="-520" b="-10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3635BDD-9698-4F7E-9475-C625490C4EA0}"/>
              </a:ext>
            </a:extLst>
          </p:cNvPr>
          <p:cNvCxnSpPr>
            <a:cxnSpLocks/>
          </p:cNvCxnSpPr>
          <p:nvPr/>
        </p:nvCxnSpPr>
        <p:spPr>
          <a:xfrm>
            <a:off x="4532785" y="422453"/>
            <a:ext cx="2410690" cy="0"/>
          </a:xfrm>
          <a:prstGeom prst="line">
            <a:avLst/>
          </a:prstGeom>
          <a:ln w="38100">
            <a:solidFill>
              <a:srgbClr val="21E6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AC845B8-EF99-441D-9741-02C74CDEDD7F}"/>
              </a:ext>
            </a:extLst>
          </p:cNvPr>
          <p:cNvCxnSpPr>
            <a:cxnSpLocks/>
          </p:cNvCxnSpPr>
          <p:nvPr/>
        </p:nvCxnSpPr>
        <p:spPr>
          <a:xfrm>
            <a:off x="1353360" y="1474272"/>
            <a:ext cx="3457791" cy="0"/>
          </a:xfrm>
          <a:prstGeom prst="line">
            <a:avLst/>
          </a:prstGeom>
          <a:ln w="38100">
            <a:solidFill>
              <a:srgbClr val="21E6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ubtitle 2">
            <a:extLst>
              <a:ext uri="{FF2B5EF4-FFF2-40B4-BE49-F238E27FC236}">
                <a16:creationId xmlns:a16="http://schemas.microsoft.com/office/drawing/2014/main" id="{C42228EC-0F43-4644-9998-6C252C20EE38}"/>
              </a:ext>
            </a:extLst>
          </p:cNvPr>
          <p:cNvSpPr txBox="1">
            <a:spLocks/>
          </p:cNvSpPr>
          <p:nvPr/>
        </p:nvSpPr>
        <p:spPr>
          <a:xfrm>
            <a:off x="418102" y="259601"/>
            <a:ext cx="4210169" cy="4492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SIFAT KOEFISIEN KORELASI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B34B52D-9AD1-43F8-99DF-C8A64E38710D}"/>
              </a:ext>
            </a:extLst>
          </p:cNvPr>
          <p:cNvSpPr txBox="1">
            <a:spLocks/>
          </p:cNvSpPr>
          <p:nvPr/>
        </p:nvSpPr>
        <p:spPr>
          <a:xfrm>
            <a:off x="418102" y="1020941"/>
            <a:ext cx="4660335" cy="4492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Sifat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koefisien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korelasi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yakni</a:t>
            </a:r>
            <a:endParaRPr lang="en-US" dirty="0">
              <a:solidFill>
                <a:schemeClr val="bg1"/>
              </a:solidFill>
              <a:latin typeface="Miriam Libre" panose="00000500000000000000" pitchFamily="2" charset="-79"/>
              <a:ea typeface="Roboto Black" panose="02000000000000000000" pitchFamily="2" charset="0"/>
              <a:cs typeface="Miriam Libre" panose="00000500000000000000" pitchFamily="2" charset="-79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5C9139E-128C-D677-53EA-2C08D2447F55}"/>
              </a:ext>
            </a:extLst>
          </p:cNvPr>
          <p:cNvCxnSpPr>
            <a:cxnSpLocks/>
          </p:cNvCxnSpPr>
          <p:nvPr/>
        </p:nvCxnSpPr>
        <p:spPr>
          <a:xfrm>
            <a:off x="1353360" y="1456160"/>
            <a:ext cx="0" cy="3180738"/>
          </a:xfrm>
          <a:prstGeom prst="line">
            <a:avLst/>
          </a:prstGeom>
          <a:ln w="38100">
            <a:solidFill>
              <a:srgbClr val="21E6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E657FBC-A9DA-4B02-181D-833BA77A7871}"/>
              </a:ext>
            </a:extLst>
          </p:cNvPr>
          <p:cNvCxnSpPr/>
          <p:nvPr/>
        </p:nvCxnSpPr>
        <p:spPr>
          <a:xfrm>
            <a:off x="1353360" y="2082018"/>
            <a:ext cx="1530517" cy="0"/>
          </a:xfrm>
          <a:prstGeom prst="straightConnector1">
            <a:avLst/>
          </a:prstGeom>
          <a:ln w="38100">
            <a:solidFill>
              <a:srgbClr val="21E6C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1C28017B-090F-2800-D5D4-88DEA48C51A6}"/>
              </a:ext>
            </a:extLst>
          </p:cNvPr>
          <p:cNvSpPr/>
          <p:nvPr/>
        </p:nvSpPr>
        <p:spPr>
          <a:xfrm>
            <a:off x="2883877" y="2780826"/>
            <a:ext cx="7035337" cy="614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Besarnya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koefisien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korelasi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berkisar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antara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– 0.99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sampai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dengan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0.99 ( -0.99 ≤ r ≥ 0.99).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ED3FCAC-49C8-1D15-B172-2CFD4DB5419A}"/>
              </a:ext>
            </a:extLst>
          </p:cNvPr>
          <p:cNvCxnSpPr/>
          <p:nvPr/>
        </p:nvCxnSpPr>
        <p:spPr>
          <a:xfrm>
            <a:off x="1353360" y="2952757"/>
            <a:ext cx="1530517" cy="0"/>
          </a:xfrm>
          <a:prstGeom prst="straightConnector1">
            <a:avLst/>
          </a:prstGeom>
          <a:ln w="38100">
            <a:solidFill>
              <a:srgbClr val="21E6C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98AE9D21-2A87-917F-E6D2-C03107A5E1AE}"/>
              </a:ext>
            </a:extLst>
          </p:cNvPr>
          <p:cNvSpPr/>
          <p:nvPr/>
        </p:nvSpPr>
        <p:spPr>
          <a:xfrm>
            <a:off x="2883877" y="3552656"/>
            <a:ext cx="7035337" cy="878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Koefisien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korelasi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hanya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menggambarkan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hubungan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antar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variabel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tetapi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tidak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menggambarkan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kekuatan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sebab-akibat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.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Sehingga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tidak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ada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variabel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bebas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dan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terikat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.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19705AB-6B5F-AC5F-7CE6-419017CE1BA9}"/>
              </a:ext>
            </a:extLst>
          </p:cNvPr>
          <p:cNvCxnSpPr/>
          <p:nvPr/>
        </p:nvCxnSpPr>
        <p:spPr>
          <a:xfrm>
            <a:off x="1353360" y="3738655"/>
            <a:ext cx="1530517" cy="0"/>
          </a:xfrm>
          <a:prstGeom prst="straightConnector1">
            <a:avLst/>
          </a:prstGeom>
          <a:ln w="38100">
            <a:solidFill>
              <a:srgbClr val="21E6C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F3577DCD-8125-0A12-C526-530E057AD039}"/>
              </a:ext>
            </a:extLst>
          </p:cNvPr>
          <p:cNvSpPr/>
          <p:nvPr/>
        </p:nvSpPr>
        <p:spPr>
          <a:xfrm>
            <a:off x="2883877" y="4464967"/>
            <a:ext cx="7035337" cy="878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Koefisien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korelasi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hanya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digunakan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untuk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menggambarkan</a:t>
            </a:r>
            <a:r>
              <a:rPr lang="en-US" sz="160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keeratan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hubungan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yang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bersifat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linier dan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tidak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mampu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yang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menggambarkan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hubungan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yang non linier.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6FB57AE-C9E2-6292-ED08-81B2DCAA428C}"/>
              </a:ext>
            </a:extLst>
          </p:cNvPr>
          <p:cNvCxnSpPr/>
          <p:nvPr/>
        </p:nvCxnSpPr>
        <p:spPr>
          <a:xfrm>
            <a:off x="1353360" y="4636898"/>
            <a:ext cx="1530517" cy="0"/>
          </a:xfrm>
          <a:prstGeom prst="straightConnector1">
            <a:avLst/>
          </a:prstGeom>
          <a:ln w="38100">
            <a:solidFill>
              <a:srgbClr val="21E6C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4686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BC9589-E2D0-44C3-836C-2C71C40FC928}"/>
              </a:ext>
            </a:extLst>
          </p:cNvPr>
          <p:cNvSpPr txBox="1"/>
          <p:nvPr/>
        </p:nvSpPr>
        <p:spPr>
          <a:xfrm>
            <a:off x="0" y="158054"/>
            <a:ext cx="6890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METODE ANALISIS KORELASI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49B28B-D79A-4C9E-9399-C6A32E19CB2D}"/>
              </a:ext>
            </a:extLst>
          </p:cNvPr>
          <p:cNvSpPr/>
          <p:nvPr/>
        </p:nvSpPr>
        <p:spPr>
          <a:xfrm>
            <a:off x="1355518" y="1581556"/>
            <a:ext cx="4872866" cy="1227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1600" b="1" i="1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Pearson Product Moment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Metode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ini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digunakan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untuk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mengetahui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hubungan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antar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variabel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jika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menggunakan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data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skala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Interval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atau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rasio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F18B91C-7D56-438A-BD66-C89830BF0D8D}"/>
              </a:ext>
            </a:extLst>
          </p:cNvPr>
          <p:cNvGrpSpPr/>
          <p:nvPr/>
        </p:nvGrpSpPr>
        <p:grpSpPr>
          <a:xfrm>
            <a:off x="534803" y="1589886"/>
            <a:ext cx="746126" cy="604837"/>
            <a:chOff x="6456412" y="1658115"/>
            <a:chExt cx="746126" cy="604837"/>
          </a:xfrm>
          <a:solidFill>
            <a:srgbClr val="278EA5"/>
          </a:solidFill>
        </p:grpSpPr>
        <p:sp>
          <p:nvSpPr>
            <p:cNvPr id="8" name="Freeform 13">
              <a:extLst>
                <a:ext uri="{FF2B5EF4-FFF2-40B4-BE49-F238E27FC236}">
                  <a16:creationId xmlns:a16="http://schemas.microsoft.com/office/drawing/2014/main" id="{1A910E43-92AB-47F0-B55B-81F317665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6412" y="1658115"/>
              <a:ext cx="465138" cy="604837"/>
            </a:xfrm>
            <a:custGeom>
              <a:avLst/>
              <a:gdLst>
                <a:gd name="T0" fmla="*/ 1917 w 1917"/>
                <a:gd name="T1" fmla="*/ 1262 h 2496"/>
                <a:gd name="T2" fmla="*/ 1661 w 1917"/>
                <a:gd name="T3" fmla="*/ 1390 h 2496"/>
                <a:gd name="T4" fmla="*/ 1595 w 1917"/>
                <a:gd name="T5" fmla="*/ 1560 h 2496"/>
                <a:gd name="T6" fmla="*/ 1469 w 1917"/>
                <a:gd name="T7" fmla="*/ 1710 h 2496"/>
                <a:gd name="T8" fmla="*/ 1154 w 1917"/>
                <a:gd name="T9" fmla="*/ 1639 h 2496"/>
                <a:gd name="T10" fmla="*/ 1250 w 1917"/>
                <a:gd name="T11" fmla="*/ 2161 h 2496"/>
                <a:gd name="T12" fmla="*/ 1310 w 1917"/>
                <a:gd name="T13" fmla="*/ 2496 h 2496"/>
                <a:gd name="T14" fmla="*/ 1086 w 1917"/>
                <a:gd name="T15" fmla="*/ 2366 h 2496"/>
                <a:gd name="T16" fmla="*/ 696 w 1917"/>
                <a:gd name="T17" fmla="*/ 2137 h 2496"/>
                <a:gd name="T18" fmla="*/ 375 w 1917"/>
                <a:gd name="T19" fmla="*/ 1950 h 2496"/>
                <a:gd name="T20" fmla="*/ 453 w 1917"/>
                <a:gd name="T21" fmla="*/ 1560 h 2496"/>
                <a:gd name="T22" fmla="*/ 62 w 1917"/>
                <a:gd name="T23" fmla="*/ 936 h 2496"/>
                <a:gd name="T24" fmla="*/ 921 w 1917"/>
                <a:gd name="T25" fmla="*/ 0 h 2496"/>
                <a:gd name="T26" fmla="*/ 1195 w 1917"/>
                <a:gd name="T27" fmla="*/ 22 h 2496"/>
                <a:gd name="T28" fmla="*/ 1522 w 1917"/>
                <a:gd name="T29" fmla="*/ 147 h 2496"/>
                <a:gd name="T30" fmla="*/ 1664 w 1917"/>
                <a:gd name="T31" fmla="*/ 296 h 2496"/>
                <a:gd name="T32" fmla="*/ 1730 w 1917"/>
                <a:gd name="T33" fmla="*/ 471 h 2496"/>
                <a:gd name="T34" fmla="*/ 1701 w 1917"/>
                <a:gd name="T35" fmla="*/ 858 h 2496"/>
                <a:gd name="T36" fmla="*/ 1917 w 1917"/>
                <a:gd name="T37" fmla="*/ 1262 h 2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17" h="2496">
                  <a:moveTo>
                    <a:pt x="1917" y="1262"/>
                  </a:moveTo>
                  <a:cubicBezTo>
                    <a:pt x="1661" y="1390"/>
                    <a:pt x="1661" y="1390"/>
                    <a:pt x="1661" y="1390"/>
                  </a:cubicBezTo>
                  <a:cubicBezTo>
                    <a:pt x="1661" y="1390"/>
                    <a:pt x="1636" y="1476"/>
                    <a:pt x="1595" y="1560"/>
                  </a:cubicBezTo>
                  <a:cubicBezTo>
                    <a:pt x="1562" y="1626"/>
                    <a:pt x="1518" y="1691"/>
                    <a:pt x="1469" y="1710"/>
                  </a:cubicBezTo>
                  <a:cubicBezTo>
                    <a:pt x="1365" y="1750"/>
                    <a:pt x="1154" y="1639"/>
                    <a:pt x="1154" y="1639"/>
                  </a:cubicBezTo>
                  <a:cubicBezTo>
                    <a:pt x="1250" y="2161"/>
                    <a:pt x="1250" y="2161"/>
                    <a:pt x="1250" y="2161"/>
                  </a:cubicBezTo>
                  <a:cubicBezTo>
                    <a:pt x="1310" y="2496"/>
                    <a:pt x="1310" y="2496"/>
                    <a:pt x="1310" y="2496"/>
                  </a:cubicBezTo>
                  <a:cubicBezTo>
                    <a:pt x="1086" y="2366"/>
                    <a:pt x="1086" y="2366"/>
                    <a:pt x="1086" y="2366"/>
                  </a:cubicBezTo>
                  <a:cubicBezTo>
                    <a:pt x="696" y="2137"/>
                    <a:pt x="696" y="2137"/>
                    <a:pt x="696" y="2137"/>
                  </a:cubicBezTo>
                  <a:cubicBezTo>
                    <a:pt x="375" y="1950"/>
                    <a:pt x="375" y="1950"/>
                    <a:pt x="375" y="1950"/>
                  </a:cubicBezTo>
                  <a:cubicBezTo>
                    <a:pt x="453" y="1560"/>
                    <a:pt x="453" y="1560"/>
                    <a:pt x="453" y="1560"/>
                  </a:cubicBezTo>
                  <a:cubicBezTo>
                    <a:pt x="453" y="1560"/>
                    <a:pt x="181" y="1572"/>
                    <a:pt x="62" y="936"/>
                  </a:cubicBezTo>
                  <a:cubicBezTo>
                    <a:pt x="41" y="819"/>
                    <a:pt x="0" y="0"/>
                    <a:pt x="921" y="0"/>
                  </a:cubicBezTo>
                  <a:cubicBezTo>
                    <a:pt x="1024" y="0"/>
                    <a:pt x="1115" y="8"/>
                    <a:pt x="1195" y="22"/>
                  </a:cubicBezTo>
                  <a:cubicBezTo>
                    <a:pt x="1336" y="47"/>
                    <a:pt x="1442" y="91"/>
                    <a:pt x="1522" y="147"/>
                  </a:cubicBezTo>
                  <a:cubicBezTo>
                    <a:pt x="1584" y="191"/>
                    <a:pt x="1630" y="242"/>
                    <a:pt x="1664" y="296"/>
                  </a:cubicBezTo>
                  <a:cubicBezTo>
                    <a:pt x="1698" y="353"/>
                    <a:pt x="1719" y="413"/>
                    <a:pt x="1730" y="471"/>
                  </a:cubicBezTo>
                  <a:cubicBezTo>
                    <a:pt x="1769" y="671"/>
                    <a:pt x="1701" y="858"/>
                    <a:pt x="1701" y="858"/>
                  </a:cubicBezTo>
                  <a:lnTo>
                    <a:pt x="1917" y="12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1BBFA313-71A8-402C-81BC-731A1AC11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1225" y="1658115"/>
              <a:ext cx="341313" cy="604837"/>
            </a:xfrm>
            <a:custGeom>
              <a:avLst/>
              <a:gdLst>
                <a:gd name="T0" fmla="*/ 1403 w 1403"/>
                <a:gd name="T1" fmla="*/ 1262 h 2496"/>
                <a:gd name="T2" fmla="*/ 1147 w 1403"/>
                <a:gd name="T3" fmla="*/ 1390 h 2496"/>
                <a:gd name="T4" fmla="*/ 955 w 1403"/>
                <a:gd name="T5" fmla="*/ 1710 h 2496"/>
                <a:gd name="T6" fmla="*/ 640 w 1403"/>
                <a:gd name="T7" fmla="*/ 1639 h 2496"/>
                <a:gd name="T8" fmla="*/ 796 w 1403"/>
                <a:gd name="T9" fmla="*/ 2496 h 2496"/>
                <a:gd name="T10" fmla="*/ 572 w 1403"/>
                <a:gd name="T11" fmla="*/ 2366 h 2496"/>
                <a:gd name="T12" fmla="*/ 182 w 1403"/>
                <a:gd name="T13" fmla="*/ 2137 h 2496"/>
                <a:gd name="T14" fmla="*/ 80 w 1403"/>
                <a:gd name="T15" fmla="*/ 2078 h 2496"/>
                <a:gd name="T16" fmla="*/ 0 w 1403"/>
                <a:gd name="T17" fmla="*/ 1639 h 2496"/>
                <a:gd name="T18" fmla="*/ 315 w 1403"/>
                <a:gd name="T19" fmla="*/ 1710 h 2496"/>
                <a:gd name="T20" fmla="*/ 507 w 1403"/>
                <a:gd name="T21" fmla="*/ 1390 h 2496"/>
                <a:gd name="T22" fmla="*/ 763 w 1403"/>
                <a:gd name="T23" fmla="*/ 1262 h 2496"/>
                <a:gd name="T24" fmla="*/ 547 w 1403"/>
                <a:gd name="T25" fmla="*/ 858 h 2496"/>
                <a:gd name="T26" fmla="*/ 576 w 1403"/>
                <a:gd name="T27" fmla="*/ 471 h 2496"/>
                <a:gd name="T28" fmla="*/ 510 w 1403"/>
                <a:gd name="T29" fmla="*/ 296 h 2496"/>
                <a:gd name="T30" fmla="*/ 106 w 1403"/>
                <a:gd name="T31" fmla="*/ 35 h 2496"/>
                <a:gd name="T32" fmla="*/ 407 w 1403"/>
                <a:gd name="T33" fmla="*/ 0 h 2496"/>
                <a:gd name="T34" fmla="*/ 1150 w 1403"/>
                <a:gd name="T35" fmla="*/ 296 h 2496"/>
                <a:gd name="T36" fmla="*/ 1216 w 1403"/>
                <a:gd name="T37" fmla="*/ 471 h 2496"/>
                <a:gd name="T38" fmla="*/ 1187 w 1403"/>
                <a:gd name="T39" fmla="*/ 858 h 2496"/>
                <a:gd name="T40" fmla="*/ 1403 w 1403"/>
                <a:gd name="T41" fmla="*/ 1262 h 2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03" h="2496">
                  <a:moveTo>
                    <a:pt x="1403" y="1262"/>
                  </a:moveTo>
                  <a:cubicBezTo>
                    <a:pt x="1147" y="1390"/>
                    <a:pt x="1147" y="1390"/>
                    <a:pt x="1147" y="1390"/>
                  </a:cubicBezTo>
                  <a:cubicBezTo>
                    <a:pt x="1147" y="1390"/>
                    <a:pt x="1066" y="1667"/>
                    <a:pt x="955" y="1710"/>
                  </a:cubicBezTo>
                  <a:cubicBezTo>
                    <a:pt x="851" y="1750"/>
                    <a:pt x="640" y="1639"/>
                    <a:pt x="640" y="1639"/>
                  </a:cubicBezTo>
                  <a:cubicBezTo>
                    <a:pt x="796" y="2496"/>
                    <a:pt x="796" y="2496"/>
                    <a:pt x="796" y="2496"/>
                  </a:cubicBezTo>
                  <a:cubicBezTo>
                    <a:pt x="572" y="2366"/>
                    <a:pt x="572" y="2366"/>
                    <a:pt x="572" y="2366"/>
                  </a:cubicBezTo>
                  <a:cubicBezTo>
                    <a:pt x="182" y="2137"/>
                    <a:pt x="182" y="2137"/>
                    <a:pt x="182" y="2137"/>
                  </a:cubicBezTo>
                  <a:cubicBezTo>
                    <a:pt x="80" y="2078"/>
                    <a:pt x="80" y="2078"/>
                    <a:pt x="80" y="2078"/>
                  </a:cubicBezTo>
                  <a:cubicBezTo>
                    <a:pt x="0" y="1639"/>
                    <a:pt x="0" y="1639"/>
                    <a:pt x="0" y="1639"/>
                  </a:cubicBezTo>
                  <a:cubicBezTo>
                    <a:pt x="0" y="1639"/>
                    <a:pt x="211" y="1750"/>
                    <a:pt x="315" y="1710"/>
                  </a:cubicBezTo>
                  <a:cubicBezTo>
                    <a:pt x="426" y="1667"/>
                    <a:pt x="507" y="1390"/>
                    <a:pt x="507" y="1390"/>
                  </a:cubicBezTo>
                  <a:cubicBezTo>
                    <a:pt x="763" y="1262"/>
                    <a:pt x="763" y="1262"/>
                    <a:pt x="763" y="1262"/>
                  </a:cubicBezTo>
                  <a:cubicBezTo>
                    <a:pt x="547" y="858"/>
                    <a:pt x="547" y="858"/>
                    <a:pt x="547" y="858"/>
                  </a:cubicBezTo>
                  <a:cubicBezTo>
                    <a:pt x="547" y="858"/>
                    <a:pt x="615" y="671"/>
                    <a:pt x="576" y="471"/>
                  </a:cubicBezTo>
                  <a:cubicBezTo>
                    <a:pt x="565" y="413"/>
                    <a:pt x="544" y="353"/>
                    <a:pt x="510" y="296"/>
                  </a:cubicBezTo>
                  <a:cubicBezTo>
                    <a:pt x="441" y="184"/>
                    <a:pt x="318" y="85"/>
                    <a:pt x="106" y="35"/>
                  </a:cubicBezTo>
                  <a:cubicBezTo>
                    <a:pt x="192" y="13"/>
                    <a:pt x="292" y="0"/>
                    <a:pt x="407" y="0"/>
                  </a:cubicBezTo>
                  <a:cubicBezTo>
                    <a:pt x="838" y="0"/>
                    <a:pt x="1050" y="135"/>
                    <a:pt x="1150" y="296"/>
                  </a:cubicBezTo>
                  <a:cubicBezTo>
                    <a:pt x="1184" y="353"/>
                    <a:pt x="1205" y="413"/>
                    <a:pt x="1216" y="471"/>
                  </a:cubicBezTo>
                  <a:cubicBezTo>
                    <a:pt x="1255" y="671"/>
                    <a:pt x="1187" y="858"/>
                    <a:pt x="1187" y="858"/>
                  </a:cubicBezTo>
                  <a:lnTo>
                    <a:pt x="1403" y="12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" name="Freeform 9">
            <a:extLst>
              <a:ext uri="{FF2B5EF4-FFF2-40B4-BE49-F238E27FC236}">
                <a16:creationId xmlns:a16="http://schemas.microsoft.com/office/drawing/2014/main" id="{00CADADF-0119-4E93-81BE-EF34661E571F}"/>
              </a:ext>
            </a:extLst>
          </p:cNvPr>
          <p:cNvSpPr>
            <a:spLocks/>
          </p:cNvSpPr>
          <p:nvPr/>
        </p:nvSpPr>
        <p:spPr bwMode="auto">
          <a:xfrm>
            <a:off x="6780718" y="1688576"/>
            <a:ext cx="546169" cy="596507"/>
          </a:xfrm>
          <a:custGeom>
            <a:avLst/>
            <a:gdLst>
              <a:gd name="T0" fmla="*/ 1664 w 1984"/>
              <a:gd name="T1" fmla="*/ 1536 h 2176"/>
              <a:gd name="T2" fmla="*/ 1474 w 1984"/>
              <a:gd name="T3" fmla="*/ 1600 h 2176"/>
              <a:gd name="T4" fmla="*/ 637 w 1984"/>
              <a:gd name="T5" fmla="*/ 1122 h 2176"/>
              <a:gd name="T6" fmla="*/ 640 w 1984"/>
              <a:gd name="T7" fmla="*/ 1088 h 2176"/>
              <a:gd name="T8" fmla="*/ 637 w 1984"/>
              <a:gd name="T9" fmla="*/ 1055 h 2176"/>
              <a:gd name="T10" fmla="*/ 1474 w 1984"/>
              <a:gd name="T11" fmla="*/ 576 h 2176"/>
              <a:gd name="T12" fmla="*/ 1664 w 1984"/>
              <a:gd name="T13" fmla="*/ 640 h 2176"/>
              <a:gd name="T14" fmla="*/ 1984 w 1984"/>
              <a:gd name="T15" fmla="*/ 320 h 2176"/>
              <a:gd name="T16" fmla="*/ 1664 w 1984"/>
              <a:gd name="T17" fmla="*/ 0 h 2176"/>
              <a:gd name="T18" fmla="*/ 1344 w 1984"/>
              <a:gd name="T19" fmla="*/ 320 h 2176"/>
              <a:gd name="T20" fmla="*/ 1347 w 1984"/>
              <a:gd name="T21" fmla="*/ 354 h 2176"/>
              <a:gd name="T22" fmla="*/ 510 w 1984"/>
              <a:gd name="T23" fmla="*/ 832 h 2176"/>
              <a:gd name="T24" fmla="*/ 320 w 1984"/>
              <a:gd name="T25" fmla="*/ 768 h 2176"/>
              <a:gd name="T26" fmla="*/ 0 w 1984"/>
              <a:gd name="T27" fmla="*/ 1088 h 2176"/>
              <a:gd name="T28" fmla="*/ 320 w 1984"/>
              <a:gd name="T29" fmla="*/ 1408 h 2176"/>
              <a:gd name="T30" fmla="*/ 510 w 1984"/>
              <a:gd name="T31" fmla="*/ 1344 h 2176"/>
              <a:gd name="T32" fmla="*/ 1347 w 1984"/>
              <a:gd name="T33" fmla="*/ 1822 h 2176"/>
              <a:gd name="T34" fmla="*/ 1344 w 1984"/>
              <a:gd name="T35" fmla="*/ 1856 h 2176"/>
              <a:gd name="T36" fmla="*/ 1664 w 1984"/>
              <a:gd name="T37" fmla="*/ 2176 h 2176"/>
              <a:gd name="T38" fmla="*/ 1984 w 1984"/>
              <a:gd name="T39" fmla="*/ 1856 h 2176"/>
              <a:gd name="T40" fmla="*/ 1664 w 1984"/>
              <a:gd name="T41" fmla="*/ 1536 h 2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984" h="2176">
                <a:moveTo>
                  <a:pt x="1664" y="1536"/>
                </a:moveTo>
                <a:cubicBezTo>
                  <a:pt x="1592" y="1536"/>
                  <a:pt x="1527" y="1560"/>
                  <a:pt x="1474" y="1600"/>
                </a:cubicBezTo>
                <a:cubicBezTo>
                  <a:pt x="637" y="1122"/>
                  <a:pt x="637" y="1122"/>
                  <a:pt x="637" y="1122"/>
                </a:cubicBezTo>
                <a:cubicBezTo>
                  <a:pt x="638" y="1110"/>
                  <a:pt x="640" y="1099"/>
                  <a:pt x="640" y="1088"/>
                </a:cubicBezTo>
                <a:cubicBezTo>
                  <a:pt x="640" y="1077"/>
                  <a:pt x="638" y="1066"/>
                  <a:pt x="637" y="1055"/>
                </a:cubicBezTo>
                <a:cubicBezTo>
                  <a:pt x="1474" y="576"/>
                  <a:pt x="1474" y="576"/>
                  <a:pt x="1474" y="576"/>
                </a:cubicBezTo>
                <a:cubicBezTo>
                  <a:pt x="1527" y="616"/>
                  <a:pt x="1592" y="640"/>
                  <a:pt x="1664" y="640"/>
                </a:cubicBezTo>
                <a:cubicBezTo>
                  <a:pt x="1841" y="640"/>
                  <a:pt x="1984" y="497"/>
                  <a:pt x="1984" y="320"/>
                </a:cubicBezTo>
                <a:cubicBezTo>
                  <a:pt x="1984" y="143"/>
                  <a:pt x="1841" y="0"/>
                  <a:pt x="1664" y="0"/>
                </a:cubicBezTo>
                <a:cubicBezTo>
                  <a:pt x="1487" y="0"/>
                  <a:pt x="1344" y="143"/>
                  <a:pt x="1344" y="320"/>
                </a:cubicBezTo>
                <a:cubicBezTo>
                  <a:pt x="1344" y="331"/>
                  <a:pt x="1346" y="342"/>
                  <a:pt x="1347" y="354"/>
                </a:cubicBezTo>
                <a:cubicBezTo>
                  <a:pt x="510" y="832"/>
                  <a:pt x="510" y="832"/>
                  <a:pt x="510" y="832"/>
                </a:cubicBezTo>
                <a:cubicBezTo>
                  <a:pt x="457" y="792"/>
                  <a:pt x="392" y="768"/>
                  <a:pt x="320" y="768"/>
                </a:cubicBezTo>
                <a:cubicBezTo>
                  <a:pt x="143" y="768"/>
                  <a:pt x="0" y="911"/>
                  <a:pt x="0" y="1088"/>
                </a:cubicBezTo>
                <a:cubicBezTo>
                  <a:pt x="0" y="1265"/>
                  <a:pt x="143" y="1408"/>
                  <a:pt x="320" y="1408"/>
                </a:cubicBezTo>
                <a:cubicBezTo>
                  <a:pt x="392" y="1408"/>
                  <a:pt x="457" y="1384"/>
                  <a:pt x="510" y="1344"/>
                </a:cubicBezTo>
                <a:cubicBezTo>
                  <a:pt x="1347" y="1822"/>
                  <a:pt x="1347" y="1822"/>
                  <a:pt x="1347" y="1822"/>
                </a:cubicBezTo>
                <a:cubicBezTo>
                  <a:pt x="1346" y="1834"/>
                  <a:pt x="1344" y="1845"/>
                  <a:pt x="1344" y="1856"/>
                </a:cubicBezTo>
                <a:cubicBezTo>
                  <a:pt x="1344" y="2033"/>
                  <a:pt x="1487" y="2176"/>
                  <a:pt x="1664" y="2176"/>
                </a:cubicBezTo>
                <a:cubicBezTo>
                  <a:pt x="1841" y="2176"/>
                  <a:pt x="1984" y="2033"/>
                  <a:pt x="1984" y="1856"/>
                </a:cubicBezTo>
                <a:cubicBezTo>
                  <a:pt x="1984" y="1679"/>
                  <a:pt x="1841" y="1536"/>
                  <a:pt x="1664" y="1536"/>
                </a:cubicBezTo>
                <a:close/>
              </a:path>
            </a:pathLst>
          </a:custGeom>
          <a:solidFill>
            <a:srgbClr val="278EA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1D04923-5196-41E4-919B-10169F4BAFF6}"/>
              </a:ext>
            </a:extLst>
          </p:cNvPr>
          <p:cNvSpPr/>
          <p:nvPr/>
        </p:nvSpPr>
        <p:spPr>
          <a:xfrm>
            <a:off x="7472558" y="1581556"/>
            <a:ext cx="3964476" cy="1277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b="1" i="1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R</a:t>
            </a:r>
            <a:r>
              <a:rPr lang="en-US" b="1" i="1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ank Spearman</a:t>
            </a:r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atau</a:t>
            </a:r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b="1" i="1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Kendall Tau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Metode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ini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digunakan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jika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data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pengukuran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menggunakan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data ordinal</a:t>
            </a:r>
          </a:p>
        </p:txBody>
      </p:sp>
      <p:pic>
        <p:nvPicPr>
          <p:cNvPr id="50" name="Graphic 49" descr="Network">
            <a:extLst>
              <a:ext uri="{FF2B5EF4-FFF2-40B4-BE49-F238E27FC236}">
                <a16:creationId xmlns:a16="http://schemas.microsoft.com/office/drawing/2014/main" id="{F59451BB-FC6C-47AC-89EA-819F2C2B82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42714" y="3676738"/>
            <a:ext cx="914400" cy="885286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B118443-BE0A-4C30-BC0B-3E0497BDBD02}"/>
              </a:ext>
            </a:extLst>
          </p:cNvPr>
          <p:cNvCxnSpPr>
            <a:cxnSpLocks/>
          </p:cNvCxnSpPr>
          <p:nvPr/>
        </p:nvCxnSpPr>
        <p:spPr>
          <a:xfrm flipH="1">
            <a:off x="110579" y="693623"/>
            <a:ext cx="2886336" cy="0"/>
          </a:xfrm>
          <a:prstGeom prst="line">
            <a:avLst/>
          </a:prstGeom>
          <a:ln w="38100">
            <a:solidFill>
              <a:srgbClr val="21E6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88B4090-F754-E5F0-629C-1540CA303F6D}"/>
              </a:ext>
            </a:extLst>
          </p:cNvPr>
          <p:cNvSpPr txBox="1"/>
          <p:nvPr/>
        </p:nvSpPr>
        <p:spPr>
          <a:xfrm>
            <a:off x="116061" y="903651"/>
            <a:ext cx="5888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Metode</a:t>
            </a:r>
            <a:r>
              <a:rPr lang="en-US" sz="2400" dirty="0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analisis</a:t>
            </a:r>
            <a:r>
              <a:rPr lang="en-US" sz="2400" dirty="0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korelasi</a:t>
            </a:r>
            <a:r>
              <a:rPr lang="en-US" sz="2400" dirty="0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terdiri</a:t>
            </a:r>
            <a:r>
              <a:rPr lang="en-US" sz="2400" dirty="0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dari</a:t>
            </a:r>
            <a:endParaRPr lang="en-US" sz="2400" dirty="0">
              <a:solidFill>
                <a:schemeClr val="bg1"/>
              </a:solidFill>
              <a:latin typeface="Miriam Libre" panose="00000500000000000000" pitchFamily="2" charset="-79"/>
              <a:ea typeface="Roboto Black" panose="02000000000000000000" pitchFamily="2" charset="0"/>
              <a:cs typeface="Miriam Libre" panose="00000500000000000000" pitchFamily="2" charset="-79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C796553-5500-6EB0-9C6B-789536C0F9BF}"/>
              </a:ext>
            </a:extLst>
          </p:cNvPr>
          <p:cNvSpPr/>
          <p:nvPr/>
        </p:nvSpPr>
        <p:spPr>
          <a:xfrm>
            <a:off x="4890805" y="3797855"/>
            <a:ext cx="3779826" cy="981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b="1" i="1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Chi Square</a:t>
            </a:r>
            <a:endParaRPr lang="en-US" b="1" i="1" dirty="0">
              <a:solidFill>
                <a:schemeClr val="bg1"/>
              </a:solidFill>
              <a:latin typeface="Miriam Libre" panose="00000500000000000000" pitchFamily="2" charset="-79"/>
              <a:ea typeface="Roboto" panose="02000000000000000000" pitchFamily="2" charset="0"/>
              <a:cs typeface="Miriam Libre" panose="00000500000000000000" pitchFamily="2" charset="-79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Metode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ini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digunakan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jika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data yang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digunakan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bersifat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kategorial</a:t>
            </a:r>
            <a:endParaRPr lang="en-US" sz="1600" dirty="0">
              <a:solidFill>
                <a:schemeClr val="bg1"/>
              </a:solidFill>
              <a:latin typeface="Miriam Libre" panose="00000500000000000000" pitchFamily="2" charset="-79"/>
              <a:ea typeface="Roboto" panose="02000000000000000000" pitchFamily="2" charset="0"/>
              <a:cs typeface="Miriam Libre" panose="00000500000000000000" pitchFamily="2" charset="-79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E994FF5-A729-0241-5D11-87944A71A29A}"/>
              </a:ext>
            </a:extLst>
          </p:cNvPr>
          <p:cNvSpPr/>
          <p:nvPr/>
        </p:nvSpPr>
        <p:spPr>
          <a:xfrm>
            <a:off x="534802" y="5268114"/>
            <a:ext cx="11267991" cy="1271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Dalam</a:t>
            </a:r>
            <a:r>
              <a:rPr lang="en-US" sz="24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penelitian</a:t>
            </a:r>
            <a:r>
              <a:rPr lang="en-US" sz="24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sosial</a:t>
            </a:r>
            <a:r>
              <a:rPr lang="en-US" sz="24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metode</a:t>
            </a:r>
            <a:r>
              <a:rPr lang="en-US" sz="24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yang paling </a:t>
            </a:r>
            <a:r>
              <a:rPr lang="en-US" sz="24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banyak</a:t>
            </a:r>
            <a:r>
              <a:rPr lang="en-US" sz="24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digunakan</a:t>
            </a:r>
            <a:r>
              <a:rPr lang="en-US" sz="24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adalah</a:t>
            </a:r>
            <a:r>
              <a:rPr lang="en-US" sz="24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metode</a:t>
            </a:r>
            <a:r>
              <a:rPr lang="en-US" sz="24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400" i="1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Pearson Product Moment</a:t>
            </a:r>
            <a:r>
              <a:rPr lang="en-US" sz="24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. Hal </a:t>
            </a:r>
            <a:r>
              <a:rPr lang="en-US" sz="24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ini</a:t>
            </a:r>
            <a:r>
              <a:rPr lang="en-US" sz="24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banyak</a:t>
            </a:r>
            <a:r>
              <a:rPr lang="en-US" sz="24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menggunakan</a:t>
            </a:r>
            <a:r>
              <a:rPr lang="en-US" sz="24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data yang </a:t>
            </a:r>
            <a:r>
              <a:rPr lang="en-US" sz="24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bersifat</a:t>
            </a:r>
            <a:r>
              <a:rPr lang="en-US" sz="24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rasio</a:t>
            </a:r>
            <a:r>
              <a:rPr lang="en-US" sz="24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atau</a:t>
            </a:r>
            <a:r>
              <a:rPr lang="en-US" sz="24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interval.</a:t>
            </a:r>
          </a:p>
        </p:txBody>
      </p:sp>
    </p:spTree>
    <p:extLst>
      <p:ext uri="{BB962C8B-B14F-4D97-AF65-F5344CB8AC3E}">
        <p14:creationId xmlns:p14="http://schemas.microsoft.com/office/powerpoint/2010/main" val="33317680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3635BDD-9698-4F7E-9475-C625490C4EA0}"/>
              </a:ext>
            </a:extLst>
          </p:cNvPr>
          <p:cNvCxnSpPr>
            <a:cxnSpLocks/>
          </p:cNvCxnSpPr>
          <p:nvPr/>
        </p:nvCxnSpPr>
        <p:spPr>
          <a:xfrm>
            <a:off x="5078437" y="295840"/>
            <a:ext cx="2410690" cy="0"/>
          </a:xfrm>
          <a:prstGeom prst="line">
            <a:avLst/>
          </a:prstGeom>
          <a:ln w="38100">
            <a:solidFill>
              <a:srgbClr val="21E6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ubtitle 2">
            <a:extLst>
              <a:ext uri="{FF2B5EF4-FFF2-40B4-BE49-F238E27FC236}">
                <a16:creationId xmlns:a16="http://schemas.microsoft.com/office/drawing/2014/main" id="{C42228EC-0F43-4644-9998-6C252C20EE38}"/>
              </a:ext>
            </a:extLst>
          </p:cNvPr>
          <p:cNvSpPr txBox="1">
            <a:spLocks/>
          </p:cNvSpPr>
          <p:nvPr/>
        </p:nvSpPr>
        <p:spPr>
          <a:xfrm>
            <a:off x="418102" y="118921"/>
            <a:ext cx="4815080" cy="4492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ANALISIS KOEFISIEN KORELASI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B34B52D-9AD1-43F8-99DF-C8A64E38710D}"/>
              </a:ext>
            </a:extLst>
          </p:cNvPr>
          <p:cNvSpPr txBox="1">
            <a:spLocks/>
          </p:cNvSpPr>
          <p:nvPr/>
        </p:nvSpPr>
        <p:spPr>
          <a:xfrm>
            <a:off x="495474" y="602482"/>
            <a:ext cx="10843086" cy="4492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Analisis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koefisien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korelasi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 yang paling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banyak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digunakan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adalah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metode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i="1" dirty="0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Pearson Product Moment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. 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Dasar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pemikiran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metode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ini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adalah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adanya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perubahan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antar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variabel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Hal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ini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berarti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jika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ada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perubahan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satu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variabel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maka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diikuti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perubahan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variabel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lainnya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sehingga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akan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terlihat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adanya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korelasi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Untuk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mencari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koefisien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korelasi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i="1" dirty="0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Pearson Product Moment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, 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menggunakan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rumus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sebagai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berikut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39C6FE1-6AE5-8837-9C06-5B9DCD617DCF}"/>
                  </a:ext>
                </a:extLst>
              </p:cNvPr>
              <p:cNvSpPr txBox="1"/>
              <p:nvPr/>
            </p:nvSpPr>
            <p:spPr>
              <a:xfrm>
                <a:off x="952161" y="3472273"/>
                <a:ext cx="6024726" cy="9875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Miriam Libre" panose="00000500000000000000" pitchFamily="2" charset="-79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Miriam Libre" panose="00000500000000000000" pitchFamily="2" charset="-79"/>
                            </a:rPr>
                            <m:t>𝑟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Miriam Libre" panose="00000500000000000000" pitchFamily="2" charset="-79"/>
                            </a:rPr>
                            <m:t>𝑥𝑦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m:rPr>
                              <m:sty m:val="p"/>
                            </m:rPr>
                            <a:rPr lang="el-G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𝑋𝑌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 </m:t>
                          </m:r>
                          <m:r>
                            <m:rPr>
                              <m:sty m:val="p"/>
                            </m:rPr>
                            <a:rPr lang="el-G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m:rPr>
                              <m:sty m:val="p"/>
                            </m:rPr>
                            <a:rPr lang="el-G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m:rPr>
                                  <m:sty m:val="p"/>
                                </m:rPr>
                                <a:rPr lang="el-G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sSup>
                                <m:sSupPr>
                                  <m:ctrlPr>
                                    <a:rPr lang="el-GR" sz="2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−(</m:t>
                              </m:r>
                              <m:r>
                                <m:rPr>
                                  <m:sty m:val="p"/>
                                </m:rPr>
                                <a:rPr lang="el-G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m:rPr>
                                  <m:sty m:val="p"/>
                                </m:rPr>
                                <a:rPr lang="el-G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−(</m:t>
                              </m:r>
                              <m:r>
                                <m:rPr>
                                  <m:sty m:val="p"/>
                                </m:rPr>
                                <a:rPr lang="el-G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39C6FE1-6AE5-8837-9C06-5B9DCD617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161" y="3472273"/>
                <a:ext cx="6024726" cy="9875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8917105-2227-7B32-DEB5-C812A40E1749}"/>
                  </a:ext>
                </a:extLst>
              </p:cNvPr>
              <p:cNvSpPr txBox="1"/>
              <p:nvPr/>
            </p:nvSpPr>
            <p:spPr>
              <a:xfrm>
                <a:off x="966228" y="4650235"/>
                <a:ext cx="7644984" cy="2053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Miriam Libre" panose="00000500000000000000" pitchFamily="2" charset="-79"/>
                    <a:cs typeface="Miriam Libre" panose="00000500000000000000" pitchFamily="2" charset="-79"/>
                  </a:rPr>
                  <a:t>Keterangan: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Miriam Libre" panose="00000500000000000000" pitchFamily="2" charset="-79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Miriam Libre" panose="00000500000000000000" pitchFamily="2" charset="-79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Miriam Libre" panose="00000500000000000000" pitchFamily="2" charset="-79"/>
                          </a:rPr>
                          <m:t>𝑥𝑦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Miriam Libre" panose="00000500000000000000" pitchFamily="2" charset="-79"/>
                    <a:cs typeface="Miriam Libre" panose="00000500000000000000" pitchFamily="2" charset="-79"/>
                  </a:rPr>
                  <a:t>	= </a:t>
                </a:r>
                <a:r>
                  <a:rPr lang="en-US" dirty="0" err="1">
                    <a:solidFill>
                      <a:schemeClr val="bg1"/>
                    </a:solidFill>
                    <a:latin typeface="Miriam Libre" panose="00000500000000000000" pitchFamily="2" charset="-79"/>
                    <a:cs typeface="Miriam Libre" panose="00000500000000000000" pitchFamily="2" charset="-79"/>
                  </a:rPr>
                  <a:t>Koefisien</a:t>
                </a:r>
                <a:r>
                  <a:rPr lang="en-US" dirty="0">
                    <a:solidFill>
                      <a:schemeClr val="bg1"/>
                    </a:solidFill>
                    <a:latin typeface="Miriam Libre" panose="00000500000000000000" pitchFamily="2" charset="-79"/>
                    <a:cs typeface="Miriam Libre" panose="00000500000000000000" pitchFamily="2" charset="-79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Miriam Libre" panose="00000500000000000000" pitchFamily="2" charset="-79"/>
                    <a:cs typeface="Miriam Libre" panose="00000500000000000000" pitchFamily="2" charset="-79"/>
                  </a:rPr>
                  <a:t>korelasi</a:t>
                </a:r>
                <a:r>
                  <a:rPr lang="en-US" dirty="0">
                    <a:solidFill>
                      <a:schemeClr val="bg1"/>
                    </a:solidFill>
                    <a:latin typeface="Miriam Libre" panose="00000500000000000000" pitchFamily="2" charset="-79"/>
                    <a:cs typeface="Miriam Libre" panose="00000500000000000000" pitchFamily="2" charset="-79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Miriam Libre" panose="00000500000000000000" pitchFamily="2" charset="-79"/>
                    <a:cs typeface="Miriam Libre" panose="00000500000000000000" pitchFamily="2" charset="-79"/>
                  </a:rPr>
                  <a:t>antara</a:t>
                </a:r>
                <a:r>
                  <a:rPr lang="en-US" dirty="0">
                    <a:solidFill>
                      <a:schemeClr val="bg1"/>
                    </a:solidFill>
                    <a:latin typeface="Miriam Libre" panose="00000500000000000000" pitchFamily="2" charset="-79"/>
                    <a:cs typeface="Miriam Libre" panose="00000500000000000000" pitchFamily="2" charset="-79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Miriam Libre" panose="00000500000000000000" pitchFamily="2" charset="-79"/>
                    <a:cs typeface="Miriam Libre" panose="00000500000000000000" pitchFamily="2" charset="-79"/>
                  </a:rPr>
                  <a:t>variabel</a:t>
                </a:r>
                <a:r>
                  <a:rPr lang="en-US" dirty="0">
                    <a:solidFill>
                      <a:schemeClr val="bg1"/>
                    </a:solidFill>
                    <a:latin typeface="Miriam Libre" panose="00000500000000000000" pitchFamily="2" charset="-79"/>
                    <a:cs typeface="Miriam Libre" panose="00000500000000000000" pitchFamily="2" charset="-79"/>
                  </a:rPr>
                  <a:t> X dan Y</a:t>
                </a:r>
              </a:p>
              <a:p>
                <a:r>
                  <a:rPr lang="en-US" dirty="0">
                    <a:solidFill>
                      <a:schemeClr val="bg1"/>
                    </a:solidFill>
                    <a:latin typeface="Miriam Libre" panose="00000500000000000000" pitchFamily="2" charset="-79"/>
                    <a:cs typeface="Miriam Libre" panose="00000500000000000000" pitchFamily="2" charset="-79"/>
                  </a:rPr>
                  <a:t>n	= </a:t>
                </a:r>
                <a:r>
                  <a:rPr lang="en-US" dirty="0" err="1">
                    <a:solidFill>
                      <a:schemeClr val="bg1"/>
                    </a:solidFill>
                    <a:latin typeface="Miriam Libre" panose="00000500000000000000" pitchFamily="2" charset="-79"/>
                    <a:cs typeface="Miriam Libre" panose="00000500000000000000" pitchFamily="2" charset="-79"/>
                  </a:rPr>
                  <a:t>Jumlah</a:t>
                </a:r>
                <a:r>
                  <a:rPr lang="en-US" dirty="0">
                    <a:solidFill>
                      <a:schemeClr val="bg1"/>
                    </a:solidFill>
                    <a:latin typeface="Miriam Libre" panose="00000500000000000000" pitchFamily="2" charset="-79"/>
                    <a:cs typeface="Miriam Libre" panose="00000500000000000000" pitchFamily="2" charset="-79"/>
                  </a:rPr>
                  <a:t> data </a:t>
                </a:r>
              </a:p>
              <a:p>
                <a:r>
                  <a:rPr lang="el-GR" dirty="0">
                    <a:solidFill>
                      <a:schemeClr val="bg1"/>
                    </a:solidFill>
                    <a:latin typeface="Miriam Libre" panose="00000500000000000000" pitchFamily="2" charset="-79"/>
                    <a:cs typeface="Miriam Libre" panose="00000500000000000000" pitchFamily="2" charset="-79"/>
                  </a:rPr>
                  <a:t>Σ</a:t>
                </a:r>
                <a:r>
                  <a:rPr lang="en-US" dirty="0">
                    <a:solidFill>
                      <a:schemeClr val="bg1"/>
                    </a:solidFill>
                    <a:latin typeface="Miriam Libre" panose="00000500000000000000" pitchFamily="2" charset="-79"/>
                    <a:cs typeface="Miriam Libre" panose="00000500000000000000" pitchFamily="2" charset="-79"/>
                  </a:rPr>
                  <a:t>X 	= </a:t>
                </a:r>
                <a:r>
                  <a:rPr lang="en-US" dirty="0" err="1">
                    <a:solidFill>
                      <a:schemeClr val="bg1"/>
                    </a:solidFill>
                    <a:latin typeface="Miriam Libre" panose="00000500000000000000" pitchFamily="2" charset="-79"/>
                    <a:cs typeface="Miriam Libre" panose="00000500000000000000" pitchFamily="2" charset="-79"/>
                  </a:rPr>
                  <a:t>Jumlah</a:t>
                </a:r>
                <a:r>
                  <a:rPr lang="en-US" dirty="0">
                    <a:solidFill>
                      <a:schemeClr val="bg1"/>
                    </a:solidFill>
                    <a:latin typeface="Miriam Libre" panose="00000500000000000000" pitchFamily="2" charset="-79"/>
                    <a:cs typeface="Miriam Libre" panose="00000500000000000000" pitchFamily="2" charset="-79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Miriam Libre" panose="00000500000000000000" pitchFamily="2" charset="-79"/>
                    <a:cs typeface="Miriam Libre" panose="00000500000000000000" pitchFamily="2" charset="-79"/>
                  </a:rPr>
                  <a:t>skor</a:t>
                </a:r>
                <a:r>
                  <a:rPr lang="en-US" dirty="0">
                    <a:solidFill>
                      <a:schemeClr val="bg1"/>
                    </a:solidFill>
                    <a:latin typeface="Miriam Libre" panose="00000500000000000000" pitchFamily="2" charset="-79"/>
                    <a:cs typeface="Miriam Libre" panose="00000500000000000000" pitchFamily="2" charset="-79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Miriam Libre" panose="00000500000000000000" pitchFamily="2" charset="-79"/>
                    <a:cs typeface="Miriam Libre" panose="00000500000000000000" pitchFamily="2" charset="-79"/>
                  </a:rPr>
                  <a:t>butir</a:t>
                </a:r>
                <a:r>
                  <a:rPr lang="en-US" dirty="0">
                    <a:solidFill>
                      <a:schemeClr val="bg1"/>
                    </a:solidFill>
                    <a:latin typeface="Miriam Libre" panose="00000500000000000000" pitchFamily="2" charset="-79"/>
                    <a:cs typeface="Miriam Libre" panose="00000500000000000000" pitchFamily="2" charset="-79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Miriam Libre" panose="00000500000000000000" pitchFamily="2" charset="-79"/>
                    <a:cs typeface="Miriam Libre" panose="00000500000000000000" pitchFamily="2" charset="-79"/>
                  </a:rPr>
                  <a:t>soal</a:t>
                </a:r>
                <a:r>
                  <a:rPr lang="en-US" dirty="0">
                    <a:solidFill>
                      <a:schemeClr val="bg1"/>
                    </a:solidFill>
                    <a:latin typeface="Miriam Libre" panose="00000500000000000000" pitchFamily="2" charset="-79"/>
                    <a:cs typeface="Miriam Libre" panose="00000500000000000000" pitchFamily="2" charset="-79"/>
                  </a:rPr>
                  <a:t> </a:t>
                </a:r>
              </a:p>
              <a:p>
                <a:r>
                  <a:rPr lang="el-GR" dirty="0">
                    <a:solidFill>
                      <a:schemeClr val="bg1"/>
                    </a:solidFill>
                    <a:latin typeface="Miriam Libre" panose="00000500000000000000" pitchFamily="2" charset="-79"/>
                    <a:cs typeface="Miriam Libre" panose="00000500000000000000" pitchFamily="2" charset="-79"/>
                  </a:rPr>
                  <a:t>Σ</a:t>
                </a:r>
                <a:r>
                  <a:rPr lang="en-US" dirty="0">
                    <a:solidFill>
                      <a:schemeClr val="bg1"/>
                    </a:solidFill>
                    <a:latin typeface="Miriam Libre" panose="00000500000000000000" pitchFamily="2" charset="-79"/>
                    <a:cs typeface="Miriam Libre" panose="00000500000000000000" pitchFamily="2" charset="-79"/>
                  </a:rPr>
                  <a:t>Y 	= </a:t>
                </a:r>
                <a:r>
                  <a:rPr lang="en-US" dirty="0" err="1">
                    <a:solidFill>
                      <a:schemeClr val="bg1"/>
                    </a:solidFill>
                    <a:latin typeface="Miriam Libre" panose="00000500000000000000" pitchFamily="2" charset="-79"/>
                    <a:cs typeface="Miriam Libre" panose="00000500000000000000" pitchFamily="2" charset="-79"/>
                  </a:rPr>
                  <a:t>Jumlah</a:t>
                </a:r>
                <a:r>
                  <a:rPr lang="en-US" dirty="0">
                    <a:solidFill>
                      <a:schemeClr val="bg1"/>
                    </a:solidFill>
                    <a:latin typeface="Miriam Libre" panose="00000500000000000000" pitchFamily="2" charset="-79"/>
                    <a:cs typeface="Miriam Libre" panose="00000500000000000000" pitchFamily="2" charset="-79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Miriam Libre" panose="00000500000000000000" pitchFamily="2" charset="-79"/>
                    <a:cs typeface="Miriam Libre" panose="00000500000000000000" pitchFamily="2" charset="-79"/>
                  </a:rPr>
                  <a:t>skor</a:t>
                </a:r>
                <a:r>
                  <a:rPr lang="en-US" dirty="0">
                    <a:solidFill>
                      <a:schemeClr val="bg1"/>
                    </a:solidFill>
                    <a:latin typeface="Miriam Libre" panose="00000500000000000000" pitchFamily="2" charset="-79"/>
                    <a:cs typeface="Miriam Libre" panose="00000500000000000000" pitchFamily="2" charset="-79"/>
                  </a:rPr>
                  <a:t> total </a:t>
                </a:r>
                <a:r>
                  <a:rPr lang="en-US" dirty="0" err="1">
                    <a:solidFill>
                      <a:schemeClr val="bg1"/>
                    </a:solidFill>
                    <a:latin typeface="Miriam Libre" panose="00000500000000000000" pitchFamily="2" charset="-79"/>
                    <a:cs typeface="Miriam Libre" panose="00000500000000000000" pitchFamily="2" charset="-79"/>
                  </a:rPr>
                  <a:t>soal</a:t>
                </a:r>
                <a:r>
                  <a:rPr lang="en-US" dirty="0">
                    <a:solidFill>
                      <a:schemeClr val="bg1"/>
                    </a:solidFill>
                    <a:latin typeface="Miriam Libre" panose="00000500000000000000" pitchFamily="2" charset="-79"/>
                    <a:cs typeface="Miriam Libre" panose="00000500000000000000" pitchFamily="2" charset="-79"/>
                  </a:rPr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Miriam Libre" panose="00000500000000000000" pitchFamily="2" charset="-79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l-GR" dirty="0">
                            <a:solidFill>
                              <a:schemeClr val="bg1"/>
                            </a:solidFill>
                            <a:latin typeface="Miriam Libre" panose="00000500000000000000" pitchFamily="2" charset="-79"/>
                            <a:cs typeface="Miriam Libre" panose="00000500000000000000" pitchFamily="2" charset="-79"/>
                          </a:rPr>
                          <m:t>Σ</m:t>
                        </m:r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Miriam Libre" panose="00000500000000000000" pitchFamily="2" charset="-79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Miriam Libre" panose="00000500000000000000" pitchFamily="2" charset="-79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Miriam Libre" panose="00000500000000000000" pitchFamily="2" charset="-79"/>
                    <a:cs typeface="Miriam Libre" panose="00000500000000000000" pitchFamily="2" charset="-79"/>
                  </a:rPr>
                  <a:t>	= </a:t>
                </a:r>
                <a:r>
                  <a:rPr lang="en-US" dirty="0" err="1">
                    <a:solidFill>
                      <a:schemeClr val="bg1"/>
                    </a:solidFill>
                    <a:latin typeface="Miriam Libre" panose="00000500000000000000" pitchFamily="2" charset="-79"/>
                    <a:cs typeface="Miriam Libre" panose="00000500000000000000" pitchFamily="2" charset="-79"/>
                  </a:rPr>
                  <a:t>Jumlah</a:t>
                </a:r>
                <a:r>
                  <a:rPr lang="en-US" dirty="0">
                    <a:solidFill>
                      <a:schemeClr val="bg1"/>
                    </a:solidFill>
                    <a:latin typeface="Miriam Libre" panose="00000500000000000000" pitchFamily="2" charset="-79"/>
                    <a:cs typeface="Miriam Libre" panose="00000500000000000000" pitchFamily="2" charset="-79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Miriam Libre" panose="00000500000000000000" pitchFamily="2" charset="-79"/>
                    <a:cs typeface="Miriam Libre" panose="00000500000000000000" pitchFamily="2" charset="-79"/>
                  </a:rPr>
                  <a:t>skor</a:t>
                </a:r>
                <a:r>
                  <a:rPr lang="en-US" dirty="0">
                    <a:solidFill>
                      <a:schemeClr val="bg1"/>
                    </a:solidFill>
                    <a:latin typeface="Miriam Libre" panose="00000500000000000000" pitchFamily="2" charset="-79"/>
                    <a:cs typeface="Miriam Libre" panose="00000500000000000000" pitchFamily="2" charset="-79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Miriam Libre" panose="00000500000000000000" pitchFamily="2" charset="-79"/>
                    <a:cs typeface="Miriam Libre" panose="00000500000000000000" pitchFamily="2" charset="-79"/>
                  </a:rPr>
                  <a:t>kuadrat</a:t>
                </a:r>
                <a:r>
                  <a:rPr lang="en-US" dirty="0">
                    <a:solidFill>
                      <a:schemeClr val="bg1"/>
                    </a:solidFill>
                    <a:latin typeface="Miriam Libre" panose="00000500000000000000" pitchFamily="2" charset="-79"/>
                    <a:cs typeface="Miriam Libre" panose="00000500000000000000" pitchFamily="2" charset="-79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Miriam Libre" panose="00000500000000000000" pitchFamily="2" charset="-79"/>
                    <a:cs typeface="Miriam Libre" panose="00000500000000000000" pitchFamily="2" charset="-79"/>
                  </a:rPr>
                  <a:t>butir</a:t>
                </a:r>
                <a:r>
                  <a:rPr lang="en-US" dirty="0">
                    <a:solidFill>
                      <a:schemeClr val="bg1"/>
                    </a:solidFill>
                    <a:latin typeface="Miriam Libre" panose="00000500000000000000" pitchFamily="2" charset="-79"/>
                    <a:cs typeface="Miriam Libre" panose="00000500000000000000" pitchFamily="2" charset="-79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Miriam Libre" panose="00000500000000000000" pitchFamily="2" charset="-79"/>
                    <a:cs typeface="Miriam Libre" panose="00000500000000000000" pitchFamily="2" charset="-79"/>
                  </a:rPr>
                  <a:t>soal</a:t>
                </a:r>
                <a:r>
                  <a:rPr lang="en-US" dirty="0">
                    <a:solidFill>
                      <a:schemeClr val="bg1"/>
                    </a:solidFill>
                    <a:latin typeface="Miriam Libre" panose="00000500000000000000" pitchFamily="2" charset="-79"/>
                    <a:cs typeface="Miriam Libre" panose="00000500000000000000" pitchFamily="2" charset="-79"/>
                  </a:rPr>
                  <a:t> X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Miriam Libre" panose="00000500000000000000" pitchFamily="2" charset="-79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l-GR" dirty="0">
                            <a:solidFill>
                              <a:schemeClr val="bg1"/>
                            </a:solidFill>
                            <a:latin typeface="Miriam Libre" panose="00000500000000000000" pitchFamily="2" charset="-79"/>
                            <a:cs typeface="Miriam Libre" panose="00000500000000000000" pitchFamily="2" charset="-79"/>
                          </a:rPr>
                          <m:t>Σ</m:t>
                        </m:r>
                        <m:r>
                          <a:rPr lang="en-US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Miriam Libre" panose="00000500000000000000" pitchFamily="2" charset="-79"/>
                          </a:rPr>
                          <m:t>𝑌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Miriam Libre" panose="00000500000000000000" pitchFamily="2" charset="-79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Miriam Libre" panose="00000500000000000000" pitchFamily="2" charset="-79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Miriam Libre" panose="00000500000000000000" pitchFamily="2" charset="-79"/>
                    <a:cs typeface="Miriam Libre" panose="00000500000000000000" pitchFamily="2" charset="-79"/>
                  </a:rPr>
                  <a:t>	= </a:t>
                </a:r>
                <a:r>
                  <a:rPr lang="en-US" dirty="0" err="1">
                    <a:solidFill>
                      <a:schemeClr val="bg1"/>
                    </a:solidFill>
                    <a:latin typeface="Miriam Libre" panose="00000500000000000000" pitchFamily="2" charset="-79"/>
                    <a:cs typeface="Miriam Libre" panose="00000500000000000000" pitchFamily="2" charset="-79"/>
                  </a:rPr>
                  <a:t>Jumlah</a:t>
                </a:r>
                <a:r>
                  <a:rPr lang="en-US" dirty="0">
                    <a:solidFill>
                      <a:schemeClr val="bg1"/>
                    </a:solidFill>
                    <a:latin typeface="Miriam Libre" panose="00000500000000000000" pitchFamily="2" charset="-79"/>
                    <a:cs typeface="Miriam Libre" panose="00000500000000000000" pitchFamily="2" charset="-79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Miriam Libre" panose="00000500000000000000" pitchFamily="2" charset="-79"/>
                    <a:cs typeface="Miriam Libre" panose="00000500000000000000" pitchFamily="2" charset="-79"/>
                  </a:rPr>
                  <a:t>skor</a:t>
                </a:r>
                <a:r>
                  <a:rPr lang="en-US" dirty="0">
                    <a:solidFill>
                      <a:schemeClr val="bg1"/>
                    </a:solidFill>
                    <a:latin typeface="Miriam Libre" panose="00000500000000000000" pitchFamily="2" charset="-79"/>
                    <a:cs typeface="Miriam Libre" panose="00000500000000000000" pitchFamily="2" charset="-79"/>
                  </a:rPr>
                  <a:t> total </a:t>
                </a:r>
                <a:r>
                  <a:rPr lang="en-US" dirty="0" err="1">
                    <a:solidFill>
                      <a:schemeClr val="bg1"/>
                    </a:solidFill>
                    <a:latin typeface="Miriam Libre" panose="00000500000000000000" pitchFamily="2" charset="-79"/>
                    <a:cs typeface="Miriam Libre" panose="00000500000000000000" pitchFamily="2" charset="-79"/>
                  </a:rPr>
                  <a:t>kuadrat</a:t>
                </a:r>
                <a:r>
                  <a:rPr lang="en-US" dirty="0">
                    <a:solidFill>
                      <a:schemeClr val="bg1"/>
                    </a:solidFill>
                    <a:latin typeface="Miriam Libre" panose="00000500000000000000" pitchFamily="2" charset="-79"/>
                    <a:cs typeface="Miriam Libre" panose="00000500000000000000" pitchFamily="2" charset="-79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Miriam Libre" panose="00000500000000000000" pitchFamily="2" charset="-79"/>
                    <a:cs typeface="Miriam Libre" panose="00000500000000000000" pitchFamily="2" charset="-79"/>
                  </a:rPr>
                  <a:t>butir</a:t>
                </a:r>
                <a:r>
                  <a:rPr lang="en-US" dirty="0">
                    <a:solidFill>
                      <a:schemeClr val="bg1"/>
                    </a:solidFill>
                    <a:latin typeface="Miriam Libre" panose="00000500000000000000" pitchFamily="2" charset="-79"/>
                    <a:cs typeface="Miriam Libre" panose="00000500000000000000" pitchFamily="2" charset="-79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Miriam Libre" panose="00000500000000000000" pitchFamily="2" charset="-79"/>
                    <a:cs typeface="Miriam Libre" panose="00000500000000000000" pitchFamily="2" charset="-79"/>
                  </a:rPr>
                  <a:t>soal</a:t>
                </a:r>
                <a:r>
                  <a:rPr lang="en-US" dirty="0">
                    <a:solidFill>
                      <a:schemeClr val="bg1"/>
                    </a:solidFill>
                    <a:latin typeface="Miriam Libre" panose="00000500000000000000" pitchFamily="2" charset="-79"/>
                    <a:cs typeface="Miriam Libre" panose="00000500000000000000" pitchFamily="2" charset="-79"/>
                  </a:rPr>
                  <a:t> Y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8917105-2227-7B32-DEB5-C812A40E17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228" y="4650235"/>
                <a:ext cx="7644984" cy="2053254"/>
              </a:xfrm>
              <a:prstGeom prst="rect">
                <a:avLst/>
              </a:prstGeom>
              <a:blipFill>
                <a:blip r:embed="rId3"/>
                <a:stretch>
                  <a:fillRect l="-718" t="-1780" b="-4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86478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3635BDD-9698-4F7E-9475-C625490C4EA0}"/>
              </a:ext>
            </a:extLst>
          </p:cNvPr>
          <p:cNvCxnSpPr>
            <a:cxnSpLocks/>
          </p:cNvCxnSpPr>
          <p:nvPr/>
        </p:nvCxnSpPr>
        <p:spPr>
          <a:xfrm>
            <a:off x="5078437" y="295840"/>
            <a:ext cx="2410690" cy="0"/>
          </a:xfrm>
          <a:prstGeom prst="line">
            <a:avLst/>
          </a:prstGeom>
          <a:ln w="38100">
            <a:solidFill>
              <a:srgbClr val="21E6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ubtitle 2">
            <a:extLst>
              <a:ext uri="{FF2B5EF4-FFF2-40B4-BE49-F238E27FC236}">
                <a16:creationId xmlns:a16="http://schemas.microsoft.com/office/drawing/2014/main" id="{C42228EC-0F43-4644-9998-6C252C20EE38}"/>
              </a:ext>
            </a:extLst>
          </p:cNvPr>
          <p:cNvSpPr txBox="1">
            <a:spLocks/>
          </p:cNvSpPr>
          <p:nvPr/>
        </p:nvSpPr>
        <p:spPr>
          <a:xfrm>
            <a:off x="418102" y="118921"/>
            <a:ext cx="4815080" cy="4492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ea typeface="Roboto Black" panose="02000000000000000000" pitchFamily="2" charset="0"/>
                <a:cs typeface="Miriam Libre" panose="00000500000000000000" pitchFamily="2" charset="-79"/>
              </a:rPr>
              <a:t>ANALISIS KOEFISIEN KORELASI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0B34B52D-9AD1-43F8-99DF-C8A64E38710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5474" y="602482"/>
                <a:ext cx="10843086" cy="4492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Roboto Black" panose="02000000000000000000" pitchFamily="2" charset="0"/>
                            <a:cs typeface="Miriam Libre" panose="00000500000000000000" pitchFamily="2" charset="-79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Roboto Black" panose="02000000000000000000" pitchFamily="2" charset="0"/>
                            <a:cs typeface="Miriam Libre" panose="00000500000000000000" pitchFamily="2" charset="-79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Roboto Black" panose="02000000000000000000" pitchFamily="2" charset="0"/>
                            <a:cs typeface="Miriam Libre" panose="00000500000000000000" pitchFamily="2" charset="-79"/>
                          </a:rPr>
                          <m:t>𝑥𝑦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Miriam Libre" panose="00000500000000000000" pitchFamily="2" charset="-79"/>
                    <a:ea typeface="Roboto Black" panose="02000000000000000000" pitchFamily="2" charset="0"/>
                    <a:cs typeface="Miriam Libre" panose="00000500000000000000" pitchFamily="2" charset="-79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Miriam Libre" panose="00000500000000000000" pitchFamily="2" charset="-79"/>
                    <a:ea typeface="Roboto Black" panose="02000000000000000000" pitchFamily="2" charset="0"/>
                    <a:cs typeface="Miriam Libre" panose="00000500000000000000" pitchFamily="2" charset="-79"/>
                  </a:rPr>
                  <a:t>merupakan</a:t>
                </a:r>
                <a:r>
                  <a:rPr lang="en-US" dirty="0">
                    <a:solidFill>
                      <a:schemeClr val="bg1"/>
                    </a:solidFill>
                    <a:latin typeface="Miriam Libre" panose="00000500000000000000" pitchFamily="2" charset="-79"/>
                    <a:ea typeface="Roboto Black" panose="02000000000000000000" pitchFamily="2" charset="0"/>
                    <a:cs typeface="Miriam Libre" panose="00000500000000000000" pitchFamily="2" charset="-79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Miriam Libre" panose="00000500000000000000" pitchFamily="2" charset="-79"/>
                    <a:ea typeface="Roboto Black" panose="02000000000000000000" pitchFamily="2" charset="0"/>
                    <a:cs typeface="Miriam Libre" panose="00000500000000000000" pitchFamily="2" charset="-79"/>
                  </a:rPr>
                  <a:t>koefisien</a:t>
                </a:r>
                <a:r>
                  <a:rPr lang="en-US" dirty="0">
                    <a:solidFill>
                      <a:schemeClr val="bg1"/>
                    </a:solidFill>
                    <a:latin typeface="Miriam Libre" panose="00000500000000000000" pitchFamily="2" charset="-79"/>
                    <a:ea typeface="Roboto Black" panose="02000000000000000000" pitchFamily="2" charset="0"/>
                    <a:cs typeface="Miriam Libre" panose="00000500000000000000" pitchFamily="2" charset="-79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Miriam Libre" panose="00000500000000000000" pitchFamily="2" charset="-79"/>
                    <a:ea typeface="Roboto Black" panose="02000000000000000000" pitchFamily="2" charset="0"/>
                    <a:cs typeface="Miriam Libre" panose="00000500000000000000" pitchFamily="2" charset="-79"/>
                  </a:rPr>
                  <a:t>korelasi</a:t>
                </a:r>
                <a:r>
                  <a:rPr lang="en-US" dirty="0">
                    <a:solidFill>
                      <a:schemeClr val="bg1"/>
                    </a:solidFill>
                    <a:latin typeface="Miriam Libre" panose="00000500000000000000" pitchFamily="2" charset="-79"/>
                    <a:ea typeface="Roboto Black" panose="02000000000000000000" pitchFamily="2" charset="0"/>
                    <a:cs typeface="Miriam Libre" panose="00000500000000000000" pitchFamily="2" charset="-79"/>
                  </a:rPr>
                  <a:t> yang </a:t>
                </a:r>
                <a:r>
                  <a:rPr lang="en-US" dirty="0" err="1">
                    <a:solidFill>
                      <a:schemeClr val="bg1"/>
                    </a:solidFill>
                    <a:latin typeface="Miriam Libre" panose="00000500000000000000" pitchFamily="2" charset="-79"/>
                    <a:ea typeface="Roboto Black" panose="02000000000000000000" pitchFamily="2" charset="0"/>
                    <a:cs typeface="Miriam Libre" panose="00000500000000000000" pitchFamily="2" charset="-79"/>
                  </a:rPr>
                  <a:t>nilainya</a:t>
                </a:r>
                <a:r>
                  <a:rPr lang="en-US" dirty="0">
                    <a:solidFill>
                      <a:schemeClr val="bg1"/>
                    </a:solidFill>
                    <a:latin typeface="Miriam Libre" panose="00000500000000000000" pitchFamily="2" charset="-79"/>
                    <a:ea typeface="Roboto Black" panose="02000000000000000000" pitchFamily="2" charset="0"/>
                    <a:cs typeface="Miriam Libre" panose="00000500000000000000" pitchFamily="2" charset="-79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Miriam Libre" panose="00000500000000000000" pitchFamily="2" charset="-79"/>
                    <a:ea typeface="Roboto Black" panose="02000000000000000000" pitchFamily="2" charset="0"/>
                    <a:cs typeface="Miriam Libre" panose="00000500000000000000" pitchFamily="2" charset="-79"/>
                  </a:rPr>
                  <a:t>berkisar</a:t>
                </a:r>
                <a:r>
                  <a:rPr lang="en-US" dirty="0">
                    <a:solidFill>
                      <a:schemeClr val="bg1"/>
                    </a:solidFill>
                    <a:latin typeface="Miriam Libre" panose="00000500000000000000" pitchFamily="2" charset="-79"/>
                    <a:ea typeface="Roboto Black" panose="02000000000000000000" pitchFamily="2" charset="0"/>
                    <a:cs typeface="Miriam Libre" panose="00000500000000000000" pitchFamily="2" charset="-79"/>
                  </a:rPr>
                  <a:t> -0.99 </a:t>
                </a:r>
                <a:r>
                  <a:rPr lang="en-US" dirty="0" err="1">
                    <a:solidFill>
                      <a:schemeClr val="bg1"/>
                    </a:solidFill>
                    <a:latin typeface="Miriam Libre" panose="00000500000000000000" pitchFamily="2" charset="-79"/>
                    <a:ea typeface="Roboto Black" panose="02000000000000000000" pitchFamily="2" charset="0"/>
                    <a:cs typeface="Miriam Libre" panose="00000500000000000000" pitchFamily="2" charset="-79"/>
                  </a:rPr>
                  <a:t>sampai</a:t>
                </a:r>
                <a:r>
                  <a:rPr lang="en-US" dirty="0">
                    <a:solidFill>
                      <a:schemeClr val="bg1"/>
                    </a:solidFill>
                    <a:latin typeface="Miriam Libre" panose="00000500000000000000" pitchFamily="2" charset="-79"/>
                    <a:ea typeface="Roboto Black" panose="02000000000000000000" pitchFamily="2" charset="0"/>
                    <a:cs typeface="Miriam Libre" panose="00000500000000000000" pitchFamily="2" charset="-79"/>
                  </a:rPr>
                  <a:t> 0.99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/>
                    </a:solidFill>
                    <a:latin typeface="Miriam Libre" panose="00000500000000000000" pitchFamily="2" charset="-79"/>
                    <a:ea typeface="Roboto Black" panose="02000000000000000000" pitchFamily="2" charset="0"/>
                    <a:cs typeface="Miriam Libre" panose="00000500000000000000" pitchFamily="2" charset="-79"/>
                  </a:rPr>
                  <a:t>Bila </a:t>
                </a:r>
                <a:r>
                  <a:rPr lang="en-US" dirty="0" err="1">
                    <a:solidFill>
                      <a:schemeClr val="bg1"/>
                    </a:solidFill>
                    <a:latin typeface="Miriam Libre" panose="00000500000000000000" pitchFamily="2" charset="-79"/>
                    <a:ea typeface="Roboto Black" panose="02000000000000000000" pitchFamily="2" charset="0"/>
                    <a:cs typeface="Miriam Libre" panose="00000500000000000000" pitchFamily="2" charset="-79"/>
                  </a:rPr>
                  <a:t>koefisien</a:t>
                </a:r>
                <a:r>
                  <a:rPr lang="en-US" dirty="0">
                    <a:solidFill>
                      <a:schemeClr val="bg1"/>
                    </a:solidFill>
                    <a:latin typeface="Miriam Libre" panose="00000500000000000000" pitchFamily="2" charset="-79"/>
                    <a:ea typeface="Roboto Black" panose="02000000000000000000" pitchFamily="2" charset="0"/>
                    <a:cs typeface="Miriam Libre" panose="00000500000000000000" pitchFamily="2" charset="-79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Miriam Libre" panose="00000500000000000000" pitchFamily="2" charset="-79"/>
                    <a:ea typeface="Roboto Black" panose="02000000000000000000" pitchFamily="2" charset="0"/>
                    <a:cs typeface="Miriam Libre" panose="00000500000000000000" pitchFamily="2" charset="-79"/>
                  </a:rPr>
                  <a:t>korelasi</a:t>
                </a:r>
                <a:r>
                  <a:rPr lang="en-US" dirty="0">
                    <a:solidFill>
                      <a:schemeClr val="bg1"/>
                    </a:solidFill>
                    <a:latin typeface="Miriam Libre" panose="00000500000000000000" pitchFamily="2" charset="-79"/>
                    <a:ea typeface="Roboto Black" panose="02000000000000000000" pitchFamily="2" charset="0"/>
                    <a:cs typeface="Miriam Libre" panose="00000500000000000000" pitchFamily="2" charset="-79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Miriam Libre" panose="00000500000000000000" pitchFamily="2" charset="-79"/>
                    <a:ea typeface="Roboto Black" panose="02000000000000000000" pitchFamily="2" charset="0"/>
                    <a:cs typeface="Miriam Libre" panose="00000500000000000000" pitchFamily="2" charset="-79"/>
                  </a:rPr>
                  <a:t>mendekati</a:t>
                </a:r>
                <a:r>
                  <a:rPr lang="en-US" dirty="0">
                    <a:solidFill>
                      <a:schemeClr val="bg1"/>
                    </a:solidFill>
                    <a:latin typeface="Miriam Libre" panose="00000500000000000000" pitchFamily="2" charset="-79"/>
                    <a:ea typeface="Roboto Black" panose="02000000000000000000" pitchFamily="2" charset="0"/>
                    <a:cs typeface="Miriam Libre" panose="00000500000000000000" pitchFamily="2" charset="-79"/>
                  </a:rPr>
                  <a:t> 0.99, </a:t>
                </a:r>
                <a:r>
                  <a:rPr lang="en-US" dirty="0" err="1">
                    <a:solidFill>
                      <a:schemeClr val="bg1"/>
                    </a:solidFill>
                    <a:latin typeface="Miriam Libre" panose="00000500000000000000" pitchFamily="2" charset="-79"/>
                    <a:ea typeface="Roboto Black" panose="02000000000000000000" pitchFamily="2" charset="0"/>
                    <a:cs typeface="Miriam Libre" panose="00000500000000000000" pitchFamily="2" charset="-79"/>
                  </a:rPr>
                  <a:t>maka</a:t>
                </a:r>
                <a:r>
                  <a:rPr lang="en-US" dirty="0">
                    <a:solidFill>
                      <a:schemeClr val="bg1"/>
                    </a:solidFill>
                    <a:latin typeface="Miriam Libre" panose="00000500000000000000" pitchFamily="2" charset="-79"/>
                    <a:ea typeface="Roboto Black" panose="02000000000000000000" pitchFamily="2" charset="0"/>
                    <a:cs typeface="Miriam Libre" panose="00000500000000000000" pitchFamily="2" charset="-79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Miriam Libre" panose="00000500000000000000" pitchFamily="2" charset="-79"/>
                    <a:ea typeface="Roboto Black" panose="02000000000000000000" pitchFamily="2" charset="0"/>
                    <a:cs typeface="Miriam Libre" panose="00000500000000000000" pitchFamily="2" charset="-79"/>
                  </a:rPr>
                  <a:t>hubungan</a:t>
                </a:r>
                <a:r>
                  <a:rPr lang="en-US" dirty="0">
                    <a:solidFill>
                      <a:schemeClr val="bg1"/>
                    </a:solidFill>
                    <a:latin typeface="Miriam Libre" panose="00000500000000000000" pitchFamily="2" charset="-79"/>
                    <a:ea typeface="Roboto Black" panose="02000000000000000000" pitchFamily="2" charset="0"/>
                    <a:cs typeface="Miriam Libre" panose="00000500000000000000" pitchFamily="2" charset="-79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Miriam Libre" panose="00000500000000000000" pitchFamily="2" charset="-79"/>
                    <a:ea typeface="Roboto Black" panose="02000000000000000000" pitchFamily="2" charset="0"/>
                    <a:cs typeface="Miriam Libre" panose="00000500000000000000" pitchFamily="2" charset="-79"/>
                  </a:rPr>
                  <a:t>antar</a:t>
                </a:r>
                <a:r>
                  <a:rPr lang="en-US" dirty="0">
                    <a:solidFill>
                      <a:schemeClr val="bg1"/>
                    </a:solidFill>
                    <a:latin typeface="Miriam Libre" panose="00000500000000000000" pitchFamily="2" charset="-79"/>
                    <a:ea typeface="Roboto Black" panose="02000000000000000000" pitchFamily="2" charset="0"/>
                    <a:cs typeface="Miriam Libre" panose="00000500000000000000" pitchFamily="2" charset="-79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Miriam Libre" panose="00000500000000000000" pitchFamily="2" charset="-79"/>
                    <a:ea typeface="Roboto Black" panose="02000000000000000000" pitchFamily="2" charset="0"/>
                    <a:cs typeface="Miriam Libre" panose="00000500000000000000" pitchFamily="2" charset="-79"/>
                  </a:rPr>
                  <a:t>variabel</a:t>
                </a:r>
                <a:r>
                  <a:rPr lang="en-US" dirty="0">
                    <a:solidFill>
                      <a:schemeClr val="bg1"/>
                    </a:solidFill>
                    <a:latin typeface="Miriam Libre" panose="00000500000000000000" pitchFamily="2" charset="-79"/>
                    <a:ea typeface="Roboto Black" panose="02000000000000000000" pitchFamily="2" charset="0"/>
                    <a:cs typeface="Miriam Libre" panose="00000500000000000000" pitchFamily="2" charset="-79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Miriam Libre" panose="00000500000000000000" pitchFamily="2" charset="-79"/>
                    <a:ea typeface="Roboto Black" panose="02000000000000000000" pitchFamily="2" charset="0"/>
                    <a:cs typeface="Miriam Libre" panose="00000500000000000000" pitchFamily="2" charset="-79"/>
                  </a:rPr>
                  <a:t>semakin</a:t>
                </a:r>
                <a:r>
                  <a:rPr lang="en-US" dirty="0">
                    <a:solidFill>
                      <a:schemeClr val="bg1"/>
                    </a:solidFill>
                    <a:latin typeface="Miriam Libre" panose="00000500000000000000" pitchFamily="2" charset="-79"/>
                    <a:ea typeface="Roboto Black" panose="02000000000000000000" pitchFamily="2" charset="0"/>
                    <a:cs typeface="Miriam Libre" panose="00000500000000000000" pitchFamily="2" charset="-79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Miriam Libre" panose="00000500000000000000" pitchFamily="2" charset="-79"/>
                    <a:ea typeface="Roboto Black" panose="02000000000000000000" pitchFamily="2" charset="0"/>
                    <a:cs typeface="Miriam Libre" panose="00000500000000000000" pitchFamily="2" charset="-79"/>
                  </a:rPr>
                  <a:t>kuat</a:t>
                </a:r>
                <a:r>
                  <a:rPr lang="en-US" dirty="0">
                    <a:solidFill>
                      <a:schemeClr val="bg1"/>
                    </a:solidFill>
                    <a:latin typeface="Miriam Libre" panose="00000500000000000000" pitchFamily="2" charset="-79"/>
                    <a:ea typeface="Roboto Black" panose="02000000000000000000" pitchFamily="2" charset="0"/>
                    <a:cs typeface="Miriam Libre" panose="00000500000000000000" pitchFamily="2" charset="-79"/>
                  </a:rPr>
                  <a:t>, </a:t>
                </a:r>
                <a:r>
                  <a:rPr lang="en-US" dirty="0" err="1">
                    <a:solidFill>
                      <a:schemeClr val="bg1"/>
                    </a:solidFill>
                    <a:latin typeface="Miriam Libre" panose="00000500000000000000" pitchFamily="2" charset="-79"/>
                    <a:ea typeface="Roboto Black" panose="02000000000000000000" pitchFamily="2" charset="0"/>
                    <a:cs typeface="Miriam Libre" panose="00000500000000000000" pitchFamily="2" charset="-79"/>
                  </a:rPr>
                  <a:t>tapi</a:t>
                </a:r>
                <a:r>
                  <a:rPr lang="en-US" dirty="0">
                    <a:solidFill>
                      <a:schemeClr val="bg1"/>
                    </a:solidFill>
                    <a:latin typeface="Miriam Libre" panose="00000500000000000000" pitchFamily="2" charset="-79"/>
                    <a:ea typeface="Roboto Black" panose="02000000000000000000" pitchFamily="2" charset="0"/>
                    <a:cs typeface="Miriam Libre" panose="00000500000000000000" pitchFamily="2" charset="-79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Miriam Libre" panose="00000500000000000000" pitchFamily="2" charset="-79"/>
                    <a:ea typeface="Roboto Black" panose="02000000000000000000" pitchFamily="2" charset="0"/>
                    <a:cs typeface="Miriam Libre" panose="00000500000000000000" pitchFamily="2" charset="-79"/>
                  </a:rPr>
                  <a:t>jika</a:t>
                </a:r>
                <a:r>
                  <a:rPr lang="en-US" dirty="0">
                    <a:solidFill>
                      <a:schemeClr val="bg1"/>
                    </a:solidFill>
                    <a:latin typeface="Miriam Libre" panose="00000500000000000000" pitchFamily="2" charset="-79"/>
                    <a:ea typeface="Roboto Black" panose="02000000000000000000" pitchFamily="2" charset="0"/>
                    <a:cs typeface="Miriam Libre" panose="00000500000000000000" pitchFamily="2" charset="-79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Miriam Libre" panose="00000500000000000000" pitchFamily="2" charset="-79"/>
                    <a:ea typeface="Roboto Black" panose="02000000000000000000" pitchFamily="2" charset="0"/>
                    <a:cs typeface="Miriam Libre" panose="00000500000000000000" pitchFamily="2" charset="-79"/>
                  </a:rPr>
                  <a:t>mendekati</a:t>
                </a:r>
                <a:r>
                  <a:rPr lang="en-US" dirty="0">
                    <a:solidFill>
                      <a:schemeClr val="bg1"/>
                    </a:solidFill>
                    <a:latin typeface="Miriam Libre" panose="00000500000000000000" pitchFamily="2" charset="-79"/>
                    <a:ea typeface="Roboto Black" panose="02000000000000000000" pitchFamily="2" charset="0"/>
                    <a:cs typeface="Miriam Libre" panose="00000500000000000000" pitchFamily="2" charset="-79"/>
                  </a:rPr>
                  <a:t> 0 </a:t>
                </a:r>
                <a:r>
                  <a:rPr lang="en-US" dirty="0" err="1">
                    <a:solidFill>
                      <a:schemeClr val="bg1"/>
                    </a:solidFill>
                    <a:latin typeface="Miriam Libre" panose="00000500000000000000" pitchFamily="2" charset="-79"/>
                    <a:ea typeface="Roboto Black" panose="02000000000000000000" pitchFamily="2" charset="0"/>
                    <a:cs typeface="Miriam Libre" panose="00000500000000000000" pitchFamily="2" charset="-79"/>
                  </a:rPr>
                  <a:t>maka</a:t>
                </a:r>
                <a:r>
                  <a:rPr lang="en-US" dirty="0">
                    <a:solidFill>
                      <a:schemeClr val="bg1"/>
                    </a:solidFill>
                    <a:latin typeface="Miriam Libre" panose="00000500000000000000" pitchFamily="2" charset="-79"/>
                    <a:ea typeface="Roboto Black" panose="02000000000000000000" pitchFamily="2" charset="0"/>
                    <a:cs typeface="Miriam Libre" panose="00000500000000000000" pitchFamily="2" charset="-79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Miriam Libre" panose="00000500000000000000" pitchFamily="2" charset="-79"/>
                    <a:ea typeface="Roboto Black" panose="02000000000000000000" pitchFamily="2" charset="0"/>
                    <a:cs typeface="Miriam Libre" panose="00000500000000000000" pitchFamily="2" charset="-79"/>
                  </a:rPr>
                  <a:t>hubungan</a:t>
                </a:r>
                <a:r>
                  <a:rPr lang="en-US" dirty="0">
                    <a:solidFill>
                      <a:schemeClr val="bg1"/>
                    </a:solidFill>
                    <a:latin typeface="Miriam Libre" panose="00000500000000000000" pitchFamily="2" charset="-79"/>
                    <a:ea typeface="Roboto Black" panose="02000000000000000000" pitchFamily="2" charset="0"/>
                    <a:cs typeface="Miriam Libre" panose="00000500000000000000" pitchFamily="2" charset="-79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Miriam Libre" panose="00000500000000000000" pitchFamily="2" charset="-79"/>
                    <a:ea typeface="Roboto Black" panose="02000000000000000000" pitchFamily="2" charset="0"/>
                    <a:cs typeface="Miriam Libre" panose="00000500000000000000" pitchFamily="2" charset="-79"/>
                  </a:rPr>
                  <a:t>antar</a:t>
                </a:r>
                <a:r>
                  <a:rPr lang="en-US" dirty="0">
                    <a:solidFill>
                      <a:schemeClr val="bg1"/>
                    </a:solidFill>
                    <a:latin typeface="Miriam Libre" panose="00000500000000000000" pitchFamily="2" charset="-79"/>
                    <a:ea typeface="Roboto Black" panose="02000000000000000000" pitchFamily="2" charset="0"/>
                    <a:cs typeface="Miriam Libre" panose="00000500000000000000" pitchFamily="2" charset="-79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Miriam Libre" panose="00000500000000000000" pitchFamily="2" charset="-79"/>
                    <a:ea typeface="Roboto Black" panose="02000000000000000000" pitchFamily="2" charset="0"/>
                    <a:cs typeface="Miriam Libre" panose="00000500000000000000" pitchFamily="2" charset="-79"/>
                  </a:rPr>
                  <a:t>variabel</a:t>
                </a:r>
                <a:r>
                  <a:rPr lang="en-US" dirty="0">
                    <a:solidFill>
                      <a:schemeClr val="bg1"/>
                    </a:solidFill>
                    <a:latin typeface="Miriam Libre" panose="00000500000000000000" pitchFamily="2" charset="-79"/>
                    <a:ea typeface="Roboto Black" panose="02000000000000000000" pitchFamily="2" charset="0"/>
                    <a:cs typeface="Miriam Libre" panose="00000500000000000000" pitchFamily="2" charset="-79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Miriam Libre" panose="00000500000000000000" pitchFamily="2" charset="-79"/>
                    <a:ea typeface="Roboto Black" panose="02000000000000000000" pitchFamily="2" charset="0"/>
                    <a:cs typeface="Miriam Libre" panose="00000500000000000000" pitchFamily="2" charset="-79"/>
                  </a:rPr>
                  <a:t>semakin</a:t>
                </a:r>
                <a:r>
                  <a:rPr lang="en-US" dirty="0">
                    <a:solidFill>
                      <a:schemeClr val="bg1"/>
                    </a:solidFill>
                    <a:latin typeface="Miriam Libre" panose="00000500000000000000" pitchFamily="2" charset="-79"/>
                    <a:ea typeface="Roboto Black" panose="02000000000000000000" pitchFamily="2" charset="0"/>
                    <a:cs typeface="Miriam Libre" panose="00000500000000000000" pitchFamily="2" charset="-79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Miriam Libre" panose="00000500000000000000" pitchFamily="2" charset="-79"/>
                    <a:ea typeface="Roboto Black" panose="02000000000000000000" pitchFamily="2" charset="0"/>
                    <a:cs typeface="Miriam Libre" panose="00000500000000000000" pitchFamily="2" charset="-79"/>
                  </a:rPr>
                  <a:t>lemah</a:t>
                </a:r>
                <a:r>
                  <a:rPr lang="en-US" dirty="0">
                    <a:solidFill>
                      <a:schemeClr val="bg1"/>
                    </a:solidFill>
                    <a:latin typeface="Miriam Libre" panose="00000500000000000000" pitchFamily="2" charset="-79"/>
                    <a:ea typeface="Roboto Black" panose="02000000000000000000" pitchFamily="2" charset="0"/>
                    <a:cs typeface="Miriam Libre" panose="00000500000000000000" pitchFamily="2" charset="-79"/>
                  </a:rPr>
                  <a:t>.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dirty="0" err="1">
                    <a:solidFill>
                      <a:schemeClr val="bg1"/>
                    </a:solidFill>
                    <a:latin typeface="Miriam Libre" panose="00000500000000000000" pitchFamily="2" charset="-79"/>
                    <a:ea typeface="Roboto Black" panose="02000000000000000000" pitchFamily="2" charset="0"/>
                    <a:cs typeface="Miriam Libre" panose="00000500000000000000" pitchFamily="2" charset="-79"/>
                  </a:rPr>
                  <a:t>Sehingga</a:t>
                </a:r>
                <a:r>
                  <a:rPr lang="en-US" dirty="0">
                    <a:solidFill>
                      <a:schemeClr val="bg1"/>
                    </a:solidFill>
                    <a:latin typeface="Miriam Libre" panose="00000500000000000000" pitchFamily="2" charset="-79"/>
                    <a:ea typeface="Roboto Black" panose="02000000000000000000" pitchFamily="2" charset="0"/>
                    <a:cs typeface="Miriam Libre" panose="00000500000000000000" pitchFamily="2" charset="-79"/>
                  </a:rPr>
                  <a:t>, </a:t>
                </a:r>
                <a:r>
                  <a:rPr lang="en-US" dirty="0" err="1">
                    <a:solidFill>
                      <a:schemeClr val="bg1"/>
                    </a:solidFill>
                    <a:latin typeface="Miriam Libre" panose="00000500000000000000" pitchFamily="2" charset="-79"/>
                    <a:ea typeface="Roboto Black" panose="02000000000000000000" pitchFamily="2" charset="0"/>
                    <a:cs typeface="Miriam Libre" panose="00000500000000000000" pitchFamily="2" charset="-79"/>
                  </a:rPr>
                  <a:t>kategori</a:t>
                </a:r>
                <a:r>
                  <a:rPr lang="en-US" dirty="0">
                    <a:solidFill>
                      <a:schemeClr val="bg1"/>
                    </a:solidFill>
                    <a:latin typeface="Miriam Libre" panose="00000500000000000000" pitchFamily="2" charset="-79"/>
                    <a:ea typeface="Roboto Black" panose="02000000000000000000" pitchFamily="2" charset="0"/>
                    <a:cs typeface="Miriam Libre" panose="00000500000000000000" pitchFamily="2" charset="-79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Miriam Libre" panose="00000500000000000000" pitchFamily="2" charset="-79"/>
                    <a:ea typeface="Roboto Black" panose="02000000000000000000" pitchFamily="2" charset="0"/>
                    <a:cs typeface="Miriam Libre" panose="00000500000000000000" pitchFamily="2" charset="-79"/>
                  </a:rPr>
                  <a:t>korelasi</a:t>
                </a:r>
                <a:r>
                  <a:rPr lang="en-US" dirty="0">
                    <a:solidFill>
                      <a:schemeClr val="bg1"/>
                    </a:solidFill>
                    <a:latin typeface="Miriam Libre" panose="00000500000000000000" pitchFamily="2" charset="-79"/>
                    <a:ea typeface="Roboto Black" panose="02000000000000000000" pitchFamily="2" charset="0"/>
                    <a:cs typeface="Miriam Libre" panose="00000500000000000000" pitchFamily="2" charset="-79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Miriam Libre" panose="00000500000000000000" pitchFamily="2" charset="-79"/>
                    <a:ea typeface="Roboto Black" panose="02000000000000000000" pitchFamily="2" charset="0"/>
                    <a:cs typeface="Miriam Libre" panose="00000500000000000000" pitchFamily="2" charset="-79"/>
                  </a:rPr>
                  <a:t>dapat</a:t>
                </a:r>
                <a:r>
                  <a:rPr lang="en-US" dirty="0">
                    <a:solidFill>
                      <a:schemeClr val="bg1"/>
                    </a:solidFill>
                    <a:latin typeface="Miriam Libre" panose="00000500000000000000" pitchFamily="2" charset="-79"/>
                    <a:ea typeface="Roboto Black" panose="02000000000000000000" pitchFamily="2" charset="0"/>
                    <a:cs typeface="Miriam Libre" panose="00000500000000000000" pitchFamily="2" charset="-79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Miriam Libre" panose="00000500000000000000" pitchFamily="2" charset="-79"/>
                    <a:ea typeface="Roboto Black" panose="02000000000000000000" pitchFamily="2" charset="0"/>
                    <a:cs typeface="Miriam Libre" panose="00000500000000000000" pitchFamily="2" charset="-79"/>
                  </a:rPr>
                  <a:t>dilihat</a:t>
                </a:r>
                <a:r>
                  <a:rPr lang="en-US" dirty="0">
                    <a:solidFill>
                      <a:schemeClr val="bg1"/>
                    </a:solidFill>
                    <a:latin typeface="Miriam Libre" panose="00000500000000000000" pitchFamily="2" charset="-79"/>
                    <a:ea typeface="Roboto Black" panose="02000000000000000000" pitchFamily="2" charset="0"/>
                    <a:cs typeface="Miriam Libre" panose="00000500000000000000" pitchFamily="2" charset="-79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Miriam Libre" panose="00000500000000000000" pitchFamily="2" charset="-79"/>
                    <a:ea typeface="Roboto Black" panose="02000000000000000000" pitchFamily="2" charset="0"/>
                    <a:cs typeface="Miriam Libre" panose="00000500000000000000" pitchFamily="2" charset="-79"/>
                  </a:rPr>
                  <a:t>sebagai</a:t>
                </a:r>
                <a:r>
                  <a:rPr lang="en-US" dirty="0">
                    <a:solidFill>
                      <a:schemeClr val="bg1"/>
                    </a:solidFill>
                    <a:latin typeface="Miriam Libre" panose="00000500000000000000" pitchFamily="2" charset="-79"/>
                    <a:ea typeface="Roboto Black" panose="02000000000000000000" pitchFamily="2" charset="0"/>
                    <a:cs typeface="Miriam Libre" panose="00000500000000000000" pitchFamily="2" charset="-79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Miriam Libre" panose="00000500000000000000" pitchFamily="2" charset="-79"/>
                    <a:ea typeface="Roboto Black" panose="02000000000000000000" pitchFamily="2" charset="0"/>
                    <a:cs typeface="Miriam Libre" panose="00000500000000000000" pitchFamily="2" charset="-79"/>
                  </a:rPr>
                  <a:t>berikut</a:t>
                </a:r>
                <a:r>
                  <a:rPr lang="en-US" dirty="0">
                    <a:solidFill>
                      <a:schemeClr val="bg1"/>
                    </a:solidFill>
                    <a:latin typeface="Miriam Libre" panose="00000500000000000000" pitchFamily="2" charset="-79"/>
                    <a:ea typeface="Roboto Black" panose="02000000000000000000" pitchFamily="2" charset="0"/>
                    <a:cs typeface="Miriam Libre" panose="00000500000000000000" pitchFamily="2" charset="-79"/>
                  </a:rPr>
                  <a:t>.</a:t>
                </a:r>
              </a:p>
              <a:p>
                <a:pPr algn="just"/>
                <a:endParaRPr lang="en-US" dirty="0">
                  <a:solidFill>
                    <a:schemeClr val="bg1"/>
                  </a:solidFill>
                  <a:latin typeface="Miriam Libre" panose="00000500000000000000" pitchFamily="2" charset="-79"/>
                  <a:ea typeface="Roboto Black" panose="02000000000000000000" pitchFamily="2" charset="0"/>
                  <a:cs typeface="Miriam Libre" panose="00000500000000000000" pitchFamily="2" charset="-79"/>
                </a:endParaRPr>
              </a:p>
            </p:txBody>
          </p:sp>
        </mc:Choice>
        <mc:Fallback xmlns="">
          <p:sp>
            <p:nvSpPr>
              <p:cNvPr id="4" name="Subtitle 2">
                <a:extLst>
                  <a:ext uri="{FF2B5EF4-FFF2-40B4-BE49-F238E27FC236}">
                    <a16:creationId xmlns:a16="http://schemas.microsoft.com/office/drawing/2014/main" id="{0B34B52D-9AD1-43F8-99DF-C8A64E387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74" y="602482"/>
                <a:ext cx="10843086" cy="449287"/>
              </a:xfrm>
              <a:prstGeom prst="rect">
                <a:avLst/>
              </a:prstGeom>
              <a:blipFill>
                <a:blip r:embed="rId2"/>
                <a:stretch>
                  <a:fillRect l="-731" t="-12162" r="-899" b="-45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14E3BEAA-E47A-416A-878A-0802E4BB04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291120"/>
              </p:ext>
            </p:extLst>
          </p:nvPr>
        </p:nvGraphicFramePr>
        <p:xfrm>
          <a:off x="1000582" y="3072540"/>
          <a:ext cx="5283200" cy="2682240"/>
        </p:xfrm>
        <a:graphic>
          <a:graphicData uri="http://schemas.openxmlformats.org/drawingml/2006/table">
            <a:tbl>
              <a:tblPr firstRow="1" bandRow="1"/>
              <a:tblGrid>
                <a:gridCol w="2641600">
                  <a:extLst>
                    <a:ext uri="{9D8B030D-6E8A-4147-A177-3AD203B41FA5}">
                      <a16:colId xmlns:a16="http://schemas.microsoft.com/office/drawing/2014/main" val="2898596746"/>
                    </a:ext>
                  </a:extLst>
                </a:gridCol>
                <a:gridCol w="2641600">
                  <a:extLst>
                    <a:ext uri="{9D8B030D-6E8A-4147-A177-3AD203B41FA5}">
                      <a16:colId xmlns:a16="http://schemas.microsoft.com/office/drawing/2014/main" val="4280095288"/>
                    </a:ext>
                  </a:extLst>
                </a:gridCol>
              </a:tblGrid>
              <a:tr h="3848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ato Light"/>
                        </a:defRPr>
                      </a:lvl9pPr>
                    </a:lstStyle>
                    <a:p>
                      <a:pPr algn="ctr"/>
                      <a:r>
                        <a:rPr lang="en-US" sz="2000" dirty="0">
                          <a:solidFill>
                            <a:srgbClr val="141B43"/>
                          </a:solidFill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Nilai r/</a:t>
                      </a:r>
                      <a:r>
                        <a:rPr lang="en-US" sz="2000" dirty="0" err="1">
                          <a:solidFill>
                            <a:srgbClr val="141B43"/>
                          </a:solidFill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Korelasi</a:t>
                      </a:r>
                      <a:endParaRPr lang="en-US" sz="2000" dirty="0">
                        <a:solidFill>
                          <a:srgbClr val="141B43"/>
                        </a:solidFill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AE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Lato Light"/>
                        </a:defRPr>
                      </a:lvl9pPr>
                    </a:lstStyle>
                    <a:p>
                      <a:pPr algn="ctr"/>
                      <a:r>
                        <a:rPr lang="en-US" sz="2000" dirty="0" err="1">
                          <a:solidFill>
                            <a:srgbClr val="141B43"/>
                          </a:solidFill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Interpretasi</a:t>
                      </a:r>
                      <a:r>
                        <a:rPr lang="en-US" sz="2000" dirty="0">
                          <a:solidFill>
                            <a:srgbClr val="141B43"/>
                          </a:solidFill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141B43"/>
                          </a:solidFill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Hubungan</a:t>
                      </a:r>
                      <a:endParaRPr lang="en-US" sz="2000" dirty="0">
                        <a:solidFill>
                          <a:srgbClr val="141B43"/>
                        </a:solidFill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AE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350104"/>
                  </a:ext>
                </a:extLst>
              </a:tr>
              <a:tr h="3848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r>
                        <a:rPr lang="en-US" sz="2000" dirty="0">
                          <a:solidFill>
                            <a:srgbClr val="141B43"/>
                          </a:solidFill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0.81-0.99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AEC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r>
                        <a:rPr lang="en-US" sz="2000" dirty="0">
                          <a:solidFill>
                            <a:srgbClr val="141B43"/>
                          </a:solidFill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Sangat Tinggi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AEC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110736"/>
                  </a:ext>
                </a:extLst>
              </a:tr>
              <a:tr h="3848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r>
                        <a:rPr lang="en-US" sz="2000" dirty="0">
                          <a:solidFill>
                            <a:srgbClr val="141B43"/>
                          </a:solidFill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0.61-0.80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AEC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r>
                        <a:rPr lang="en-US" sz="2000" dirty="0">
                          <a:solidFill>
                            <a:srgbClr val="141B43"/>
                          </a:solidFill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Tinggi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AEC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547014"/>
                  </a:ext>
                </a:extLst>
              </a:tr>
              <a:tr h="3848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r>
                        <a:rPr lang="en-US" sz="2000" dirty="0">
                          <a:solidFill>
                            <a:srgbClr val="141B43"/>
                          </a:solidFill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0.41-0.60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AEC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r>
                        <a:rPr lang="en-US" sz="2000" dirty="0" err="1">
                          <a:solidFill>
                            <a:srgbClr val="141B43"/>
                          </a:solidFill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Cukup</a:t>
                      </a:r>
                      <a:r>
                        <a:rPr lang="en-US" sz="2000" dirty="0">
                          <a:solidFill>
                            <a:srgbClr val="141B43"/>
                          </a:solidFill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 Tinggi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AEC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520024"/>
                  </a:ext>
                </a:extLst>
              </a:tr>
              <a:tr h="3848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r>
                        <a:rPr lang="en-US" sz="2000" dirty="0">
                          <a:solidFill>
                            <a:srgbClr val="141B43"/>
                          </a:solidFill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0.21-0.40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AEC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r>
                        <a:rPr lang="en-US" sz="2000" dirty="0" err="1">
                          <a:solidFill>
                            <a:srgbClr val="141B43"/>
                          </a:solidFill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Rendah</a:t>
                      </a:r>
                      <a:endParaRPr lang="en-US" sz="2000" dirty="0">
                        <a:solidFill>
                          <a:srgbClr val="141B43"/>
                        </a:solidFill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AEC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112070"/>
                  </a:ext>
                </a:extLst>
              </a:tr>
              <a:tr h="3848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r>
                        <a:rPr lang="en-US" sz="2000" dirty="0">
                          <a:solidFill>
                            <a:srgbClr val="141B43"/>
                          </a:solidFill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0.01-0.20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AEC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Lato Light"/>
                        </a:defRPr>
                      </a:lvl9pPr>
                    </a:lstStyle>
                    <a:p>
                      <a:r>
                        <a:rPr lang="en-US" sz="2000" dirty="0">
                          <a:solidFill>
                            <a:srgbClr val="141B43"/>
                          </a:solidFill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Sangat </a:t>
                      </a:r>
                      <a:r>
                        <a:rPr lang="en-US" sz="2000" dirty="0" err="1">
                          <a:solidFill>
                            <a:srgbClr val="141B43"/>
                          </a:solidFill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Rendah</a:t>
                      </a:r>
                      <a:endParaRPr lang="en-US" sz="2000" dirty="0">
                        <a:solidFill>
                          <a:srgbClr val="141B43"/>
                        </a:solidFill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AEC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47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74447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EC6A7F1-91C5-420C-A696-734BE9F6D3B0}"/>
              </a:ext>
            </a:extLst>
          </p:cNvPr>
          <p:cNvSpPr txBox="1"/>
          <p:nvPr/>
        </p:nvSpPr>
        <p:spPr>
          <a:xfrm>
            <a:off x="309492" y="101436"/>
            <a:ext cx="77372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Miriam Libre" panose="00000500000000000000" pitchFamily="2" charset="-79"/>
                <a:ea typeface="Microsoft Himalaya" panose="01010100010101010101" pitchFamily="2" charset="0"/>
                <a:cs typeface="Miriam Libre" panose="00000500000000000000" pitchFamily="2" charset="-79"/>
              </a:rPr>
              <a:t>LATIHAN DAN PRAKTEK SPSS ANALISIS KORELASI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C5DCD8-44A1-46F7-8C31-965051A3EA08}"/>
              </a:ext>
            </a:extLst>
          </p:cNvPr>
          <p:cNvSpPr/>
          <p:nvPr/>
        </p:nvSpPr>
        <p:spPr>
          <a:xfrm>
            <a:off x="309492" y="1715580"/>
            <a:ext cx="11394828" cy="878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Manajemen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RedBlack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Store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melakukan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penelitian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mengenai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kenaikan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penjualan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dengan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peningkatan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keuntungan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yang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diperoleh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dari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penjualan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sepatu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merek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lokal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Ortuseight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.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Untuk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keperluan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penelitian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, data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penjualan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diamati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selama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satu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tahun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dari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bulan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1 – 12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dengan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data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sebagai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berikut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FE081B-7352-4854-9C09-BC4C21A2276B}"/>
              </a:ext>
            </a:extLst>
          </p:cNvPr>
          <p:cNvCxnSpPr>
            <a:cxnSpLocks/>
          </p:cNvCxnSpPr>
          <p:nvPr/>
        </p:nvCxnSpPr>
        <p:spPr>
          <a:xfrm>
            <a:off x="2053883" y="1404448"/>
            <a:ext cx="5584874" cy="0"/>
          </a:xfrm>
          <a:prstGeom prst="line">
            <a:avLst/>
          </a:prstGeom>
          <a:ln w="38100">
            <a:solidFill>
              <a:srgbClr val="21E6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791BC466-61CF-1616-7C6C-9613A07971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314980"/>
              </p:ext>
            </p:extLst>
          </p:nvPr>
        </p:nvGraphicFramePr>
        <p:xfrm>
          <a:off x="428688" y="2707461"/>
          <a:ext cx="3591951" cy="3892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1294">
                  <a:extLst>
                    <a:ext uri="{9D8B030D-6E8A-4147-A177-3AD203B41FA5}">
                      <a16:colId xmlns:a16="http://schemas.microsoft.com/office/drawing/2014/main" val="2229094830"/>
                    </a:ext>
                  </a:extLst>
                </a:gridCol>
                <a:gridCol w="1294226">
                  <a:extLst>
                    <a:ext uri="{9D8B030D-6E8A-4147-A177-3AD203B41FA5}">
                      <a16:colId xmlns:a16="http://schemas.microsoft.com/office/drawing/2014/main" val="1274656661"/>
                    </a:ext>
                  </a:extLst>
                </a:gridCol>
                <a:gridCol w="1336431">
                  <a:extLst>
                    <a:ext uri="{9D8B030D-6E8A-4147-A177-3AD203B41FA5}">
                      <a16:colId xmlns:a16="http://schemas.microsoft.com/office/drawing/2014/main" val="2761022411"/>
                    </a:ext>
                  </a:extLst>
                </a:gridCol>
              </a:tblGrid>
              <a:tr h="27864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Bulan</a:t>
                      </a:r>
                      <a:r>
                        <a:rPr lang="en-US" sz="1400" dirty="0"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 Ke</a:t>
                      </a:r>
                    </a:p>
                  </a:txBody>
                  <a:tcPr marL="69662" marR="69662" marT="34831" marB="348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Penjualan</a:t>
                      </a:r>
                      <a:r>
                        <a:rPr lang="en-US" sz="1400" dirty="0"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 (Rp 000.000)</a:t>
                      </a:r>
                    </a:p>
                  </a:txBody>
                  <a:tcPr marL="69662" marR="69662" marT="34831" marB="348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Keuntungan</a:t>
                      </a:r>
                      <a:r>
                        <a:rPr lang="en-US" sz="1400" dirty="0"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 (Rp 000.000)</a:t>
                      </a:r>
                    </a:p>
                  </a:txBody>
                  <a:tcPr marL="69662" marR="69662" marT="34831" marB="34831"/>
                </a:tc>
                <a:extLst>
                  <a:ext uri="{0D108BD9-81ED-4DB2-BD59-A6C34878D82A}">
                    <a16:rowId xmlns:a16="http://schemas.microsoft.com/office/drawing/2014/main" val="2300114275"/>
                  </a:ext>
                </a:extLst>
              </a:tr>
              <a:tr h="27864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</a:t>
                      </a:r>
                    </a:p>
                  </a:txBody>
                  <a:tcPr marL="69662" marR="69662" marT="34831" marB="348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10</a:t>
                      </a:r>
                    </a:p>
                  </a:txBody>
                  <a:tcPr marL="69662" marR="69662" marT="34831" marB="348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2</a:t>
                      </a:r>
                    </a:p>
                  </a:txBody>
                  <a:tcPr marL="69662" marR="69662" marT="34831" marB="34831"/>
                </a:tc>
                <a:extLst>
                  <a:ext uri="{0D108BD9-81ED-4DB2-BD59-A6C34878D82A}">
                    <a16:rowId xmlns:a16="http://schemas.microsoft.com/office/drawing/2014/main" val="3777831368"/>
                  </a:ext>
                </a:extLst>
              </a:tr>
              <a:tr h="27864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2</a:t>
                      </a:r>
                    </a:p>
                  </a:txBody>
                  <a:tcPr marL="69662" marR="69662" marT="34831" marB="348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20</a:t>
                      </a:r>
                    </a:p>
                  </a:txBody>
                  <a:tcPr marL="69662" marR="69662" marT="34831" marB="348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</a:t>
                      </a:r>
                    </a:p>
                  </a:txBody>
                  <a:tcPr marL="69662" marR="69662" marT="34831" marB="34831"/>
                </a:tc>
                <a:extLst>
                  <a:ext uri="{0D108BD9-81ED-4DB2-BD59-A6C34878D82A}">
                    <a16:rowId xmlns:a16="http://schemas.microsoft.com/office/drawing/2014/main" val="1063412070"/>
                  </a:ext>
                </a:extLst>
              </a:tr>
              <a:tr h="27864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3</a:t>
                      </a:r>
                    </a:p>
                  </a:txBody>
                  <a:tcPr marL="69662" marR="69662" marT="34831" marB="348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50</a:t>
                      </a:r>
                    </a:p>
                  </a:txBody>
                  <a:tcPr marL="69662" marR="69662" marT="34831" marB="348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5</a:t>
                      </a:r>
                    </a:p>
                  </a:txBody>
                  <a:tcPr marL="69662" marR="69662" marT="34831" marB="34831"/>
                </a:tc>
                <a:extLst>
                  <a:ext uri="{0D108BD9-81ED-4DB2-BD59-A6C34878D82A}">
                    <a16:rowId xmlns:a16="http://schemas.microsoft.com/office/drawing/2014/main" val="1277972565"/>
                  </a:ext>
                </a:extLst>
              </a:tr>
              <a:tr h="27864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</a:t>
                      </a:r>
                    </a:p>
                  </a:txBody>
                  <a:tcPr marL="69662" marR="69662" marT="34831" marB="348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55</a:t>
                      </a:r>
                    </a:p>
                  </a:txBody>
                  <a:tcPr marL="69662" marR="69662" marT="34831" marB="348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6</a:t>
                      </a:r>
                    </a:p>
                  </a:txBody>
                  <a:tcPr marL="69662" marR="69662" marT="34831" marB="34831"/>
                </a:tc>
                <a:extLst>
                  <a:ext uri="{0D108BD9-81ED-4DB2-BD59-A6C34878D82A}">
                    <a16:rowId xmlns:a16="http://schemas.microsoft.com/office/drawing/2014/main" val="1035369893"/>
                  </a:ext>
                </a:extLst>
              </a:tr>
              <a:tr h="27864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5</a:t>
                      </a:r>
                    </a:p>
                  </a:txBody>
                  <a:tcPr marL="69662" marR="69662" marT="34831" marB="348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60</a:t>
                      </a:r>
                    </a:p>
                  </a:txBody>
                  <a:tcPr marL="69662" marR="69662" marT="34831" marB="348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7</a:t>
                      </a:r>
                    </a:p>
                  </a:txBody>
                  <a:tcPr marL="69662" marR="69662" marT="34831" marB="34831"/>
                </a:tc>
                <a:extLst>
                  <a:ext uri="{0D108BD9-81ED-4DB2-BD59-A6C34878D82A}">
                    <a16:rowId xmlns:a16="http://schemas.microsoft.com/office/drawing/2014/main" val="658506800"/>
                  </a:ext>
                </a:extLst>
              </a:tr>
              <a:tr h="27864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6</a:t>
                      </a:r>
                    </a:p>
                  </a:txBody>
                  <a:tcPr marL="69662" marR="69662" marT="34831" marB="348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65</a:t>
                      </a:r>
                    </a:p>
                  </a:txBody>
                  <a:tcPr marL="69662" marR="69662" marT="34831" marB="348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8</a:t>
                      </a:r>
                    </a:p>
                  </a:txBody>
                  <a:tcPr marL="69662" marR="69662" marT="34831" marB="34831"/>
                </a:tc>
                <a:extLst>
                  <a:ext uri="{0D108BD9-81ED-4DB2-BD59-A6C34878D82A}">
                    <a16:rowId xmlns:a16="http://schemas.microsoft.com/office/drawing/2014/main" val="609795621"/>
                  </a:ext>
                </a:extLst>
              </a:tr>
              <a:tr h="27864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7</a:t>
                      </a:r>
                    </a:p>
                  </a:txBody>
                  <a:tcPr marL="69662" marR="69662" marT="34831" marB="348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75</a:t>
                      </a:r>
                    </a:p>
                  </a:txBody>
                  <a:tcPr marL="69662" marR="69662" marT="34831" marB="348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9</a:t>
                      </a:r>
                    </a:p>
                  </a:txBody>
                  <a:tcPr marL="69662" marR="69662" marT="34831" marB="34831"/>
                </a:tc>
                <a:extLst>
                  <a:ext uri="{0D108BD9-81ED-4DB2-BD59-A6C34878D82A}">
                    <a16:rowId xmlns:a16="http://schemas.microsoft.com/office/drawing/2014/main" val="2981851927"/>
                  </a:ext>
                </a:extLst>
              </a:tr>
              <a:tr h="27864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8</a:t>
                      </a:r>
                    </a:p>
                  </a:txBody>
                  <a:tcPr marL="69662" marR="69662" marT="34831" marB="348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70</a:t>
                      </a:r>
                    </a:p>
                  </a:txBody>
                  <a:tcPr marL="69662" marR="69662" marT="34831" marB="348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8</a:t>
                      </a:r>
                    </a:p>
                  </a:txBody>
                  <a:tcPr marL="69662" marR="69662" marT="34831" marB="34831"/>
                </a:tc>
                <a:extLst>
                  <a:ext uri="{0D108BD9-81ED-4DB2-BD59-A6C34878D82A}">
                    <a16:rowId xmlns:a16="http://schemas.microsoft.com/office/drawing/2014/main" val="806499662"/>
                  </a:ext>
                </a:extLst>
              </a:tr>
              <a:tr h="27864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9</a:t>
                      </a:r>
                    </a:p>
                  </a:txBody>
                  <a:tcPr marL="69662" marR="69662" marT="34831" marB="348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81</a:t>
                      </a:r>
                    </a:p>
                  </a:txBody>
                  <a:tcPr marL="69662" marR="69662" marT="34831" marB="348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9</a:t>
                      </a:r>
                    </a:p>
                  </a:txBody>
                  <a:tcPr marL="69662" marR="69662" marT="34831" marB="34831"/>
                </a:tc>
                <a:extLst>
                  <a:ext uri="{0D108BD9-81ED-4DB2-BD59-A6C34878D82A}">
                    <a16:rowId xmlns:a16="http://schemas.microsoft.com/office/drawing/2014/main" val="2140554325"/>
                  </a:ext>
                </a:extLst>
              </a:tr>
              <a:tr h="27864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10</a:t>
                      </a:r>
                    </a:p>
                  </a:txBody>
                  <a:tcPr marL="69662" marR="69662" marT="34831" marB="348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85</a:t>
                      </a:r>
                    </a:p>
                  </a:txBody>
                  <a:tcPr marL="69662" marR="69662" marT="34831" marB="348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10</a:t>
                      </a:r>
                    </a:p>
                  </a:txBody>
                  <a:tcPr marL="69662" marR="69662" marT="34831" marB="34831"/>
                </a:tc>
                <a:extLst>
                  <a:ext uri="{0D108BD9-81ED-4DB2-BD59-A6C34878D82A}">
                    <a16:rowId xmlns:a16="http://schemas.microsoft.com/office/drawing/2014/main" val="3955516895"/>
                  </a:ext>
                </a:extLst>
              </a:tr>
              <a:tr h="27864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11</a:t>
                      </a:r>
                    </a:p>
                  </a:txBody>
                  <a:tcPr marL="69662" marR="69662" marT="34831" marB="348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90</a:t>
                      </a:r>
                    </a:p>
                  </a:txBody>
                  <a:tcPr marL="69662" marR="69662" marT="34831" marB="348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11</a:t>
                      </a:r>
                    </a:p>
                  </a:txBody>
                  <a:tcPr marL="69662" marR="69662" marT="34831" marB="34831"/>
                </a:tc>
                <a:extLst>
                  <a:ext uri="{0D108BD9-81ED-4DB2-BD59-A6C34878D82A}">
                    <a16:rowId xmlns:a16="http://schemas.microsoft.com/office/drawing/2014/main" val="2083419162"/>
                  </a:ext>
                </a:extLst>
              </a:tr>
              <a:tr h="27864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12</a:t>
                      </a:r>
                    </a:p>
                  </a:txBody>
                  <a:tcPr marL="69662" marR="69662" marT="34831" marB="348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80</a:t>
                      </a:r>
                    </a:p>
                  </a:txBody>
                  <a:tcPr marL="69662" marR="69662" marT="34831" marB="348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9</a:t>
                      </a:r>
                    </a:p>
                  </a:txBody>
                  <a:tcPr marL="69662" marR="69662" marT="34831" marB="34831"/>
                </a:tc>
                <a:extLst>
                  <a:ext uri="{0D108BD9-81ED-4DB2-BD59-A6C34878D82A}">
                    <a16:rowId xmlns:a16="http://schemas.microsoft.com/office/drawing/2014/main" val="1898988667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4F885041-D2C3-451F-8A08-3F504018CEAD}"/>
              </a:ext>
            </a:extLst>
          </p:cNvPr>
          <p:cNvSpPr/>
          <p:nvPr/>
        </p:nvSpPr>
        <p:spPr>
          <a:xfrm>
            <a:off x="4081833" y="2717376"/>
            <a:ext cx="7622487" cy="3967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Pemecahan</a:t>
            </a:r>
            <a:endParaRPr lang="en-US" sz="1600" b="1" dirty="0">
              <a:solidFill>
                <a:schemeClr val="bg1"/>
              </a:solidFill>
              <a:latin typeface="Miriam Libre" panose="00000500000000000000" pitchFamily="2" charset="-79"/>
              <a:ea typeface="Roboto" panose="02000000000000000000" pitchFamily="2" charset="0"/>
              <a:cs typeface="Miriam Libre" panose="00000500000000000000" pitchFamily="2" charset="-79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Pertanyaan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penelitian</a:t>
            </a:r>
            <a:endParaRPr lang="en-US" sz="1600" dirty="0">
              <a:solidFill>
                <a:schemeClr val="bg1"/>
              </a:solidFill>
              <a:latin typeface="Miriam Libre" panose="00000500000000000000" pitchFamily="2" charset="-79"/>
              <a:ea typeface="Roboto" panose="02000000000000000000" pitchFamily="2" charset="0"/>
              <a:cs typeface="Miriam Libre" panose="00000500000000000000" pitchFamily="2" charset="-79"/>
            </a:endParaRPr>
          </a:p>
          <a:p>
            <a:pPr marL="265113" algn="just">
              <a:lnSpc>
                <a:spcPct val="107000"/>
              </a:lnSpc>
              <a:spcAft>
                <a:spcPts val="800"/>
              </a:spcAft>
            </a:pP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Apakah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terdapat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korelasi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positif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antara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kenaikan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penjualan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dengan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peningkatan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keuntungan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sepatu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merek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lokal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Ortuseight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di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RedBlack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Store?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Hipotesis</a:t>
            </a:r>
            <a:endParaRPr lang="en-US" sz="1600" dirty="0">
              <a:solidFill>
                <a:schemeClr val="bg1"/>
              </a:solidFill>
              <a:latin typeface="Miriam Libre" panose="00000500000000000000" pitchFamily="2" charset="-79"/>
              <a:ea typeface="Roboto" panose="02000000000000000000" pitchFamily="2" charset="0"/>
              <a:cs typeface="Miriam Libre" panose="00000500000000000000" pitchFamily="2" charset="-79"/>
            </a:endParaRPr>
          </a:p>
          <a:p>
            <a:pPr marL="633413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H0		=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Tidak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ada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korelasi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antara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kenaikan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penjualan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dengan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peningkatan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keuntungan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</a:p>
          <a:p>
            <a:pPr marL="633413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Ha		=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Terdapat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korelasi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antara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kenaikan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penjualan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dengan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peningkatan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keuntungan</a:t>
            </a:r>
            <a:endParaRPr lang="en-US" sz="1600" dirty="0">
              <a:solidFill>
                <a:schemeClr val="bg1"/>
              </a:solidFill>
              <a:latin typeface="Miriam Libre" panose="00000500000000000000" pitchFamily="2" charset="-79"/>
              <a:ea typeface="Roboto" panose="02000000000000000000" pitchFamily="2" charset="0"/>
              <a:cs typeface="Miriam Libre" panose="00000500000000000000" pitchFamily="2" charset="-79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1600" dirty="0">
              <a:solidFill>
                <a:schemeClr val="bg1"/>
              </a:solidFill>
              <a:latin typeface="Miriam Libre" panose="00000500000000000000" pitchFamily="2" charset="-79"/>
              <a:ea typeface="Roboto" panose="02000000000000000000" pitchFamily="2" charset="0"/>
              <a:cs typeface="Miriam Libre" panose="00000500000000000000" pitchFamily="2" charset="-79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US" sz="1600" dirty="0">
              <a:solidFill>
                <a:schemeClr val="bg1"/>
              </a:solidFill>
              <a:latin typeface="Miriam Libre" panose="00000500000000000000" pitchFamily="2" charset="-79"/>
              <a:ea typeface="Roboto" panose="02000000000000000000" pitchFamily="2" charset="0"/>
              <a:cs typeface="Miriam Libre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49528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EC6A7F1-91C5-420C-A696-734BE9F6D3B0}"/>
              </a:ext>
            </a:extLst>
          </p:cNvPr>
          <p:cNvSpPr txBox="1"/>
          <p:nvPr/>
        </p:nvSpPr>
        <p:spPr>
          <a:xfrm>
            <a:off x="309492" y="101436"/>
            <a:ext cx="77372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Miriam Libre" panose="00000500000000000000" pitchFamily="2" charset="-79"/>
                <a:ea typeface="Microsoft Himalaya" panose="01010100010101010101" pitchFamily="2" charset="0"/>
                <a:cs typeface="Miriam Libre" panose="00000500000000000000" pitchFamily="2" charset="-79"/>
              </a:rPr>
              <a:t>LATIHAN DAN PRAKTEK SPSS ANALISIS KORELASI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FE081B-7352-4854-9C09-BC4C21A2276B}"/>
              </a:ext>
            </a:extLst>
          </p:cNvPr>
          <p:cNvCxnSpPr>
            <a:cxnSpLocks/>
          </p:cNvCxnSpPr>
          <p:nvPr/>
        </p:nvCxnSpPr>
        <p:spPr>
          <a:xfrm>
            <a:off x="2053883" y="1404448"/>
            <a:ext cx="5584874" cy="0"/>
          </a:xfrm>
          <a:prstGeom prst="line">
            <a:avLst/>
          </a:prstGeom>
          <a:ln w="38100">
            <a:solidFill>
              <a:srgbClr val="21E6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F885041-D2C3-451F-8A08-3F504018CEAD}"/>
              </a:ext>
            </a:extLst>
          </p:cNvPr>
          <p:cNvSpPr/>
          <p:nvPr/>
        </p:nvSpPr>
        <p:spPr>
          <a:xfrm>
            <a:off x="309492" y="1743982"/>
            <a:ext cx="11356482" cy="4275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Pemecahan</a:t>
            </a:r>
            <a:endParaRPr lang="en-US" sz="1600" b="1" dirty="0">
              <a:solidFill>
                <a:schemeClr val="bg1"/>
              </a:solidFill>
              <a:latin typeface="Miriam Libre" panose="00000500000000000000" pitchFamily="2" charset="-79"/>
              <a:ea typeface="Roboto" panose="02000000000000000000" pitchFamily="2" charset="0"/>
              <a:cs typeface="Miriam Libre" panose="00000500000000000000" pitchFamily="2" charset="-79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Pertanyaan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penelitian</a:t>
            </a:r>
            <a:endParaRPr lang="en-US" sz="1600" dirty="0">
              <a:solidFill>
                <a:schemeClr val="bg1"/>
              </a:solidFill>
              <a:latin typeface="Miriam Libre" panose="00000500000000000000" pitchFamily="2" charset="-79"/>
              <a:ea typeface="Roboto" panose="02000000000000000000" pitchFamily="2" charset="0"/>
              <a:cs typeface="Miriam Libre" panose="00000500000000000000" pitchFamily="2" charset="-79"/>
            </a:endParaRPr>
          </a:p>
          <a:p>
            <a:pPr marL="265113" algn="just">
              <a:lnSpc>
                <a:spcPct val="107000"/>
              </a:lnSpc>
              <a:spcAft>
                <a:spcPts val="800"/>
              </a:spcAft>
            </a:pP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Apakah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terdapat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korelasi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positif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antara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kenaikan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penjualan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dengan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peningkatan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keuntungan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sepatu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merek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lokal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Ortuseight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di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RedBlack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Store?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Hipotesis</a:t>
            </a:r>
            <a:endParaRPr lang="en-US" sz="1600" dirty="0">
              <a:solidFill>
                <a:schemeClr val="bg1"/>
              </a:solidFill>
              <a:latin typeface="Miriam Libre" panose="00000500000000000000" pitchFamily="2" charset="-79"/>
              <a:ea typeface="Roboto" panose="02000000000000000000" pitchFamily="2" charset="0"/>
              <a:cs typeface="Miriam Libre" panose="00000500000000000000" pitchFamily="2" charset="-79"/>
            </a:endParaRPr>
          </a:p>
          <a:p>
            <a:pPr marL="633413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H0		=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Tidak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ada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korelasi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antara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kenaikan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penjualan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dengan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peningkatan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keuntungan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</a:p>
          <a:p>
            <a:pPr marL="633413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Ha		=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Terdapat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korelasi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antara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kenaikan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penjualan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dengan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peningkatan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keuntungan</a:t>
            </a:r>
            <a:endParaRPr lang="en-US" sz="1600" dirty="0">
              <a:solidFill>
                <a:schemeClr val="bg1"/>
              </a:solidFill>
              <a:latin typeface="Miriam Libre" panose="00000500000000000000" pitchFamily="2" charset="-79"/>
              <a:ea typeface="Roboto" panose="02000000000000000000" pitchFamily="2" charset="0"/>
              <a:cs typeface="Miriam Libre" panose="00000500000000000000" pitchFamily="2" charset="-79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Kriteria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Uji</a:t>
            </a:r>
          </a:p>
          <a:p>
            <a:pPr marL="633413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H0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diterima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jika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:</a:t>
            </a:r>
          </a:p>
          <a:p>
            <a:pPr marL="790575" algn="just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r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hitung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≤ r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tabel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atau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Sig. ≥ Alpha</a:t>
            </a:r>
          </a:p>
          <a:p>
            <a:pPr marL="633413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Ha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diterima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jika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:</a:t>
            </a:r>
          </a:p>
          <a:p>
            <a:pPr marL="722313" algn="just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r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hitung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≥ r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tabel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atau</a:t>
            </a:r>
            <a:r>
              <a:rPr lang="en-US" sz="1600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Sig. ≤ Alpha</a:t>
            </a:r>
          </a:p>
        </p:txBody>
      </p:sp>
    </p:spTree>
    <p:extLst>
      <p:ext uri="{BB962C8B-B14F-4D97-AF65-F5344CB8AC3E}">
        <p14:creationId xmlns:p14="http://schemas.microsoft.com/office/powerpoint/2010/main" val="37638416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EC6A7F1-91C5-420C-A696-734BE9F6D3B0}"/>
              </a:ext>
            </a:extLst>
          </p:cNvPr>
          <p:cNvSpPr txBox="1"/>
          <p:nvPr/>
        </p:nvSpPr>
        <p:spPr>
          <a:xfrm>
            <a:off x="309492" y="101436"/>
            <a:ext cx="77372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Miriam Libre" panose="00000500000000000000" pitchFamily="2" charset="-79"/>
                <a:ea typeface="Microsoft Himalaya" panose="01010100010101010101" pitchFamily="2" charset="0"/>
                <a:cs typeface="Miriam Libre" panose="00000500000000000000" pitchFamily="2" charset="-79"/>
              </a:rPr>
              <a:t>LATIHAN DAN PRAKTEK SPSS ANALISIS KORELASI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FE081B-7352-4854-9C09-BC4C21A2276B}"/>
              </a:ext>
            </a:extLst>
          </p:cNvPr>
          <p:cNvCxnSpPr>
            <a:cxnSpLocks/>
          </p:cNvCxnSpPr>
          <p:nvPr/>
        </p:nvCxnSpPr>
        <p:spPr>
          <a:xfrm>
            <a:off x="2053883" y="1404448"/>
            <a:ext cx="5584874" cy="0"/>
          </a:xfrm>
          <a:prstGeom prst="line">
            <a:avLst/>
          </a:prstGeom>
          <a:ln w="38100">
            <a:solidFill>
              <a:srgbClr val="21E6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F885041-D2C3-451F-8A08-3F504018CEAD}"/>
              </a:ext>
            </a:extLst>
          </p:cNvPr>
          <p:cNvSpPr/>
          <p:nvPr/>
        </p:nvSpPr>
        <p:spPr>
          <a:xfrm>
            <a:off x="309492" y="1547986"/>
            <a:ext cx="4399164" cy="197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Analisis</a:t>
            </a:r>
            <a:r>
              <a:rPr lang="en-US" sz="2400" b="1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Data (Uji Manual)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Buatlah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lembar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kerja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sebagai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berikut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dengan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notasi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:</a:t>
            </a:r>
          </a:p>
          <a:p>
            <a:pPr marL="365125" algn="just"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Kenaikan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Penjualan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		= X</a:t>
            </a:r>
          </a:p>
          <a:p>
            <a:pPr marL="365125" algn="just"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Peningkatan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Keuntungan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ea typeface="Roboto" panose="02000000000000000000" pitchFamily="2" charset="0"/>
                <a:cs typeface="Miriam Libre" panose="00000500000000000000" pitchFamily="2" charset="-79"/>
              </a:rPr>
              <a:t>	= 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73E71B84-2A9E-3EFB-ADDC-4FB4546736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91418052"/>
                  </p:ext>
                </p:extLst>
              </p:nvPr>
            </p:nvGraphicFramePr>
            <p:xfrm>
              <a:off x="5679326" y="1649479"/>
              <a:ext cx="6325992" cy="5000356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054332">
                      <a:extLst>
                        <a:ext uri="{9D8B030D-6E8A-4147-A177-3AD203B41FA5}">
                          <a16:colId xmlns:a16="http://schemas.microsoft.com/office/drawing/2014/main" val="208705527"/>
                        </a:ext>
                      </a:extLst>
                    </a:gridCol>
                    <a:gridCol w="1054332">
                      <a:extLst>
                        <a:ext uri="{9D8B030D-6E8A-4147-A177-3AD203B41FA5}">
                          <a16:colId xmlns:a16="http://schemas.microsoft.com/office/drawing/2014/main" val="3635767728"/>
                        </a:ext>
                      </a:extLst>
                    </a:gridCol>
                    <a:gridCol w="1054332">
                      <a:extLst>
                        <a:ext uri="{9D8B030D-6E8A-4147-A177-3AD203B41FA5}">
                          <a16:colId xmlns:a16="http://schemas.microsoft.com/office/drawing/2014/main" val="2277879264"/>
                        </a:ext>
                      </a:extLst>
                    </a:gridCol>
                    <a:gridCol w="1054332">
                      <a:extLst>
                        <a:ext uri="{9D8B030D-6E8A-4147-A177-3AD203B41FA5}">
                          <a16:colId xmlns:a16="http://schemas.microsoft.com/office/drawing/2014/main" val="2212832740"/>
                        </a:ext>
                      </a:extLst>
                    </a:gridCol>
                    <a:gridCol w="1054332">
                      <a:extLst>
                        <a:ext uri="{9D8B030D-6E8A-4147-A177-3AD203B41FA5}">
                          <a16:colId xmlns:a16="http://schemas.microsoft.com/office/drawing/2014/main" val="1917001129"/>
                        </a:ext>
                      </a:extLst>
                    </a:gridCol>
                    <a:gridCol w="1054332">
                      <a:extLst>
                        <a:ext uri="{9D8B030D-6E8A-4147-A177-3AD203B41FA5}">
                          <a16:colId xmlns:a16="http://schemas.microsoft.com/office/drawing/2014/main" val="4141529651"/>
                        </a:ext>
                      </a:extLst>
                    </a:gridCol>
                  </a:tblGrid>
                  <a:tr h="3324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Bulan</a:t>
                          </a:r>
                          <a:r>
                            <a:rPr lang="en-US" sz="1800" dirty="0"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 Ke</a:t>
                          </a:r>
                        </a:p>
                      </a:txBody>
                      <a:tcPr marL="63254" marR="63254" marT="31627" marB="31627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X</a:t>
                          </a:r>
                        </a:p>
                        <a:p>
                          <a:pPr algn="ctr"/>
                          <a:endParaRPr lang="en-US" sz="1800" dirty="0">
                            <a:latin typeface="Miriam Libre" panose="00000500000000000000" pitchFamily="2" charset="-79"/>
                            <a:cs typeface="Miriam Libre" panose="00000500000000000000" pitchFamily="2" charset="-79"/>
                          </a:endParaRPr>
                        </a:p>
                      </a:txBody>
                      <a:tcPr marL="63254" marR="63254" marT="31627" marB="31627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Y</a:t>
                          </a:r>
                        </a:p>
                        <a:p>
                          <a:pPr algn="ctr"/>
                          <a:endParaRPr lang="en-US" sz="1800" dirty="0">
                            <a:latin typeface="Miriam Libre" panose="00000500000000000000" pitchFamily="2" charset="-79"/>
                            <a:cs typeface="Miriam Libre" panose="00000500000000000000" pitchFamily="2" charset="-79"/>
                          </a:endParaRPr>
                        </a:p>
                      </a:txBody>
                      <a:tcPr marL="63254" marR="63254" marT="31627" marB="31627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p>
                                    <m:r>
                                      <a:rPr lang="en-US" sz="1800" b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dirty="0">
                            <a:latin typeface="Miriam Libre" panose="00000500000000000000" pitchFamily="2" charset="-79"/>
                            <a:cs typeface="Miriam Libre" panose="00000500000000000000" pitchFamily="2" charset="-79"/>
                          </a:endParaRPr>
                        </a:p>
                      </a:txBody>
                      <a:tcPr marL="83028" marR="83028" marT="41514" marB="41514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𝒀</m:t>
                                    </m:r>
                                  </m:e>
                                  <m:sup>
                                    <m:r>
                                      <a:rPr lang="en-US" sz="1800" b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dirty="0">
                            <a:latin typeface="Miriam Libre" panose="00000500000000000000" pitchFamily="2" charset="-79"/>
                            <a:cs typeface="Miriam Libre" panose="00000500000000000000" pitchFamily="2" charset="-79"/>
                          </a:endParaRPr>
                        </a:p>
                      </a:txBody>
                      <a:tcPr marL="83028" marR="83028" marT="41514" marB="41514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XY</a:t>
                          </a:r>
                        </a:p>
                      </a:txBody>
                      <a:tcPr marL="83028" marR="83028" marT="41514" marB="41514"/>
                    </a:tc>
                    <a:extLst>
                      <a:ext uri="{0D108BD9-81ED-4DB2-BD59-A6C34878D82A}">
                        <a16:rowId xmlns:a16="http://schemas.microsoft.com/office/drawing/2014/main" val="147519725"/>
                      </a:ext>
                    </a:extLst>
                  </a:tr>
                  <a:tr h="3367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1</a:t>
                          </a:r>
                        </a:p>
                      </a:txBody>
                      <a:tcPr marL="63254" marR="63254" marT="31627" marB="31627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10</a:t>
                          </a:r>
                        </a:p>
                      </a:txBody>
                      <a:tcPr marL="63254" marR="63254" marT="31627" marB="31627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2</a:t>
                          </a:r>
                        </a:p>
                      </a:txBody>
                      <a:tcPr marL="63254" marR="63254" marT="31627" marB="31627"/>
                    </a:tc>
                    <a:tc>
                      <a:txBody>
                        <a:bodyPr/>
                        <a:lstStyle/>
                        <a:p>
                          <a:pPr algn="r" fontAlgn="t"/>
                          <a:r>
                            <a:rPr lang="en-US" sz="18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100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Miriam Libre" panose="00000500000000000000" pitchFamily="2" charset="-79"/>
                            <a:cs typeface="Miriam Libre" panose="00000500000000000000" pitchFamily="2" charset="-79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t"/>
                          <a:r>
                            <a:rPr lang="en-US" sz="18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4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Miriam Libre" panose="00000500000000000000" pitchFamily="2" charset="-79"/>
                            <a:cs typeface="Miriam Libre" panose="00000500000000000000" pitchFamily="2" charset="-79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t"/>
                          <a:r>
                            <a:rPr lang="en-US" sz="1800" b="0" u="none" strike="noStrike">
                              <a:solidFill>
                                <a:srgbClr val="000000"/>
                              </a:solidFill>
                              <a:effectLst/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20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Miriam Libre" panose="00000500000000000000" pitchFamily="2" charset="-79"/>
                            <a:cs typeface="Miriam Libre" panose="00000500000000000000" pitchFamily="2" charset="-79"/>
                          </a:endParaRPr>
                        </a:p>
                      </a:txBody>
                      <a:tcPr marL="9525" marR="9525" marT="9525" marB="0"/>
                    </a:tc>
                    <a:extLst>
                      <a:ext uri="{0D108BD9-81ED-4DB2-BD59-A6C34878D82A}">
                        <a16:rowId xmlns:a16="http://schemas.microsoft.com/office/drawing/2014/main" val="504766441"/>
                      </a:ext>
                    </a:extLst>
                  </a:tr>
                  <a:tr h="3367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2</a:t>
                          </a:r>
                        </a:p>
                      </a:txBody>
                      <a:tcPr marL="63254" marR="63254" marT="31627" marB="31627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20</a:t>
                          </a:r>
                        </a:p>
                      </a:txBody>
                      <a:tcPr marL="63254" marR="63254" marT="31627" marB="31627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4</a:t>
                          </a:r>
                        </a:p>
                      </a:txBody>
                      <a:tcPr marL="63254" marR="63254" marT="31627" marB="31627"/>
                    </a:tc>
                    <a:tc>
                      <a:txBody>
                        <a:bodyPr/>
                        <a:lstStyle/>
                        <a:p>
                          <a:pPr algn="r" fontAlgn="t"/>
                          <a:r>
                            <a:rPr lang="en-US" sz="18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400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Miriam Libre" panose="00000500000000000000" pitchFamily="2" charset="-79"/>
                            <a:cs typeface="Miriam Libre" panose="00000500000000000000" pitchFamily="2" charset="-79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t"/>
                          <a:r>
                            <a:rPr lang="en-US" sz="1800" b="0" u="none" strike="noStrike">
                              <a:solidFill>
                                <a:srgbClr val="000000"/>
                              </a:solidFill>
                              <a:effectLst/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16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Miriam Libre" panose="00000500000000000000" pitchFamily="2" charset="-79"/>
                            <a:cs typeface="Miriam Libre" panose="00000500000000000000" pitchFamily="2" charset="-79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t"/>
                          <a:r>
                            <a:rPr lang="en-US" sz="1800" b="0" u="none" strike="noStrike">
                              <a:solidFill>
                                <a:srgbClr val="000000"/>
                              </a:solidFill>
                              <a:effectLst/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80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Miriam Libre" panose="00000500000000000000" pitchFamily="2" charset="-79"/>
                            <a:cs typeface="Miriam Libre" panose="00000500000000000000" pitchFamily="2" charset="-79"/>
                          </a:endParaRPr>
                        </a:p>
                      </a:txBody>
                      <a:tcPr marL="9525" marR="9525" marT="9525" marB="0"/>
                    </a:tc>
                    <a:extLst>
                      <a:ext uri="{0D108BD9-81ED-4DB2-BD59-A6C34878D82A}">
                        <a16:rowId xmlns:a16="http://schemas.microsoft.com/office/drawing/2014/main" val="2346723796"/>
                      </a:ext>
                    </a:extLst>
                  </a:tr>
                  <a:tr h="3367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3</a:t>
                          </a:r>
                        </a:p>
                      </a:txBody>
                      <a:tcPr marL="63254" marR="63254" marT="31627" marB="31627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50</a:t>
                          </a:r>
                        </a:p>
                      </a:txBody>
                      <a:tcPr marL="63254" marR="63254" marT="31627" marB="31627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5</a:t>
                          </a:r>
                        </a:p>
                      </a:txBody>
                      <a:tcPr marL="63254" marR="63254" marT="31627" marB="31627"/>
                    </a:tc>
                    <a:tc>
                      <a:txBody>
                        <a:bodyPr/>
                        <a:lstStyle/>
                        <a:p>
                          <a:pPr algn="r" fontAlgn="t"/>
                          <a:r>
                            <a:rPr lang="en-US" sz="18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2500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Miriam Libre" panose="00000500000000000000" pitchFamily="2" charset="-79"/>
                            <a:cs typeface="Miriam Libre" panose="00000500000000000000" pitchFamily="2" charset="-79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t"/>
                          <a:r>
                            <a:rPr lang="en-US" sz="1800" b="0" u="none" strike="noStrike">
                              <a:solidFill>
                                <a:srgbClr val="000000"/>
                              </a:solidFill>
                              <a:effectLst/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25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Miriam Libre" panose="00000500000000000000" pitchFamily="2" charset="-79"/>
                            <a:cs typeface="Miriam Libre" panose="00000500000000000000" pitchFamily="2" charset="-79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t"/>
                          <a:r>
                            <a:rPr lang="en-US" sz="1800" b="0" u="none" strike="noStrike">
                              <a:solidFill>
                                <a:srgbClr val="000000"/>
                              </a:solidFill>
                              <a:effectLst/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250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Miriam Libre" panose="00000500000000000000" pitchFamily="2" charset="-79"/>
                            <a:cs typeface="Miriam Libre" panose="00000500000000000000" pitchFamily="2" charset="-79"/>
                          </a:endParaRPr>
                        </a:p>
                      </a:txBody>
                      <a:tcPr marL="9525" marR="9525" marT="9525" marB="0"/>
                    </a:tc>
                    <a:extLst>
                      <a:ext uri="{0D108BD9-81ED-4DB2-BD59-A6C34878D82A}">
                        <a16:rowId xmlns:a16="http://schemas.microsoft.com/office/drawing/2014/main" val="2691908720"/>
                      </a:ext>
                    </a:extLst>
                  </a:tr>
                  <a:tr h="3367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4</a:t>
                          </a:r>
                        </a:p>
                      </a:txBody>
                      <a:tcPr marL="63254" marR="63254" marT="31627" marB="31627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55</a:t>
                          </a:r>
                        </a:p>
                      </a:txBody>
                      <a:tcPr marL="63254" marR="63254" marT="31627" marB="31627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6</a:t>
                          </a:r>
                        </a:p>
                      </a:txBody>
                      <a:tcPr marL="63254" marR="63254" marT="31627" marB="31627"/>
                    </a:tc>
                    <a:tc>
                      <a:txBody>
                        <a:bodyPr/>
                        <a:lstStyle/>
                        <a:p>
                          <a:pPr algn="r" fontAlgn="t"/>
                          <a:r>
                            <a:rPr lang="en-US" sz="18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3025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Miriam Libre" panose="00000500000000000000" pitchFamily="2" charset="-79"/>
                            <a:cs typeface="Miriam Libre" panose="00000500000000000000" pitchFamily="2" charset="-79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t"/>
                          <a:r>
                            <a:rPr lang="en-US" sz="1800" b="0" u="none" strike="noStrike">
                              <a:solidFill>
                                <a:srgbClr val="000000"/>
                              </a:solidFill>
                              <a:effectLst/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36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Miriam Libre" panose="00000500000000000000" pitchFamily="2" charset="-79"/>
                            <a:cs typeface="Miriam Libre" panose="00000500000000000000" pitchFamily="2" charset="-79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t"/>
                          <a:r>
                            <a:rPr lang="en-US" sz="1800" b="0" u="none" strike="noStrike">
                              <a:solidFill>
                                <a:srgbClr val="000000"/>
                              </a:solidFill>
                              <a:effectLst/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330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Miriam Libre" panose="00000500000000000000" pitchFamily="2" charset="-79"/>
                            <a:cs typeface="Miriam Libre" panose="00000500000000000000" pitchFamily="2" charset="-79"/>
                          </a:endParaRPr>
                        </a:p>
                      </a:txBody>
                      <a:tcPr marL="9525" marR="9525" marT="9525" marB="0"/>
                    </a:tc>
                    <a:extLst>
                      <a:ext uri="{0D108BD9-81ED-4DB2-BD59-A6C34878D82A}">
                        <a16:rowId xmlns:a16="http://schemas.microsoft.com/office/drawing/2014/main" val="3771451920"/>
                      </a:ext>
                    </a:extLst>
                  </a:tr>
                  <a:tr h="3367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5</a:t>
                          </a:r>
                        </a:p>
                      </a:txBody>
                      <a:tcPr marL="63254" marR="63254" marT="31627" marB="31627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60</a:t>
                          </a:r>
                        </a:p>
                      </a:txBody>
                      <a:tcPr marL="63254" marR="63254" marT="31627" marB="31627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7</a:t>
                          </a:r>
                        </a:p>
                      </a:txBody>
                      <a:tcPr marL="63254" marR="63254" marT="31627" marB="31627"/>
                    </a:tc>
                    <a:tc>
                      <a:txBody>
                        <a:bodyPr/>
                        <a:lstStyle/>
                        <a:p>
                          <a:pPr algn="r" fontAlgn="t"/>
                          <a:r>
                            <a:rPr lang="en-US" sz="18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3600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Miriam Libre" panose="00000500000000000000" pitchFamily="2" charset="-79"/>
                            <a:cs typeface="Miriam Libre" panose="00000500000000000000" pitchFamily="2" charset="-79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t"/>
                          <a:r>
                            <a:rPr lang="en-US" sz="1800" b="0" u="none" strike="noStrike">
                              <a:solidFill>
                                <a:srgbClr val="000000"/>
                              </a:solidFill>
                              <a:effectLst/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49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Miriam Libre" panose="00000500000000000000" pitchFamily="2" charset="-79"/>
                            <a:cs typeface="Miriam Libre" panose="00000500000000000000" pitchFamily="2" charset="-79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t"/>
                          <a:r>
                            <a:rPr lang="en-US" sz="1800" b="0" u="none" strike="noStrike">
                              <a:solidFill>
                                <a:srgbClr val="000000"/>
                              </a:solidFill>
                              <a:effectLst/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420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Miriam Libre" panose="00000500000000000000" pitchFamily="2" charset="-79"/>
                            <a:cs typeface="Miriam Libre" panose="00000500000000000000" pitchFamily="2" charset="-79"/>
                          </a:endParaRPr>
                        </a:p>
                      </a:txBody>
                      <a:tcPr marL="9525" marR="9525" marT="9525" marB="0"/>
                    </a:tc>
                    <a:extLst>
                      <a:ext uri="{0D108BD9-81ED-4DB2-BD59-A6C34878D82A}">
                        <a16:rowId xmlns:a16="http://schemas.microsoft.com/office/drawing/2014/main" val="2412418758"/>
                      </a:ext>
                    </a:extLst>
                  </a:tr>
                  <a:tr h="3367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6</a:t>
                          </a:r>
                        </a:p>
                      </a:txBody>
                      <a:tcPr marL="63254" marR="63254" marT="31627" marB="31627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65</a:t>
                          </a:r>
                        </a:p>
                      </a:txBody>
                      <a:tcPr marL="63254" marR="63254" marT="31627" marB="31627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8</a:t>
                          </a:r>
                        </a:p>
                      </a:txBody>
                      <a:tcPr marL="63254" marR="63254" marT="31627" marB="31627"/>
                    </a:tc>
                    <a:tc>
                      <a:txBody>
                        <a:bodyPr/>
                        <a:lstStyle/>
                        <a:p>
                          <a:pPr algn="r" fontAlgn="t"/>
                          <a:r>
                            <a:rPr lang="en-US" sz="18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4225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Miriam Libre" panose="00000500000000000000" pitchFamily="2" charset="-79"/>
                            <a:cs typeface="Miriam Libre" panose="00000500000000000000" pitchFamily="2" charset="-79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t"/>
                          <a:r>
                            <a:rPr lang="en-US" sz="18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64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Miriam Libre" panose="00000500000000000000" pitchFamily="2" charset="-79"/>
                            <a:cs typeface="Miriam Libre" panose="00000500000000000000" pitchFamily="2" charset="-79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t"/>
                          <a:r>
                            <a:rPr lang="en-US" sz="1800" b="0" u="none" strike="noStrike">
                              <a:solidFill>
                                <a:srgbClr val="000000"/>
                              </a:solidFill>
                              <a:effectLst/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520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Miriam Libre" panose="00000500000000000000" pitchFamily="2" charset="-79"/>
                            <a:cs typeface="Miriam Libre" panose="00000500000000000000" pitchFamily="2" charset="-79"/>
                          </a:endParaRPr>
                        </a:p>
                      </a:txBody>
                      <a:tcPr marL="9525" marR="9525" marT="9525" marB="0"/>
                    </a:tc>
                    <a:extLst>
                      <a:ext uri="{0D108BD9-81ED-4DB2-BD59-A6C34878D82A}">
                        <a16:rowId xmlns:a16="http://schemas.microsoft.com/office/drawing/2014/main" val="3020601880"/>
                      </a:ext>
                    </a:extLst>
                  </a:tr>
                  <a:tr h="3367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7</a:t>
                          </a:r>
                        </a:p>
                      </a:txBody>
                      <a:tcPr marL="63254" marR="63254" marT="31627" marB="31627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75</a:t>
                          </a:r>
                        </a:p>
                      </a:txBody>
                      <a:tcPr marL="63254" marR="63254" marT="31627" marB="31627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9</a:t>
                          </a:r>
                        </a:p>
                      </a:txBody>
                      <a:tcPr marL="63254" marR="63254" marT="31627" marB="31627"/>
                    </a:tc>
                    <a:tc>
                      <a:txBody>
                        <a:bodyPr/>
                        <a:lstStyle/>
                        <a:p>
                          <a:pPr algn="r" fontAlgn="t"/>
                          <a:r>
                            <a:rPr lang="en-US" sz="18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5625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Miriam Libre" panose="00000500000000000000" pitchFamily="2" charset="-79"/>
                            <a:cs typeface="Miriam Libre" panose="00000500000000000000" pitchFamily="2" charset="-79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t"/>
                          <a:r>
                            <a:rPr lang="en-US" sz="18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81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Miriam Libre" panose="00000500000000000000" pitchFamily="2" charset="-79"/>
                            <a:cs typeface="Miriam Libre" panose="00000500000000000000" pitchFamily="2" charset="-79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t"/>
                          <a:r>
                            <a:rPr lang="en-US" sz="1800" b="0" u="none" strike="noStrike">
                              <a:solidFill>
                                <a:srgbClr val="000000"/>
                              </a:solidFill>
                              <a:effectLst/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675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Miriam Libre" panose="00000500000000000000" pitchFamily="2" charset="-79"/>
                            <a:cs typeface="Miriam Libre" panose="00000500000000000000" pitchFamily="2" charset="-79"/>
                          </a:endParaRPr>
                        </a:p>
                      </a:txBody>
                      <a:tcPr marL="9525" marR="9525" marT="9525" marB="0"/>
                    </a:tc>
                    <a:extLst>
                      <a:ext uri="{0D108BD9-81ED-4DB2-BD59-A6C34878D82A}">
                        <a16:rowId xmlns:a16="http://schemas.microsoft.com/office/drawing/2014/main" val="892811487"/>
                      </a:ext>
                    </a:extLst>
                  </a:tr>
                  <a:tr h="3367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8</a:t>
                          </a:r>
                        </a:p>
                      </a:txBody>
                      <a:tcPr marL="63254" marR="63254" marT="31627" marB="31627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70</a:t>
                          </a:r>
                        </a:p>
                      </a:txBody>
                      <a:tcPr marL="63254" marR="63254" marT="31627" marB="31627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8</a:t>
                          </a:r>
                        </a:p>
                      </a:txBody>
                      <a:tcPr marL="63254" marR="63254" marT="31627" marB="31627"/>
                    </a:tc>
                    <a:tc>
                      <a:txBody>
                        <a:bodyPr/>
                        <a:lstStyle/>
                        <a:p>
                          <a:pPr algn="r" fontAlgn="t"/>
                          <a:r>
                            <a:rPr lang="en-US" sz="18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4900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Miriam Libre" panose="00000500000000000000" pitchFamily="2" charset="-79"/>
                            <a:cs typeface="Miriam Libre" panose="00000500000000000000" pitchFamily="2" charset="-79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t"/>
                          <a:r>
                            <a:rPr lang="en-US" sz="1800" b="0" u="none" strike="noStrike">
                              <a:solidFill>
                                <a:srgbClr val="000000"/>
                              </a:solidFill>
                              <a:effectLst/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64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Miriam Libre" panose="00000500000000000000" pitchFamily="2" charset="-79"/>
                            <a:cs typeface="Miriam Libre" panose="00000500000000000000" pitchFamily="2" charset="-79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t"/>
                          <a:r>
                            <a:rPr lang="en-US" sz="1800" b="0" u="none" strike="noStrike">
                              <a:solidFill>
                                <a:srgbClr val="000000"/>
                              </a:solidFill>
                              <a:effectLst/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560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Miriam Libre" panose="00000500000000000000" pitchFamily="2" charset="-79"/>
                            <a:cs typeface="Miriam Libre" panose="00000500000000000000" pitchFamily="2" charset="-79"/>
                          </a:endParaRPr>
                        </a:p>
                      </a:txBody>
                      <a:tcPr marL="9525" marR="9525" marT="9525" marB="0"/>
                    </a:tc>
                    <a:extLst>
                      <a:ext uri="{0D108BD9-81ED-4DB2-BD59-A6C34878D82A}">
                        <a16:rowId xmlns:a16="http://schemas.microsoft.com/office/drawing/2014/main" val="152248142"/>
                      </a:ext>
                    </a:extLst>
                  </a:tr>
                  <a:tr h="3367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9</a:t>
                          </a:r>
                        </a:p>
                      </a:txBody>
                      <a:tcPr marL="63254" marR="63254" marT="31627" marB="31627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81</a:t>
                          </a:r>
                        </a:p>
                      </a:txBody>
                      <a:tcPr marL="63254" marR="63254" marT="31627" marB="31627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9</a:t>
                          </a:r>
                        </a:p>
                      </a:txBody>
                      <a:tcPr marL="63254" marR="63254" marT="31627" marB="31627"/>
                    </a:tc>
                    <a:tc>
                      <a:txBody>
                        <a:bodyPr/>
                        <a:lstStyle/>
                        <a:p>
                          <a:pPr algn="r" fontAlgn="t"/>
                          <a:r>
                            <a:rPr lang="en-US" sz="18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6561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Miriam Libre" panose="00000500000000000000" pitchFamily="2" charset="-79"/>
                            <a:cs typeface="Miriam Libre" panose="00000500000000000000" pitchFamily="2" charset="-79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t"/>
                          <a:r>
                            <a:rPr lang="en-US" sz="1800" b="0" u="none" strike="noStrike">
                              <a:solidFill>
                                <a:srgbClr val="000000"/>
                              </a:solidFill>
                              <a:effectLst/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81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Miriam Libre" panose="00000500000000000000" pitchFamily="2" charset="-79"/>
                            <a:cs typeface="Miriam Libre" panose="00000500000000000000" pitchFamily="2" charset="-79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t"/>
                          <a:r>
                            <a:rPr lang="en-US" sz="18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729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Miriam Libre" panose="00000500000000000000" pitchFamily="2" charset="-79"/>
                            <a:cs typeface="Miriam Libre" panose="00000500000000000000" pitchFamily="2" charset="-79"/>
                          </a:endParaRPr>
                        </a:p>
                      </a:txBody>
                      <a:tcPr marL="9525" marR="9525" marT="9525" marB="0"/>
                    </a:tc>
                    <a:extLst>
                      <a:ext uri="{0D108BD9-81ED-4DB2-BD59-A6C34878D82A}">
                        <a16:rowId xmlns:a16="http://schemas.microsoft.com/office/drawing/2014/main" val="3375793497"/>
                      </a:ext>
                    </a:extLst>
                  </a:tr>
                  <a:tr h="3367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10</a:t>
                          </a:r>
                        </a:p>
                      </a:txBody>
                      <a:tcPr marL="63254" marR="63254" marT="31627" marB="31627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85</a:t>
                          </a:r>
                        </a:p>
                      </a:txBody>
                      <a:tcPr marL="63254" marR="63254" marT="31627" marB="31627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10</a:t>
                          </a:r>
                        </a:p>
                      </a:txBody>
                      <a:tcPr marL="63254" marR="63254" marT="31627" marB="31627"/>
                    </a:tc>
                    <a:tc>
                      <a:txBody>
                        <a:bodyPr/>
                        <a:lstStyle/>
                        <a:p>
                          <a:pPr algn="r" fontAlgn="t"/>
                          <a:r>
                            <a:rPr lang="en-US" sz="18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7225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Miriam Libre" panose="00000500000000000000" pitchFamily="2" charset="-79"/>
                            <a:cs typeface="Miriam Libre" panose="00000500000000000000" pitchFamily="2" charset="-79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t"/>
                          <a:r>
                            <a:rPr lang="en-US" sz="18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100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Miriam Libre" panose="00000500000000000000" pitchFamily="2" charset="-79"/>
                            <a:cs typeface="Miriam Libre" panose="00000500000000000000" pitchFamily="2" charset="-79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t"/>
                          <a:r>
                            <a:rPr lang="en-US" sz="18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850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Miriam Libre" panose="00000500000000000000" pitchFamily="2" charset="-79"/>
                            <a:cs typeface="Miriam Libre" panose="00000500000000000000" pitchFamily="2" charset="-79"/>
                          </a:endParaRPr>
                        </a:p>
                      </a:txBody>
                      <a:tcPr marL="9525" marR="9525" marT="9525" marB="0"/>
                    </a:tc>
                    <a:extLst>
                      <a:ext uri="{0D108BD9-81ED-4DB2-BD59-A6C34878D82A}">
                        <a16:rowId xmlns:a16="http://schemas.microsoft.com/office/drawing/2014/main" val="3403371141"/>
                      </a:ext>
                    </a:extLst>
                  </a:tr>
                  <a:tr h="3367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11</a:t>
                          </a:r>
                        </a:p>
                      </a:txBody>
                      <a:tcPr marL="63254" marR="63254" marT="31627" marB="31627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90</a:t>
                          </a:r>
                        </a:p>
                      </a:txBody>
                      <a:tcPr marL="63254" marR="63254" marT="31627" marB="31627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11</a:t>
                          </a:r>
                        </a:p>
                      </a:txBody>
                      <a:tcPr marL="63254" marR="63254" marT="31627" marB="31627"/>
                    </a:tc>
                    <a:tc>
                      <a:txBody>
                        <a:bodyPr/>
                        <a:lstStyle/>
                        <a:p>
                          <a:pPr algn="r" fontAlgn="t"/>
                          <a:r>
                            <a:rPr lang="en-US" sz="18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8100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Miriam Libre" panose="00000500000000000000" pitchFamily="2" charset="-79"/>
                            <a:cs typeface="Miriam Libre" panose="00000500000000000000" pitchFamily="2" charset="-79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t"/>
                          <a:r>
                            <a:rPr lang="en-US" sz="18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121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Miriam Libre" panose="00000500000000000000" pitchFamily="2" charset="-79"/>
                            <a:cs typeface="Miriam Libre" panose="00000500000000000000" pitchFamily="2" charset="-79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t"/>
                          <a:r>
                            <a:rPr lang="en-US" sz="18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990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Miriam Libre" panose="00000500000000000000" pitchFamily="2" charset="-79"/>
                            <a:cs typeface="Miriam Libre" panose="00000500000000000000" pitchFamily="2" charset="-79"/>
                          </a:endParaRPr>
                        </a:p>
                      </a:txBody>
                      <a:tcPr marL="9525" marR="9525" marT="9525" marB="0"/>
                    </a:tc>
                    <a:extLst>
                      <a:ext uri="{0D108BD9-81ED-4DB2-BD59-A6C34878D82A}">
                        <a16:rowId xmlns:a16="http://schemas.microsoft.com/office/drawing/2014/main" val="1136738183"/>
                      </a:ext>
                    </a:extLst>
                  </a:tr>
                  <a:tr h="3367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12</a:t>
                          </a:r>
                        </a:p>
                      </a:txBody>
                      <a:tcPr marL="63254" marR="63254" marT="31627" marB="31627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80</a:t>
                          </a:r>
                        </a:p>
                      </a:txBody>
                      <a:tcPr marL="63254" marR="63254" marT="31627" marB="31627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9</a:t>
                          </a:r>
                        </a:p>
                      </a:txBody>
                      <a:tcPr marL="63254" marR="63254" marT="31627" marB="31627"/>
                    </a:tc>
                    <a:tc>
                      <a:txBody>
                        <a:bodyPr/>
                        <a:lstStyle/>
                        <a:p>
                          <a:pPr algn="r" fontAlgn="t"/>
                          <a:r>
                            <a:rPr lang="en-US" sz="18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6400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Miriam Libre" panose="00000500000000000000" pitchFamily="2" charset="-79"/>
                            <a:cs typeface="Miriam Libre" panose="00000500000000000000" pitchFamily="2" charset="-79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t"/>
                          <a:r>
                            <a:rPr lang="en-US" sz="1800" b="0" u="none" strike="noStrike">
                              <a:solidFill>
                                <a:srgbClr val="000000"/>
                              </a:solidFill>
                              <a:effectLst/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81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Miriam Libre" panose="00000500000000000000" pitchFamily="2" charset="-79"/>
                            <a:cs typeface="Miriam Libre" panose="00000500000000000000" pitchFamily="2" charset="-79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t"/>
                          <a:r>
                            <a:rPr lang="en-US" sz="18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720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Miriam Libre" panose="00000500000000000000" pitchFamily="2" charset="-79"/>
                            <a:cs typeface="Miriam Libre" panose="00000500000000000000" pitchFamily="2" charset="-79"/>
                          </a:endParaRPr>
                        </a:p>
                      </a:txBody>
                      <a:tcPr marL="9525" marR="9525" marT="9525" marB="0"/>
                    </a:tc>
                    <a:extLst>
                      <a:ext uri="{0D108BD9-81ED-4DB2-BD59-A6C34878D82A}">
                        <a16:rowId xmlns:a16="http://schemas.microsoft.com/office/drawing/2014/main" val="743977521"/>
                      </a:ext>
                    </a:extLst>
                  </a:tr>
                  <a:tr h="3367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Total</a:t>
                          </a:r>
                        </a:p>
                      </a:txBody>
                      <a:tcPr marL="63254" marR="63254" marT="31627" marB="31627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741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88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52661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722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6144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944152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73E71B84-2A9E-3EFB-ADDC-4FB4546736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91418052"/>
                  </p:ext>
                </p:extLst>
              </p:nvPr>
            </p:nvGraphicFramePr>
            <p:xfrm>
              <a:off x="5679326" y="1649479"/>
              <a:ext cx="6325992" cy="5000356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054332">
                      <a:extLst>
                        <a:ext uri="{9D8B030D-6E8A-4147-A177-3AD203B41FA5}">
                          <a16:colId xmlns:a16="http://schemas.microsoft.com/office/drawing/2014/main" val="208705527"/>
                        </a:ext>
                      </a:extLst>
                    </a:gridCol>
                    <a:gridCol w="1054332">
                      <a:extLst>
                        <a:ext uri="{9D8B030D-6E8A-4147-A177-3AD203B41FA5}">
                          <a16:colId xmlns:a16="http://schemas.microsoft.com/office/drawing/2014/main" val="3635767728"/>
                        </a:ext>
                      </a:extLst>
                    </a:gridCol>
                    <a:gridCol w="1054332">
                      <a:extLst>
                        <a:ext uri="{9D8B030D-6E8A-4147-A177-3AD203B41FA5}">
                          <a16:colId xmlns:a16="http://schemas.microsoft.com/office/drawing/2014/main" val="2277879264"/>
                        </a:ext>
                      </a:extLst>
                    </a:gridCol>
                    <a:gridCol w="1054332">
                      <a:extLst>
                        <a:ext uri="{9D8B030D-6E8A-4147-A177-3AD203B41FA5}">
                          <a16:colId xmlns:a16="http://schemas.microsoft.com/office/drawing/2014/main" val="2212832740"/>
                        </a:ext>
                      </a:extLst>
                    </a:gridCol>
                    <a:gridCol w="1054332">
                      <a:extLst>
                        <a:ext uri="{9D8B030D-6E8A-4147-A177-3AD203B41FA5}">
                          <a16:colId xmlns:a16="http://schemas.microsoft.com/office/drawing/2014/main" val="1917001129"/>
                        </a:ext>
                      </a:extLst>
                    </a:gridCol>
                    <a:gridCol w="1054332">
                      <a:extLst>
                        <a:ext uri="{9D8B030D-6E8A-4147-A177-3AD203B41FA5}">
                          <a16:colId xmlns:a16="http://schemas.microsoft.com/office/drawing/2014/main" val="4141529651"/>
                        </a:ext>
                      </a:extLst>
                    </a:gridCol>
                  </a:tblGrid>
                  <a:tr h="6118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Bulan</a:t>
                          </a:r>
                          <a:r>
                            <a:rPr lang="en-US" sz="1800" dirty="0"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 Ke</a:t>
                          </a:r>
                        </a:p>
                      </a:txBody>
                      <a:tcPr marL="63254" marR="63254" marT="31627" marB="31627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X</a:t>
                          </a:r>
                        </a:p>
                        <a:p>
                          <a:pPr algn="ctr"/>
                          <a:endParaRPr lang="en-US" sz="1800" dirty="0">
                            <a:latin typeface="Miriam Libre" panose="00000500000000000000" pitchFamily="2" charset="-79"/>
                            <a:cs typeface="Miriam Libre" panose="00000500000000000000" pitchFamily="2" charset="-79"/>
                          </a:endParaRPr>
                        </a:p>
                      </a:txBody>
                      <a:tcPr marL="63254" marR="63254" marT="31627" marB="31627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Y</a:t>
                          </a:r>
                        </a:p>
                        <a:p>
                          <a:pPr algn="ctr"/>
                          <a:endParaRPr lang="en-US" sz="1800" dirty="0">
                            <a:latin typeface="Miriam Libre" panose="00000500000000000000" pitchFamily="2" charset="-79"/>
                            <a:cs typeface="Miriam Libre" panose="00000500000000000000" pitchFamily="2" charset="-79"/>
                          </a:endParaRPr>
                        </a:p>
                      </a:txBody>
                      <a:tcPr marL="63254" marR="63254" marT="31627" marB="31627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028" marR="83028" marT="41514" marB="41514">
                        <a:blipFill>
                          <a:blip r:embed="rId2"/>
                          <a:stretch>
                            <a:fillRect l="-301156" t="-7000" r="-202312" b="-74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028" marR="83028" marT="41514" marB="41514">
                        <a:blipFill>
                          <a:blip r:embed="rId2"/>
                          <a:stretch>
                            <a:fillRect l="-401156" t="-7000" r="-102312" b="-74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XY</a:t>
                          </a:r>
                        </a:p>
                      </a:txBody>
                      <a:tcPr marL="83028" marR="83028" marT="41514" marB="41514"/>
                    </a:tc>
                    <a:extLst>
                      <a:ext uri="{0D108BD9-81ED-4DB2-BD59-A6C34878D82A}">
                        <a16:rowId xmlns:a16="http://schemas.microsoft.com/office/drawing/2014/main" val="147519725"/>
                      </a:ext>
                    </a:extLst>
                  </a:tr>
                  <a:tr h="3375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1</a:t>
                          </a:r>
                        </a:p>
                      </a:txBody>
                      <a:tcPr marL="63254" marR="63254" marT="31627" marB="31627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10</a:t>
                          </a:r>
                        </a:p>
                      </a:txBody>
                      <a:tcPr marL="63254" marR="63254" marT="31627" marB="31627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2</a:t>
                          </a:r>
                        </a:p>
                      </a:txBody>
                      <a:tcPr marL="63254" marR="63254" marT="31627" marB="31627"/>
                    </a:tc>
                    <a:tc>
                      <a:txBody>
                        <a:bodyPr/>
                        <a:lstStyle/>
                        <a:p>
                          <a:pPr algn="r" fontAlgn="t"/>
                          <a:r>
                            <a:rPr lang="en-US" sz="18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100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Miriam Libre" panose="00000500000000000000" pitchFamily="2" charset="-79"/>
                            <a:cs typeface="Miriam Libre" panose="00000500000000000000" pitchFamily="2" charset="-79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t"/>
                          <a:r>
                            <a:rPr lang="en-US" sz="18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4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Miriam Libre" panose="00000500000000000000" pitchFamily="2" charset="-79"/>
                            <a:cs typeface="Miriam Libre" panose="00000500000000000000" pitchFamily="2" charset="-79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t"/>
                          <a:r>
                            <a:rPr lang="en-US" sz="1800" b="0" u="none" strike="noStrike">
                              <a:solidFill>
                                <a:srgbClr val="000000"/>
                              </a:solidFill>
                              <a:effectLst/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20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Miriam Libre" panose="00000500000000000000" pitchFamily="2" charset="-79"/>
                            <a:cs typeface="Miriam Libre" panose="00000500000000000000" pitchFamily="2" charset="-79"/>
                          </a:endParaRPr>
                        </a:p>
                      </a:txBody>
                      <a:tcPr marL="9525" marR="9525" marT="9525" marB="0"/>
                    </a:tc>
                    <a:extLst>
                      <a:ext uri="{0D108BD9-81ED-4DB2-BD59-A6C34878D82A}">
                        <a16:rowId xmlns:a16="http://schemas.microsoft.com/office/drawing/2014/main" val="504766441"/>
                      </a:ext>
                    </a:extLst>
                  </a:tr>
                  <a:tr h="3375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2</a:t>
                          </a:r>
                        </a:p>
                      </a:txBody>
                      <a:tcPr marL="63254" marR="63254" marT="31627" marB="31627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20</a:t>
                          </a:r>
                        </a:p>
                      </a:txBody>
                      <a:tcPr marL="63254" marR="63254" marT="31627" marB="31627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4</a:t>
                          </a:r>
                        </a:p>
                      </a:txBody>
                      <a:tcPr marL="63254" marR="63254" marT="31627" marB="31627"/>
                    </a:tc>
                    <a:tc>
                      <a:txBody>
                        <a:bodyPr/>
                        <a:lstStyle/>
                        <a:p>
                          <a:pPr algn="r" fontAlgn="t"/>
                          <a:r>
                            <a:rPr lang="en-US" sz="18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400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Miriam Libre" panose="00000500000000000000" pitchFamily="2" charset="-79"/>
                            <a:cs typeface="Miriam Libre" panose="00000500000000000000" pitchFamily="2" charset="-79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t"/>
                          <a:r>
                            <a:rPr lang="en-US" sz="1800" b="0" u="none" strike="noStrike">
                              <a:solidFill>
                                <a:srgbClr val="000000"/>
                              </a:solidFill>
                              <a:effectLst/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16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Miriam Libre" panose="00000500000000000000" pitchFamily="2" charset="-79"/>
                            <a:cs typeface="Miriam Libre" panose="00000500000000000000" pitchFamily="2" charset="-79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t"/>
                          <a:r>
                            <a:rPr lang="en-US" sz="1800" b="0" u="none" strike="noStrike">
                              <a:solidFill>
                                <a:srgbClr val="000000"/>
                              </a:solidFill>
                              <a:effectLst/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80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Miriam Libre" panose="00000500000000000000" pitchFamily="2" charset="-79"/>
                            <a:cs typeface="Miriam Libre" panose="00000500000000000000" pitchFamily="2" charset="-79"/>
                          </a:endParaRPr>
                        </a:p>
                      </a:txBody>
                      <a:tcPr marL="9525" marR="9525" marT="9525" marB="0"/>
                    </a:tc>
                    <a:extLst>
                      <a:ext uri="{0D108BD9-81ED-4DB2-BD59-A6C34878D82A}">
                        <a16:rowId xmlns:a16="http://schemas.microsoft.com/office/drawing/2014/main" val="2346723796"/>
                      </a:ext>
                    </a:extLst>
                  </a:tr>
                  <a:tr h="3375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3</a:t>
                          </a:r>
                        </a:p>
                      </a:txBody>
                      <a:tcPr marL="63254" marR="63254" marT="31627" marB="31627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50</a:t>
                          </a:r>
                        </a:p>
                      </a:txBody>
                      <a:tcPr marL="63254" marR="63254" marT="31627" marB="31627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5</a:t>
                          </a:r>
                        </a:p>
                      </a:txBody>
                      <a:tcPr marL="63254" marR="63254" marT="31627" marB="31627"/>
                    </a:tc>
                    <a:tc>
                      <a:txBody>
                        <a:bodyPr/>
                        <a:lstStyle/>
                        <a:p>
                          <a:pPr algn="r" fontAlgn="t"/>
                          <a:r>
                            <a:rPr lang="en-US" sz="18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2500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Miriam Libre" panose="00000500000000000000" pitchFamily="2" charset="-79"/>
                            <a:cs typeface="Miriam Libre" panose="00000500000000000000" pitchFamily="2" charset="-79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t"/>
                          <a:r>
                            <a:rPr lang="en-US" sz="1800" b="0" u="none" strike="noStrike">
                              <a:solidFill>
                                <a:srgbClr val="000000"/>
                              </a:solidFill>
                              <a:effectLst/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25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Miriam Libre" panose="00000500000000000000" pitchFamily="2" charset="-79"/>
                            <a:cs typeface="Miriam Libre" panose="00000500000000000000" pitchFamily="2" charset="-79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t"/>
                          <a:r>
                            <a:rPr lang="en-US" sz="1800" b="0" u="none" strike="noStrike">
                              <a:solidFill>
                                <a:srgbClr val="000000"/>
                              </a:solidFill>
                              <a:effectLst/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250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Miriam Libre" panose="00000500000000000000" pitchFamily="2" charset="-79"/>
                            <a:cs typeface="Miriam Libre" panose="00000500000000000000" pitchFamily="2" charset="-79"/>
                          </a:endParaRPr>
                        </a:p>
                      </a:txBody>
                      <a:tcPr marL="9525" marR="9525" marT="9525" marB="0"/>
                    </a:tc>
                    <a:extLst>
                      <a:ext uri="{0D108BD9-81ED-4DB2-BD59-A6C34878D82A}">
                        <a16:rowId xmlns:a16="http://schemas.microsoft.com/office/drawing/2014/main" val="2691908720"/>
                      </a:ext>
                    </a:extLst>
                  </a:tr>
                  <a:tr h="3375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4</a:t>
                          </a:r>
                        </a:p>
                      </a:txBody>
                      <a:tcPr marL="63254" marR="63254" marT="31627" marB="31627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55</a:t>
                          </a:r>
                        </a:p>
                      </a:txBody>
                      <a:tcPr marL="63254" marR="63254" marT="31627" marB="31627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6</a:t>
                          </a:r>
                        </a:p>
                      </a:txBody>
                      <a:tcPr marL="63254" marR="63254" marT="31627" marB="31627"/>
                    </a:tc>
                    <a:tc>
                      <a:txBody>
                        <a:bodyPr/>
                        <a:lstStyle/>
                        <a:p>
                          <a:pPr algn="r" fontAlgn="t"/>
                          <a:r>
                            <a:rPr lang="en-US" sz="18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3025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Miriam Libre" panose="00000500000000000000" pitchFamily="2" charset="-79"/>
                            <a:cs typeface="Miriam Libre" panose="00000500000000000000" pitchFamily="2" charset="-79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t"/>
                          <a:r>
                            <a:rPr lang="en-US" sz="1800" b="0" u="none" strike="noStrike">
                              <a:solidFill>
                                <a:srgbClr val="000000"/>
                              </a:solidFill>
                              <a:effectLst/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36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Miriam Libre" panose="00000500000000000000" pitchFamily="2" charset="-79"/>
                            <a:cs typeface="Miriam Libre" panose="00000500000000000000" pitchFamily="2" charset="-79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t"/>
                          <a:r>
                            <a:rPr lang="en-US" sz="1800" b="0" u="none" strike="noStrike">
                              <a:solidFill>
                                <a:srgbClr val="000000"/>
                              </a:solidFill>
                              <a:effectLst/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330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Miriam Libre" panose="00000500000000000000" pitchFamily="2" charset="-79"/>
                            <a:cs typeface="Miriam Libre" panose="00000500000000000000" pitchFamily="2" charset="-79"/>
                          </a:endParaRPr>
                        </a:p>
                      </a:txBody>
                      <a:tcPr marL="9525" marR="9525" marT="9525" marB="0"/>
                    </a:tc>
                    <a:extLst>
                      <a:ext uri="{0D108BD9-81ED-4DB2-BD59-A6C34878D82A}">
                        <a16:rowId xmlns:a16="http://schemas.microsoft.com/office/drawing/2014/main" val="3771451920"/>
                      </a:ext>
                    </a:extLst>
                  </a:tr>
                  <a:tr h="3375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5</a:t>
                          </a:r>
                        </a:p>
                      </a:txBody>
                      <a:tcPr marL="63254" marR="63254" marT="31627" marB="31627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60</a:t>
                          </a:r>
                        </a:p>
                      </a:txBody>
                      <a:tcPr marL="63254" marR="63254" marT="31627" marB="31627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7</a:t>
                          </a:r>
                        </a:p>
                      </a:txBody>
                      <a:tcPr marL="63254" marR="63254" marT="31627" marB="31627"/>
                    </a:tc>
                    <a:tc>
                      <a:txBody>
                        <a:bodyPr/>
                        <a:lstStyle/>
                        <a:p>
                          <a:pPr algn="r" fontAlgn="t"/>
                          <a:r>
                            <a:rPr lang="en-US" sz="18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3600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Miriam Libre" panose="00000500000000000000" pitchFamily="2" charset="-79"/>
                            <a:cs typeface="Miriam Libre" panose="00000500000000000000" pitchFamily="2" charset="-79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t"/>
                          <a:r>
                            <a:rPr lang="en-US" sz="1800" b="0" u="none" strike="noStrike">
                              <a:solidFill>
                                <a:srgbClr val="000000"/>
                              </a:solidFill>
                              <a:effectLst/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49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Miriam Libre" panose="00000500000000000000" pitchFamily="2" charset="-79"/>
                            <a:cs typeface="Miriam Libre" panose="00000500000000000000" pitchFamily="2" charset="-79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t"/>
                          <a:r>
                            <a:rPr lang="en-US" sz="1800" b="0" u="none" strike="noStrike">
                              <a:solidFill>
                                <a:srgbClr val="000000"/>
                              </a:solidFill>
                              <a:effectLst/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420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Miriam Libre" panose="00000500000000000000" pitchFamily="2" charset="-79"/>
                            <a:cs typeface="Miriam Libre" panose="00000500000000000000" pitchFamily="2" charset="-79"/>
                          </a:endParaRPr>
                        </a:p>
                      </a:txBody>
                      <a:tcPr marL="9525" marR="9525" marT="9525" marB="0"/>
                    </a:tc>
                    <a:extLst>
                      <a:ext uri="{0D108BD9-81ED-4DB2-BD59-A6C34878D82A}">
                        <a16:rowId xmlns:a16="http://schemas.microsoft.com/office/drawing/2014/main" val="2412418758"/>
                      </a:ext>
                    </a:extLst>
                  </a:tr>
                  <a:tr h="3375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6</a:t>
                          </a:r>
                        </a:p>
                      </a:txBody>
                      <a:tcPr marL="63254" marR="63254" marT="31627" marB="31627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65</a:t>
                          </a:r>
                        </a:p>
                      </a:txBody>
                      <a:tcPr marL="63254" marR="63254" marT="31627" marB="31627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8</a:t>
                          </a:r>
                        </a:p>
                      </a:txBody>
                      <a:tcPr marL="63254" marR="63254" marT="31627" marB="31627"/>
                    </a:tc>
                    <a:tc>
                      <a:txBody>
                        <a:bodyPr/>
                        <a:lstStyle/>
                        <a:p>
                          <a:pPr algn="r" fontAlgn="t"/>
                          <a:r>
                            <a:rPr lang="en-US" sz="18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4225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Miriam Libre" panose="00000500000000000000" pitchFamily="2" charset="-79"/>
                            <a:cs typeface="Miriam Libre" panose="00000500000000000000" pitchFamily="2" charset="-79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t"/>
                          <a:r>
                            <a:rPr lang="en-US" sz="18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64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Miriam Libre" panose="00000500000000000000" pitchFamily="2" charset="-79"/>
                            <a:cs typeface="Miriam Libre" panose="00000500000000000000" pitchFamily="2" charset="-79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t"/>
                          <a:r>
                            <a:rPr lang="en-US" sz="1800" b="0" u="none" strike="noStrike">
                              <a:solidFill>
                                <a:srgbClr val="000000"/>
                              </a:solidFill>
                              <a:effectLst/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520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Miriam Libre" panose="00000500000000000000" pitchFamily="2" charset="-79"/>
                            <a:cs typeface="Miriam Libre" panose="00000500000000000000" pitchFamily="2" charset="-79"/>
                          </a:endParaRPr>
                        </a:p>
                      </a:txBody>
                      <a:tcPr marL="9525" marR="9525" marT="9525" marB="0"/>
                    </a:tc>
                    <a:extLst>
                      <a:ext uri="{0D108BD9-81ED-4DB2-BD59-A6C34878D82A}">
                        <a16:rowId xmlns:a16="http://schemas.microsoft.com/office/drawing/2014/main" val="3020601880"/>
                      </a:ext>
                    </a:extLst>
                  </a:tr>
                  <a:tr h="3375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7</a:t>
                          </a:r>
                        </a:p>
                      </a:txBody>
                      <a:tcPr marL="63254" marR="63254" marT="31627" marB="31627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75</a:t>
                          </a:r>
                        </a:p>
                      </a:txBody>
                      <a:tcPr marL="63254" marR="63254" marT="31627" marB="31627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9</a:t>
                          </a:r>
                        </a:p>
                      </a:txBody>
                      <a:tcPr marL="63254" marR="63254" marT="31627" marB="31627"/>
                    </a:tc>
                    <a:tc>
                      <a:txBody>
                        <a:bodyPr/>
                        <a:lstStyle/>
                        <a:p>
                          <a:pPr algn="r" fontAlgn="t"/>
                          <a:r>
                            <a:rPr lang="en-US" sz="18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5625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Miriam Libre" panose="00000500000000000000" pitchFamily="2" charset="-79"/>
                            <a:cs typeface="Miriam Libre" panose="00000500000000000000" pitchFamily="2" charset="-79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t"/>
                          <a:r>
                            <a:rPr lang="en-US" sz="18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81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Miriam Libre" panose="00000500000000000000" pitchFamily="2" charset="-79"/>
                            <a:cs typeface="Miriam Libre" panose="00000500000000000000" pitchFamily="2" charset="-79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t"/>
                          <a:r>
                            <a:rPr lang="en-US" sz="1800" b="0" u="none" strike="noStrike">
                              <a:solidFill>
                                <a:srgbClr val="000000"/>
                              </a:solidFill>
                              <a:effectLst/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675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Miriam Libre" panose="00000500000000000000" pitchFamily="2" charset="-79"/>
                            <a:cs typeface="Miriam Libre" panose="00000500000000000000" pitchFamily="2" charset="-79"/>
                          </a:endParaRPr>
                        </a:p>
                      </a:txBody>
                      <a:tcPr marL="9525" marR="9525" marT="9525" marB="0"/>
                    </a:tc>
                    <a:extLst>
                      <a:ext uri="{0D108BD9-81ED-4DB2-BD59-A6C34878D82A}">
                        <a16:rowId xmlns:a16="http://schemas.microsoft.com/office/drawing/2014/main" val="892811487"/>
                      </a:ext>
                    </a:extLst>
                  </a:tr>
                  <a:tr h="3375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8</a:t>
                          </a:r>
                        </a:p>
                      </a:txBody>
                      <a:tcPr marL="63254" marR="63254" marT="31627" marB="31627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70</a:t>
                          </a:r>
                        </a:p>
                      </a:txBody>
                      <a:tcPr marL="63254" marR="63254" marT="31627" marB="31627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8</a:t>
                          </a:r>
                        </a:p>
                      </a:txBody>
                      <a:tcPr marL="63254" marR="63254" marT="31627" marB="31627"/>
                    </a:tc>
                    <a:tc>
                      <a:txBody>
                        <a:bodyPr/>
                        <a:lstStyle/>
                        <a:p>
                          <a:pPr algn="r" fontAlgn="t"/>
                          <a:r>
                            <a:rPr lang="en-US" sz="18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4900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Miriam Libre" panose="00000500000000000000" pitchFamily="2" charset="-79"/>
                            <a:cs typeface="Miriam Libre" panose="00000500000000000000" pitchFamily="2" charset="-79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t"/>
                          <a:r>
                            <a:rPr lang="en-US" sz="1800" b="0" u="none" strike="noStrike">
                              <a:solidFill>
                                <a:srgbClr val="000000"/>
                              </a:solidFill>
                              <a:effectLst/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64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Miriam Libre" panose="00000500000000000000" pitchFamily="2" charset="-79"/>
                            <a:cs typeface="Miriam Libre" panose="00000500000000000000" pitchFamily="2" charset="-79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t"/>
                          <a:r>
                            <a:rPr lang="en-US" sz="1800" b="0" u="none" strike="noStrike">
                              <a:solidFill>
                                <a:srgbClr val="000000"/>
                              </a:solidFill>
                              <a:effectLst/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560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Miriam Libre" panose="00000500000000000000" pitchFamily="2" charset="-79"/>
                            <a:cs typeface="Miriam Libre" panose="00000500000000000000" pitchFamily="2" charset="-79"/>
                          </a:endParaRPr>
                        </a:p>
                      </a:txBody>
                      <a:tcPr marL="9525" marR="9525" marT="9525" marB="0"/>
                    </a:tc>
                    <a:extLst>
                      <a:ext uri="{0D108BD9-81ED-4DB2-BD59-A6C34878D82A}">
                        <a16:rowId xmlns:a16="http://schemas.microsoft.com/office/drawing/2014/main" val="152248142"/>
                      </a:ext>
                    </a:extLst>
                  </a:tr>
                  <a:tr h="3375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9</a:t>
                          </a:r>
                        </a:p>
                      </a:txBody>
                      <a:tcPr marL="63254" marR="63254" marT="31627" marB="31627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81</a:t>
                          </a:r>
                        </a:p>
                      </a:txBody>
                      <a:tcPr marL="63254" marR="63254" marT="31627" marB="31627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9</a:t>
                          </a:r>
                        </a:p>
                      </a:txBody>
                      <a:tcPr marL="63254" marR="63254" marT="31627" marB="31627"/>
                    </a:tc>
                    <a:tc>
                      <a:txBody>
                        <a:bodyPr/>
                        <a:lstStyle/>
                        <a:p>
                          <a:pPr algn="r" fontAlgn="t"/>
                          <a:r>
                            <a:rPr lang="en-US" sz="18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6561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Miriam Libre" panose="00000500000000000000" pitchFamily="2" charset="-79"/>
                            <a:cs typeface="Miriam Libre" panose="00000500000000000000" pitchFamily="2" charset="-79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t"/>
                          <a:r>
                            <a:rPr lang="en-US" sz="1800" b="0" u="none" strike="noStrike">
                              <a:solidFill>
                                <a:srgbClr val="000000"/>
                              </a:solidFill>
                              <a:effectLst/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81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Miriam Libre" panose="00000500000000000000" pitchFamily="2" charset="-79"/>
                            <a:cs typeface="Miriam Libre" panose="00000500000000000000" pitchFamily="2" charset="-79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t"/>
                          <a:r>
                            <a:rPr lang="en-US" sz="18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729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Miriam Libre" panose="00000500000000000000" pitchFamily="2" charset="-79"/>
                            <a:cs typeface="Miriam Libre" panose="00000500000000000000" pitchFamily="2" charset="-79"/>
                          </a:endParaRPr>
                        </a:p>
                      </a:txBody>
                      <a:tcPr marL="9525" marR="9525" marT="9525" marB="0"/>
                    </a:tc>
                    <a:extLst>
                      <a:ext uri="{0D108BD9-81ED-4DB2-BD59-A6C34878D82A}">
                        <a16:rowId xmlns:a16="http://schemas.microsoft.com/office/drawing/2014/main" val="3375793497"/>
                      </a:ext>
                    </a:extLst>
                  </a:tr>
                  <a:tr h="3375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10</a:t>
                          </a:r>
                        </a:p>
                      </a:txBody>
                      <a:tcPr marL="63254" marR="63254" marT="31627" marB="31627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85</a:t>
                          </a:r>
                        </a:p>
                      </a:txBody>
                      <a:tcPr marL="63254" marR="63254" marT="31627" marB="31627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10</a:t>
                          </a:r>
                        </a:p>
                      </a:txBody>
                      <a:tcPr marL="63254" marR="63254" marT="31627" marB="31627"/>
                    </a:tc>
                    <a:tc>
                      <a:txBody>
                        <a:bodyPr/>
                        <a:lstStyle/>
                        <a:p>
                          <a:pPr algn="r" fontAlgn="t"/>
                          <a:r>
                            <a:rPr lang="en-US" sz="18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7225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Miriam Libre" panose="00000500000000000000" pitchFamily="2" charset="-79"/>
                            <a:cs typeface="Miriam Libre" panose="00000500000000000000" pitchFamily="2" charset="-79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t"/>
                          <a:r>
                            <a:rPr lang="en-US" sz="18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100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Miriam Libre" panose="00000500000000000000" pitchFamily="2" charset="-79"/>
                            <a:cs typeface="Miriam Libre" panose="00000500000000000000" pitchFamily="2" charset="-79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t"/>
                          <a:r>
                            <a:rPr lang="en-US" sz="18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850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Miriam Libre" panose="00000500000000000000" pitchFamily="2" charset="-79"/>
                            <a:cs typeface="Miriam Libre" panose="00000500000000000000" pitchFamily="2" charset="-79"/>
                          </a:endParaRPr>
                        </a:p>
                      </a:txBody>
                      <a:tcPr marL="9525" marR="9525" marT="9525" marB="0"/>
                    </a:tc>
                    <a:extLst>
                      <a:ext uri="{0D108BD9-81ED-4DB2-BD59-A6C34878D82A}">
                        <a16:rowId xmlns:a16="http://schemas.microsoft.com/office/drawing/2014/main" val="3403371141"/>
                      </a:ext>
                    </a:extLst>
                  </a:tr>
                  <a:tr h="3375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11</a:t>
                          </a:r>
                        </a:p>
                      </a:txBody>
                      <a:tcPr marL="63254" marR="63254" marT="31627" marB="31627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90</a:t>
                          </a:r>
                        </a:p>
                      </a:txBody>
                      <a:tcPr marL="63254" marR="63254" marT="31627" marB="31627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11</a:t>
                          </a:r>
                        </a:p>
                      </a:txBody>
                      <a:tcPr marL="63254" marR="63254" marT="31627" marB="31627"/>
                    </a:tc>
                    <a:tc>
                      <a:txBody>
                        <a:bodyPr/>
                        <a:lstStyle/>
                        <a:p>
                          <a:pPr algn="r" fontAlgn="t"/>
                          <a:r>
                            <a:rPr lang="en-US" sz="18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8100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Miriam Libre" panose="00000500000000000000" pitchFamily="2" charset="-79"/>
                            <a:cs typeface="Miriam Libre" panose="00000500000000000000" pitchFamily="2" charset="-79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t"/>
                          <a:r>
                            <a:rPr lang="en-US" sz="18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121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Miriam Libre" panose="00000500000000000000" pitchFamily="2" charset="-79"/>
                            <a:cs typeface="Miriam Libre" panose="00000500000000000000" pitchFamily="2" charset="-79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t"/>
                          <a:r>
                            <a:rPr lang="en-US" sz="18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990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Miriam Libre" panose="00000500000000000000" pitchFamily="2" charset="-79"/>
                            <a:cs typeface="Miriam Libre" panose="00000500000000000000" pitchFamily="2" charset="-79"/>
                          </a:endParaRPr>
                        </a:p>
                      </a:txBody>
                      <a:tcPr marL="9525" marR="9525" marT="9525" marB="0"/>
                    </a:tc>
                    <a:extLst>
                      <a:ext uri="{0D108BD9-81ED-4DB2-BD59-A6C34878D82A}">
                        <a16:rowId xmlns:a16="http://schemas.microsoft.com/office/drawing/2014/main" val="1136738183"/>
                      </a:ext>
                    </a:extLst>
                  </a:tr>
                  <a:tr h="3375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12</a:t>
                          </a:r>
                        </a:p>
                      </a:txBody>
                      <a:tcPr marL="63254" marR="63254" marT="31627" marB="31627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80</a:t>
                          </a:r>
                        </a:p>
                      </a:txBody>
                      <a:tcPr marL="63254" marR="63254" marT="31627" marB="31627"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9</a:t>
                          </a:r>
                        </a:p>
                      </a:txBody>
                      <a:tcPr marL="63254" marR="63254" marT="31627" marB="31627"/>
                    </a:tc>
                    <a:tc>
                      <a:txBody>
                        <a:bodyPr/>
                        <a:lstStyle/>
                        <a:p>
                          <a:pPr algn="r" fontAlgn="t"/>
                          <a:r>
                            <a:rPr lang="en-US" sz="18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6400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Miriam Libre" panose="00000500000000000000" pitchFamily="2" charset="-79"/>
                            <a:cs typeface="Miriam Libre" panose="00000500000000000000" pitchFamily="2" charset="-79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t"/>
                          <a:r>
                            <a:rPr lang="en-US" sz="1800" b="0" u="none" strike="noStrike">
                              <a:solidFill>
                                <a:srgbClr val="000000"/>
                              </a:solidFill>
                              <a:effectLst/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81</a:t>
                          </a:r>
                          <a:endParaRPr lang="en-US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Miriam Libre" panose="00000500000000000000" pitchFamily="2" charset="-79"/>
                            <a:cs typeface="Miriam Libre" panose="00000500000000000000" pitchFamily="2" charset="-79"/>
                          </a:endParaRPr>
                        </a:p>
                      </a:txBody>
                      <a:tcPr marL="9525" marR="9525" marT="9525" marB="0"/>
                    </a:tc>
                    <a:tc>
                      <a:txBody>
                        <a:bodyPr/>
                        <a:lstStyle/>
                        <a:p>
                          <a:pPr algn="r" fontAlgn="t"/>
                          <a:r>
                            <a:rPr lang="en-US" sz="18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720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Miriam Libre" panose="00000500000000000000" pitchFamily="2" charset="-79"/>
                            <a:cs typeface="Miriam Libre" panose="00000500000000000000" pitchFamily="2" charset="-79"/>
                          </a:endParaRPr>
                        </a:p>
                      </a:txBody>
                      <a:tcPr marL="9525" marR="9525" marT="9525" marB="0"/>
                    </a:tc>
                    <a:extLst>
                      <a:ext uri="{0D108BD9-81ED-4DB2-BD59-A6C34878D82A}">
                        <a16:rowId xmlns:a16="http://schemas.microsoft.com/office/drawing/2014/main" val="743977521"/>
                      </a:ext>
                    </a:extLst>
                  </a:tr>
                  <a:tr h="3375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Total</a:t>
                          </a:r>
                        </a:p>
                      </a:txBody>
                      <a:tcPr marL="63254" marR="63254" marT="31627" marB="31627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741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88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52661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722</a:t>
                          </a: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Miriam Libre" panose="00000500000000000000" pitchFamily="2" charset="-79"/>
                              <a:cs typeface="Miriam Libre" panose="00000500000000000000" pitchFamily="2" charset="-79"/>
                            </a:rPr>
                            <a:t>6144</a:t>
                          </a: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94415200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43712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1106</TotalTime>
  <Words>1252</Words>
  <Application>Microsoft Office PowerPoint</Application>
  <PresentationFormat>Widescreen</PresentationFormat>
  <Paragraphs>259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Miriam Libre</vt:lpstr>
      <vt:lpstr>Roboto</vt:lpstr>
      <vt:lpstr>Roboto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gianttemplate.com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admin@gianttemplate.com</dc:creator>
  <cp:lastModifiedBy>Amiruddin Kalbuadi</cp:lastModifiedBy>
  <cp:revision>11</cp:revision>
  <dcterms:created xsi:type="dcterms:W3CDTF">2018-12-22T08:54:05Z</dcterms:created>
  <dcterms:modified xsi:type="dcterms:W3CDTF">2023-08-29T08:40:59Z</dcterms:modified>
</cp:coreProperties>
</file>