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316" r:id="rId4"/>
    <p:sldId id="318" r:id="rId5"/>
    <p:sldId id="334" r:id="rId6"/>
    <p:sldId id="321" r:id="rId7"/>
    <p:sldId id="322" r:id="rId8"/>
    <p:sldId id="323" r:id="rId9"/>
    <p:sldId id="324" r:id="rId10"/>
    <p:sldId id="325" r:id="rId11"/>
    <p:sldId id="326" r:id="rId12"/>
    <p:sldId id="329" r:id="rId13"/>
    <p:sldId id="330" r:id="rId14"/>
    <p:sldId id="327" r:id="rId15"/>
    <p:sldId id="328" r:id="rId16"/>
    <p:sldId id="331" r:id="rId17"/>
    <p:sldId id="332" r:id="rId18"/>
    <p:sldId id="333" r:id="rId19"/>
    <p:sldId id="335" r:id="rId20"/>
    <p:sldId id="336" r:id="rId21"/>
    <p:sldId id="337" r:id="rId22"/>
    <p:sldId id="338" r:id="rId23"/>
    <p:sldId id="340" r:id="rId24"/>
    <p:sldId id="339" r:id="rId25"/>
    <p:sldId id="342" r:id="rId26"/>
    <p:sldId id="343" r:id="rId27"/>
    <p:sldId id="341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278" r:id="rId36"/>
    <p:sldId id="315" r:id="rId3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13D3BC-5365-4946-8B61-2769067EFB5A}">
  <a:tblStyle styleId="{9313D3BC-5365-4946-8B61-2769067EFB5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F60F2C-05B0-402E-A98B-615A852E5B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721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191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265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777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0075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248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34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2126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34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0543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534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6569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8456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8540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0783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9137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6931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3604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0055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080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02858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6178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5297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17238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7538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38333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690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729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96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8172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26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550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502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100" y="100"/>
            <a:ext cx="9144000" cy="16653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9200" y="1665500"/>
            <a:ext cx="91440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5400000" flipH="1">
            <a:off x="4455737" y="-3015113"/>
            <a:ext cx="232525" cy="91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008725" y="2090950"/>
            <a:ext cx="7126800" cy="305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2686000" y="-9200"/>
            <a:ext cx="64581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-9200" y="-9200"/>
            <a:ext cx="26952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44" name="Google Shape;44;p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195236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172775" y="557250"/>
            <a:ext cx="26763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▫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010374" y="557250"/>
            <a:ext cx="26763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▫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ertical decoration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1"/>
          <p:cNvSpPr/>
          <p:nvPr/>
        </p:nvSpPr>
        <p:spPr>
          <a:xfrm>
            <a:off x="1328200" y="-9200"/>
            <a:ext cx="7815900" cy="5152800"/>
          </a:xfrm>
          <a:prstGeom prst="rect">
            <a:avLst/>
          </a:prstGeom>
          <a:gradFill>
            <a:gsLst>
              <a:gs pos="0">
                <a:srgbClr val="020F2B">
                  <a:alpha val="33725"/>
                </a:srgbClr>
              </a:gs>
              <a:gs pos="100000">
                <a:srgbClr val="010C1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-9200" y="-9200"/>
            <a:ext cx="1337400" cy="2585700"/>
          </a:xfrm>
          <a:prstGeom prst="rect">
            <a:avLst/>
          </a:prstGeom>
          <a:gradFill>
            <a:gsLst>
              <a:gs pos="0">
                <a:srgbClr val="FFFFFF">
                  <a:alpha val="19215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-5400000">
            <a:off x="-1162539" y="2490739"/>
            <a:ext cx="5152700" cy="171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7588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06400" y="557250"/>
            <a:ext cx="2064000" cy="40617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74425" y="557250"/>
            <a:ext cx="5512500" cy="4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7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journal.bsi.ac.id/ejurnal/index.php/ijcitPenerapan/index.php/perspektif/issue/current/index.php/ecodemica/user/register/index.php/ijcit/issue/current/index.php/evolusi/article/view/12454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wisehouseeducation.blogspot.com/2021/06/logo-tut-wuri-handayani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1008725" y="2090950"/>
            <a:ext cx="7126800" cy="305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90" name="Google Shape;90;p14"/>
          <p:cNvGrpSpPr/>
          <p:nvPr/>
        </p:nvGrpSpPr>
        <p:grpSpPr>
          <a:xfrm>
            <a:off x="4071999" y="719803"/>
            <a:ext cx="1000013" cy="947853"/>
            <a:chOff x="4071999" y="719803"/>
            <a:chExt cx="1000013" cy="947853"/>
          </a:xfrm>
        </p:grpSpPr>
        <p:grpSp>
          <p:nvGrpSpPr>
            <p:cNvPr id="91" name="Google Shape;91;p14"/>
            <p:cNvGrpSpPr/>
            <p:nvPr/>
          </p:nvGrpSpPr>
          <p:grpSpPr>
            <a:xfrm>
              <a:off x="4228481" y="1473432"/>
              <a:ext cx="687049" cy="194223"/>
              <a:chOff x="4521818" y="1511728"/>
              <a:chExt cx="551315" cy="155852"/>
            </a:xfrm>
          </p:grpSpPr>
          <p:sp>
            <p:nvSpPr>
              <p:cNvPr id="92" name="Google Shape;92;p14"/>
              <p:cNvSpPr/>
              <p:nvPr/>
            </p:nvSpPr>
            <p:spPr>
              <a:xfrm>
                <a:off x="4521818" y="1511728"/>
                <a:ext cx="116377" cy="155852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3273" extrusionOk="0">
                    <a:moveTo>
                      <a:pt x="1344" y="0"/>
                    </a:moveTo>
                    <a:lnTo>
                      <a:pt x="50" y="2565"/>
                    </a:lnTo>
                    <a:lnTo>
                      <a:pt x="25" y="2638"/>
                    </a:lnTo>
                    <a:lnTo>
                      <a:pt x="1" y="2736"/>
                    </a:lnTo>
                    <a:lnTo>
                      <a:pt x="1" y="2833"/>
                    </a:lnTo>
                    <a:lnTo>
                      <a:pt x="25" y="2931"/>
                    </a:lnTo>
                    <a:lnTo>
                      <a:pt x="74" y="3004"/>
                    </a:lnTo>
                    <a:lnTo>
                      <a:pt x="123" y="3102"/>
                    </a:lnTo>
                    <a:lnTo>
                      <a:pt x="196" y="3151"/>
                    </a:lnTo>
                    <a:lnTo>
                      <a:pt x="269" y="3224"/>
                    </a:lnTo>
                    <a:lnTo>
                      <a:pt x="392" y="3248"/>
                    </a:lnTo>
                    <a:lnTo>
                      <a:pt x="489" y="3273"/>
                    </a:lnTo>
                    <a:lnTo>
                      <a:pt x="636" y="3248"/>
                    </a:lnTo>
                    <a:lnTo>
                      <a:pt x="758" y="3200"/>
                    </a:lnTo>
                    <a:lnTo>
                      <a:pt x="856" y="3102"/>
                    </a:lnTo>
                    <a:lnTo>
                      <a:pt x="929" y="3004"/>
                    </a:lnTo>
                    <a:lnTo>
                      <a:pt x="244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reflection stA="50000" endPos="8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14"/>
              <p:cNvSpPr/>
              <p:nvPr/>
            </p:nvSpPr>
            <p:spPr>
              <a:xfrm>
                <a:off x="4956804" y="1511728"/>
                <a:ext cx="116330" cy="155852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3273" extrusionOk="0">
                    <a:moveTo>
                      <a:pt x="0" y="0"/>
                    </a:moveTo>
                    <a:lnTo>
                      <a:pt x="1514" y="3004"/>
                    </a:lnTo>
                    <a:lnTo>
                      <a:pt x="1588" y="3102"/>
                    </a:lnTo>
                    <a:lnTo>
                      <a:pt x="1685" y="3200"/>
                    </a:lnTo>
                    <a:lnTo>
                      <a:pt x="1807" y="3248"/>
                    </a:lnTo>
                    <a:lnTo>
                      <a:pt x="1954" y="3273"/>
                    </a:lnTo>
                    <a:lnTo>
                      <a:pt x="2052" y="3248"/>
                    </a:lnTo>
                    <a:lnTo>
                      <a:pt x="2174" y="3224"/>
                    </a:lnTo>
                    <a:lnTo>
                      <a:pt x="2247" y="3151"/>
                    </a:lnTo>
                    <a:lnTo>
                      <a:pt x="2320" y="3102"/>
                    </a:lnTo>
                    <a:lnTo>
                      <a:pt x="2369" y="3004"/>
                    </a:lnTo>
                    <a:lnTo>
                      <a:pt x="2418" y="2931"/>
                    </a:lnTo>
                    <a:lnTo>
                      <a:pt x="2442" y="2833"/>
                    </a:lnTo>
                    <a:lnTo>
                      <a:pt x="2442" y="2736"/>
                    </a:lnTo>
                    <a:lnTo>
                      <a:pt x="2418" y="2638"/>
                    </a:lnTo>
                    <a:lnTo>
                      <a:pt x="2393" y="2565"/>
                    </a:lnTo>
                    <a:lnTo>
                      <a:pt x="10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reflection stA="50000" endPos="80000" fadeDir="5400012" sy="-100000" algn="bl" rotWithShape="0"/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" name="Google Shape;94;p14"/>
            <p:cNvGrpSpPr/>
            <p:nvPr/>
          </p:nvGrpSpPr>
          <p:grpSpPr>
            <a:xfrm>
              <a:off x="4071999" y="719803"/>
              <a:ext cx="1000013" cy="724671"/>
              <a:chOff x="4396251" y="906986"/>
              <a:chExt cx="802450" cy="581505"/>
            </a:xfrm>
          </p:grpSpPr>
          <p:sp>
            <p:nvSpPr>
              <p:cNvPr id="95" name="Google Shape;95;p14"/>
              <p:cNvSpPr/>
              <p:nvPr/>
            </p:nvSpPr>
            <p:spPr>
              <a:xfrm>
                <a:off x="4396251" y="979079"/>
                <a:ext cx="802450" cy="509412"/>
              </a:xfrm>
              <a:custGeom>
                <a:avLst/>
                <a:gdLst/>
                <a:ahLst/>
                <a:cxnLst/>
                <a:rect l="l" t="t" r="r" b="b"/>
                <a:pathLst>
                  <a:path w="16852" h="10698" extrusionOk="0">
                    <a:moveTo>
                      <a:pt x="16364" y="489"/>
                    </a:moveTo>
                    <a:lnTo>
                      <a:pt x="16364" y="10209"/>
                    </a:lnTo>
                    <a:lnTo>
                      <a:pt x="489" y="10209"/>
                    </a:lnTo>
                    <a:lnTo>
                      <a:pt x="489" y="489"/>
                    </a:lnTo>
                    <a:close/>
                    <a:moveTo>
                      <a:pt x="391" y="0"/>
                    </a:moveTo>
                    <a:lnTo>
                      <a:pt x="293" y="25"/>
                    </a:lnTo>
                    <a:lnTo>
                      <a:pt x="196" y="74"/>
                    </a:lnTo>
                    <a:lnTo>
                      <a:pt x="122" y="147"/>
                    </a:lnTo>
                    <a:lnTo>
                      <a:pt x="73" y="220"/>
                    </a:lnTo>
                    <a:lnTo>
                      <a:pt x="25" y="293"/>
                    </a:lnTo>
                    <a:lnTo>
                      <a:pt x="0" y="391"/>
                    </a:lnTo>
                    <a:lnTo>
                      <a:pt x="0" y="489"/>
                    </a:lnTo>
                    <a:lnTo>
                      <a:pt x="0" y="10209"/>
                    </a:lnTo>
                    <a:lnTo>
                      <a:pt x="0" y="10307"/>
                    </a:lnTo>
                    <a:lnTo>
                      <a:pt x="25" y="10405"/>
                    </a:lnTo>
                    <a:lnTo>
                      <a:pt x="73" y="10478"/>
                    </a:lnTo>
                    <a:lnTo>
                      <a:pt x="122" y="10551"/>
                    </a:lnTo>
                    <a:lnTo>
                      <a:pt x="196" y="10600"/>
                    </a:lnTo>
                    <a:lnTo>
                      <a:pt x="293" y="10649"/>
                    </a:lnTo>
                    <a:lnTo>
                      <a:pt x="391" y="10673"/>
                    </a:lnTo>
                    <a:lnTo>
                      <a:pt x="489" y="10698"/>
                    </a:lnTo>
                    <a:lnTo>
                      <a:pt x="16364" y="10698"/>
                    </a:lnTo>
                    <a:lnTo>
                      <a:pt x="16461" y="10673"/>
                    </a:lnTo>
                    <a:lnTo>
                      <a:pt x="16559" y="10649"/>
                    </a:lnTo>
                    <a:lnTo>
                      <a:pt x="16657" y="10600"/>
                    </a:lnTo>
                    <a:lnTo>
                      <a:pt x="16730" y="10551"/>
                    </a:lnTo>
                    <a:lnTo>
                      <a:pt x="16779" y="10478"/>
                    </a:lnTo>
                    <a:lnTo>
                      <a:pt x="16828" y="10405"/>
                    </a:lnTo>
                    <a:lnTo>
                      <a:pt x="16852" y="10307"/>
                    </a:lnTo>
                    <a:lnTo>
                      <a:pt x="16852" y="10209"/>
                    </a:lnTo>
                    <a:lnTo>
                      <a:pt x="16852" y="489"/>
                    </a:lnTo>
                    <a:lnTo>
                      <a:pt x="16852" y="391"/>
                    </a:lnTo>
                    <a:lnTo>
                      <a:pt x="16828" y="293"/>
                    </a:lnTo>
                    <a:lnTo>
                      <a:pt x="16779" y="220"/>
                    </a:lnTo>
                    <a:lnTo>
                      <a:pt x="16730" y="147"/>
                    </a:lnTo>
                    <a:lnTo>
                      <a:pt x="16657" y="74"/>
                    </a:lnTo>
                    <a:lnTo>
                      <a:pt x="16559" y="25"/>
                    </a:lnTo>
                    <a:lnTo>
                      <a:pt x="164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14"/>
              <p:cNvSpPr/>
              <p:nvPr/>
            </p:nvSpPr>
            <p:spPr>
              <a:xfrm>
                <a:off x="4774191" y="906986"/>
                <a:ext cx="46570" cy="48856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026" extrusionOk="0">
                    <a:moveTo>
                      <a:pt x="489" y="0"/>
                    </a:moveTo>
                    <a:lnTo>
                      <a:pt x="391" y="25"/>
                    </a:lnTo>
                    <a:lnTo>
                      <a:pt x="294" y="49"/>
                    </a:lnTo>
                    <a:lnTo>
                      <a:pt x="220" y="98"/>
                    </a:lnTo>
                    <a:lnTo>
                      <a:pt x="147" y="147"/>
                    </a:lnTo>
                    <a:lnTo>
                      <a:pt x="74" y="220"/>
                    </a:lnTo>
                    <a:lnTo>
                      <a:pt x="49" y="318"/>
                    </a:lnTo>
                    <a:lnTo>
                      <a:pt x="1" y="391"/>
                    </a:lnTo>
                    <a:lnTo>
                      <a:pt x="1" y="489"/>
                    </a:lnTo>
                    <a:lnTo>
                      <a:pt x="1" y="1026"/>
                    </a:lnTo>
                    <a:lnTo>
                      <a:pt x="978" y="1026"/>
                    </a:lnTo>
                    <a:lnTo>
                      <a:pt x="978" y="489"/>
                    </a:lnTo>
                    <a:lnTo>
                      <a:pt x="978" y="391"/>
                    </a:lnTo>
                    <a:lnTo>
                      <a:pt x="929" y="318"/>
                    </a:lnTo>
                    <a:lnTo>
                      <a:pt x="904" y="220"/>
                    </a:lnTo>
                    <a:lnTo>
                      <a:pt x="831" y="147"/>
                    </a:lnTo>
                    <a:lnTo>
                      <a:pt x="758" y="98"/>
                    </a:lnTo>
                    <a:lnTo>
                      <a:pt x="684" y="49"/>
                    </a:lnTo>
                    <a:lnTo>
                      <a:pt x="587" y="25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14"/>
              <p:cNvSpPr/>
              <p:nvPr/>
            </p:nvSpPr>
            <p:spPr>
              <a:xfrm>
                <a:off x="4442773" y="1025601"/>
                <a:ext cx="709453" cy="416367"/>
              </a:xfrm>
              <a:custGeom>
                <a:avLst/>
                <a:gdLst/>
                <a:ahLst/>
                <a:cxnLst/>
                <a:rect l="l" t="t" r="r" b="b"/>
                <a:pathLst>
                  <a:path w="14899" h="8744" extrusionOk="0">
                    <a:moveTo>
                      <a:pt x="12578" y="1319"/>
                    </a:moveTo>
                    <a:lnTo>
                      <a:pt x="12676" y="1344"/>
                    </a:lnTo>
                    <a:lnTo>
                      <a:pt x="12749" y="1392"/>
                    </a:lnTo>
                    <a:lnTo>
                      <a:pt x="12822" y="1441"/>
                    </a:lnTo>
                    <a:lnTo>
                      <a:pt x="12895" y="1515"/>
                    </a:lnTo>
                    <a:lnTo>
                      <a:pt x="12920" y="1612"/>
                    </a:lnTo>
                    <a:lnTo>
                      <a:pt x="12969" y="1710"/>
                    </a:lnTo>
                    <a:lnTo>
                      <a:pt x="12969" y="1808"/>
                    </a:lnTo>
                    <a:lnTo>
                      <a:pt x="12969" y="4079"/>
                    </a:lnTo>
                    <a:lnTo>
                      <a:pt x="12969" y="4177"/>
                    </a:lnTo>
                    <a:lnTo>
                      <a:pt x="12920" y="4274"/>
                    </a:lnTo>
                    <a:lnTo>
                      <a:pt x="12895" y="4348"/>
                    </a:lnTo>
                    <a:lnTo>
                      <a:pt x="12822" y="4421"/>
                    </a:lnTo>
                    <a:lnTo>
                      <a:pt x="12749" y="4470"/>
                    </a:lnTo>
                    <a:lnTo>
                      <a:pt x="12676" y="4519"/>
                    </a:lnTo>
                    <a:lnTo>
                      <a:pt x="12578" y="4543"/>
                    </a:lnTo>
                    <a:lnTo>
                      <a:pt x="12480" y="4567"/>
                    </a:lnTo>
                    <a:lnTo>
                      <a:pt x="12383" y="4543"/>
                    </a:lnTo>
                    <a:lnTo>
                      <a:pt x="12285" y="4519"/>
                    </a:lnTo>
                    <a:lnTo>
                      <a:pt x="12212" y="4470"/>
                    </a:lnTo>
                    <a:lnTo>
                      <a:pt x="12138" y="4421"/>
                    </a:lnTo>
                    <a:lnTo>
                      <a:pt x="12065" y="4348"/>
                    </a:lnTo>
                    <a:lnTo>
                      <a:pt x="12041" y="4274"/>
                    </a:lnTo>
                    <a:lnTo>
                      <a:pt x="11992" y="4177"/>
                    </a:lnTo>
                    <a:lnTo>
                      <a:pt x="11992" y="4079"/>
                    </a:lnTo>
                    <a:lnTo>
                      <a:pt x="11992" y="3004"/>
                    </a:lnTo>
                    <a:lnTo>
                      <a:pt x="7986" y="7010"/>
                    </a:lnTo>
                    <a:lnTo>
                      <a:pt x="7913" y="7059"/>
                    </a:lnTo>
                    <a:lnTo>
                      <a:pt x="7815" y="7107"/>
                    </a:lnTo>
                    <a:lnTo>
                      <a:pt x="7742" y="7132"/>
                    </a:lnTo>
                    <a:lnTo>
                      <a:pt x="7644" y="7156"/>
                    </a:lnTo>
                    <a:lnTo>
                      <a:pt x="7547" y="7132"/>
                    </a:lnTo>
                    <a:lnTo>
                      <a:pt x="7449" y="7107"/>
                    </a:lnTo>
                    <a:lnTo>
                      <a:pt x="7376" y="7059"/>
                    </a:lnTo>
                    <a:lnTo>
                      <a:pt x="7303" y="7010"/>
                    </a:lnTo>
                    <a:lnTo>
                      <a:pt x="5349" y="5056"/>
                    </a:lnTo>
                    <a:lnTo>
                      <a:pt x="2760" y="7620"/>
                    </a:lnTo>
                    <a:lnTo>
                      <a:pt x="2687" y="7694"/>
                    </a:lnTo>
                    <a:lnTo>
                      <a:pt x="2613" y="7742"/>
                    </a:lnTo>
                    <a:lnTo>
                      <a:pt x="2516" y="7767"/>
                    </a:lnTo>
                    <a:lnTo>
                      <a:pt x="2320" y="7767"/>
                    </a:lnTo>
                    <a:lnTo>
                      <a:pt x="2247" y="7742"/>
                    </a:lnTo>
                    <a:lnTo>
                      <a:pt x="2149" y="7694"/>
                    </a:lnTo>
                    <a:lnTo>
                      <a:pt x="2076" y="7620"/>
                    </a:lnTo>
                    <a:lnTo>
                      <a:pt x="2003" y="7547"/>
                    </a:lnTo>
                    <a:lnTo>
                      <a:pt x="1978" y="7474"/>
                    </a:lnTo>
                    <a:lnTo>
                      <a:pt x="1929" y="7376"/>
                    </a:lnTo>
                    <a:lnTo>
                      <a:pt x="1929" y="7278"/>
                    </a:lnTo>
                    <a:lnTo>
                      <a:pt x="1929" y="7205"/>
                    </a:lnTo>
                    <a:lnTo>
                      <a:pt x="1978" y="7107"/>
                    </a:lnTo>
                    <a:lnTo>
                      <a:pt x="2003" y="7010"/>
                    </a:lnTo>
                    <a:lnTo>
                      <a:pt x="2076" y="6936"/>
                    </a:lnTo>
                    <a:lnTo>
                      <a:pt x="5007" y="4006"/>
                    </a:lnTo>
                    <a:lnTo>
                      <a:pt x="5080" y="3957"/>
                    </a:lnTo>
                    <a:lnTo>
                      <a:pt x="5153" y="3908"/>
                    </a:lnTo>
                    <a:lnTo>
                      <a:pt x="5251" y="3884"/>
                    </a:lnTo>
                    <a:lnTo>
                      <a:pt x="5446" y="3884"/>
                    </a:lnTo>
                    <a:lnTo>
                      <a:pt x="5520" y="3908"/>
                    </a:lnTo>
                    <a:lnTo>
                      <a:pt x="5617" y="3957"/>
                    </a:lnTo>
                    <a:lnTo>
                      <a:pt x="5691" y="4006"/>
                    </a:lnTo>
                    <a:lnTo>
                      <a:pt x="7644" y="5960"/>
                    </a:lnTo>
                    <a:lnTo>
                      <a:pt x="11332" y="2296"/>
                    </a:lnTo>
                    <a:lnTo>
                      <a:pt x="10209" y="2296"/>
                    </a:lnTo>
                    <a:lnTo>
                      <a:pt x="10111" y="2272"/>
                    </a:lnTo>
                    <a:lnTo>
                      <a:pt x="10013" y="2247"/>
                    </a:lnTo>
                    <a:lnTo>
                      <a:pt x="9916" y="2198"/>
                    </a:lnTo>
                    <a:lnTo>
                      <a:pt x="9843" y="2150"/>
                    </a:lnTo>
                    <a:lnTo>
                      <a:pt x="9794" y="2076"/>
                    </a:lnTo>
                    <a:lnTo>
                      <a:pt x="9745" y="1979"/>
                    </a:lnTo>
                    <a:lnTo>
                      <a:pt x="9720" y="1905"/>
                    </a:lnTo>
                    <a:lnTo>
                      <a:pt x="9720" y="1808"/>
                    </a:lnTo>
                    <a:lnTo>
                      <a:pt x="9720" y="1710"/>
                    </a:lnTo>
                    <a:lnTo>
                      <a:pt x="9745" y="1612"/>
                    </a:lnTo>
                    <a:lnTo>
                      <a:pt x="9794" y="1515"/>
                    </a:lnTo>
                    <a:lnTo>
                      <a:pt x="9843" y="1441"/>
                    </a:lnTo>
                    <a:lnTo>
                      <a:pt x="9916" y="1392"/>
                    </a:lnTo>
                    <a:lnTo>
                      <a:pt x="10013" y="1344"/>
                    </a:lnTo>
                    <a:lnTo>
                      <a:pt x="10111" y="1319"/>
                    </a:lnTo>
                    <a:close/>
                    <a:moveTo>
                      <a:pt x="0" y="0"/>
                    </a:moveTo>
                    <a:lnTo>
                      <a:pt x="0" y="8744"/>
                    </a:lnTo>
                    <a:lnTo>
                      <a:pt x="14898" y="8744"/>
                    </a:lnTo>
                    <a:lnTo>
                      <a:pt x="1489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9C4825F-8CFB-C317-0260-637572922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Google Shape;102;p15">
            <a:extLst>
              <a:ext uri="{FF2B5EF4-FFF2-40B4-BE49-F238E27FC236}">
                <a16:creationId xmlns:a16="http://schemas.microsoft.com/office/drawing/2014/main" id="{6B466819-5FC5-26BA-077B-27B60F8A1339}"/>
              </a:ext>
            </a:extLst>
          </p:cNvPr>
          <p:cNvSpPr txBox="1">
            <a:spLocks/>
          </p:cNvSpPr>
          <p:nvPr/>
        </p:nvSpPr>
        <p:spPr>
          <a:xfrm>
            <a:off x="622614" y="3132115"/>
            <a:ext cx="7344096" cy="690663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IBM Plex Sans Condensed"/>
              <a:buNone/>
              <a:defRPr sz="6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IBM Plex Sans Condensed"/>
              <a:buNone/>
              <a:defRPr sz="6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IBM Plex Sans Condensed"/>
              <a:buNone/>
              <a:defRPr sz="6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IBM Plex Sans Condensed"/>
              <a:buNone/>
              <a:defRPr sz="6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IBM Plex Sans Condensed"/>
              <a:buNone/>
              <a:defRPr sz="6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IBM Plex Sans Condensed"/>
              <a:buNone/>
              <a:defRPr sz="6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IBM Plex Sans Condensed"/>
              <a:buNone/>
              <a:defRPr sz="6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IBM Plex Sans Condensed"/>
              <a:buNone/>
              <a:defRPr sz="6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IBM Plex Sans Condensed"/>
              <a:buNone/>
              <a:defRPr sz="6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MATERI 14</a:t>
            </a:r>
          </a:p>
          <a:p>
            <a:pPr algn="just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UJI BEDA DAN UJI HIPOTESIS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EC12C6-11F9-A19D-ABC8-467914199551}"/>
              </a:ext>
            </a:extLst>
          </p:cNvPr>
          <p:cNvSpPr/>
          <p:nvPr/>
        </p:nvSpPr>
        <p:spPr>
          <a:xfrm>
            <a:off x="170871" y="214350"/>
            <a:ext cx="2389449" cy="7572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9A7161-C69A-198E-D7C8-E1F9C4EF263C}"/>
              </a:ext>
            </a:extLst>
          </p:cNvPr>
          <p:cNvSpPr/>
          <p:nvPr/>
        </p:nvSpPr>
        <p:spPr>
          <a:xfrm>
            <a:off x="2826441" y="21435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826441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Langkah-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langkah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uji dua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analisa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klik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b="1" i="1" dirty="0">
                <a:latin typeface="Miriam Libre" panose="00000500000000000000" pitchFamily="2" charset="-79"/>
                <a:cs typeface="Miriam Libre" panose="00000500000000000000" pitchFamily="2" charset="-79"/>
              </a:rPr>
              <a:t>Analyze &gt; Compare Means &gt; Paired-Sample T Test…</a:t>
            </a:r>
            <a:endParaRPr lang="en-US" sz="14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344720-CBCB-269B-1C32-28954724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0" y="1760221"/>
            <a:ext cx="6003826" cy="316893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9024D3-8353-8365-4C66-AD00E4915902}"/>
              </a:ext>
            </a:extLst>
          </p:cNvPr>
          <p:cNvCxnSpPr>
            <a:cxnSpLocks/>
          </p:cNvCxnSpPr>
          <p:nvPr/>
        </p:nvCxnSpPr>
        <p:spPr>
          <a:xfrm flipH="1">
            <a:off x="5589270" y="2674620"/>
            <a:ext cx="76581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276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EC12C6-11F9-A19D-ABC8-467914199551}"/>
              </a:ext>
            </a:extLst>
          </p:cNvPr>
          <p:cNvSpPr/>
          <p:nvPr/>
        </p:nvSpPr>
        <p:spPr>
          <a:xfrm>
            <a:off x="170871" y="214350"/>
            <a:ext cx="2389449" cy="7572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9A7161-C69A-198E-D7C8-E1F9C4EF263C}"/>
              </a:ext>
            </a:extLst>
          </p:cNvPr>
          <p:cNvSpPr/>
          <p:nvPr/>
        </p:nvSpPr>
        <p:spPr>
          <a:xfrm>
            <a:off x="2826441" y="21435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826441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Langkah-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langkah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uji dua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Muncul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kotak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dialog </a:t>
            </a:r>
            <a:r>
              <a:rPr lang="en-US" sz="1400" b="1" i="1" dirty="0">
                <a:latin typeface="Miriam Libre" panose="00000500000000000000" pitchFamily="2" charset="-79"/>
                <a:cs typeface="Miriam Libre" panose="00000500000000000000" pitchFamily="2" charset="-79"/>
              </a:rPr>
              <a:t>Paired-Sample T Test</a:t>
            </a:r>
          </a:p>
          <a:p>
            <a:pPr marL="285750" indent="-285750" algn="just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Pindahkan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Sebelum</a:t>
            </a:r>
            <a:r>
              <a:rPr lang="en-US" sz="14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dan </a:t>
            </a:r>
            <a:r>
              <a:rPr lang="en-US" sz="14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Sesudah</a:t>
            </a:r>
            <a:r>
              <a:rPr lang="en-US" sz="14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di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kotak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sebelah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kiri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kotan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Paired Variables 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di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sebelah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kanan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klik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tombol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panah</a:t>
            </a:r>
            <a:endParaRPr lang="en-US" sz="14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 algn="just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Sebelum</a:t>
            </a:r>
            <a:r>
              <a:rPr lang="en-US" sz="14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Variable1 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dan </a:t>
            </a:r>
            <a:r>
              <a:rPr lang="en-US" sz="14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Sesudah</a:t>
            </a:r>
            <a:r>
              <a:rPr lang="en-US" sz="14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Variable2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938C92-686F-0EC1-BC06-385FE7F9995B}"/>
              </a:ext>
            </a:extLst>
          </p:cNvPr>
          <p:cNvGrpSpPr/>
          <p:nvPr/>
        </p:nvGrpSpPr>
        <p:grpSpPr>
          <a:xfrm>
            <a:off x="2687035" y="2447924"/>
            <a:ext cx="6416242" cy="1685925"/>
            <a:chOff x="2687035" y="2171700"/>
            <a:chExt cx="5535225" cy="145443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A4F6BC0-DCF5-FE59-1A54-CAF19FB1D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6924" y="2171700"/>
              <a:ext cx="2725336" cy="1454430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BF00CFE-61B2-7F0B-1FC7-E63129DA33BF}"/>
                </a:ext>
              </a:extLst>
            </p:cNvPr>
            <p:cNvGrpSpPr/>
            <p:nvPr/>
          </p:nvGrpSpPr>
          <p:grpSpPr>
            <a:xfrm>
              <a:off x="2687035" y="2171700"/>
              <a:ext cx="2724170" cy="1454430"/>
              <a:chOff x="3117104" y="2125980"/>
              <a:chExt cx="3237976" cy="172875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05EDB1A-2C33-5346-5A83-4545BE871AA9}"/>
                  </a:ext>
                </a:extLst>
              </p:cNvPr>
              <p:cNvGrpSpPr/>
              <p:nvPr/>
            </p:nvGrpSpPr>
            <p:grpSpPr>
              <a:xfrm>
                <a:off x="3117104" y="2125980"/>
                <a:ext cx="3237976" cy="1728750"/>
                <a:chOff x="3117104" y="2125980"/>
                <a:chExt cx="3237976" cy="1728750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B701240B-29DB-BD6F-FAA6-2E46BDF263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17104" y="2125980"/>
                  <a:ext cx="3237976" cy="1728750"/>
                </a:xfrm>
                <a:prstGeom prst="rect">
                  <a:avLst/>
                </a:prstGeom>
              </p:spPr>
            </p:pic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28B531CC-8099-376C-DD4E-F4ADC40201A9}"/>
                    </a:ext>
                  </a:extLst>
                </p:cNvPr>
                <p:cNvSpPr/>
                <p:nvPr/>
              </p:nvSpPr>
              <p:spPr>
                <a:xfrm>
                  <a:off x="3645419" y="2263140"/>
                  <a:ext cx="1200901" cy="297180"/>
                </a:xfrm>
                <a:custGeom>
                  <a:avLst/>
                  <a:gdLst>
                    <a:gd name="connsiteX0" fmla="*/ 12181 w 1200901"/>
                    <a:gd name="connsiteY0" fmla="*/ 205740 h 297180"/>
                    <a:gd name="connsiteX1" fmla="*/ 35041 w 1200901"/>
                    <a:gd name="connsiteY1" fmla="*/ 102870 h 297180"/>
                    <a:gd name="connsiteX2" fmla="*/ 46471 w 1200901"/>
                    <a:gd name="connsiteY2" fmla="*/ 68580 h 297180"/>
                    <a:gd name="connsiteX3" fmla="*/ 137911 w 1200901"/>
                    <a:gd name="connsiteY3" fmla="*/ 45720 h 297180"/>
                    <a:gd name="connsiteX4" fmla="*/ 286501 w 1200901"/>
                    <a:gd name="connsiteY4" fmla="*/ 22860 h 297180"/>
                    <a:gd name="connsiteX5" fmla="*/ 583681 w 1200901"/>
                    <a:gd name="connsiteY5" fmla="*/ 0 h 297180"/>
                    <a:gd name="connsiteX6" fmla="*/ 960871 w 1200901"/>
                    <a:gd name="connsiteY6" fmla="*/ 22860 h 297180"/>
                    <a:gd name="connsiteX7" fmla="*/ 1029451 w 1200901"/>
                    <a:gd name="connsiteY7" fmla="*/ 45720 h 297180"/>
                    <a:gd name="connsiteX8" fmla="*/ 1132321 w 1200901"/>
                    <a:gd name="connsiteY8" fmla="*/ 125730 h 297180"/>
                    <a:gd name="connsiteX9" fmla="*/ 1155181 w 1200901"/>
                    <a:gd name="connsiteY9" fmla="*/ 160020 h 297180"/>
                    <a:gd name="connsiteX10" fmla="*/ 1178041 w 1200901"/>
                    <a:gd name="connsiteY10" fmla="*/ 240030 h 297180"/>
                    <a:gd name="connsiteX11" fmla="*/ 1200901 w 1200901"/>
                    <a:gd name="connsiteY11" fmla="*/ 297180 h 297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00901" h="297180">
                      <a:moveTo>
                        <a:pt x="12181" y="205740"/>
                      </a:moveTo>
                      <a:cubicBezTo>
                        <a:pt x="-5877" y="115448"/>
                        <a:pt x="-8069" y="178313"/>
                        <a:pt x="35041" y="102870"/>
                      </a:cubicBezTo>
                      <a:cubicBezTo>
                        <a:pt x="41019" y="92409"/>
                        <a:pt x="35939" y="74431"/>
                        <a:pt x="46471" y="68580"/>
                      </a:cubicBezTo>
                      <a:cubicBezTo>
                        <a:pt x="73935" y="53322"/>
                        <a:pt x="107431" y="53340"/>
                        <a:pt x="137911" y="45720"/>
                      </a:cubicBezTo>
                      <a:cubicBezTo>
                        <a:pt x="208762" y="28007"/>
                        <a:pt x="186334" y="31446"/>
                        <a:pt x="286501" y="22860"/>
                      </a:cubicBezTo>
                      <a:lnTo>
                        <a:pt x="583681" y="0"/>
                      </a:lnTo>
                      <a:cubicBezTo>
                        <a:pt x="709411" y="7620"/>
                        <a:pt x="835568" y="10008"/>
                        <a:pt x="960871" y="22860"/>
                      </a:cubicBezTo>
                      <a:cubicBezTo>
                        <a:pt x="984842" y="25319"/>
                        <a:pt x="1007898" y="34944"/>
                        <a:pt x="1029451" y="45720"/>
                      </a:cubicBezTo>
                      <a:cubicBezTo>
                        <a:pt x="1065864" y="63926"/>
                        <a:pt x="1105442" y="93476"/>
                        <a:pt x="1132321" y="125730"/>
                      </a:cubicBezTo>
                      <a:cubicBezTo>
                        <a:pt x="1141115" y="136283"/>
                        <a:pt x="1149038" y="147733"/>
                        <a:pt x="1155181" y="160020"/>
                      </a:cubicBezTo>
                      <a:cubicBezTo>
                        <a:pt x="1164316" y="178290"/>
                        <a:pt x="1173158" y="222940"/>
                        <a:pt x="1178041" y="240030"/>
                      </a:cubicBezTo>
                      <a:cubicBezTo>
                        <a:pt x="1187457" y="272986"/>
                        <a:pt x="1187412" y="270202"/>
                        <a:pt x="1200901" y="29718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B210BE9-FD76-3784-AE3D-90DDEA85F48E}"/>
                    </a:ext>
                  </a:extLst>
                </p:cNvPr>
                <p:cNvSpPr/>
                <p:nvPr/>
              </p:nvSpPr>
              <p:spPr>
                <a:xfrm>
                  <a:off x="3440430" y="2583180"/>
                  <a:ext cx="1771680" cy="217170"/>
                </a:xfrm>
                <a:custGeom>
                  <a:avLst/>
                  <a:gdLst>
                    <a:gd name="connsiteX0" fmla="*/ 0 w 1771680"/>
                    <a:gd name="connsiteY0" fmla="*/ 34290 h 217170"/>
                    <a:gd name="connsiteX1" fmla="*/ 68580 w 1771680"/>
                    <a:gd name="connsiteY1" fmla="*/ 57150 h 217170"/>
                    <a:gd name="connsiteX2" fmla="*/ 182880 w 1771680"/>
                    <a:gd name="connsiteY2" fmla="*/ 125730 h 217170"/>
                    <a:gd name="connsiteX3" fmla="*/ 308610 w 1771680"/>
                    <a:gd name="connsiteY3" fmla="*/ 137160 h 217170"/>
                    <a:gd name="connsiteX4" fmla="*/ 354330 w 1771680"/>
                    <a:gd name="connsiteY4" fmla="*/ 148590 h 217170"/>
                    <a:gd name="connsiteX5" fmla="*/ 388620 w 1771680"/>
                    <a:gd name="connsiteY5" fmla="*/ 160020 h 217170"/>
                    <a:gd name="connsiteX6" fmla="*/ 468630 w 1771680"/>
                    <a:gd name="connsiteY6" fmla="*/ 171450 h 217170"/>
                    <a:gd name="connsiteX7" fmla="*/ 525780 w 1771680"/>
                    <a:gd name="connsiteY7" fmla="*/ 182880 h 217170"/>
                    <a:gd name="connsiteX8" fmla="*/ 594360 w 1771680"/>
                    <a:gd name="connsiteY8" fmla="*/ 194310 h 217170"/>
                    <a:gd name="connsiteX9" fmla="*/ 720090 w 1771680"/>
                    <a:gd name="connsiteY9" fmla="*/ 217170 h 217170"/>
                    <a:gd name="connsiteX10" fmla="*/ 1165860 w 1771680"/>
                    <a:gd name="connsiteY10" fmla="*/ 205740 h 217170"/>
                    <a:gd name="connsiteX11" fmla="*/ 1497330 w 1771680"/>
                    <a:gd name="connsiteY11" fmla="*/ 194310 h 217170"/>
                    <a:gd name="connsiteX12" fmla="*/ 1565910 w 1771680"/>
                    <a:gd name="connsiteY12" fmla="*/ 182880 h 217170"/>
                    <a:gd name="connsiteX13" fmla="*/ 1657350 w 1771680"/>
                    <a:gd name="connsiteY13" fmla="*/ 148590 h 217170"/>
                    <a:gd name="connsiteX14" fmla="*/ 1703070 w 1771680"/>
                    <a:gd name="connsiteY14" fmla="*/ 114300 h 217170"/>
                    <a:gd name="connsiteX15" fmla="*/ 1725930 w 1771680"/>
                    <a:gd name="connsiteY15" fmla="*/ 80010 h 217170"/>
                    <a:gd name="connsiteX16" fmla="*/ 1760220 w 1771680"/>
                    <a:gd name="connsiteY16" fmla="*/ 45720 h 217170"/>
                    <a:gd name="connsiteX17" fmla="*/ 1771650 w 1771680"/>
                    <a:gd name="connsiteY17" fmla="*/ 0 h 217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771680" h="217170">
                      <a:moveTo>
                        <a:pt x="0" y="34290"/>
                      </a:moveTo>
                      <a:cubicBezTo>
                        <a:pt x="22860" y="41910"/>
                        <a:pt x="47027" y="46374"/>
                        <a:pt x="68580" y="57150"/>
                      </a:cubicBezTo>
                      <a:cubicBezTo>
                        <a:pt x="133421" y="89570"/>
                        <a:pt x="99040" y="106003"/>
                        <a:pt x="182880" y="125730"/>
                      </a:cubicBezTo>
                      <a:cubicBezTo>
                        <a:pt x="223844" y="135369"/>
                        <a:pt x="266700" y="133350"/>
                        <a:pt x="308610" y="137160"/>
                      </a:cubicBezTo>
                      <a:cubicBezTo>
                        <a:pt x="323850" y="140970"/>
                        <a:pt x="339225" y="144274"/>
                        <a:pt x="354330" y="148590"/>
                      </a:cubicBezTo>
                      <a:cubicBezTo>
                        <a:pt x="365915" y="151900"/>
                        <a:pt x="376806" y="157657"/>
                        <a:pt x="388620" y="160020"/>
                      </a:cubicBezTo>
                      <a:cubicBezTo>
                        <a:pt x="415038" y="165304"/>
                        <a:pt x="442056" y="167021"/>
                        <a:pt x="468630" y="171450"/>
                      </a:cubicBezTo>
                      <a:cubicBezTo>
                        <a:pt x="487793" y="174644"/>
                        <a:pt x="506666" y="179405"/>
                        <a:pt x="525780" y="182880"/>
                      </a:cubicBezTo>
                      <a:cubicBezTo>
                        <a:pt x="548582" y="187026"/>
                        <a:pt x="571558" y="190164"/>
                        <a:pt x="594360" y="194310"/>
                      </a:cubicBezTo>
                      <a:cubicBezTo>
                        <a:pt x="770086" y="226260"/>
                        <a:pt x="518005" y="183489"/>
                        <a:pt x="720090" y="217170"/>
                      </a:cubicBezTo>
                      <a:lnTo>
                        <a:pt x="1165860" y="205740"/>
                      </a:lnTo>
                      <a:cubicBezTo>
                        <a:pt x="1276368" y="202490"/>
                        <a:pt x="1386954" y="200617"/>
                        <a:pt x="1497330" y="194310"/>
                      </a:cubicBezTo>
                      <a:cubicBezTo>
                        <a:pt x="1520468" y="192988"/>
                        <a:pt x="1543185" y="187425"/>
                        <a:pt x="1565910" y="182880"/>
                      </a:cubicBezTo>
                      <a:cubicBezTo>
                        <a:pt x="1604629" y="175136"/>
                        <a:pt x="1623102" y="169995"/>
                        <a:pt x="1657350" y="148590"/>
                      </a:cubicBezTo>
                      <a:cubicBezTo>
                        <a:pt x="1673504" y="138494"/>
                        <a:pt x="1689600" y="127770"/>
                        <a:pt x="1703070" y="114300"/>
                      </a:cubicBezTo>
                      <a:cubicBezTo>
                        <a:pt x="1712784" y="104586"/>
                        <a:pt x="1717136" y="90563"/>
                        <a:pt x="1725930" y="80010"/>
                      </a:cubicBezTo>
                      <a:cubicBezTo>
                        <a:pt x="1736278" y="67592"/>
                        <a:pt x="1748790" y="57150"/>
                        <a:pt x="1760220" y="45720"/>
                      </a:cubicBezTo>
                      <a:cubicBezTo>
                        <a:pt x="1772855" y="7816"/>
                        <a:pt x="1771650" y="23478"/>
                        <a:pt x="1771650" y="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CE43DC0-61A2-6F8E-4E74-5F0AD7D6B68A}"/>
                    </a:ext>
                  </a:extLst>
                </p:cNvPr>
                <p:cNvSpPr/>
                <p:nvPr/>
              </p:nvSpPr>
              <p:spPr>
                <a:xfrm>
                  <a:off x="4727750" y="2461845"/>
                  <a:ext cx="150725" cy="131160"/>
                </a:xfrm>
                <a:custGeom>
                  <a:avLst/>
                  <a:gdLst>
                    <a:gd name="connsiteX0" fmla="*/ 0 w 150725"/>
                    <a:gd name="connsiteY0" fmla="*/ 45219 h 131160"/>
                    <a:gd name="connsiteX1" fmla="*/ 55266 w 150725"/>
                    <a:gd name="connsiteY1" fmla="*/ 60291 h 131160"/>
                    <a:gd name="connsiteX2" fmla="*/ 75363 w 150725"/>
                    <a:gd name="connsiteY2" fmla="*/ 70340 h 131160"/>
                    <a:gd name="connsiteX3" fmla="*/ 85411 w 150725"/>
                    <a:gd name="connsiteY3" fmla="*/ 85412 h 131160"/>
                    <a:gd name="connsiteX4" fmla="*/ 125605 w 150725"/>
                    <a:gd name="connsiteY4" fmla="*/ 115557 h 131160"/>
                    <a:gd name="connsiteX5" fmla="*/ 135653 w 150725"/>
                    <a:gd name="connsiteY5" fmla="*/ 130630 h 131160"/>
                    <a:gd name="connsiteX6" fmla="*/ 140677 w 150725"/>
                    <a:gd name="connsiteY6" fmla="*/ 105509 h 131160"/>
                    <a:gd name="connsiteX7" fmla="*/ 150725 w 150725"/>
                    <a:gd name="connsiteY7" fmla="*/ 1 h 131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725" h="131160">
                      <a:moveTo>
                        <a:pt x="0" y="45219"/>
                      </a:moveTo>
                      <a:cubicBezTo>
                        <a:pt x="6147" y="46756"/>
                        <a:pt x="42118" y="54656"/>
                        <a:pt x="55266" y="60291"/>
                      </a:cubicBezTo>
                      <a:cubicBezTo>
                        <a:pt x="62150" y="63241"/>
                        <a:pt x="68664" y="66990"/>
                        <a:pt x="75363" y="70340"/>
                      </a:cubicBezTo>
                      <a:cubicBezTo>
                        <a:pt x="78712" y="75364"/>
                        <a:pt x="80923" y="81373"/>
                        <a:pt x="85411" y="85412"/>
                      </a:cubicBezTo>
                      <a:cubicBezTo>
                        <a:pt x="97859" y="96615"/>
                        <a:pt x="125605" y="115557"/>
                        <a:pt x="125605" y="115557"/>
                      </a:cubicBezTo>
                      <a:cubicBezTo>
                        <a:pt x="128954" y="120581"/>
                        <a:pt x="130629" y="133979"/>
                        <a:pt x="135653" y="130630"/>
                      </a:cubicBezTo>
                      <a:cubicBezTo>
                        <a:pt x="142758" y="125893"/>
                        <a:pt x="140022" y="114023"/>
                        <a:pt x="140677" y="105509"/>
                      </a:cubicBezTo>
                      <a:cubicBezTo>
                        <a:pt x="148921" y="-1672"/>
                        <a:pt x="110342" y="1"/>
                        <a:pt x="150725" y="1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99ED5472-1C5B-103C-D767-DF58855A4FD3}"/>
                    </a:ext>
                  </a:extLst>
                </p:cNvPr>
                <p:cNvSpPr/>
                <p:nvPr/>
              </p:nvSpPr>
              <p:spPr>
                <a:xfrm>
                  <a:off x="5149781" y="2562329"/>
                  <a:ext cx="105507" cy="115557"/>
                </a:xfrm>
                <a:custGeom>
                  <a:avLst/>
                  <a:gdLst>
                    <a:gd name="connsiteX0" fmla="*/ 0 w 105507"/>
                    <a:gd name="connsiteY0" fmla="*/ 50242 h 115557"/>
                    <a:gd name="connsiteX1" fmla="*/ 25121 w 105507"/>
                    <a:gd name="connsiteY1" fmla="*/ 30146 h 115557"/>
                    <a:gd name="connsiteX2" fmla="*/ 45217 w 105507"/>
                    <a:gd name="connsiteY2" fmla="*/ 20097 h 115557"/>
                    <a:gd name="connsiteX3" fmla="*/ 70338 w 105507"/>
                    <a:gd name="connsiteY3" fmla="*/ 0 h 115557"/>
                    <a:gd name="connsiteX4" fmla="*/ 80387 w 105507"/>
                    <a:gd name="connsiteY4" fmla="*/ 15073 h 115557"/>
                    <a:gd name="connsiteX5" fmla="*/ 95459 w 105507"/>
                    <a:gd name="connsiteY5" fmla="*/ 60291 h 115557"/>
                    <a:gd name="connsiteX6" fmla="*/ 100483 w 105507"/>
                    <a:gd name="connsiteY6" fmla="*/ 100484 h 115557"/>
                    <a:gd name="connsiteX7" fmla="*/ 105507 w 105507"/>
                    <a:gd name="connsiteY7" fmla="*/ 115557 h 115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07" h="115557">
                      <a:moveTo>
                        <a:pt x="0" y="50242"/>
                      </a:moveTo>
                      <a:cubicBezTo>
                        <a:pt x="8374" y="43543"/>
                        <a:pt x="16199" y="36094"/>
                        <a:pt x="25121" y="30146"/>
                      </a:cubicBezTo>
                      <a:cubicBezTo>
                        <a:pt x="31353" y="25992"/>
                        <a:pt x="39463" y="24892"/>
                        <a:pt x="45217" y="20097"/>
                      </a:cubicBezTo>
                      <a:cubicBezTo>
                        <a:pt x="75518" y="-5154"/>
                        <a:pt x="34353" y="11998"/>
                        <a:pt x="70338" y="0"/>
                      </a:cubicBezTo>
                      <a:cubicBezTo>
                        <a:pt x="73688" y="5024"/>
                        <a:pt x="78477" y="9344"/>
                        <a:pt x="80387" y="15073"/>
                      </a:cubicBezTo>
                      <a:cubicBezTo>
                        <a:pt x="98439" y="69229"/>
                        <a:pt x="72626" y="26040"/>
                        <a:pt x="95459" y="60291"/>
                      </a:cubicBezTo>
                      <a:cubicBezTo>
                        <a:pt x="97134" y="73689"/>
                        <a:pt x="98068" y="87200"/>
                        <a:pt x="100483" y="100484"/>
                      </a:cubicBezTo>
                      <a:cubicBezTo>
                        <a:pt x="101430" y="105695"/>
                        <a:pt x="105507" y="115557"/>
                        <a:pt x="105507" y="115557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3FC209DA-7856-39B1-69F5-05F0659B9B72}"/>
                  </a:ext>
                </a:extLst>
              </p:cNvPr>
              <p:cNvCxnSpPr/>
              <p:nvPr/>
            </p:nvCxnSpPr>
            <p:spPr>
              <a:xfrm flipV="1">
                <a:off x="3645419" y="3057525"/>
                <a:ext cx="407333" cy="16192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A7A647AD-650D-3522-76E0-6A1093957FFF}"/>
              </a:ext>
            </a:extLst>
          </p:cNvPr>
          <p:cNvSpPr txBox="1">
            <a:spLocks/>
          </p:cNvSpPr>
          <p:nvPr/>
        </p:nvSpPr>
        <p:spPr>
          <a:xfrm>
            <a:off x="2911111" y="4453234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Abaikan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yang lain,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kemudian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klik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b="1" i="1" dirty="0">
                <a:latin typeface="Miriam Libre" panose="00000500000000000000" pitchFamily="2" charset="-79"/>
                <a:cs typeface="Miriam Libre" panose="00000500000000000000" pitchFamily="2" charset="-79"/>
              </a:rPr>
              <a:t>OK</a:t>
            </a:r>
            <a:endParaRPr lang="en-US" sz="14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71979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EC12C6-11F9-A19D-ABC8-467914199551}"/>
              </a:ext>
            </a:extLst>
          </p:cNvPr>
          <p:cNvSpPr/>
          <p:nvPr/>
        </p:nvSpPr>
        <p:spPr>
          <a:xfrm>
            <a:off x="170871" y="214350"/>
            <a:ext cx="2389449" cy="7572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9A7161-C69A-198E-D7C8-E1F9C4EF263C}"/>
              </a:ext>
            </a:extLst>
          </p:cNvPr>
          <p:cNvSpPr/>
          <p:nvPr/>
        </p:nvSpPr>
        <p:spPr>
          <a:xfrm>
            <a:off x="2826441" y="21435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826441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Langkah-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langkah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uji dua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Hasil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analisa</a:t>
            </a:r>
            <a:endParaRPr lang="en-US" sz="1400" b="1" i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>
              <a:buClr>
                <a:schemeClr val="bg1"/>
              </a:buClr>
              <a:buSzPct val="100000"/>
            </a:pPr>
            <a:endParaRPr lang="en-US" sz="14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17DE7C-1318-C839-D433-2B02D27BC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572" y="1538375"/>
            <a:ext cx="6138110" cy="278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11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EC12C6-11F9-A19D-ABC8-467914199551}"/>
              </a:ext>
            </a:extLst>
          </p:cNvPr>
          <p:cNvSpPr/>
          <p:nvPr/>
        </p:nvSpPr>
        <p:spPr>
          <a:xfrm>
            <a:off x="170871" y="214350"/>
            <a:ext cx="2389449" cy="7572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9A7161-C69A-198E-D7C8-E1F9C4EF263C}"/>
              </a:ext>
            </a:extLst>
          </p:cNvPr>
          <p:cNvSpPr/>
          <p:nvPr/>
        </p:nvSpPr>
        <p:spPr>
          <a:xfrm>
            <a:off x="2826441" y="21435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826441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Langkah-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langkah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uji dua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Interpretasi</a:t>
            </a:r>
            <a:endParaRPr lang="en-US" sz="1400" b="1" i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>
              <a:buClr>
                <a:schemeClr val="bg1"/>
              </a:buClr>
              <a:buSzPct val="100000"/>
            </a:pPr>
            <a:endParaRPr lang="en-US" sz="14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17DE7C-1318-C839-D433-2B02D27BC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856" b="67787"/>
          <a:stretch/>
        </p:blipFill>
        <p:spPr>
          <a:xfrm>
            <a:off x="2877571" y="1538375"/>
            <a:ext cx="5935835" cy="1490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2DECB5-7D86-FD32-E72C-88D75787BDE4}"/>
              </a:ext>
            </a:extLst>
          </p:cNvPr>
          <p:cNvSpPr txBox="1"/>
          <p:nvPr/>
        </p:nvSpPr>
        <p:spPr>
          <a:xfrm>
            <a:off x="2914650" y="3268980"/>
            <a:ext cx="59778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merupakan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deskripsi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Paired-Sample T Test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Sebelum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Pelatihan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memiliki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rata-rata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sebesar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15.50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berjumlah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15 dan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standar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deviasi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3.869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Setelah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Pelatihan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memiliki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rata-rata 19.27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berjumlah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15 dan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standar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deviasi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3.595</a:t>
            </a:r>
          </a:p>
        </p:txBody>
      </p:sp>
    </p:spTree>
    <p:extLst>
      <p:ext uri="{BB962C8B-B14F-4D97-AF65-F5344CB8AC3E}">
        <p14:creationId xmlns:p14="http://schemas.microsoft.com/office/powerpoint/2010/main" val="28783885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EC12C6-11F9-A19D-ABC8-467914199551}"/>
              </a:ext>
            </a:extLst>
          </p:cNvPr>
          <p:cNvSpPr/>
          <p:nvPr/>
        </p:nvSpPr>
        <p:spPr>
          <a:xfrm>
            <a:off x="170871" y="214350"/>
            <a:ext cx="2389449" cy="7572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9A7161-C69A-198E-D7C8-E1F9C4EF263C}"/>
              </a:ext>
            </a:extLst>
          </p:cNvPr>
          <p:cNvSpPr/>
          <p:nvPr/>
        </p:nvSpPr>
        <p:spPr>
          <a:xfrm>
            <a:off x="2826441" y="21435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826441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Langkah-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langkah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uji dua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Interpretasi</a:t>
            </a:r>
            <a:endParaRPr lang="en-US" sz="1400" b="1" i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>
              <a:buClr>
                <a:schemeClr val="bg1"/>
              </a:buClr>
              <a:buSzPct val="100000"/>
            </a:pPr>
            <a:endParaRPr lang="en-US" sz="14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17DE7C-1318-C839-D433-2B02D27BC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624" r="49304" b="40673"/>
          <a:stretch/>
        </p:blipFill>
        <p:spPr>
          <a:xfrm>
            <a:off x="3117602" y="1428749"/>
            <a:ext cx="5512048" cy="13160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484E6F-4669-7F1C-2B6C-C30F4C4BB202}"/>
              </a:ext>
            </a:extLst>
          </p:cNvPr>
          <p:cNvSpPr txBox="1"/>
          <p:nvPr/>
        </p:nvSpPr>
        <p:spPr>
          <a:xfrm>
            <a:off x="3166110" y="3097530"/>
            <a:ext cx="55664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Paired Samples Correlation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digunakan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melihat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adanya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hubungan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antara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treatment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perlakuan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pelatihan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karyawan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diberikan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  <a:endParaRPr lang="en-US" i="1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Hubungan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keduanya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dapat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dilihat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Sig. (0.000) &lt; 0.05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sehingga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ada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korelasi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antara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Sebelum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dan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Setelah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pelatihan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Hubungan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keduanya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dapat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dilihat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kolom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Correlations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sebesar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0.861 yang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memiliki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kriteria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sangat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tinggi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A339AD-84EB-90E8-736A-20A0CFBF6B97}"/>
              </a:ext>
            </a:extLst>
          </p:cNvPr>
          <p:cNvSpPr/>
          <p:nvPr/>
        </p:nvSpPr>
        <p:spPr>
          <a:xfrm>
            <a:off x="7578090" y="1703070"/>
            <a:ext cx="925830" cy="948690"/>
          </a:xfrm>
          <a:custGeom>
            <a:avLst/>
            <a:gdLst>
              <a:gd name="connsiteX0" fmla="*/ 354330 w 925830"/>
              <a:gd name="connsiteY0" fmla="*/ 125730 h 948690"/>
              <a:gd name="connsiteX1" fmla="*/ 297180 w 925830"/>
              <a:gd name="connsiteY1" fmla="*/ 114300 h 948690"/>
              <a:gd name="connsiteX2" fmla="*/ 91440 w 925830"/>
              <a:gd name="connsiteY2" fmla="*/ 137160 h 948690"/>
              <a:gd name="connsiteX3" fmla="*/ 34290 w 925830"/>
              <a:gd name="connsiteY3" fmla="*/ 171450 h 948690"/>
              <a:gd name="connsiteX4" fmla="*/ 0 w 925830"/>
              <a:gd name="connsiteY4" fmla="*/ 308610 h 948690"/>
              <a:gd name="connsiteX5" fmla="*/ 22860 w 925830"/>
              <a:gd name="connsiteY5" fmla="*/ 628650 h 948690"/>
              <a:gd name="connsiteX6" fmla="*/ 57150 w 925830"/>
              <a:gd name="connsiteY6" fmla="*/ 674370 h 948690"/>
              <a:gd name="connsiteX7" fmla="*/ 91440 w 925830"/>
              <a:gd name="connsiteY7" fmla="*/ 731520 h 948690"/>
              <a:gd name="connsiteX8" fmla="*/ 194310 w 925830"/>
              <a:gd name="connsiteY8" fmla="*/ 834390 h 948690"/>
              <a:gd name="connsiteX9" fmla="*/ 331470 w 925830"/>
              <a:gd name="connsiteY9" fmla="*/ 914400 h 948690"/>
              <a:gd name="connsiteX10" fmla="*/ 514350 w 925830"/>
              <a:gd name="connsiteY10" fmla="*/ 948690 h 948690"/>
              <a:gd name="connsiteX11" fmla="*/ 731520 w 925830"/>
              <a:gd name="connsiteY11" fmla="*/ 925830 h 948690"/>
              <a:gd name="connsiteX12" fmla="*/ 788670 w 925830"/>
              <a:gd name="connsiteY12" fmla="*/ 845820 h 948690"/>
              <a:gd name="connsiteX13" fmla="*/ 925830 w 925830"/>
              <a:gd name="connsiteY13" fmla="*/ 640080 h 948690"/>
              <a:gd name="connsiteX14" fmla="*/ 914400 w 925830"/>
              <a:gd name="connsiteY14" fmla="*/ 502920 h 948690"/>
              <a:gd name="connsiteX15" fmla="*/ 891540 w 925830"/>
              <a:gd name="connsiteY15" fmla="*/ 411480 h 948690"/>
              <a:gd name="connsiteX16" fmla="*/ 868680 w 925830"/>
              <a:gd name="connsiteY16" fmla="*/ 308610 h 948690"/>
              <a:gd name="connsiteX17" fmla="*/ 800100 w 925830"/>
              <a:gd name="connsiteY17" fmla="*/ 171450 h 948690"/>
              <a:gd name="connsiteX18" fmla="*/ 765810 w 925830"/>
              <a:gd name="connsiteY18" fmla="*/ 114300 h 948690"/>
              <a:gd name="connsiteX19" fmla="*/ 651510 w 925830"/>
              <a:gd name="connsiteY19" fmla="*/ 45720 h 948690"/>
              <a:gd name="connsiteX20" fmla="*/ 560070 w 925830"/>
              <a:gd name="connsiteY20" fmla="*/ 11430 h 948690"/>
              <a:gd name="connsiteX21" fmla="*/ 491490 w 925830"/>
              <a:gd name="connsiteY21" fmla="*/ 0 h 948690"/>
              <a:gd name="connsiteX22" fmla="*/ 320040 w 925830"/>
              <a:gd name="connsiteY22" fmla="*/ 11430 h 948690"/>
              <a:gd name="connsiteX23" fmla="*/ 285750 w 925830"/>
              <a:gd name="connsiteY23" fmla="*/ 45720 h 948690"/>
              <a:gd name="connsiteX24" fmla="*/ 251460 w 925830"/>
              <a:gd name="connsiteY24" fmla="*/ 114300 h 948690"/>
              <a:gd name="connsiteX25" fmla="*/ 228600 w 925830"/>
              <a:gd name="connsiteY25" fmla="*/ 160020 h 948690"/>
              <a:gd name="connsiteX26" fmla="*/ 274320 w 925830"/>
              <a:gd name="connsiteY26" fmla="*/ 148590 h 94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25830" h="948690">
                <a:moveTo>
                  <a:pt x="354330" y="125730"/>
                </a:moveTo>
                <a:cubicBezTo>
                  <a:pt x="335280" y="121920"/>
                  <a:pt x="316607" y="114300"/>
                  <a:pt x="297180" y="114300"/>
                </a:cubicBezTo>
                <a:cubicBezTo>
                  <a:pt x="171688" y="114300"/>
                  <a:pt x="174293" y="116447"/>
                  <a:pt x="91440" y="137160"/>
                </a:cubicBezTo>
                <a:cubicBezTo>
                  <a:pt x="72390" y="148590"/>
                  <a:pt x="48919" y="154731"/>
                  <a:pt x="34290" y="171450"/>
                </a:cubicBezTo>
                <a:cubicBezTo>
                  <a:pt x="9040" y="200308"/>
                  <a:pt x="4332" y="278283"/>
                  <a:pt x="0" y="308610"/>
                </a:cubicBezTo>
                <a:cubicBezTo>
                  <a:pt x="7620" y="415290"/>
                  <a:pt x="6349" y="522980"/>
                  <a:pt x="22860" y="628650"/>
                </a:cubicBezTo>
                <a:cubicBezTo>
                  <a:pt x="25801" y="647472"/>
                  <a:pt x="46583" y="658519"/>
                  <a:pt x="57150" y="674370"/>
                </a:cubicBezTo>
                <a:cubicBezTo>
                  <a:pt x="69473" y="692855"/>
                  <a:pt x="79117" y="713035"/>
                  <a:pt x="91440" y="731520"/>
                </a:cubicBezTo>
                <a:cubicBezTo>
                  <a:pt x="122501" y="778111"/>
                  <a:pt x="144029" y="800869"/>
                  <a:pt x="194310" y="834390"/>
                </a:cubicBezTo>
                <a:cubicBezTo>
                  <a:pt x="238351" y="863750"/>
                  <a:pt x="279568" y="904020"/>
                  <a:pt x="331470" y="914400"/>
                </a:cubicBezTo>
                <a:cubicBezTo>
                  <a:pt x="468495" y="941805"/>
                  <a:pt x="407444" y="930872"/>
                  <a:pt x="514350" y="948690"/>
                </a:cubicBezTo>
                <a:cubicBezTo>
                  <a:pt x="586740" y="941070"/>
                  <a:pt x="663365" y="951388"/>
                  <a:pt x="731520" y="925830"/>
                </a:cubicBezTo>
                <a:cubicBezTo>
                  <a:pt x="762208" y="914322"/>
                  <a:pt x="768761" y="871855"/>
                  <a:pt x="788670" y="845820"/>
                </a:cubicBezTo>
                <a:cubicBezTo>
                  <a:pt x="910792" y="686122"/>
                  <a:pt x="851729" y="788283"/>
                  <a:pt x="925830" y="640080"/>
                </a:cubicBezTo>
                <a:cubicBezTo>
                  <a:pt x="922020" y="594360"/>
                  <a:pt x="921206" y="548291"/>
                  <a:pt x="914400" y="502920"/>
                </a:cubicBezTo>
                <a:cubicBezTo>
                  <a:pt x="909739" y="471850"/>
                  <a:pt x="898736" y="442063"/>
                  <a:pt x="891540" y="411480"/>
                </a:cubicBezTo>
                <a:cubicBezTo>
                  <a:pt x="883495" y="377287"/>
                  <a:pt x="879788" y="341934"/>
                  <a:pt x="868680" y="308610"/>
                </a:cubicBezTo>
                <a:cubicBezTo>
                  <a:pt x="836341" y="211593"/>
                  <a:pt x="836834" y="230224"/>
                  <a:pt x="800100" y="171450"/>
                </a:cubicBezTo>
                <a:cubicBezTo>
                  <a:pt x="788326" y="152611"/>
                  <a:pt x="780439" y="131019"/>
                  <a:pt x="765810" y="114300"/>
                </a:cubicBezTo>
                <a:cubicBezTo>
                  <a:pt x="741623" y="86657"/>
                  <a:pt x="680808" y="59037"/>
                  <a:pt x="651510" y="45720"/>
                </a:cubicBezTo>
                <a:cubicBezTo>
                  <a:pt x="642998" y="41851"/>
                  <a:pt x="578694" y="15569"/>
                  <a:pt x="560070" y="11430"/>
                </a:cubicBezTo>
                <a:cubicBezTo>
                  <a:pt x="537447" y="6403"/>
                  <a:pt x="514350" y="3810"/>
                  <a:pt x="491490" y="0"/>
                </a:cubicBezTo>
                <a:cubicBezTo>
                  <a:pt x="434340" y="3810"/>
                  <a:pt x="375953" y="-995"/>
                  <a:pt x="320040" y="11430"/>
                </a:cubicBezTo>
                <a:cubicBezTo>
                  <a:pt x="304260" y="14937"/>
                  <a:pt x="296098" y="33302"/>
                  <a:pt x="285750" y="45720"/>
                </a:cubicBezTo>
                <a:cubicBezTo>
                  <a:pt x="253448" y="84483"/>
                  <a:pt x="269654" y="71847"/>
                  <a:pt x="251460" y="114300"/>
                </a:cubicBezTo>
                <a:cubicBezTo>
                  <a:pt x="244748" y="129961"/>
                  <a:pt x="219149" y="145843"/>
                  <a:pt x="228600" y="160020"/>
                </a:cubicBezTo>
                <a:cubicBezTo>
                  <a:pt x="237314" y="173091"/>
                  <a:pt x="259080" y="152400"/>
                  <a:pt x="274320" y="14859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48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EC12C6-11F9-A19D-ABC8-467914199551}"/>
              </a:ext>
            </a:extLst>
          </p:cNvPr>
          <p:cNvSpPr/>
          <p:nvPr/>
        </p:nvSpPr>
        <p:spPr>
          <a:xfrm>
            <a:off x="170871" y="214350"/>
            <a:ext cx="2389449" cy="7572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9A7161-C69A-198E-D7C8-E1F9C4EF263C}"/>
              </a:ext>
            </a:extLst>
          </p:cNvPr>
          <p:cNvSpPr/>
          <p:nvPr/>
        </p:nvSpPr>
        <p:spPr>
          <a:xfrm>
            <a:off x="2826441" y="21435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826441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Langkah-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langkah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uji dua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Interpretasi</a:t>
            </a:r>
            <a:endParaRPr lang="en-US" sz="1400" b="1" i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>
              <a:buClr>
                <a:schemeClr val="bg1"/>
              </a:buClr>
              <a:buSzPct val="100000"/>
            </a:pPr>
            <a:endParaRPr lang="en-US" sz="14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17DE7C-1318-C839-D433-2B02D27BC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971"/>
          <a:stretch/>
        </p:blipFill>
        <p:spPr>
          <a:xfrm>
            <a:off x="2826441" y="1371600"/>
            <a:ext cx="6138110" cy="1085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7E94E7-4DB5-1409-9154-2FDC2EF272A5}"/>
              </a:ext>
            </a:extLst>
          </p:cNvPr>
          <p:cNvSpPr txBox="1"/>
          <p:nvPr/>
        </p:nvSpPr>
        <p:spPr>
          <a:xfrm>
            <a:off x="2826441" y="2503170"/>
            <a:ext cx="61803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Pada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Paired Samples Test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hasil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treatment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perlakuan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memberikan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penjualan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karyawan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sebelum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setelah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pelatihan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dapat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dilihat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sebagai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berikut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 7.143 (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-7.143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tetap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dibaca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sebagai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hasil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t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positif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)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memiliki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lebih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besar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t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(2.14479)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df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= 14,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sehingga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dapat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disimpulkan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terdapat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treatment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perlakuan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Sebelum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Setelah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pelatihan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karyawan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Sig. (0.000) &lt; 0.05,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dapat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disimpulkan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terdapat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treatment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perlakuan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Sebelum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Setelah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pelatihan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karyawan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7302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EC12C6-11F9-A19D-ABC8-467914199551}"/>
              </a:ext>
            </a:extLst>
          </p:cNvPr>
          <p:cNvSpPr/>
          <p:nvPr/>
        </p:nvSpPr>
        <p:spPr>
          <a:xfrm>
            <a:off x="170871" y="214350"/>
            <a:ext cx="2389449" cy="7572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9A7161-C69A-198E-D7C8-E1F9C4EF263C}"/>
              </a:ext>
            </a:extLst>
          </p:cNvPr>
          <p:cNvSpPr/>
          <p:nvPr/>
        </p:nvSpPr>
        <p:spPr>
          <a:xfrm>
            <a:off x="2826441" y="21435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826441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Langkah-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langkah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uji dua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Penarikan</a:t>
            </a:r>
            <a:r>
              <a:rPr lang="en-US" sz="18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Hipotesis</a:t>
            </a:r>
            <a:endParaRPr lang="en-US" sz="18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>
              <a:buClr>
                <a:schemeClr val="bg1"/>
              </a:buClr>
              <a:buSzPct val="100000"/>
            </a:pP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Hasil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analisa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menemukan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t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&gt; t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Sig. &lt; 0.05,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sehingga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</a:p>
          <a:p>
            <a:pPr marL="549275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Ha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diterima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karena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t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&gt; t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Sig. &lt; 0.05 (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H0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ditolak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)</a:t>
            </a:r>
          </a:p>
          <a:p>
            <a:pPr marL="549275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demikian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terdapat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nyata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perlakuan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i="1" dirty="0">
                <a:latin typeface="Miriam Libre" panose="00000500000000000000" pitchFamily="2" charset="-79"/>
                <a:cs typeface="Miriam Libre" panose="00000500000000000000" pitchFamily="2" charset="-79"/>
              </a:rPr>
              <a:t>treatment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berupa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pelatihan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diberikan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manajer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kepada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karyawannya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meningkatkan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penjualan</a:t>
            </a:r>
            <a:endParaRPr lang="en-US" sz="18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3467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826441" y="221546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merupakan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analisa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statistik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melihat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antara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dua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yang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berbeda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(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tidak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memiliki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hubungan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)</a:t>
            </a:r>
          </a:p>
          <a:p>
            <a:pPr algn="just">
              <a:buSzPct val="100000"/>
            </a:pPr>
            <a:endParaRPr lang="en-US" sz="18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Uji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beda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dilakukan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melihat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apakah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sebuah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perlakuan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i="1" dirty="0">
                <a:latin typeface="Miriam Libre" panose="00000500000000000000" pitchFamily="2" charset="-79"/>
                <a:cs typeface="Miriam Libre" panose="00000500000000000000" pitchFamily="2" charset="-79"/>
              </a:rPr>
              <a:t>treatment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diberikan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memiliki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antara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dua data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berbeda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tersebut</a:t>
            </a:r>
            <a:endParaRPr lang="en-US" sz="18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>
              <a:buSzPct val="100000"/>
            </a:pPr>
            <a:endParaRPr lang="en-US" sz="18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fenomena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ekonomi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bisnis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, uji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beda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dua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sering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dijumpai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situasi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seperti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</a:p>
          <a:p>
            <a:pPr marL="536575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perolehan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laba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dua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perusahaan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modal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operasional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hutang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dan modal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sendiri</a:t>
            </a:r>
            <a:endParaRPr lang="en-US" sz="18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536575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produktivitas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dua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kelompok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karyawan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masa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kerja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&lt;5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tahun</a:t>
            </a:r>
            <a:r>
              <a:rPr lang="en-US" sz="1800" dirty="0">
                <a:latin typeface="Miriam Libre" panose="00000500000000000000" pitchFamily="2" charset="-79"/>
                <a:cs typeface="Miriam Libre" panose="00000500000000000000" pitchFamily="2" charset="-79"/>
              </a:rPr>
              <a:t> dan &gt;5 </a:t>
            </a:r>
            <a:r>
              <a:rPr lang="en-US" sz="18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tahun</a:t>
            </a:r>
            <a:endParaRPr lang="en-US" sz="18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B3665-B6F2-A9B2-A4BC-1C5839B40E7A}"/>
              </a:ext>
            </a:extLst>
          </p:cNvPr>
          <p:cNvSpPr/>
          <p:nvPr/>
        </p:nvSpPr>
        <p:spPr>
          <a:xfrm>
            <a:off x="148011" y="171891"/>
            <a:ext cx="2458029" cy="74644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3811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826441" y="221546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Karena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memiliki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berbeda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termasuk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statistik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parametrik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(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jumlah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diketahui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secara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pasti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)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harus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terpenuhi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syarat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datanya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harus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berupa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normal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Pada uji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beda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, uji normal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memiliki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dua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ketentuan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yakni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</a:p>
          <a:p>
            <a:pPr marL="6286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Jika data &lt; 50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uji normal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dilakukan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metode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i="1" dirty="0">
                <a:latin typeface="Miriam Libre" panose="00000500000000000000" pitchFamily="2" charset="-79"/>
                <a:cs typeface="Miriam Libre" panose="00000500000000000000" pitchFamily="2" charset="-79"/>
              </a:rPr>
              <a:t>Shapiro Wilk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kriteria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Sig. &gt; 0.05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bersifat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normal</a:t>
            </a:r>
          </a:p>
          <a:p>
            <a:pPr marL="6286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Jika data &gt; 50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uji normal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dilakukan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metode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i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Kolmogrov</a:t>
            </a:r>
            <a:r>
              <a:rPr lang="en-US" sz="2000" b="1" i="1" dirty="0">
                <a:latin typeface="Miriam Libre" panose="00000500000000000000" pitchFamily="2" charset="-79"/>
                <a:cs typeface="Miriam Libre" panose="00000500000000000000" pitchFamily="2" charset="-79"/>
              </a:rPr>
              <a:t>-Smirnov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kriteria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Sig. &gt; 0.05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sz="20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bersifat</a:t>
            </a:r>
            <a:r>
              <a:rPr lang="en-US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 normal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B3665-B6F2-A9B2-A4BC-1C5839B40E7A}"/>
              </a:ext>
            </a:extLst>
          </p:cNvPr>
          <p:cNvSpPr/>
          <p:nvPr/>
        </p:nvSpPr>
        <p:spPr>
          <a:xfrm>
            <a:off x="148011" y="171891"/>
            <a:ext cx="2458029" cy="74644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2271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826441" y="221546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Uji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hipotesis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uji t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langkah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sebagai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berikut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</a:p>
          <a:p>
            <a:pPr algn="just"/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Membangun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hipotesis</a:t>
            </a:r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H0	=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Diduga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tidak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ada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nyata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kelompok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A dan B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Ha	=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Diduga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terdapat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nyata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kelompok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A dan B</a:t>
            </a:r>
          </a:p>
          <a:p>
            <a:pPr marL="0" indent="0" algn="just">
              <a:buSzPct val="100000"/>
            </a:pPr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>
              <a:buSzPct val="100000"/>
            </a:pP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Kriteria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uji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H0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diterima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jika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t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&lt; t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Sig. &gt; 0.05 (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Ha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ditolak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)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artinya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tidak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ada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nyata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kelompok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A dan B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Ha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diterima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jika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t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&gt; t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Sig. &lt; 0.05 (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H0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ditolak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)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artinya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ada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nyata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kelompok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A dan B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B3665-B6F2-A9B2-A4BC-1C5839B40E7A}"/>
              </a:ext>
            </a:extLst>
          </p:cNvPr>
          <p:cNvSpPr/>
          <p:nvPr/>
        </p:nvSpPr>
        <p:spPr>
          <a:xfrm>
            <a:off x="148011" y="171891"/>
            <a:ext cx="2458029" cy="74644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16942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306400" y="328650"/>
            <a:ext cx="20640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Uji Beda</a:t>
            </a:r>
            <a:endParaRPr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2864164" y="214350"/>
            <a:ext cx="5754055" cy="16258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Uji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beda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merupakan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dilakukan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mengevaluasi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perlakuan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(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treatment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)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tertentu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satu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pada dua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periode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pengamatan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berbeda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beda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waktu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pengamatan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342900" indent="-342900" algn="just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Uji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beda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merupakan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berbasis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statistik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artinya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data yang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dianalisa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diperoleh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hasil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pengamatan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ditabulasi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supaya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mudah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dianalisa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342900" indent="-342900" algn="just">
              <a:buClr>
                <a:schemeClr val="dk1"/>
              </a:buClr>
              <a:buSzPts val="1100"/>
            </a:pPr>
            <a:endParaRPr lang="en-US" sz="2000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342900" indent="-342900" algn="just">
              <a:buClr>
                <a:schemeClr val="dk1"/>
              </a:buClr>
              <a:buSzPts val="1100"/>
            </a:pPr>
            <a:endParaRPr lang="en-US" sz="2000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929890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B3665-B6F2-A9B2-A4BC-1C5839B40E7A}"/>
              </a:ext>
            </a:extLst>
          </p:cNvPr>
          <p:cNvSpPr/>
          <p:nvPr/>
        </p:nvSpPr>
        <p:spPr>
          <a:xfrm>
            <a:off x="148011" y="171891"/>
            <a:ext cx="2458029" cy="74644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83011B-6CF1-4A2F-2ECE-F8736A4C2105}"/>
              </a:ext>
            </a:extLst>
          </p:cNvPr>
          <p:cNvSpPr/>
          <p:nvPr/>
        </p:nvSpPr>
        <p:spPr>
          <a:xfrm>
            <a:off x="2826441" y="19149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B062061-1EB7-33E7-7790-AFA065946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902408"/>
              </p:ext>
            </p:extLst>
          </p:nvPr>
        </p:nvGraphicFramePr>
        <p:xfrm>
          <a:off x="2906451" y="1805815"/>
          <a:ext cx="3822700" cy="320230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2368763030"/>
                    </a:ext>
                  </a:extLst>
                </a:gridCol>
                <a:gridCol w="1652849">
                  <a:extLst>
                    <a:ext uri="{9D8B030D-6E8A-4147-A177-3AD203B41FA5}">
                      <a16:colId xmlns:a16="http://schemas.microsoft.com/office/drawing/2014/main" val="3607996794"/>
                    </a:ext>
                  </a:extLst>
                </a:gridCol>
                <a:gridCol w="620451">
                  <a:extLst>
                    <a:ext uri="{9D8B030D-6E8A-4147-A177-3AD203B41FA5}">
                      <a16:colId xmlns:a16="http://schemas.microsoft.com/office/drawing/2014/main" val="1686609410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12127456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No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Nama PT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Laba</a:t>
                      </a:r>
                      <a:endParaRPr lang="en-US" sz="1100" b="1" u="none" strike="noStrike" dirty="0"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($ Juta)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Modal </a:t>
                      </a:r>
                      <a:r>
                        <a:rPr lang="en-US" sz="1100" b="1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Kerja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20726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Castilla Inc.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Utang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98929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Black Steel Mining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Utang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54957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Vamos Shrimp Inc.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Modal Sendiri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60215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West Castilla Corp.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Utang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22951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Bluewave Chonburi Inc.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Modal Sendiri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10583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Catalonia Digital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Utang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61951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Bintang Timur Adv.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Utang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20018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Piemonte Hotel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Modal Sendiri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72248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Lombardia Co.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Modal Sendiri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42201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Merseyside Inc.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Modal Sendiri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1788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Bavaria Corp.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Modal Sendiri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08330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Riverside Smith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Utang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44653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London Energy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Utang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89918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Florenze Biscuit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Utang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58232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Normandy Cheese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Modal </a:t>
                      </a:r>
                      <a:r>
                        <a:rPr lang="en-US" sz="1100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Sendiri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362723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84E6E15-C5B7-CB00-92C1-59C9CA78E39F}"/>
              </a:ext>
            </a:extLst>
          </p:cNvPr>
          <p:cNvSpPr txBox="1"/>
          <p:nvPr/>
        </p:nvSpPr>
        <p:spPr>
          <a:xfrm>
            <a:off x="2826441" y="822960"/>
            <a:ext cx="6066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Seorang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keuangan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ingin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mengetahui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apakah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ada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perolah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laba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dipengaruhi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oleh modal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kerja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dibiayai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utang dan modal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sendiri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keuangan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tersebut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mendapatkan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acak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sebanyak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15 Perusahaan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tersebut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seperti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bawah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CEE33-BB25-9FD2-A695-FA77DB0B523A}"/>
              </a:ext>
            </a:extLst>
          </p:cNvPr>
          <p:cNvSpPr txBox="1"/>
          <p:nvPr/>
        </p:nvSpPr>
        <p:spPr>
          <a:xfrm>
            <a:off x="6729151" y="3154680"/>
            <a:ext cx="22668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Bantulah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keuangan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tersebut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menemukan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jawaban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berupa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laba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dibiayai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modal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kerja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melalui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utang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modal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sendiri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97556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929890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B3665-B6F2-A9B2-A4BC-1C5839B40E7A}"/>
              </a:ext>
            </a:extLst>
          </p:cNvPr>
          <p:cNvSpPr/>
          <p:nvPr/>
        </p:nvSpPr>
        <p:spPr>
          <a:xfrm>
            <a:off x="148011" y="171891"/>
            <a:ext cx="2458029" cy="74644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83011B-6CF1-4A2F-2ECE-F8736A4C2105}"/>
              </a:ext>
            </a:extLst>
          </p:cNvPr>
          <p:cNvSpPr/>
          <p:nvPr/>
        </p:nvSpPr>
        <p:spPr>
          <a:xfrm>
            <a:off x="2826441" y="19149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E6E15-C5B7-CB00-92C1-59C9CA78E39F}"/>
              </a:ext>
            </a:extLst>
          </p:cNvPr>
          <p:cNvSpPr txBox="1"/>
          <p:nvPr/>
        </p:nvSpPr>
        <p:spPr>
          <a:xfrm>
            <a:off x="2826441" y="822960"/>
            <a:ext cx="60660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u="sng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 data </a:t>
            </a:r>
            <a:r>
              <a:rPr lang="en-US" b="1" u="sng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sebelumnya</a:t>
            </a:r>
            <a:r>
              <a:rPr lang="en-US" b="1" u="sng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u="sng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diketahui</a:t>
            </a:r>
            <a:r>
              <a:rPr lang="en-US" b="1" u="sng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masing-masing:</a:t>
            </a:r>
          </a:p>
          <a:p>
            <a:pPr algn="just"/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Jumlah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perusahaan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utang	= 8</a:t>
            </a:r>
          </a:p>
          <a:p>
            <a:pPr algn="just"/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Jumlah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perusahaan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modal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sendiri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= 7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Kode Utang	= 1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Kode Modal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Sendiri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	= 2</a:t>
            </a:r>
          </a:p>
          <a:p>
            <a:pPr algn="just"/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r>
              <a:rPr lang="en-US" b="1" u="sng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Pengembangan</a:t>
            </a:r>
            <a:r>
              <a:rPr lang="en-US" b="1" u="sng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u="sng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hipotesis</a:t>
            </a:r>
            <a:r>
              <a:rPr lang="en-US" b="1" u="sng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H0 :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Diduga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tidak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ada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perolehan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laba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dibiayai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Utang dan Modal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Sendiri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 :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Diduga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ada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perolehan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laba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dibiayai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Utang dan Modal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Sendiri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r>
              <a:rPr lang="en-US" b="1" u="sng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Kriteria</a:t>
            </a:r>
            <a:r>
              <a:rPr lang="en-US" b="1" u="sng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uji: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H0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diterima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jika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t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&lt; t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Sig. &gt; 0.05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tidak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ada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perolehan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laba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dibiayai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Utang dan Modal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Sendiri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diterima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jika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t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&gt; t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Sig. &lt; 0.05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ada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perolehan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laba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dibiayai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Utang dan Modal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Sendiri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57117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929890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B3665-B6F2-A9B2-A4BC-1C5839B40E7A}"/>
              </a:ext>
            </a:extLst>
          </p:cNvPr>
          <p:cNvSpPr/>
          <p:nvPr/>
        </p:nvSpPr>
        <p:spPr>
          <a:xfrm>
            <a:off x="148011" y="171891"/>
            <a:ext cx="2458029" cy="74644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83011B-6CF1-4A2F-2ECE-F8736A4C2105}"/>
              </a:ext>
            </a:extLst>
          </p:cNvPr>
          <p:cNvSpPr/>
          <p:nvPr/>
        </p:nvSpPr>
        <p:spPr>
          <a:xfrm>
            <a:off x="2826441" y="19149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E6E15-C5B7-CB00-92C1-59C9CA78E39F}"/>
              </a:ext>
            </a:extLst>
          </p:cNvPr>
          <p:cNvSpPr txBox="1"/>
          <p:nvPr/>
        </p:nvSpPr>
        <p:spPr>
          <a:xfrm>
            <a:off x="2826441" y="822960"/>
            <a:ext cx="6066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Langkah-Langkah Uji Dua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Berikan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kode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Utang dan Modal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Sendiri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sesuai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ketentuan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ditetapkan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seperti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bawah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F3ECF4-89E1-69F1-EA6E-FDD0723D0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078607"/>
              </p:ext>
            </p:extLst>
          </p:nvPr>
        </p:nvGraphicFramePr>
        <p:xfrm>
          <a:off x="3210215" y="1629075"/>
          <a:ext cx="3822700" cy="3232785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3350239293"/>
                    </a:ext>
                  </a:extLst>
                </a:gridCol>
                <a:gridCol w="1755719">
                  <a:extLst>
                    <a:ext uri="{9D8B030D-6E8A-4147-A177-3AD203B41FA5}">
                      <a16:colId xmlns:a16="http://schemas.microsoft.com/office/drawing/2014/main" val="3163118850"/>
                    </a:ext>
                  </a:extLst>
                </a:gridCol>
                <a:gridCol w="811530">
                  <a:extLst>
                    <a:ext uri="{9D8B030D-6E8A-4147-A177-3AD203B41FA5}">
                      <a16:colId xmlns:a16="http://schemas.microsoft.com/office/drawing/2014/main" val="2813929361"/>
                    </a:ext>
                  </a:extLst>
                </a:gridCol>
                <a:gridCol w="899851">
                  <a:extLst>
                    <a:ext uri="{9D8B030D-6E8A-4147-A177-3AD203B41FA5}">
                      <a16:colId xmlns:a16="http://schemas.microsoft.com/office/drawing/2014/main" val="26614076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No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Nama PT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Laba</a:t>
                      </a:r>
                      <a:endParaRPr lang="en-US" sz="1200" b="1" u="none" strike="noStrike" dirty="0"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  <a:p>
                      <a:pPr algn="ctr" fontAlgn="b"/>
                      <a:r>
                        <a:rPr lang="en-US" sz="1200" b="1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($ Juta)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Perolehan</a:t>
                      </a:r>
                      <a:r>
                        <a:rPr lang="en-US" sz="1200" b="1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Modal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3519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Castilla Inc.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08431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Black Steel Mining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2801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Vamos Shrimp Inc.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33531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West Castilla Corp.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5449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Bluewave Chonburi Inc.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30220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Catalonia Digital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9293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Bintang Timur Adv.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39256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Piemonte Hotel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04701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Lombardia Co.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15650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Merseyside Inc.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79575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Bavaria Corp.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95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97240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Riverside Smith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21490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London Energy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27496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Florenze Biscuit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19641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Normandy Cheese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383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0526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929890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B3665-B6F2-A9B2-A4BC-1C5839B40E7A}"/>
              </a:ext>
            </a:extLst>
          </p:cNvPr>
          <p:cNvSpPr/>
          <p:nvPr/>
        </p:nvSpPr>
        <p:spPr>
          <a:xfrm>
            <a:off x="148011" y="171891"/>
            <a:ext cx="2458029" cy="74644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83011B-6CF1-4A2F-2ECE-F8736A4C2105}"/>
              </a:ext>
            </a:extLst>
          </p:cNvPr>
          <p:cNvSpPr/>
          <p:nvPr/>
        </p:nvSpPr>
        <p:spPr>
          <a:xfrm>
            <a:off x="2826441" y="19149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E6E15-C5B7-CB00-92C1-59C9CA78E39F}"/>
              </a:ext>
            </a:extLst>
          </p:cNvPr>
          <p:cNvSpPr txBox="1"/>
          <p:nvPr/>
        </p:nvSpPr>
        <p:spPr>
          <a:xfrm>
            <a:off x="2826441" y="822960"/>
            <a:ext cx="6066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Langkah-Langkah Uji Dua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Buka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SPSS v21,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pilih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Variable View 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isikan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seperti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di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bawah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Pada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Modal dan di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kolom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Value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isikan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1 = Utang, 2 = Modal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Sendiri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lalu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klik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OK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5327F8-CD9E-18E2-9B71-8F31CE915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99" y="1921660"/>
            <a:ext cx="6066100" cy="32018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67CCA8-1D1C-CCC5-2CDF-BC136E8CCEC1}"/>
              </a:ext>
            </a:extLst>
          </p:cNvPr>
          <p:cNvCxnSpPr/>
          <p:nvPr/>
        </p:nvCxnSpPr>
        <p:spPr>
          <a:xfrm flipH="1">
            <a:off x="3566160" y="4320540"/>
            <a:ext cx="194310" cy="502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0D82E5D-8D8E-13E2-8C49-BDB9FE57DF10}"/>
              </a:ext>
            </a:extLst>
          </p:cNvPr>
          <p:cNvCxnSpPr/>
          <p:nvPr/>
        </p:nvCxnSpPr>
        <p:spPr>
          <a:xfrm>
            <a:off x="5383530" y="2571750"/>
            <a:ext cx="125730" cy="3637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5895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929890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B3665-B6F2-A9B2-A4BC-1C5839B40E7A}"/>
              </a:ext>
            </a:extLst>
          </p:cNvPr>
          <p:cNvSpPr/>
          <p:nvPr/>
        </p:nvSpPr>
        <p:spPr>
          <a:xfrm>
            <a:off x="148011" y="171891"/>
            <a:ext cx="2458029" cy="74644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83011B-6CF1-4A2F-2ECE-F8736A4C2105}"/>
              </a:ext>
            </a:extLst>
          </p:cNvPr>
          <p:cNvSpPr/>
          <p:nvPr/>
        </p:nvSpPr>
        <p:spPr>
          <a:xfrm>
            <a:off x="2826441" y="19149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E6E15-C5B7-CB00-92C1-59C9CA78E39F}"/>
              </a:ext>
            </a:extLst>
          </p:cNvPr>
          <p:cNvSpPr txBox="1"/>
          <p:nvPr/>
        </p:nvSpPr>
        <p:spPr>
          <a:xfrm>
            <a:off x="2826441" y="822960"/>
            <a:ext cx="60660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Langkah-Langkah Uji Dua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Pilih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Data View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lalu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isikan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data yang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sudah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disiapkan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dianalisa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F23540-A4C6-FBEB-7662-427FDFCE5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890" y="1555626"/>
            <a:ext cx="6191208" cy="326783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67CCA8-1D1C-CCC5-2CDF-BC136E8CCEC1}"/>
              </a:ext>
            </a:extLst>
          </p:cNvPr>
          <p:cNvCxnSpPr/>
          <p:nvPr/>
        </p:nvCxnSpPr>
        <p:spPr>
          <a:xfrm flipH="1">
            <a:off x="3223260" y="4069080"/>
            <a:ext cx="194310" cy="502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539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929890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B3665-B6F2-A9B2-A4BC-1C5839B40E7A}"/>
              </a:ext>
            </a:extLst>
          </p:cNvPr>
          <p:cNvSpPr/>
          <p:nvPr/>
        </p:nvSpPr>
        <p:spPr>
          <a:xfrm>
            <a:off x="148011" y="171891"/>
            <a:ext cx="2458029" cy="74644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83011B-6CF1-4A2F-2ECE-F8736A4C2105}"/>
              </a:ext>
            </a:extLst>
          </p:cNvPr>
          <p:cNvSpPr/>
          <p:nvPr/>
        </p:nvSpPr>
        <p:spPr>
          <a:xfrm>
            <a:off x="2826441" y="19149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E6E15-C5B7-CB00-92C1-59C9CA78E39F}"/>
              </a:ext>
            </a:extLst>
          </p:cNvPr>
          <p:cNvSpPr txBox="1"/>
          <p:nvPr/>
        </p:nvSpPr>
        <p:spPr>
          <a:xfrm>
            <a:off x="2826441" y="822960"/>
            <a:ext cx="60660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Langkah-Langkah Uji Dua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Lakukan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Uji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Normalitas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terlebih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dahulu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kilk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Analyze &gt; Descriptive Statistic  &gt; Explore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Pada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kotak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dialog 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Explore,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pindahkan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Laba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Dependent List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Perolehan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Laba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Factor List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klik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tombol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panah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Pada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kolom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Display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pilih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Both 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dan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klik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Plots..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708FDEE-3DEC-1728-8F47-0D8714CBECA1}"/>
              </a:ext>
            </a:extLst>
          </p:cNvPr>
          <p:cNvGrpSpPr/>
          <p:nvPr/>
        </p:nvGrpSpPr>
        <p:grpSpPr>
          <a:xfrm>
            <a:off x="2792150" y="2251455"/>
            <a:ext cx="3104245" cy="2251963"/>
            <a:chOff x="2813482" y="2020579"/>
            <a:chExt cx="3517036" cy="255142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6630DDC-1FDD-1B2F-377B-71B4012BF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3482" y="2020579"/>
              <a:ext cx="3517036" cy="2551421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767CCA8-1D1C-CCC5-2CDF-BC136E8CCEC1}"/>
                </a:ext>
              </a:extLst>
            </p:cNvPr>
            <p:cNvCxnSpPr>
              <a:cxnSpLocks/>
            </p:cNvCxnSpPr>
            <p:nvPr/>
          </p:nvCxnSpPr>
          <p:spPr>
            <a:xfrm>
              <a:off x="3817620" y="2548890"/>
              <a:ext cx="120015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C3792DF-BCA7-F2C3-3F48-F1E4C56E4673}"/>
                </a:ext>
              </a:extLst>
            </p:cNvPr>
            <p:cNvCxnSpPr>
              <a:cxnSpLocks/>
            </p:cNvCxnSpPr>
            <p:nvPr/>
          </p:nvCxnSpPr>
          <p:spPr>
            <a:xfrm>
              <a:off x="3689985" y="2758440"/>
              <a:ext cx="1167765" cy="53784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143984C-E3B4-D381-B5E1-DD717B8B5BC0}"/>
                </a:ext>
              </a:extLst>
            </p:cNvPr>
            <p:cNvCxnSpPr/>
            <p:nvPr/>
          </p:nvCxnSpPr>
          <p:spPr>
            <a:xfrm flipH="1" flipV="1">
              <a:off x="4273867" y="2758440"/>
              <a:ext cx="298133" cy="11049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1723489-A3A3-89DA-A4E2-04C3B8F5A0BD}"/>
                </a:ext>
              </a:extLst>
            </p:cNvPr>
            <p:cNvCxnSpPr/>
            <p:nvPr/>
          </p:nvCxnSpPr>
          <p:spPr>
            <a:xfrm flipH="1" flipV="1">
              <a:off x="4273867" y="3296289"/>
              <a:ext cx="298133" cy="11049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535C99-BD0A-1988-B265-92B0B0FA94C5}"/>
              </a:ext>
            </a:extLst>
          </p:cNvPr>
          <p:cNvGrpSpPr/>
          <p:nvPr/>
        </p:nvGrpSpPr>
        <p:grpSpPr>
          <a:xfrm>
            <a:off x="5953546" y="2251455"/>
            <a:ext cx="3145820" cy="2251964"/>
            <a:chOff x="5953546" y="2822955"/>
            <a:chExt cx="3145820" cy="225196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F376E7C-B20B-3B1F-B907-3EB416A94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53546" y="2822955"/>
              <a:ext cx="3145820" cy="225196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CB90FF-84D6-9EB3-7E76-E645BA8105CC}"/>
                </a:ext>
              </a:extLst>
            </p:cNvPr>
            <p:cNvSpPr/>
            <p:nvPr/>
          </p:nvSpPr>
          <p:spPr>
            <a:xfrm>
              <a:off x="6023610" y="4411980"/>
              <a:ext cx="434340" cy="1714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7CB1C81-F9A8-2AB1-3284-DE91883705E8}"/>
                </a:ext>
              </a:extLst>
            </p:cNvPr>
            <p:cNvCxnSpPr/>
            <p:nvPr/>
          </p:nvCxnSpPr>
          <p:spPr>
            <a:xfrm>
              <a:off x="7978140" y="3383280"/>
              <a:ext cx="52578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73137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929890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B3665-B6F2-A9B2-A4BC-1C5839B40E7A}"/>
              </a:ext>
            </a:extLst>
          </p:cNvPr>
          <p:cNvSpPr/>
          <p:nvPr/>
        </p:nvSpPr>
        <p:spPr>
          <a:xfrm>
            <a:off x="148011" y="171891"/>
            <a:ext cx="2458029" cy="74644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83011B-6CF1-4A2F-2ECE-F8736A4C2105}"/>
              </a:ext>
            </a:extLst>
          </p:cNvPr>
          <p:cNvSpPr/>
          <p:nvPr/>
        </p:nvSpPr>
        <p:spPr>
          <a:xfrm>
            <a:off x="2826441" y="19149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E6E15-C5B7-CB00-92C1-59C9CA78E39F}"/>
              </a:ext>
            </a:extLst>
          </p:cNvPr>
          <p:cNvSpPr txBox="1"/>
          <p:nvPr/>
        </p:nvSpPr>
        <p:spPr>
          <a:xfrm>
            <a:off x="2826441" y="822960"/>
            <a:ext cx="6066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Langkah-Langkah Uji Dua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Pada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kotak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dialog 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Plots… 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abaikan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sudah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tercentang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Centang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Normality plots with test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Abaikan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lain,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lalu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klik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Continue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pada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kotak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Explore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klik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OK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65473-A50E-4E62-3D92-ACA26392FEE4}"/>
              </a:ext>
            </a:extLst>
          </p:cNvPr>
          <p:cNvGrpSpPr/>
          <p:nvPr/>
        </p:nvGrpSpPr>
        <p:grpSpPr>
          <a:xfrm>
            <a:off x="3209822" y="1789380"/>
            <a:ext cx="2985238" cy="3262680"/>
            <a:chOff x="3209822" y="1789380"/>
            <a:chExt cx="2810267" cy="316263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61C9CF7-C041-7F66-CCD2-FE7215203E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928"/>
            <a:stretch/>
          </p:blipFill>
          <p:spPr>
            <a:xfrm>
              <a:off x="3209822" y="1789380"/>
              <a:ext cx="2810267" cy="316263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0633919-4F11-8855-DE4F-F72A314A4AE3}"/>
                </a:ext>
              </a:extLst>
            </p:cNvPr>
            <p:cNvSpPr/>
            <p:nvPr/>
          </p:nvSpPr>
          <p:spPr>
            <a:xfrm>
              <a:off x="3266972" y="3084774"/>
              <a:ext cx="1750798" cy="28575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28841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929890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B3665-B6F2-A9B2-A4BC-1C5839B40E7A}"/>
              </a:ext>
            </a:extLst>
          </p:cNvPr>
          <p:cNvSpPr/>
          <p:nvPr/>
        </p:nvSpPr>
        <p:spPr>
          <a:xfrm>
            <a:off x="148011" y="171891"/>
            <a:ext cx="2458029" cy="74644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83011B-6CF1-4A2F-2ECE-F8736A4C2105}"/>
              </a:ext>
            </a:extLst>
          </p:cNvPr>
          <p:cNvSpPr/>
          <p:nvPr/>
        </p:nvSpPr>
        <p:spPr>
          <a:xfrm>
            <a:off x="2826441" y="19149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E6E15-C5B7-CB00-92C1-59C9CA78E39F}"/>
              </a:ext>
            </a:extLst>
          </p:cNvPr>
          <p:cNvSpPr txBox="1"/>
          <p:nvPr/>
        </p:nvSpPr>
        <p:spPr>
          <a:xfrm>
            <a:off x="2826441" y="822960"/>
            <a:ext cx="6066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Langkah-Langkah Uji Dua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Hasil Uji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Normalitas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88A004E-D4A4-7914-E050-DBCD933BD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929" y="1353399"/>
            <a:ext cx="5706271" cy="147658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0ACE122-5F5B-0174-0575-1DB0C33B3094}"/>
              </a:ext>
            </a:extLst>
          </p:cNvPr>
          <p:cNvSpPr/>
          <p:nvPr/>
        </p:nvSpPr>
        <p:spPr>
          <a:xfrm>
            <a:off x="6732270" y="1515515"/>
            <a:ext cx="1931670" cy="964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5C7C1B-2740-5414-A579-5E7D724BC5DB}"/>
              </a:ext>
            </a:extLst>
          </p:cNvPr>
          <p:cNvSpPr/>
          <p:nvPr/>
        </p:nvSpPr>
        <p:spPr>
          <a:xfrm>
            <a:off x="7966710" y="1746600"/>
            <a:ext cx="605790" cy="653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387B6F-64DC-5B10-6E83-EFC901D3C08F}"/>
              </a:ext>
            </a:extLst>
          </p:cNvPr>
          <p:cNvSpPr txBox="1"/>
          <p:nvPr/>
        </p:nvSpPr>
        <p:spPr>
          <a:xfrm>
            <a:off x="2929890" y="3143250"/>
            <a:ext cx="60660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Berdasarkan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Tests of Normality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yang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perlu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diperhatikan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adalah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jumlah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data yang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dianalisa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yakni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15 data (&lt;50)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uji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normalitas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metode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Shapiro-Wilk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 Sig.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Utang 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dan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Modal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Sendiri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lebih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0.05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artinya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kedua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terdistribusi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normal</a:t>
            </a:r>
          </a:p>
        </p:txBody>
      </p:sp>
    </p:spTree>
    <p:extLst>
      <p:ext uri="{BB962C8B-B14F-4D97-AF65-F5344CB8AC3E}">
        <p14:creationId xmlns:p14="http://schemas.microsoft.com/office/powerpoint/2010/main" val="8082483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929890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B3665-B6F2-A9B2-A4BC-1C5839B40E7A}"/>
              </a:ext>
            </a:extLst>
          </p:cNvPr>
          <p:cNvSpPr/>
          <p:nvPr/>
        </p:nvSpPr>
        <p:spPr>
          <a:xfrm>
            <a:off x="148011" y="171891"/>
            <a:ext cx="2458029" cy="74644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83011B-6CF1-4A2F-2ECE-F8736A4C2105}"/>
              </a:ext>
            </a:extLst>
          </p:cNvPr>
          <p:cNvSpPr/>
          <p:nvPr/>
        </p:nvSpPr>
        <p:spPr>
          <a:xfrm>
            <a:off x="2826441" y="19149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E6E15-C5B7-CB00-92C1-59C9CA78E39F}"/>
              </a:ext>
            </a:extLst>
          </p:cNvPr>
          <p:cNvSpPr txBox="1"/>
          <p:nvPr/>
        </p:nvSpPr>
        <p:spPr>
          <a:xfrm>
            <a:off x="2826441" y="822960"/>
            <a:ext cx="60660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Langkah-Langkah Uji Dua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Uji Beda Dua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metode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Independent-Sample T Test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Kembali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Data View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klik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Analyze &gt; Compare Means &gt; Independent-Sample T Test </a:t>
            </a:r>
          </a:p>
          <a:p>
            <a:pPr algn="just"/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66A479-65E1-5FF5-3337-278C3FC9C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830" y="1949468"/>
            <a:ext cx="5848376" cy="309116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DDEBC2-E458-2F35-19C5-9E14AB5449D5}"/>
              </a:ext>
            </a:extLst>
          </p:cNvPr>
          <p:cNvCxnSpPr/>
          <p:nvPr/>
        </p:nvCxnSpPr>
        <p:spPr>
          <a:xfrm flipH="1">
            <a:off x="5943600" y="2731533"/>
            <a:ext cx="32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5038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929890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B3665-B6F2-A9B2-A4BC-1C5839B40E7A}"/>
              </a:ext>
            </a:extLst>
          </p:cNvPr>
          <p:cNvSpPr/>
          <p:nvPr/>
        </p:nvSpPr>
        <p:spPr>
          <a:xfrm>
            <a:off x="148011" y="171891"/>
            <a:ext cx="2458029" cy="74644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83011B-6CF1-4A2F-2ECE-F8736A4C2105}"/>
              </a:ext>
            </a:extLst>
          </p:cNvPr>
          <p:cNvSpPr/>
          <p:nvPr/>
        </p:nvSpPr>
        <p:spPr>
          <a:xfrm>
            <a:off x="2826441" y="19149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E6E15-C5B7-CB00-92C1-59C9CA78E39F}"/>
              </a:ext>
            </a:extLst>
          </p:cNvPr>
          <p:cNvSpPr txBox="1"/>
          <p:nvPr/>
        </p:nvSpPr>
        <p:spPr>
          <a:xfrm>
            <a:off x="2826441" y="822960"/>
            <a:ext cx="60660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Langkah-Langkah Uji Dua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Pada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kotak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Independent-Sample T Test 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pindahkan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Laba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Test Variable(s) 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dan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Perolehan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Modal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Grouping Variable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klik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tombol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panah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49CEE4D-203F-EC0A-BD3E-03F23046AAD5}"/>
              </a:ext>
            </a:extLst>
          </p:cNvPr>
          <p:cNvGrpSpPr/>
          <p:nvPr/>
        </p:nvGrpSpPr>
        <p:grpSpPr>
          <a:xfrm>
            <a:off x="3226188" y="2026801"/>
            <a:ext cx="4344006" cy="2715004"/>
            <a:chOff x="3226188" y="2026801"/>
            <a:chExt cx="4344006" cy="271500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059D7C7-4259-B448-02F6-111674968C4E}"/>
                </a:ext>
              </a:extLst>
            </p:cNvPr>
            <p:cNvGrpSpPr/>
            <p:nvPr/>
          </p:nvGrpSpPr>
          <p:grpSpPr>
            <a:xfrm>
              <a:off x="3226188" y="2026801"/>
              <a:ext cx="4344006" cy="2715004"/>
              <a:chOff x="3226188" y="2026801"/>
              <a:chExt cx="4344006" cy="271500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AD7F67F-48BC-5759-D3DF-190C6833E6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6188" y="2026801"/>
                <a:ext cx="4344006" cy="2715004"/>
              </a:xfrm>
              <a:prstGeom prst="rect">
                <a:avLst/>
              </a:prstGeom>
            </p:spPr>
          </p:pic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7CCB819-8237-3442-6C5C-E9C2EF3217C2}"/>
                  </a:ext>
                </a:extLst>
              </p:cNvPr>
              <p:cNvCxnSpPr/>
              <p:nvPr/>
            </p:nvCxnSpPr>
            <p:spPr>
              <a:xfrm>
                <a:off x="4686300" y="2667621"/>
                <a:ext cx="72009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064F31E4-9E3E-47A1-A8AD-9838C1A070F6}"/>
                  </a:ext>
                </a:extLst>
              </p:cNvPr>
              <p:cNvCxnSpPr/>
              <p:nvPr/>
            </p:nvCxnSpPr>
            <p:spPr>
              <a:xfrm>
                <a:off x="4297680" y="2850501"/>
                <a:ext cx="1100511" cy="100584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EC41D80-A44F-FD8C-1E1F-B8DE3D68557C}"/>
                </a:ext>
              </a:extLst>
            </p:cNvPr>
            <p:cNvCxnSpPr/>
            <p:nvPr/>
          </p:nvCxnSpPr>
          <p:spPr>
            <a:xfrm flipH="1">
              <a:off x="5158161" y="3082410"/>
              <a:ext cx="400050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04840AF-4A74-FBF8-D7A3-B647707571CB}"/>
                </a:ext>
              </a:extLst>
            </p:cNvPr>
            <p:cNvCxnSpPr>
              <a:cxnSpLocks/>
            </p:cNvCxnSpPr>
            <p:nvPr/>
          </p:nvCxnSpPr>
          <p:spPr>
            <a:xfrm>
              <a:off x="4407591" y="3883752"/>
              <a:ext cx="441960" cy="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39912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306400" y="328650"/>
            <a:ext cx="2064000" cy="40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Uji Beda</a:t>
            </a:r>
            <a:endParaRPr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2864164" y="214350"/>
            <a:ext cx="5754055" cy="16258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Uji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beda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dilakukan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cara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membandingkan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dua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kelompok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apakah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dua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kelompok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independent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)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berasal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dua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kelompok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  <a:p>
            <a:pPr marL="342900" indent="-342900" algn="just">
              <a:buClr>
                <a:schemeClr val="dk1"/>
              </a:buClr>
              <a:buSzPts val="1100"/>
            </a:pP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Berdasarkan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kelompok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digunakan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metode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uji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beda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yakni</a:t>
            </a:r>
            <a:endParaRPr lang="en-US" sz="2000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7E82F43-B63C-B50D-A859-7079A587F2FF}"/>
              </a:ext>
            </a:extLst>
          </p:cNvPr>
          <p:cNvGrpSpPr/>
          <p:nvPr/>
        </p:nvGrpSpPr>
        <p:grpSpPr>
          <a:xfrm>
            <a:off x="2837872" y="2611756"/>
            <a:ext cx="5871786" cy="2540118"/>
            <a:chOff x="2837872" y="2600326"/>
            <a:chExt cx="5871786" cy="254011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E0A33EF2-B7EC-E382-27C2-B3CF503FF412}"/>
                </a:ext>
              </a:extLst>
            </p:cNvPr>
            <p:cNvSpPr/>
            <p:nvPr/>
          </p:nvSpPr>
          <p:spPr>
            <a:xfrm>
              <a:off x="2837872" y="3331847"/>
              <a:ext cx="1680210" cy="400050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Miriam Libre" panose="00000500000000000000" pitchFamily="2" charset="-79"/>
                  <a:cs typeface="Miriam Libre" panose="00000500000000000000" pitchFamily="2" charset="-79"/>
                </a:rPr>
                <a:t>Uji Beda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418FEF4-8425-4292-CB82-94808D6D85A9}"/>
                </a:ext>
              </a:extLst>
            </p:cNvPr>
            <p:cNvSpPr/>
            <p:nvPr/>
          </p:nvSpPr>
          <p:spPr>
            <a:xfrm>
              <a:off x="5093391" y="2600326"/>
              <a:ext cx="3616267" cy="400050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Miriam Libre" panose="00000500000000000000" pitchFamily="2" charset="-79"/>
                  <a:cs typeface="Miriam Libre" panose="00000500000000000000" pitchFamily="2" charset="-79"/>
                </a:rPr>
                <a:t>Dua </a:t>
              </a:r>
              <a:r>
                <a:rPr lang="en-US" sz="2000" b="1" dirty="0" err="1">
                  <a:latin typeface="Miriam Libre" panose="00000500000000000000" pitchFamily="2" charset="-79"/>
                  <a:cs typeface="Miriam Libre" panose="00000500000000000000" pitchFamily="2" charset="-79"/>
                </a:rPr>
                <a:t>Sampel</a:t>
              </a:r>
              <a:r>
                <a:rPr lang="en-US" sz="2000" b="1" dirty="0">
                  <a:latin typeface="Miriam Libre" panose="00000500000000000000" pitchFamily="2" charset="-79"/>
                  <a:cs typeface="Miriam Libre" panose="00000500000000000000" pitchFamily="2" charset="-79"/>
                </a:rPr>
                <a:t> </a:t>
              </a:r>
              <a:r>
                <a:rPr lang="en-US" sz="2000" b="1" dirty="0" err="1">
                  <a:latin typeface="Miriam Libre" panose="00000500000000000000" pitchFamily="2" charset="-79"/>
                  <a:cs typeface="Miriam Libre" panose="00000500000000000000" pitchFamily="2" charset="-79"/>
                </a:rPr>
                <a:t>Berpasangan</a:t>
              </a:r>
              <a:endPara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EB9216BF-3FB9-57DD-8B6D-E5C7873276FE}"/>
                </a:ext>
              </a:extLst>
            </p:cNvPr>
            <p:cNvSpPr/>
            <p:nvPr/>
          </p:nvSpPr>
          <p:spPr>
            <a:xfrm>
              <a:off x="5093391" y="4018876"/>
              <a:ext cx="3616265" cy="40005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Miriam Libre" panose="00000500000000000000" pitchFamily="2" charset="-79"/>
                  <a:cs typeface="Miriam Libre" panose="00000500000000000000" pitchFamily="2" charset="-79"/>
                </a:rPr>
                <a:t>Dua </a:t>
              </a:r>
              <a:r>
                <a:rPr lang="en-US" sz="2000" b="1" dirty="0" err="1">
                  <a:latin typeface="Miriam Libre" panose="00000500000000000000" pitchFamily="2" charset="-79"/>
                  <a:cs typeface="Miriam Libre" panose="00000500000000000000" pitchFamily="2" charset="-79"/>
                </a:rPr>
                <a:t>Sampel</a:t>
              </a:r>
              <a:r>
                <a:rPr lang="en-US" sz="2000" b="1" dirty="0">
                  <a:latin typeface="Miriam Libre" panose="00000500000000000000" pitchFamily="2" charset="-79"/>
                  <a:cs typeface="Miriam Libre" panose="00000500000000000000" pitchFamily="2" charset="-79"/>
                </a:rPr>
                <a:t> </a:t>
              </a:r>
              <a:r>
                <a:rPr lang="en-US" sz="2000" b="1" dirty="0" err="1">
                  <a:latin typeface="Miriam Libre" panose="00000500000000000000" pitchFamily="2" charset="-79"/>
                  <a:cs typeface="Miriam Libre" panose="00000500000000000000" pitchFamily="2" charset="-79"/>
                </a:rPr>
                <a:t>Bebas</a:t>
              </a:r>
              <a:endPara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5E14F9A-87DF-A442-62DC-5991A3F74703}"/>
                </a:ext>
              </a:extLst>
            </p:cNvPr>
            <p:cNvCxnSpPr/>
            <p:nvPr/>
          </p:nvCxnSpPr>
          <p:spPr>
            <a:xfrm>
              <a:off x="4872412" y="2800351"/>
              <a:ext cx="0" cy="141855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D3F3164-8B9D-22BC-3245-D26FB4F9C5D0}"/>
                </a:ext>
              </a:extLst>
            </p:cNvPr>
            <p:cNvCxnSpPr>
              <a:stCxn id="2" idx="3"/>
            </p:cNvCxnSpPr>
            <p:nvPr/>
          </p:nvCxnSpPr>
          <p:spPr>
            <a:xfrm>
              <a:off x="4518082" y="3531872"/>
              <a:ext cx="36576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42A77AE-969F-C108-AD8E-97332F099DB5}"/>
                </a:ext>
              </a:extLst>
            </p:cNvPr>
            <p:cNvCxnSpPr>
              <a:cxnSpLocks/>
            </p:cNvCxnSpPr>
            <p:nvPr/>
          </p:nvCxnSpPr>
          <p:spPr>
            <a:xfrm>
              <a:off x="4860982" y="2800351"/>
              <a:ext cx="22098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7AAF3B3-1CA4-88BF-7E92-2CFADB67B984}"/>
                </a:ext>
              </a:extLst>
            </p:cNvPr>
            <p:cNvCxnSpPr>
              <a:cxnSpLocks/>
            </p:cNvCxnSpPr>
            <p:nvPr/>
          </p:nvCxnSpPr>
          <p:spPr>
            <a:xfrm>
              <a:off x="4860982" y="4218901"/>
              <a:ext cx="220980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E29FCA-1A1E-07F0-CE5E-D89DA63CB833}"/>
                </a:ext>
              </a:extLst>
            </p:cNvPr>
            <p:cNvSpPr txBox="1"/>
            <p:nvPr/>
          </p:nvSpPr>
          <p:spPr>
            <a:xfrm>
              <a:off x="5226743" y="3011806"/>
              <a:ext cx="348291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Pada uji </a:t>
              </a:r>
              <a:r>
                <a:rPr lang="en-US" dirty="0" err="1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beda</a:t>
              </a:r>
              <a:r>
                <a:rPr lang="en-US" dirty="0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 dua </a:t>
              </a:r>
              <a:r>
                <a:rPr lang="en-US" dirty="0" err="1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sampel</a:t>
              </a:r>
              <a:r>
                <a:rPr lang="en-US" dirty="0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berhubungan</a:t>
              </a:r>
              <a:r>
                <a:rPr lang="en-US" dirty="0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, </a:t>
              </a:r>
              <a:r>
                <a:rPr lang="en-US" dirty="0" err="1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alat</a:t>
              </a:r>
              <a:r>
                <a:rPr lang="en-US" dirty="0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 uji yang </a:t>
              </a:r>
              <a:r>
                <a:rPr lang="en-US" dirty="0" err="1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digunakan</a:t>
              </a:r>
              <a:r>
                <a:rPr lang="en-US" dirty="0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yakni</a:t>
              </a:r>
              <a:r>
                <a:rPr lang="en-US" dirty="0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 </a:t>
              </a:r>
              <a:r>
                <a:rPr lang="en-US" b="1" i="1" dirty="0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Paired-Samples t Test</a:t>
              </a:r>
              <a:endPara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EC2BF2-719E-BA29-76E5-8E82C54025A3}"/>
                </a:ext>
              </a:extLst>
            </p:cNvPr>
            <p:cNvSpPr txBox="1"/>
            <p:nvPr/>
          </p:nvSpPr>
          <p:spPr>
            <a:xfrm>
              <a:off x="5226743" y="4401780"/>
              <a:ext cx="348291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Pada uji </a:t>
              </a:r>
              <a:r>
                <a:rPr lang="en-US" dirty="0" err="1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beda</a:t>
              </a:r>
              <a:r>
                <a:rPr lang="en-US" dirty="0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 dua </a:t>
              </a:r>
              <a:r>
                <a:rPr lang="en-US" dirty="0" err="1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sampel</a:t>
              </a:r>
              <a:r>
                <a:rPr lang="en-US" dirty="0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bebas</a:t>
              </a:r>
              <a:r>
                <a:rPr lang="en-US" dirty="0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, </a:t>
              </a:r>
              <a:r>
                <a:rPr lang="en-US" dirty="0" err="1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alat</a:t>
              </a:r>
              <a:r>
                <a:rPr lang="en-US" dirty="0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 uji yang </a:t>
              </a:r>
              <a:r>
                <a:rPr lang="en-US" dirty="0" err="1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digunakan</a:t>
              </a:r>
              <a:r>
                <a:rPr lang="en-US" dirty="0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 </a:t>
              </a:r>
              <a:r>
                <a:rPr lang="en-US" dirty="0" err="1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yakni</a:t>
              </a:r>
              <a:r>
                <a:rPr lang="en-US" dirty="0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 </a:t>
              </a:r>
              <a:r>
                <a:rPr lang="en-US" b="1" i="1" dirty="0">
                  <a:solidFill>
                    <a:schemeClr val="bg1"/>
                  </a:solidFill>
                  <a:latin typeface="Miriam Libre" panose="00000500000000000000" pitchFamily="2" charset="-79"/>
                  <a:cs typeface="Miriam Libre" panose="00000500000000000000" pitchFamily="2" charset="-79"/>
                </a:rPr>
                <a:t>Independent-Sample t Test</a:t>
              </a:r>
              <a:endPara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598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929890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B3665-B6F2-A9B2-A4BC-1C5839B40E7A}"/>
              </a:ext>
            </a:extLst>
          </p:cNvPr>
          <p:cNvSpPr/>
          <p:nvPr/>
        </p:nvSpPr>
        <p:spPr>
          <a:xfrm>
            <a:off x="148011" y="171891"/>
            <a:ext cx="2458029" cy="74644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83011B-6CF1-4A2F-2ECE-F8736A4C2105}"/>
              </a:ext>
            </a:extLst>
          </p:cNvPr>
          <p:cNvSpPr/>
          <p:nvPr/>
        </p:nvSpPr>
        <p:spPr>
          <a:xfrm>
            <a:off x="2826441" y="19149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E6E15-C5B7-CB00-92C1-59C9CA78E39F}"/>
              </a:ext>
            </a:extLst>
          </p:cNvPr>
          <p:cNvSpPr txBox="1"/>
          <p:nvPr/>
        </p:nvSpPr>
        <p:spPr>
          <a:xfrm>
            <a:off x="2826441" y="822960"/>
            <a:ext cx="60660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Langkah-Langkah Uji Dua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Pilih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Define Groups…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Pada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Use specified values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isi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1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Utang 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dan 2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Modal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Sendiri</a:t>
            </a:r>
            <a:endParaRPr lang="en-US" b="1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Abaikan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lain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klik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Continue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Kembali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kotak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dialog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awal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kotak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Define Group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terisi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abaikan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lain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lalu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klik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OK</a:t>
            </a:r>
          </a:p>
          <a:p>
            <a:pPr algn="just"/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FFFC61-5644-FC4E-BA2B-BAD4BA05C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939" y="2829066"/>
            <a:ext cx="3138719" cy="195995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08BCA7C-8C1A-B37B-5DCF-CF3A5C83DEFF}"/>
              </a:ext>
            </a:extLst>
          </p:cNvPr>
          <p:cNvGrpSpPr/>
          <p:nvPr/>
        </p:nvGrpSpPr>
        <p:grpSpPr>
          <a:xfrm>
            <a:off x="2713796" y="2831853"/>
            <a:ext cx="3145694" cy="1959956"/>
            <a:chOff x="2929890" y="2601899"/>
            <a:chExt cx="3145694" cy="195995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097FB1-8EEB-9490-4FF7-21031C7BC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9890" y="2601899"/>
              <a:ext cx="3145694" cy="195995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BC4F10-ECF0-EE2D-7870-E63096B05110}"/>
                </a:ext>
              </a:extLst>
            </p:cNvPr>
            <p:cNvSpPr/>
            <p:nvPr/>
          </p:nvSpPr>
          <p:spPr>
            <a:xfrm>
              <a:off x="4320540" y="4069080"/>
              <a:ext cx="891540" cy="2400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25B2767D-62A0-F4B6-4995-1451690E0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321" y="4040615"/>
            <a:ext cx="1943371" cy="75258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80E8B0B-450E-8BFB-00E9-B01AA48054E5}"/>
              </a:ext>
            </a:extLst>
          </p:cNvPr>
          <p:cNvCxnSpPr/>
          <p:nvPr/>
        </p:nvCxnSpPr>
        <p:spPr>
          <a:xfrm flipH="1">
            <a:off x="2343150" y="4419049"/>
            <a:ext cx="184130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370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929890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B3665-B6F2-A9B2-A4BC-1C5839B40E7A}"/>
              </a:ext>
            </a:extLst>
          </p:cNvPr>
          <p:cNvSpPr/>
          <p:nvPr/>
        </p:nvSpPr>
        <p:spPr>
          <a:xfrm>
            <a:off x="148011" y="171891"/>
            <a:ext cx="2458029" cy="74644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83011B-6CF1-4A2F-2ECE-F8736A4C2105}"/>
              </a:ext>
            </a:extLst>
          </p:cNvPr>
          <p:cNvSpPr/>
          <p:nvPr/>
        </p:nvSpPr>
        <p:spPr>
          <a:xfrm>
            <a:off x="2826441" y="19149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E6E15-C5B7-CB00-92C1-59C9CA78E39F}"/>
              </a:ext>
            </a:extLst>
          </p:cNvPr>
          <p:cNvSpPr txBox="1"/>
          <p:nvPr/>
        </p:nvSpPr>
        <p:spPr>
          <a:xfrm>
            <a:off x="2826441" y="822960"/>
            <a:ext cx="6066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Langkah-Langkah Uji Dua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Hasil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analisa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Hasil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uji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beda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dapat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dilihat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Independent Samples Test 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bawah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DA250-27D2-3D8E-32D3-F47545FC9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60" y="1906732"/>
            <a:ext cx="6242220" cy="123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010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929890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B3665-B6F2-A9B2-A4BC-1C5839B40E7A}"/>
              </a:ext>
            </a:extLst>
          </p:cNvPr>
          <p:cNvSpPr/>
          <p:nvPr/>
        </p:nvSpPr>
        <p:spPr>
          <a:xfrm>
            <a:off x="148011" y="171891"/>
            <a:ext cx="2458029" cy="74644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83011B-6CF1-4A2F-2ECE-F8736A4C2105}"/>
              </a:ext>
            </a:extLst>
          </p:cNvPr>
          <p:cNvSpPr/>
          <p:nvPr/>
        </p:nvSpPr>
        <p:spPr>
          <a:xfrm>
            <a:off x="2826441" y="19149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E6E15-C5B7-CB00-92C1-59C9CA78E39F}"/>
              </a:ext>
            </a:extLst>
          </p:cNvPr>
          <p:cNvSpPr txBox="1"/>
          <p:nvPr/>
        </p:nvSpPr>
        <p:spPr>
          <a:xfrm>
            <a:off x="2826441" y="822960"/>
            <a:ext cx="6066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Langkah-Langkah Uji Dua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Interpretasi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hasil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DA250-27D2-3D8E-32D3-F47545FC9C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198"/>
          <a:stretch/>
        </p:blipFill>
        <p:spPr>
          <a:xfrm>
            <a:off x="3150439" y="1380470"/>
            <a:ext cx="3970451" cy="19797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B78D1B3-9A9E-6874-578F-2C23D6DEF9F2}"/>
              </a:ext>
            </a:extLst>
          </p:cNvPr>
          <p:cNvSpPr/>
          <p:nvPr/>
        </p:nvSpPr>
        <p:spPr>
          <a:xfrm>
            <a:off x="6263640" y="2045970"/>
            <a:ext cx="81153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AB79E8-04DB-F002-6F0F-E132803711A6}"/>
              </a:ext>
            </a:extLst>
          </p:cNvPr>
          <p:cNvSpPr txBox="1"/>
          <p:nvPr/>
        </p:nvSpPr>
        <p:spPr>
          <a:xfrm>
            <a:off x="3150439" y="3611880"/>
            <a:ext cx="5742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Pada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kolom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Levene’s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Test for Equality of Variances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dapat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dilihat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pada Sig.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sebesar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0.136 dan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lebih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besar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0.05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dapat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diartikan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varians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antara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Variabel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Utang 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dan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Modal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Sendiri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tergolong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Sehingga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interpretasi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hasil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baris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Equal variances assumed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kolom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t-test for equality of means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034FE2-B473-B14B-BFE3-391D916281A6}"/>
              </a:ext>
            </a:extLst>
          </p:cNvPr>
          <p:cNvSpPr/>
          <p:nvPr/>
        </p:nvSpPr>
        <p:spPr>
          <a:xfrm>
            <a:off x="3737610" y="2457450"/>
            <a:ext cx="1040130" cy="4275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947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168A2D9-70DE-6E3D-DAFB-78D092559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58"/>
          <a:stretch/>
        </p:blipFill>
        <p:spPr>
          <a:xfrm>
            <a:off x="2871582" y="1342176"/>
            <a:ext cx="5634990" cy="182604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929890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B3665-B6F2-A9B2-A4BC-1C5839B40E7A}"/>
              </a:ext>
            </a:extLst>
          </p:cNvPr>
          <p:cNvSpPr/>
          <p:nvPr/>
        </p:nvSpPr>
        <p:spPr>
          <a:xfrm>
            <a:off x="148011" y="171891"/>
            <a:ext cx="2458029" cy="74644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83011B-6CF1-4A2F-2ECE-F8736A4C2105}"/>
              </a:ext>
            </a:extLst>
          </p:cNvPr>
          <p:cNvSpPr/>
          <p:nvPr/>
        </p:nvSpPr>
        <p:spPr>
          <a:xfrm>
            <a:off x="2826441" y="19149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E6E15-C5B7-CB00-92C1-59C9CA78E39F}"/>
              </a:ext>
            </a:extLst>
          </p:cNvPr>
          <p:cNvSpPr txBox="1"/>
          <p:nvPr/>
        </p:nvSpPr>
        <p:spPr>
          <a:xfrm>
            <a:off x="2826441" y="822960"/>
            <a:ext cx="6066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Langkah-Langkah Uji Dua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Interpretasi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hasil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78D1B3-9A9E-6874-578F-2C23D6DEF9F2}"/>
              </a:ext>
            </a:extLst>
          </p:cNvPr>
          <p:cNvSpPr/>
          <p:nvPr/>
        </p:nvSpPr>
        <p:spPr>
          <a:xfrm>
            <a:off x="3021330" y="2137410"/>
            <a:ext cx="491490" cy="8595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AB79E8-04DB-F002-6F0F-E132803711A6}"/>
              </a:ext>
            </a:extLst>
          </p:cNvPr>
          <p:cNvSpPr txBox="1"/>
          <p:nvPr/>
        </p:nvSpPr>
        <p:spPr>
          <a:xfrm>
            <a:off x="2757282" y="3168225"/>
            <a:ext cx="61352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Pada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kolom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i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t-test for equality of means 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dapat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dilihat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pada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kolom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t,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t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sebesar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-2.353 (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tetap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diartikan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positif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) &gt; t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(2.16037) pada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df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=13,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sehingga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dapat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diartikan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ada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laba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diperoleh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modal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operasional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dibiayai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Utang 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dan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Modal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Sendiri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Sig. (2-tailed) 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 baris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baris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Equal variances assumed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sebesar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0.035 &lt; 0.05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dapat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diartikan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ada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laba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diperoleh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modal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operasional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dibiayai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Utang 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dan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Modal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Sendiri</a:t>
            </a:r>
            <a:endParaRPr lang="en-US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500600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929890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8B3665-B6F2-A9B2-A4BC-1C5839B40E7A}"/>
              </a:ext>
            </a:extLst>
          </p:cNvPr>
          <p:cNvSpPr/>
          <p:nvPr/>
        </p:nvSpPr>
        <p:spPr>
          <a:xfrm>
            <a:off x="148011" y="171891"/>
            <a:ext cx="2458029" cy="746444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83011B-6CF1-4A2F-2ECE-F8736A4C2105}"/>
              </a:ext>
            </a:extLst>
          </p:cNvPr>
          <p:cNvSpPr/>
          <p:nvPr/>
        </p:nvSpPr>
        <p:spPr>
          <a:xfrm>
            <a:off x="2826441" y="19149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E6E15-C5B7-CB00-92C1-59C9CA78E39F}"/>
              </a:ext>
            </a:extLst>
          </p:cNvPr>
          <p:cNvSpPr txBox="1"/>
          <p:nvPr/>
        </p:nvSpPr>
        <p:spPr>
          <a:xfrm>
            <a:off x="2826441" y="822960"/>
            <a:ext cx="60660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Langkah-Langkah Uji Dua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Bebas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SPSS v21</a:t>
            </a:r>
          </a:p>
          <a:p>
            <a:pPr algn="just"/>
            <a:r>
              <a:rPr lang="en-US" b="1" u="sng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Penarikan</a:t>
            </a:r>
            <a:r>
              <a:rPr lang="en-US" b="1" u="sng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u="sng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Hipotesis</a:t>
            </a:r>
            <a:endParaRPr lang="en-US" b="1" u="sng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>
              <a:buClr>
                <a:schemeClr val="bg1"/>
              </a:buClr>
              <a:buSzPct val="100000"/>
            </a:pP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Hasil </a:t>
            </a: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analisa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menemukan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nilai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t </a:t>
            </a: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&gt; t </a:t>
            </a: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Sig. &lt; 0.05, </a:t>
            </a: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sehingga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</a:p>
          <a:p>
            <a:pPr marL="549275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 </a:t>
            </a: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diterima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karena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t </a:t>
            </a: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&gt; t </a:t>
            </a: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Sig. &lt; 0.05 (</a:t>
            </a: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H0 </a:t>
            </a: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ditolak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)</a:t>
            </a:r>
          </a:p>
          <a:p>
            <a:pPr marL="549275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demikian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terdapat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nyata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Laba</a:t>
            </a:r>
            <a:r>
              <a:rPr lang="en-US" sz="14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yang </a:t>
            </a: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diperoleh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modal </a:t>
            </a:r>
            <a:r>
              <a:rPr lang="en-US" sz="14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operasional</a:t>
            </a:r>
            <a:r>
              <a:rPr lang="en-US" sz="14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dibiayai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Utang 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dan </a:t>
            </a:r>
            <a:r>
              <a:rPr lang="en-US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Modal </a:t>
            </a:r>
            <a:r>
              <a:rPr lang="en-US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Sendiri</a:t>
            </a:r>
            <a:endParaRPr lang="en-US" sz="1400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476175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"/>
          <p:cNvSpPr txBox="1">
            <a:spLocks noGrp="1"/>
          </p:cNvSpPr>
          <p:nvPr>
            <p:ph type="ctrTitle" idx="4294967295"/>
          </p:nvPr>
        </p:nvSpPr>
        <p:spPr>
          <a:xfrm>
            <a:off x="1788974" y="440350"/>
            <a:ext cx="7046415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Referensi</a:t>
            </a:r>
            <a:r>
              <a:rPr lang="en" sz="2000" dirty="0"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  <a:br>
              <a:rPr lang="en-US" sz="2000" dirty="0"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</a:br>
            <a:r>
              <a:rPr lang="en-US" sz="1800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Widarjono</a:t>
            </a:r>
            <a:r>
              <a:rPr lang="en-US" sz="1800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, A. 2015. </a:t>
            </a:r>
            <a:r>
              <a:rPr lang="en-US" sz="1800" i="1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Statistika</a:t>
            </a:r>
            <a:r>
              <a:rPr lang="en-US" sz="1800" i="1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 </a:t>
            </a:r>
            <a:r>
              <a:rPr lang="en-US" sz="1800" i="1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Terapan</a:t>
            </a:r>
            <a:r>
              <a:rPr lang="en-US" sz="1800" i="1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 </a:t>
            </a:r>
            <a:r>
              <a:rPr lang="en-US" sz="1800" i="1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dengan</a:t>
            </a:r>
            <a:r>
              <a:rPr lang="en-US" sz="1800" i="1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 Excel dan SPSS</a:t>
            </a:r>
            <a:r>
              <a:rPr lang="en-US" sz="1800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. Yogyakarta: UPP STIM YKPN</a:t>
            </a:r>
            <a:br>
              <a:rPr lang="en-US" sz="1800" dirty="0"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</a:br>
            <a:br>
              <a:rPr lang="en-US" sz="1800" dirty="0"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</a:br>
            <a:r>
              <a:rPr lang="en-US" sz="2000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Sugiyono</a:t>
            </a:r>
            <a:r>
              <a:rPr lang="en-US" sz="2000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. 2019. </a:t>
            </a:r>
            <a:r>
              <a:rPr lang="en-US" sz="2000" i="1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Statistik</a:t>
            </a:r>
            <a:r>
              <a:rPr lang="en-US" sz="2000" i="1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 </a:t>
            </a:r>
            <a:r>
              <a:rPr lang="en-US" sz="2000" i="1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Untuk</a:t>
            </a:r>
            <a:r>
              <a:rPr lang="en-US" sz="2000" i="1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 </a:t>
            </a:r>
            <a:r>
              <a:rPr lang="en-US" sz="2000" i="1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Penelitian</a:t>
            </a:r>
            <a:r>
              <a:rPr lang="en-US" sz="2000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. Bandung: </a:t>
            </a:r>
            <a:r>
              <a:rPr lang="en-US" sz="2000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Alfabeta</a:t>
            </a:r>
            <a:br>
              <a:rPr lang="en-US" sz="2000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</a:br>
            <a:br>
              <a:rPr lang="en-US" sz="2000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</a:br>
            <a:r>
              <a:rPr lang="en-US" sz="2000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Sujarweni</a:t>
            </a:r>
            <a:r>
              <a:rPr lang="en-US" sz="2000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, V. W. 2014. </a:t>
            </a:r>
            <a:r>
              <a:rPr lang="en-US" sz="2000" i="1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Metode</a:t>
            </a:r>
            <a:r>
              <a:rPr lang="en-US" sz="2000" i="1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 </a:t>
            </a:r>
            <a:r>
              <a:rPr lang="en-US" sz="2000" i="1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Penelitian</a:t>
            </a:r>
            <a:r>
              <a:rPr lang="en-US" sz="2000" i="1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: </a:t>
            </a:r>
            <a:r>
              <a:rPr lang="en-US" sz="2000" i="1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Lengkap</a:t>
            </a:r>
            <a:r>
              <a:rPr lang="en-US" sz="2000" i="1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, </a:t>
            </a:r>
            <a:r>
              <a:rPr lang="en-US" sz="2000" i="1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Praktis</a:t>
            </a:r>
            <a:r>
              <a:rPr lang="en-US" sz="2000" i="1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, dan </a:t>
            </a:r>
            <a:r>
              <a:rPr lang="en-US" sz="2000" i="1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Mudah</a:t>
            </a:r>
            <a:r>
              <a:rPr lang="en-US" sz="2000" i="1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. </a:t>
            </a:r>
            <a:r>
              <a:rPr lang="en-US" sz="2000" i="1" dirty="0" err="1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Dipahami</a:t>
            </a:r>
            <a:r>
              <a:rPr lang="en-US" sz="2000" dirty="0">
                <a:effectLst/>
                <a:latin typeface="Miriam Libre" panose="00000500000000000000" pitchFamily="2" charset="-79"/>
                <a:ea typeface="Times New Roman" panose="02020603050405020304" pitchFamily="18" charset="0"/>
                <a:cs typeface="Miriam Libre" panose="00000500000000000000" pitchFamily="2" charset="-79"/>
              </a:rPr>
              <a:t>. Yogyakarta: Pustaka Baru Press</a:t>
            </a:r>
            <a:endParaRPr sz="20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6"/>
          <p:cNvSpPr txBox="1">
            <a:spLocks noGrp="1"/>
          </p:cNvSpPr>
          <p:nvPr>
            <p:ph type="ctrTitle" idx="4294967295"/>
          </p:nvPr>
        </p:nvSpPr>
        <p:spPr>
          <a:xfrm>
            <a:off x="1875484" y="1731814"/>
            <a:ext cx="66051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>
                <a:latin typeface="Miriam Libre" panose="00000500000000000000" pitchFamily="2" charset="-79"/>
                <a:cs typeface="Miriam Libre" panose="00000500000000000000" pitchFamily="2" charset="-79"/>
              </a:rPr>
              <a:t>Thank You!</a:t>
            </a:r>
            <a:endParaRPr sz="72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grpSp>
        <p:nvGrpSpPr>
          <p:cNvPr id="385" name="Google Shape;385;p36"/>
          <p:cNvGrpSpPr/>
          <p:nvPr/>
        </p:nvGrpSpPr>
        <p:grpSpPr>
          <a:xfrm>
            <a:off x="331950" y="2009305"/>
            <a:ext cx="662932" cy="604817"/>
            <a:chOff x="6625350" y="1613750"/>
            <a:chExt cx="480525" cy="438400"/>
          </a:xfrm>
        </p:grpSpPr>
        <p:sp>
          <p:nvSpPr>
            <p:cNvPr id="386" name="Google Shape;386;p36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6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6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6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20DC102-1C4A-27C7-0937-A95E69095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51873" y="4387509"/>
            <a:ext cx="910835" cy="6432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C0583B-4539-1502-8196-77F40F3FEC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5044" t="9452" r="15044" b="22767"/>
          <a:stretch/>
        </p:blipFill>
        <p:spPr>
          <a:xfrm>
            <a:off x="4220583" y="4409201"/>
            <a:ext cx="579952" cy="56715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6AED118-FA51-49DF-0C00-1D811DBE2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281" y="4362754"/>
            <a:ext cx="641645" cy="64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8FB7B4F3-74E8-72E9-6528-AD23D1F98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232" y="4354023"/>
            <a:ext cx="811396" cy="69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505;p34">
            <a:extLst>
              <a:ext uri="{FF2B5EF4-FFF2-40B4-BE49-F238E27FC236}">
                <a16:creationId xmlns:a16="http://schemas.microsoft.com/office/drawing/2014/main" id="{CE128271-FDD4-D2A3-77D6-AF7E9DAE9D47}"/>
              </a:ext>
            </a:extLst>
          </p:cNvPr>
          <p:cNvSpPr txBox="1">
            <a:spLocks/>
          </p:cNvSpPr>
          <p:nvPr/>
        </p:nvSpPr>
        <p:spPr>
          <a:xfrm>
            <a:off x="2111966" y="3543351"/>
            <a:ext cx="5932170" cy="67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IBM Plex Sans Condensed"/>
              <a:buChar char="▫"/>
              <a:defRPr sz="26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127000" indent="0" algn="ctr">
              <a:buFont typeface="IBM Plex Sans Condensed"/>
              <a:buNone/>
            </a:pPr>
            <a:r>
              <a:rPr lang="en-US" sz="18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Program </a:t>
            </a:r>
            <a:r>
              <a:rPr lang="en-US" sz="18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Bantuan</a:t>
            </a:r>
            <a:endParaRPr lang="en-US" sz="1800" b="1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127000" indent="0" algn="ctr">
              <a:buFont typeface="IBM Plex Sans Condensed"/>
              <a:buNone/>
            </a:pPr>
            <a:r>
              <a:rPr lang="en-US" sz="18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Pembelajaran</a:t>
            </a:r>
            <a:r>
              <a:rPr lang="en-US" sz="18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Daring </a:t>
            </a:r>
            <a:r>
              <a:rPr lang="en-US" sz="18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Kolaboratif</a:t>
            </a:r>
            <a:r>
              <a:rPr lang="en-US" sz="18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(PDK) </a:t>
            </a:r>
            <a:r>
              <a:rPr lang="en-US" sz="1800" b="1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Tahun</a:t>
            </a:r>
            <a:r>
              <a:rPr lang="en-US" sz="1800" b="1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121940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2864164" y="214350"/>
            <a:ext cx="5754055" cy="162588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 algn="just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Uji dua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digunakan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membandingkan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selisih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dua rata-rata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dua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asumsi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bahwa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data yang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dianalisa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terdistribusi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normal.</a:t>
            </a:r>
          </a:p>
          <a:p>
            <a:pPr marL="342900" indent="-342900" algn="just">
              <a:buClr>
                <a:schemeClr val="dk1"/>
              </a:buClr>
              <a:buSzPts val="1100"/>
            </a:pP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Contoh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sederhana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sering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dilihat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fenomena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ekonomi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bisnis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seperti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</a:p>
          <a:p>
            <a:pPr marL="717550" indent="-342900" algn="just">
              <a:buClr>
                <a:schemeClr val="dk1"/>
              </a:buClr>
              <a:buSzPts val="1100"/>
            </a:pP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Hasil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penjualan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sebelum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setelah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promosi</a:t>
            </a:r>
            <a:endParaRPr lang="en-US" sz="2000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717550" indent="-342900" algn="just">
              <a:buClr>
                <a:schemeClr val="dk1"/>
              </a:buClr>
              <a:buSzPts val="1100"/>
            </a:pP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Produktivitas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karyawan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sebelum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setelah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diberikan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pelatihan</a:t>
            </a:r>
            <a:endParaRPr lang="en-US" sz="2000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374650" indent="0" algn="just">
              <a:buClr>
                <a:schemeClr val="dk1"/>
              </a:buClr>
              <a:buSzPts val="1100"/>
              <a:buNone/>
            </a:pP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Sehingga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, uji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beda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dua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dilakukan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menguji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sebuah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perlakuan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diberikan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kepada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suatu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2000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endParaRPr lang="en-US" sz="2000" dirty="0">
              <a:solidFill>
                <a:schemeClr val="bg1"/>
              </a:solidFill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EC12C6-11F9-A19D-ABC8-467914199551}"/>
              </a:ext>
            </a:extLst>
          </p:cNvPr>
          <p:cNvSpPr/>
          <p:nvPr/>
        </p:nvSpPr>
        <p:spPr>
          <a:xfrm>
            <a:off x="170871" y="214350"/>
            <a:ext cx="2389449" cy="7572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759097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EC12C6-11F9-A19D-ABC8-467914199551}"/>
              </a:ext>
            </a:extLst>
          </p:cNvPr>
          <p:cNvSpPr/>
          <p:nvPr/>
        </p:nvSpPr>
        <p:spPr>
          <a:xfrm>
            <a:off x="170871" y="214350"/>
            <a:ext cx="2389449" cy="7572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76650-465E-EA49-99A3-CCC32DA16A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863850" y="214313"/>
            <a:ext cx="5754688" cy="162560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0" indent="0" algn="just"/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Uji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hipotesis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uji t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dengan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langkah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sebagai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berikut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</a:p>
          <a:p>
            <a:pPr algn="just"/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/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Membangun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hipotesis</a:t>
            </a:r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H0	=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Diduga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tidak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ada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nyata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sebelum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sesudah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i="1" dirty="0">
                <a:latin typeface="Miriam Libre" panose="00000500000000000000" pitchFamily="2" charset="-79"/>
                <a:cs typeface="Miriam Libre" panose="00000500000000000000" pitchFamily="2" charset="-79"/>
              </a:rPr>
              <a:t>treatment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perlakuan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diberikan</a:t>
            </a:r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Ha	=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Diduga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terdapat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nyata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sebelum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sesudah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i="1" dirty="0">
                <a:latin typeface="Miriam Libre" panose="00000500000000000000" pitchFamily="2" charset="-79"/>
                <a:cs typeface="Miriam Libre" panose="00000500000000000000" pitchFamily="2" charset="-79"/>
              </a:rPr>
              <a:t>treatment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perlakuan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diberikan</a:t>
            </a:r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0" indent="0" algn="just">
              <a:buSzPct val="100000"/>
            </a:pPr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>
              <a:buSzPct val="100000"/>
            </a:pP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Kriteria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uji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H0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diterima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jika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t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&lt; t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Sig. &gt; 0.05 (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Ha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ditolak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)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artinya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tidak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ada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nyata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perlakuan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diberikan</a:t>
            </a:r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Ha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diterima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jika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t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&gt; t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Sig. &lt; 0.05 (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H0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ditolak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)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artinya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ada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nyata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perlakuan</a:t>
            </a:r>
            <a:r>
              <a:rPr lang="en-US" sz="1600" dirty="0"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16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diberikan</a:t>
            </a:r>
            <a:endParaRPr lang="en-US" sz="16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3324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EC12C6-11F9-A19D-ABC8-467914199551}"/>
              </a:ext>
            </a:extLst>
          </p:cNvPr>
          <p:cNvSpPr/>
          <p:nvPr/>
        </p:nvSpPr>
        <p:spPr>
          <a:xfrm>
            <a:off x="170871" y="214350"/>
            <a:ext cx="2389449" cy="7572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9A7161-C69A-198E-D7C8-E1F9C4EF263C}"/>
              </a:ext>
            </a:extLst>
          </p:cNvPr>
          <p:cNvSpPr/>
          <p:nvPr/>
        </p:nvSpPr>
        <p:spPr>
          <a:xfrm>
            <a:off x="2826441" y="21435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826441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Diketahui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sebuah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perusahaan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melakukan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pelatihan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kepada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15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karyawan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meningkatkan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penjualan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mereka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.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Berikut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ini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penjualan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15 orang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karyawan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tersebut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sebelum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setelah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pelatihan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6AD0AD3-46CA-5EA2-EA2D-DCF614576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971324"/>
              </p:ext>
            </p:extLst>
          </p:nvPr>
        </p:nvGraphicFramePr>
        <p:xfrm>
          <a:off x="2846070" y="1686959"/>
          <a:ext cx="3428999" cy="338406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376796">
                  <a:extLst>
                    <a:ext uri="{9D8B030D-6E8A-4147-A177-3AD203B41FA5}">
                      <a16:colId xmlns:a16="http://schemas.microsoft.com/office/drawing/2014/main" val="117705645"/>
                    </a:ext>
                  </a:extLst>
                </a:gridCol>
                <a:gridCol w="740352">
                  <a:extLst>
                    <a:ext uri="{9D8B030D-6E8A-4147-A177-3AD203B41FA5}">
                      <a16:colId xmlns:a16="http://schemas.microsoft.com/office/drawing/2014/main" val="2956392095"/>
                    </a:ext>
                  </a:extLst>
                </a:gridCol>
                <a:gridCol w="623454">
                  <a:extLst>
                    <a:ext uri="{9D8B030D-6E8A-4147-A177-3AD203B41FA5}">
                      <a16:colId xmlns:a16="http://schemas.microsoft.com/office/drawing/2014/main" val="732870124"/>
                    </a:ext>
                  </a:extLst>
                </a:gridCol>
                <a:gridCol w="688397">
                  <a:extLst>
                    <a:ext uri="{9D8B030D-6E8A-4147-A177-3AD203B41FA5}">
                      <a16:colId xmlns:a16="http://schemas.microsoft.com/office/drawing/2014/main" val="3960747941"/>
                    </a:ext>
                  </a:extLst>
                </a:gridCol>
              </a:tblGrid>
              <a:tr h="4896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Nama </a:t>
                      </a:r>
                      <a:r>
                        <a:rPr lang="en-US" sz="1000" b="1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Karyawan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355" marR="95355" marT="47677" marB="47677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Jenis</a:t>
                      </a:r>
                      <a:r>
                        <a:rPr lang="en-US" sz="1000" b="1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</a:t>
                      </a:r>
                      <a:r>
                        <a:rPr lang="en-US" sz="1000" b="1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Kelamin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5355" marR="95355" marT="47677" marB="47677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Penjualan</a:t>
                      </a:r>
                      <a:r>
                        <a:rPr lang="en-US" sz="1000" b="1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(Juta Rp)</a:t>
                      </a:r>
                    </a:p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8353" marR="8353" marT="835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Mir"/>
                      </a:endParaRPr>
                    </a:p>
                  </a:txBody>
                  <a:tcPr marL="8010" marR="8010" marT="8010" marB="0" anchor="b"/>
                </a:tc>
                <a:extLst>
                  <a:ext uri="{0D108BD9-81ED-4DB2-BD59-A6C34878D82A}">
                    <a16:rowId xmlns:a16="http://schemas.microsoft.com/office/drawing/2014/main" val="2817224555"/>
                  </a:ext>
                </a:extLst>
              </a:tr>
              <a:tr h="182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Sebelum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Sesudah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3297596043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Bambang Bayu </a:t>
                      </a:r>
                      <a:r>
                        <a:rPr lang="en-US" sz="1000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Saptaji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3266695650"/>
                  </a:ext>
                </a:extLst>
              </a:tr>
              <a:tr h="1820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Novita Murni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4163879746"/>
                  </a:ext>
                </a:extLst>
              </a:tr>
              <a:tr h="1820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Citra Adisti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3005067177"/>
                  </a:ext>
                </a:extLst>
              </a:tr>
              <a:tr h="1820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Syahidansyah</a:t>
                      </a:r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Lubis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2488269236"/>
                  </a:ext>
                </a:extLst>
              </a:tr>
              <a:tr h="168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Ardiyansyah</a:t>
                      </a:r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Runtuboy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2803943907"/>
                  </a:ext>
                </a:extLst>
              </a:tr>
              <a:tr h="1820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Marvin Alexa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2069194065"/>
                  </a:ext>
                </a:extLst>
              </a:tr>
              <a:tr h="1820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Nazil Purnama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342484809"/>
                  </a:ext>
                </a:extLst>
              </a:tr>
              <a:tr h="1820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Uyung Inayah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378674060"/>
                  </a:ext>
                </a:extLst>
              </a:tr>
              <a:tr h="1820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Ardiyansyah Agustin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L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3962509857"/>
                  </a:ext>
                </a:extLst>
              </a:tr>
              <a:tr h="1820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Iqbal Aliefian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2871699078"/>
                  </a:ext>
                </a:extLst>
              </a:tr>
              <a:tr h="1820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Fachri Reza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2974266900"/>
                  </a:ext>
                </a:extLst>
              </a:tr>
              <a:tr h="1820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Muhammad Al Bagir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2133019753"/>
                  </a:ext>
                </a:extLst>
              </a:tr>
              <a:tr h="1820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Rani Mulyasari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84240001"/>
                  </a:ext>
                </a:extLst>
              </a:tr>
              <a:tr h="1820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Maulina Novriliyani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4110395424"/>
                  </a:ext>
                </a:extLst>
              </a:tr>
              <a:tr h="182044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Fitri Rosdiana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Miriam Libre" panose="00000500000000000000" pitchFamily="2" charset="-79"/>
                          <a:cs typeface="Miriam Libre" panose="00000500000000000000" pitchFamily="2" charset="-79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Miriam Libre" panose="00000500000000000000" pitchFamily="2" charset="-79"/>
                        <a:cs typeface="Miriam Libre" panose="00000500000000000000" pitchFamily="2" charset="-79"/>
                      </a:endParaRPr>
                    </a:p>
                  </a:txBody>
                  <a:tcPr marL="9103" marR="9103" marT="9103" marB="0" anchor="b"/>
                </a:tc>
                <a:extLst>
                  <a:ext uri="{0D108BD9-81ED-4DB2-BD59-A6C34878D82A}">
                    <a16:rowId xmlns:a16="http://schemas.microsoft.com/office/drawing/2014/main" val="1778946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54B0853-D593-F753-76D8-24DE7B65E639}"/>
              </a:ext>
            </a:extLst>
          </p:cNvPr>
          <p:cNvSpPr txBox="1"/>
          <p:nvPr/>
        </p:nvSpPr>
        <p:spPr>
          <a:xfrm>
            <a:off x="6275069" y="3291840"/>
            <a:ext cx="2571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Bantulah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Manajer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bidang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marketing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mengetahui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apakah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ada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nyata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pelatihan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diberikan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kepada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karyawan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tersebut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dilihat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data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penjualan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didapat</a:t>
            </a:r>
            <a:r>
              <a:rPr lang="en-US" dirty="0">
                <a:solidFill>
                  <a:schemeClr val="bg1"/>
                </a:solidFill>
                <a:latin typeface="Miriam Libre" panose="00000500000000000000" pitchFamily="2" charset="-79"/>
                <a:cs typeface="Miriam Libre" panose="00000500000000000000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2945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EC12C6-11F9-A19D-ABC8-467914199551}"/>
              </a:ext>
            </a:extLst>
          </p:cNvPr>
          <p:cNvSpPr/>
          <p:nvPr/>
        </p:nvSpPr>
        <p:spPr>
          <a:xfrm>
            <a:off x="170871" y="214350"/>
            <a:ext cx="2389449" cy="7572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9A7161-C69A-198E-D7C8-E1F9C4EF263C}"/>
              </a:ext>
            </a:extLst>
          </p:cNvPr>
          <p:cNvSpPr/>
          <p:nvPr/>
        </p:nvSpPr>
        <p:spPr>
          <a:xfrm>
            <a:off x="2826441" y="21435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826441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Untuk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menjawab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pertanyaan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manajer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tersebut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perlu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dibangun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hipotesisnya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:</a:t>
            </a:r>
          </a:p>
          <a:p>
            <a:pPr algn="just"/>
            <a:endParaRPr lang="en-US" sz="14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H0	=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Diduga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tidak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ada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nyata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pelatihan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diberikan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kepada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karyawan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meningkatkan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penjualan</a:t>
            </a:r>
            <a:endParaRPr lang="en-US" sz="14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Ha	=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Diduga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terdapat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perbedaan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nyata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dari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pelatihan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yang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diberikan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kepada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karyawan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dalam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meningkatkan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penjualan</a:t>
            </a:r>
            <a:endParaRPr lang="en-US" sz="14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>
              <a:buSzPct val="100000"/>
            </a:pPr>
            <a:endParaRPr lang="en-US" sz="14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  <a:p>
            <a:pPr algn="just">
              <a:buSzPct val="100000"/>
            </a:pP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Kriteria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uji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H0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diterima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jika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t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&lt; t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Sig. &gt; 0.05 (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Ha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ditolak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)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Ha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diterima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jika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t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hitung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&gt; t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tabel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atau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Sig. &lt; 0.05 (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maka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H0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ditolak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45975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EC12C6-11F9-A19D-ABC8-467914199551}"/>
              </a:ext>
            </a:extLst>
          </p:cNvPr>
          <p:cNvSpPr/>
          <p:nvPr/>
        </p:nvSpPr>
        <p:spPr>
          <a:xfrm>
            <a:off x="170871" y="214350"/>
            <a:ext cx="2389449" cy="7572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9A7161-C69A-198E-D7C8-E1F9C4EF263C}"/>
              </a:ext>
            </a:extLst>
          </p:cNvPr>
          <p:cNvSpPr/>
          <p:nvPr/>
        </p:nvSpPr>
        <p:spPr>
          <a:xfrm>
            <a:off x="2826441" y="19149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826441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Langkah-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langkah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uji dua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Buka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SPSS v21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lalu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pilih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b="1" i="1" dirty="0">
                <a:latin typeface="Miriam Libre" panose="00000500000000000000" pitchFamily="2" charset="-79"/>
                <a:cs typeface="Miriam Libre" panose="00000500000000000000" pitchFamily="2" charset="-79"/>
              </a:rPr>
              <a:t>Variable View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dan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isikan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seperti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di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bawah</a:t>
            </a:r>
            <a:endParaRPr lang="en-US" sz="14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8EAB8-61E9-BEB4-781D-574A8C154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310" y="1622320"/>
            <a:ext cx="6066100" cy="319291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9024D3-8353-8365-4C66-AD00E4915902}"/>
              </a:ext>
            </a:extLst>
          </p:cNvPr>
          <p:cNvCxnSpPr/>
          <p:nvPr/>
        </p:nvCxnSpPr>
        <p:spPr>
          <a:xfrm flipH="1">
            <a:off x="3463290" y="3966210"/>
            <a:ext cx="274320" cy="5829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020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EC12C6-11F9-A19D-ABC8-467914199551}"/>
              </a:ext>
            </a:extLst>
          </p:cNvPr>
          <p:cNvSpPr/>
          <p:nvPr/>
        </p:nvSpPr>
        <p:spPr>
          <a:xfrm>
            <a:off x="170871" y="214350"/>
            <a:ext cx="2389449" cy="75720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Dua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20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20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endParaRPr lang="en-US" sz="2000" b="1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69A7161-C69A-198E-D7C8-E1F9C4EF263C}"/>
              </a:ext>
            </a:extLst>
          </p:cNvPr>
          <p:cNvSpPr/>
          <p:nvPr/>
        </p:nvSpPr>
        <p:spPr>
          <a:xfrm>
            <a:off x="2826441" y="214350"/>
            <a:ext cx="6066099" cy="597180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Latihan Uji Dua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600" b="1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Aplikasi</a:t>
            </a:r>
            <a:r>
              <a:rPr lang="en-US" sz="1600" b="1" dirty="0">
                <a:latin typeface="Miriam Libre" panose="00000500000000000000" pitchFamily="2" charset="-79"/>
                <a:cs typeface="Miriam Libre" panose="00000500000000000000" pitchFamily="2" charset="-79"/>
              </a:rPr>
              <a:t> SPSS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50A2A20-C0D4-971D-1D4D-164894B7B075}"/>
              </a:ext>
            </a:extLst>
          </p:cNvPr>
          <p:cNvSpPr txBox="1">
            <a:spLocks/>
          </p:cNvSpPr>
          <p:nvPr/>
        </p:nvSpPr>
        <p:spPr>
          <a:xfrm>
            <a:off x="2826441" y="918335"/>
            <a:ext cx="6066099" cy="597180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10C16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IBM Plex Sans Condensed"/>
              <a:buNone/>
              <a:defRPr sz="3000" b="0" i="0" u="none" strike="noStrike" cap="none">
                <a:solidFill>
                  <a:srgbClr val="FFFFFF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algn="just"/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Langkah-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langkah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uji dua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sampel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berpasangan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menggunakan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SPSS v21</a:t>
            </a:r>
          </a:p>
          <a:p>
            <a:pPr marL="285750" indent="-285750" algn="just">
              <a:buSzPct val="100000"/>
              <a:buFont typeface="Arial" panose="020B0604020202020204" pitchFamily="34" charset="0"/>
              <a:buChar char="•"/>
            </a:pP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Pilih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b="1" i="1" dirty="0">
                <a:latin typeface="Miriam Libre" panose="00000500000000000000" pitchFamily="2" charset="-79"/>
                <a:cs typeface="Miriam Libre" panose="00000500000000000000" pitchFamily="2" charset="-79"/>
              </a:rPr>
              <a:t>Data View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,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isikan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data yang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sudah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dimiliki</a:t>
            </a:r>
            <a:r>
              <a:rPr lang="en-US" sz="1400" dirty="0">
                <a:latin typeface="Miriam Libre" panose="00000500000000000000" pitchFamily="2" charset="-79"/>
                <a:cs typeface="Miriam Libre" panose="00000500000000000000" pitchFamily="2" charset="-79"/>
              </a:rPr>
              <a:t> </a:t>
            </a:r>
            <a:r>
              <a:rPr lang="en-US" sz="1400" dirty="0" err="1">
                <a:latin typeface="Miriam Libre" panose="00000500000000000000" pitchFamily="2" charset="-79"/>
                <a:cs typeface="Miriam Libre" panose="00000500000000000000" pitchFamily="2" charset="-79"/>
              </a:rPr>
              <a:t>sebelumnya</a:t>
            </a:r>
            <a:endParaRPr lang="en-US" sz="1400" dirty="0">
              <a:latin typeface="Miriam Libre" panose="00000500000000000000" pitchFamily="2" charset="-79"/>
              <a:cs typeface="Miriam Libre" panose="00000500000000000000" pitchFamily="2" charset="-79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24E8D2-772A-8783-E48F-A8E7DBE5E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441" y="1360663"/>
            <a:ext cx="6066100" cy="318847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9024D3-8353-8365-4C66-AD00E4915902}"/>
              </a:ext>
            </a:extLst>
          </p:cNvPr>
          <p:cNvCxnSpPr/>
          <p:nvPr/>
        </p:nvCxnSpPr>
        <p:spPr>
          <a:xfrm flipH="1">
            <a:off x="3051810" y="3749040"/>
            <a:ext cx="274320" cy="5829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159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dgar template">
  <a:themeElements>
    <a:clrScheme name="Custom 347">
      <a:dk1>
        <a:srgbClr val="000000"/>
      </a:dk1>
      <a:lt1>
        <a:srgbClr val="FFFFFF"/>
      </a:lt1>
      <a:dk2>
        <a:srgbClr val="8D8692"/>
      </a:dk2>
      <a:lt2>
        <a:srgbClr val="EFEDF1"/>
      </a:lt2>
      <a:accent1>
        <a:srgbClr val="77588B"/>
      </a:accent1>
      <a:accent2>
        <a:srgbClr val="C8B1D8"/>
      </a:accent2>
      <a:accent3>
        <a:srgbClr val="FF9900"/>
      </a:accent3>
      <a:accent4>
        <a:srgbClr val="FFD966"/>
      </a:accent4>
      <a:accent5>
        <a:srgbClr val="DA71A8"/>
      </a:accent5>
      <a:accent6>
        <a:srgbClr val="9F6DEB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2545</Words>
  <Application>Microsoft Office PowerPoint</Application>
  <PresentationFormat>On-screen Show (16:9)</PresentationFormat>
  <Paragraphs>407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IBM Plex Sans Condensed</vt:lpstr>
      <vt:lpstr>Miriam Libre</vt:lpstr>
      <vt:lpstr>Edgar template</vt:lpstr>
      <vt:lpstr>This is your presentation title</vt:lpstr>
      <vt:lpstr>Uji Beda</vt:lpstr>
      <vt:lpstr>Uji Beda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Referensi: Widarjono, A. 2015. Statistika Terapan dengan Excel dan SPSS. Yogyakarta: UPP STIM YKPN  Sugiyono. 2019. Statistik Untuk Penelitian. Bandung: Alfabeta  Sujarweni, V. W. 2014. Metode Penelitian: Lengkap, Praktis, dan Mudah. Dipahami. Yogyakarta: Pustaka Baru Press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Edogawa Conan</dc:creator>
  <cp:lastModifiedBy>Amiruddin Kalbuadi</cp:lastModifiedBy>
  <cp:revision>45</cp:revision>
  <dcterms:modified xsi:type="dcterms:W3CDTF">2023-09-12T06:53:58Z</dcterms:modified>
</cp:coreProperties>
</file>